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" initials="M" lastIdx="1" clrIdx="0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AA3EA-98C2-4EB4-808F-7867FB94780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261CC-59B4-4B70-BFCB-23F3E68922B4}">
      <dgm:prSet/>
      <dgm:spPr/>
      <dgm:t>
        <a:bodyPr/>
        <a:lstStyle/>
        <a:p>
          <a:r>
            <a:rPr lang="hu-HU"/>
            <a:t>Funkcionális követelmények:</a:t>
          </a:r>
          <a:endParaRPr lang="en-US"/>
        </a:p>
      </dgm:t>
    </dgm:pt>
    <dgm:pt modelId="{47E2C487-63BD-4FFB-B77D-2339F29A24BF}" type="parTrans" cxnId="{BFF69ED5-4CE4-4803-9AA0-170D1CBAD135}">
      <dgm:prSet/>
      <dgm:spPr/>
      <dgm:t>
        <a:bodyPr/>
        <a:lstStyle/>
        <a:p>
          <a:endParaRPr lang="en-US"/>
        </a:p>
      </dgm:t>
    </dgm:pt>
    <dgm:pt modelId="{3E8F4609-9B41-480D-8501-2A7105B85B63}" type="sibTrans" cxnId="{BFF69ED5-4CE4-4803-9AA0-170D1CBAD135}">
      <dgm:prSet/>
      <dgm:spPr/>
      <dgm:t>
        <a:bodyPr/>
        <a:lstStyle/>
        <a:p>
          <a:endParaRPr lang="en-US"/>
        </a:p>
      </dgm:t>
    </dgm:pt>
    <dgm:pt modelId="{CE61AAB9-4D1A-49C7-A08E-54A838D2649B}">
      <dgm:prSet/>
      <dgm:spPr/>
      <dgm:t>
        <a:bodyPr/>
        <a:lstStyle/>
        <a:p>
          <a:r>
            <a:rPr lang="hu-HU"/>
            <a:t>Egyéni tápanyagigények meghatározása</a:t>
          </a:r>
          <a:endParaRPr lang="en-US"/>
        </a:p>
      </dgm:t>
    </dgm:pt>
    <dgm:pt modelId="{BF9B2533-3235-4FF0-A080-D85B10A90D8F}" type="parTrans" cxnId="{9ED19E9A-8435-49B0-B38C-F8C322B1F4D3}">
      <dgm:prSet/>
      <dgm:spPr/>
      <dgm:t>
        <a:bodyPr/>
        <a:lstStyle/>
        <a:p>
          <a:endParaRPr lang="en-US"/>
        </a:p>
      </dgm:t>
    </dgm:pt>
    <dgm:pt modelId="{D8609DD3-A62B-4B6A-B79A-FE8F780E9FB5}" type="sibTrans" cxnId="{9ED19E9A-8435-49B0-B38C-F8C322B1F4D3}">
      <dgm:prSet/>
      <dgm:spPr/>
      <dgm:t>
        <a:bodyPr/>
        <a:lstStyle/>
        <a:p>
          <a:endParaRPr lang="en-US"/>
        </a:p>
      </dgm:t>
    </dgm:pt>
    <dgm:pt modelId="{6CA82EAE-5459-4D35-86C1-7B6F81065FCE}">
      <dgm:prSet/>
      <dgm:spPr/>
      <dgm:t>
        <a:bodyPr/>
        <a:lstStyle/>
        <a:p>
          <a:r>
            <a:rPr lang="hu-HU"/>
            <a:t>Személyre szabott étrend generálása</a:t>
          </a:r>
          <a:endParaRPr lang="en-US"/>
        </a:p>
      </dgm:t>
    </dgm:pt>
    <dgm:pt modelId="{1D195863-3952-4C1E-B031-61971CC69A95}" type="parTrans" cxnId="{D566C4F3-66D1-4215-9BA5-28C518E5236F}">
      <dgm:prSet/>
      <dgm:spPr/>
      <dgm:t>
        <a:bodyPr/>
        <a:lstStyle/>
        <a:p>
          <a:endParaRPr lang="en-US"/>
        </a:p>
      </dgm:t>
    </dgm:pt>
    <dgm:pt modelId="{9BAB19C8-7F47-4E23-8DD9-D17EA3FAFE87}" type="sibTrans" cxnId="{D566C4F3-66D1-4215-9BA5-28C518E5236F}">
      <dgm:prSet/>
      <dgm:spPr/>
      <dgm:t>
        <a:bodyPr/>
        <a:lstStyle/>
        <a:p>
          <a:endParaRPr lang="en-US"/>
        </a:p>
      </dgm:t>
    </dgm:pt>
    <dgm:pt modelId="{C733F54B-9DC8-429A-984B-45537B6266C8}">
      <dgm:prSet/>
      <dgm:spPr/>
      <dgm:t>
        <a:bodyPr/>
        <a:lstStyle/>
        <a:p>
          <a:r>
            <a:rPr lang="hu-HU"/>
            <a:t>Célkitűzésnek megfelelő grafikus előrejelzés</a:t>
          </a:r>
          <a:endParaRPr lang="en-US"/>
        </a:p>
      </dgm:t>
    </dgm:pt>
    <dgm:pt modelId="{250D9C6F-9B89-4617-B182-4EBFF44AE224}" type="parTrans" cxnId="{7DB134C1-342D-4B5A-8A9C-A43B5A8B3722}">
      <dgm:prSet/>
      <dgm:spPr/>
      <dgm:t>
        <a:bodyPr/>
        <a:lstStyle/>
        <a:p>
          <a:endParaRPr lang="en-US"/>
        </a:p>
      </dgm:t>
    </dgm:pt>
    <dgm:pt modelId="{815D3E92-1547-46BC-B80F-B1220AC84AE8}" type="sibTrans" cxnId="{7DB134C1-342D-4B5A-8A9C-A43B5A8B3722}">
      <dgm:prSet/>
      <dgm:spPr/>
      <dgm:t>
        <a:bodyPr/>
        <a:lstStyle/>
        <a:p>
          <a:endParaRPr lang="en-US"/>
        </a:p>
      </dgm:t>
    </dgm:pt>
    <dgm:pt modelId="{EA16A54A-ABE0-4C1B-9708-91F3308A62E7}">
      <dgm:prSet/>
      <dgm:spPr/>
      <dgm:t>
        <a:bodyPr/>
        <a:lstStyle/>
        <a:p>
          <a:r>
            <a:rPr lang="hu-HU"/>
            <a:t>PDF export készítése</a:t>
          </a:r>
          <a:endParaRPr lang="en-US"/>
        </a:p>
      </dgm:t>
    </dgm:pt>
    <dgm:pt modelId="{272025E5-BC49-4C0E-A201-6F97ED846509}" type="parTrans" cxnId="{A54A71EC-9629-4693-82D6-CA16E1E1C124}">
      <dgm:prSet/>
      <dgm:spPr/>
      <dgm:t>
        <a:bodyPr/>
        <a:lstStyle/>
        <a:p>
          <a:endParaRPr lang="en-US"/>
        </a:p>
      </dgm:t>
    </dgm:pt>
    <dgm:pt modelId="{BD7EBB51-3411-43CB-9B23-B6AD33E861EB}" type="sibTrans" cxnId="{A54A71EC-9629-4693-82D6-CA16E1E1C124}">
      <dgm:prSet/>
      <dgm:spPr/>
      <dgm:t>
        <a:bodyPr/>
        <a:lstStyle/>
        <a:p>
          <a:endParaRPr lang="en-US"/>
        </a:p>
      </dgm:t>
    </dgm:pt>
    <dgm:pt modelId="{7512A1A0-01FB-4B0F-8BD5-7F1920200F7F}">
      <dgm:prSet/>
      <dgm:spPr/>
      <dgm:t>
        <a:bodyPr/>
        <a:lstStyle/>
        <a:p>
          <a:r>
            <a:rPr lang="hu-HU"/>
            <a:t>Nem-funkcionális követelmények:</a:t>
          </a:r>
          <a:endParaRPr lang="en-US"/>
        </a:p>
      </dgm:t>
    </dgm:pt>
    <dgm:pt modelId="{E6AEECD7-E955-430D-877E-E5357C4925A9}" type="parTrans" cxnId="{E15B4460-000C-4465-834A-93EBE1245F55}">
      <dgm:prSet/>
      <dgm:spPr/>
      <dgm:t>
        <a:bodyPr/>
        <a:lstStyle/>
        <a:p>
          <a:endParaRPr lang="en-US"/>
        </a:p>
      </dgm:t>
    </dgm:pt>
    <dgm:pt modelId="{531DA052-4578-42D1-B241-A454984D457F}" type="sibTrans" cxnId="{E15B4460-000C-4465-834A-93EBE1245F55}">
      <dgm:prSet/>
      <dgm:spPr/>
      <dgm:t>
        <a:bodyPr/>
        <a:lstStyle/>
        <a:p>
          <a:endParaRPr lang="en-US"/>
        </a:p>
      </dgm:t>
    </dgm:pt>
    <dgm:pt modelId="{59FCEBB0-9935-4F17-B5C3-E74073899E04}">
      <dgm:prSet/>
      <dgm:spPr/>
      <dgm:t>
        <a:bodyPr/>
        <a:lstStyle/>
        <a:p>
          <a:r>
            <a:rPr lang="hu-HU"/>
            <a:t>Hordozhatóság</a:t>
          </a:r>
          <a:endParaRPr lang="en-US"/>
        </a:p>
      </dgm:t>
    </dgm:pt>
    <dgm:pt modelId="{068C8090-A874-45C9-8F6A-69D00B8CEFC1}" type="parTrans" cxnId="{BBE55EE3-3AEF-4DC6-9079-5018A6E572C9}">
      <dgm:prSet/>
      <dgm:spPr/>
      <dgm:t>
        <a:bodyPr/>
        <a:lstStyle/>
        <a:p>
          <a:endParaRPr lang="en-US"/>
        </a:p>
      </dgm:t>
    </dgm:pt>
    <dgm:pt modelId="{6C78F122-3A4C-466F-B992-909873CF4A1B}" type="sibTrans" cxnId="{BBE55EE3-3AEF-4DC6-9079-5018A6E572C9}">
      <dgm:prSet/>
      <dgm:spPr/>
      <dgm:t>
        <a:bodyPr/>
        <a:lstStyle/>
        <a:p>
          <a:endParaRPr lang="en-US"/>
        </a:p>
      </dgm:t>
    </dgm:pt>
    <dgm:pt modelId="{4F9160E7-3D00-4143-9AEB-000A8835B58E}">
      <dgm:prSet/>
      <dgm:spPr/>
      <dgm:t>
        <a:bodyPr/>
        <a:lstStyle/>
        <a:p>
          <a:r>
            <a:rPr lang="hu-HU"/>
            <a:t>Gyors működés</a:t>
          </a:r>
          <a:endParaRPr lang="en-US"/>
        </a:p>
      </dgm:t>
    </dgm:pt>
    <dgm:pt modelId="{24C98DE1-DE2A-4A12-A4F8-E25D25BC73E8}" type="parTrans" cxnId="{7622683F-6AF1-4D47-AA18-BA86189FF32B}">
      <dgm:prSet/>
      <dgm:spPr/>
      <dgm:t>
        <a:bodyPr/>
        <a:lstStyle/>
        <a:p>
          <a:endParaRPr lang="en-US"/>
        </a:p>
      </dgm:t>
    </dgm:pt>
    <dgm:pt modelId="{EEAE265E-FE17-4206-A333-F82320728C6B}" type="sibTrans" cxnId="{7622683F-6AF1-4D47-AA18-BA86189FF32B}">
      <dgm:prSet/>
      <dgm:spPr/>
      <dgm:t>
        <a:bodyPr/>
        <a:lstStyle/>
        <a:p>
          <a:endParaRPr lang="en-US"/>
        </a:p>
      </dgm:t>
    </dgm:pt>
    <dgm:pt modelId="{8B73AF1B-44E0-4FA2-93B3-22D24DBBDE21}">
      <dgm:prSet/>
      <dgm:spPr/>
      <dgm:t>
        <a:bodyPr/>
        <a:lstStyle/>
        <a:p>
          <a:r>
            <a:rPr lang="hu-HU"/>
            <a:t>Könnyű használhatóság</a:t>
          </a:r>
          <a:endParaRPr lang="en-US"/>
        </a:p>
      </dgm:t>
    </dgm:pt>
    <dgm:pt modelId="{01207BB8-8AFE-4DF5-9A07-51BE0A1CC321}" type="parTrans" cxnId="{33F5CB8C-05DB-47B7-9482-248BC45A63B9}">
      <dgm:prSet/>
      <dgm:spPr/>
      <dgm:t>
        <a:bodyPr/>
        <a:lstStyle/>
        <a:p>
          <a:endParaRPr lang="en-US"/>
        </a:p>
      </dgm:t>
    </dgm:pt>
    <dgm:pt modelId="{30057DD7-B9E4-46FF-9DE8-8F4F7D8CAB5D}" type="sibTrans" cxnId="{33F5CB8C-05DB-47B7-9482-248BC45A63B9}">
      <dgm:prSet/>
      <dgm:spPr/>
      <dgm:t>
        <a:bodyPr/>
        <a:lstStyle/>
        <a:p>
          <a:endParaRPr lang="en-US"/>
        </a:p>
      </dgm:t>
    </dgm:pt>
    <dgm:pt modelId="{13B1BD04-B4F9-4703-8955-7AF709892205}">
      <dgm:prSet/>
      <dgm:spPr/>
      <dgm:t>
        <a:bodyPr/>
        <a:lstStyle/>
        <a:p>
          <a:r>
            <a:rPr lang="hu-HU"/>
            <a:t>Személyes adatok védelme</a:t>
          </a:r>
          <a:endParaRPr lang="en-US"/>
        </a:p>
      </dgm:t>
    </dgm:pt>
    <dgm:pt modelId="{80D8FEB0-C158-4048-AD90-E9B245B56443}" type="parTrans" cxnId="{E5B0DAB8-D993-4AF9-9BF6-CB83541DE840}">
      <dgm:prSet/>
      <dgm:spPr/>
      <dgm:t>
        <a:bodyPr/>
        <a:lstStyle/>
        <a:p>
          <a:endParaRPr lang="en-US"/>
        </a:p>
      </dgm:t>
    </dgm:pt>
    <dgm:pt modelId="{2B652A04-16E5-4D62-B198-FF38AA4BFD30}" type="sibTrans" cxnId="{E5B0DAB8-D993-4AF9-9BF6-CB83541DE840}">
      <dgm:prSet/>
      <dgm:spPr/>
      <dgm:t>
        <a:bodyPr/>
        <a:lstStyle/>
        <a:p>
          <a:endParaRPr lang="en-US"/>
        </a:p>
      </dgm:t>
    </dgm:pt>
    <dgm:pt modelId="{24DFA4A1-8828-4141-9536-63709FBB9CDA}" type="pres">
      <dgm:prSet presAssocID="{038AA3EA-98C2-4EB4-808F-7867FB947805}" presName="linear" presStyleCnt="0">
        <dgm:presLayoutVars>
          <dgm:dir/>
          <dgm:animLvl val="lvl"/>
          <dgm:resizeHandles val="exact"/>
        </dgm:presLayoutVars>
      </dgm:prSet>
      <dgm:spPr/>
    </dgm:pt>
    <dgm:pt modelId="{AB904625-538B-43A8-91BD-83DCD65A9031}" type="pres">
      <dgm:prSet presAssocID="{0ED261CC-59B4-4B70-BFCB-23F3E68922B4}" presName="parentLin" presStyleCnt="0"/>
      <dgm:spPr/>
    </dgm:pt>
    <dgm:pt modelId="{26FD1912-5858-4676-9B01-22B9B1DCC2D0}" type="pres">
      <dgm:prSet presAssocID="{0ED261CC-59B4-4B70-BFCB-23F3E68922B4}" presName="parentLeftMargin" presStyleLbl="node1" presStyleIdx="0" presStyleCnt="2"/>
      <dgm:spPr/>
    </dgm:pt>
    <dgm:pt modelId="{EB22EE99-AC23-4FE1-969E-AF5CAE19D1A1}" type="pres">
      <dgm:prSet presAssocID="{0ED261CC-59B4-4B70-BFCB-23F3E68922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B9729-9755-4C3D-9C27-B5B642B9646A}" type="pres">
      <dgm:prSet presAssocID="{0ED261CC-59B4-4B70-BFCB-23F3E68922B4}" presName="negativeSpace" presStyleCnt="0"/>
      <dgm:spPr/>
    </dgm:pt>
    <dgm:pt modelId="{59D7EE9E-7E37-4889-8A3A-A206792F7077}" type="pres">
      <dgm:prSet presAssocID="{0ED261CC-59B4-4B70-BFCB-23F3E68922B4}" presName="childText" presStyleLbl="conFgAcc1" presStyleIdx="0" presStyleCnt="2">
        <dgm:presLayoutVars>
          <dgm:bulletEnabled val="1"/>
        </dgm:presLayoutVars>
      </dgm:prSet>
      <dgm:spPr/>
    </dgm:pt>
    <dgm:pt modelId="{A4B6FEA6-9C1B-4C4A-9753-BFB42E2082A3}" type="pres">
      <dgm:prSet presAssocID="{3E8F4609-9B41-480D-8501-2A7105B85B63}" presName="spaceBetweenRectangles" presStyleCnt="0"/>
      <dgm:spPr/>
    </dgm:pt>
    <dgm:pt modelId="{414AE7AC-1741-46D2-990F-13B24C7E954E}" type="pres">
      <dgm:prSet presAssocID="{7512A1A0-01FB-4B0F-8BD5-7F1920200F7F}" presName="parentLin" presStyleCnt="0"/>
      <dgm:spPr/>
    </dgm:pt>
    <dgm:pt modelId="{2CE363A1-1201-4A31-8B1D-E3195C421922}" type="pres">
      <dgm:prSet presAssocID="{7512A1A0-01FB-4B0F-8BD5-7F1920200F7F}" presName="parentLeftMargin" presStyleLbl="node1" presStyleIdx="0" presStyleCnt="2"/>
      <dgm:spPr/>
    </dgm:pt>
    <dgm:pt modelId="{6F6582BA-AE18-48BC-B030-3E32B9BC3EF8}" type="pres">
      <dgm:prSet presAssocID="{7512A1A0-01FB-4B0F-8BD5-7F1920200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4D83A8-DAAA-42E2-89FA-E133A996E333}" type="pres">
      <dgm:prSet presAssocID="{7512A1A0-01FB-4B0F-8BD5-7F1920200F7F}" presName="negativeSpace" presStyleCnt="0"/>
      <dgm:spPr/>
    </dgm:pt>
    <dgm:pt modelId="{486F4D37-748C-4DBF-BE14-D17D388924B4}" type="pres">
      <dgm:prSet presAssocID="{7512A1A0-01FB-4B0F-8BD5-7F1920200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4A8F05-A7FB-4AE9-9123-1E716B065B24}" type="presOf" srcId="{0ED261CC-59B4-4B70-BFCB-23F3E68922B4}" destId="{26FD1912-5858-4676-9B01-22B9B1DCC2D0}" srcOrd="0" destOrd="0" presId="urn:microsoft.com/office/officeart/2005/8/layout/list1"/>
    <dgm:cxn modelId="{AC136308-46F5-4EFC-9154-5905E6B4DDA5}" type="presOf" srcId="{EA16A54A-ABE0-4C1B-9708-91F3308A62E7}" destId="{59D7EE9E-7E37-4889-8A3A-A206792F7077}" srcOrd="0" destOrd="3" presId="urn:microsoft.com/office/officeart/2005/8/layout/list1"/>
    <dgm:cxn modelId="{47993A0B-5BB7-42C1-AA86-02A36F866B65}" type="presOf" srcId="{7512A1A0-01FB-4B0F-8BD5-7F1920200F7F}" destId="{2CE363A1-1201-4A31-8B1D-E3195C421922}" srcOrd="0" destOrd="0" presId="urn:microsoft.com/office/officeart/2005/8/layout/list1"/>
    <dgm:cxn modelId="{B2F31A13-59FC-4CE9-9CA6-71A73474B94B}" type="presOf" srcId="{7512A1A0-01FB-4B0F-8BD5-7F1920200F7F}" destId="{6F6582BA-AE18-48BC-B030-3E32B9BC3EF8}" srcOrd="1" destOrd="0" presId="urn:microsoft.com/office/officeart/2005/8/layout/list1"/>
    <dgm:cxn modelId="{53118624-1BB5-4349-9613-9DDA9B39F863}" type="presOf" srcId="{8B73AF1B-44E0-4FA2-93B3-22D24DBBDE21}" destId="{486F4D37-748C-4DBF-BE14-D17D388924B4}" srcOrd="0" destOrd="2" presId="urn:microsoft.com/office/officeart/2005/8/layout/list1"/>
    <dgm:cxn modelId="{02FB582E-0F4C-410F-8D55-F1870F83F328}" type="presOf" srcId="{0ED261CC-59B4-4B70-BFCB-23F3E68922B4}" destId="{EB22EE99-AC23-4FE1-969E-AF5CAE19D1A1}" srcOrd="1" destOrd="0" presId="urn:microsoft.com/office/officeart/2005/8/layout/list1"/>
    <dgm:cxn modelId="{7622683F-6AF1-4D47-AA18-BA86189FF32B}" srcId="{7512A1A0-01FB-4B0F-8BD5-7F1920200F7F}" destId="{4F9160E7-3D00-4143-9AEB-000A8835B58E}" srcOrd="1" destOrd="0" parTransId="{24C98DE1-DE2A-4A12-A4F8-E25D25BC73E8}" sibTransId="{EEAE265E-FE17-4206-A333-F82320728C6B}"/>
    <dgm:cxn modelId="{E15B4460-000C-4465-834A-93EBE1245F55}" srcId="{038AA3EA-98C2-4EB4-808F-7867FB947805}" destId="{7512A1A0-01FB-4B0F-8BD5-7F1920200F7F}" srcOrd="1" destOrd="0" parTransId="{E6AEECD7-E955-430D-877E-E5357C4925A9}" sibTransId="{531DA052-4578-42D1-B241-A454984D457F}"/>
    <dgm:cxn modelId="{79484A49-23A4-4084-9A93-212DCBABDB04}" type="presOf" srcId="{C733F54B-9DC8-429A-984B-45537B6266C8}" destId="{59D7EE9E-7E37-4889-8A3A-A206792F7077}" srcOrd="0" destOrd="2" presId="urn:microsoft.com/office/officeart/2005/8/layout/list1"/>
    <dgm:cxn modelId="{AB95026D-98B1-463D-B307-7FD30019F931}" type="presOf" srcId="{13B1BD04-B4F9-4703-8955-7AF709892205}" destId="{486F4D37-748C-4DBF-BE14-D17D388924B4}" srcOrd="0" destOrd="3" presId="urn:microsoft.com/office/officeart/2005/8/layout/list1"/>
    <dgm:cxn modelId="{323B9D74-3CDC-4C91-B237-7D111DEAB283}" type="presOf" srcId="{6CA82EAE-5459-4D35-86C1-7B6F81065FCE}" destId="{59D7EE9E-7E37-4889-8A3A-A206792F7077}" srcOrd="0" destOrd="1" presId="urn:microsoft.com/office/officeart/2005/8/layout/list1"/>
    <dgm:cxn modelId="{68F3E279-F4DE-464B-92F4-14BF37EAF36B}" type="presOf" srcId="{4F9160E7-3D00-4143-9AEB-000A8835B58E}" destId="{486F4D37-748C-4DBF-BE14-D17D388924B4}" srcOrd="0" destOrd="1" presId="urn:microsoft.com/office/officeart/2005/8/layout/list1"/>
    <dgm:cxn modelId="{33F5CB8C-05DB-47B7-9482-248BC45A63B9}" srcId="{7512A1A0-01FB-4B0F-8BD5-7F1920200F7F}" destId="{8B73AF1B-44E0-4FA2-93B3-22D24DBBDE21}" srcOrd="2" destOrd="0" parTransId="{01207BB8-8AFE-4DF5-9A07-51BE0A1CC321}" sibTransId="{30057DD7-B9E4-46FF-9DE8-8F4F7D8CAB5D}"/>
    <dgm:cxn modelId="{9ED19E9A-8435-49B0-B38C-F8C322B1F4D3}" srcId="{0ED261CC-59B4-4B70-BFCB-23F3E68922B4}" destId="{CE61AAB9-4D1A-49C7-A08E-54A838D2649B}" srcOrd="0" destOrd="0" parTransId="{BF9B2533-3235-4FF0-A080-D85B10A90D8F}" sibTransId="{D8609DD3-A62B-4B6A-B79A-FE8F780E9FB5}"/>
    <dgm:cxn modelId="{E5B0DAB8-D993-4AF9-9BF6-CB83541DE840}" srcId="{7512A1A0-01FB-4B0F-8BD5-7F1920200F7F}" destId="{13B1BD04-B4F9-4703-8955-7AF709892205}" srcOrd="3" destOrd="0" parTransId="{80D8FEB0-C158-4048-AD90-E9B245B56443}" sibTransId="{2B652A04-16E5-4D62-B198-FF38AA4BFD30}"/>
    <dgm:cxn modelId="{7DB134C1-342D-4B5A-8A9C-A43B5A8B3722}" srcId="{0ED261CC-59B4-4B70-BFCB-23F3E68922B4}" destId="{C733F54B-9DC8-429A-984B-45537B6266C8}" srcOrd="2" destOrd="0" parTransId="{250D9C6F-9B89-4617-B182-4EBFF44AE224}" sibTransId="{815D3E92-1547-46BC-B80F-B1220AC84AE8}"/>
    <dgm:cxn modelId="{E4340FC8-DA4B-45C8-BC81-705A40EF75E0}" type="presOf" srcId="{CE61AAB9-4D1A-49C7-A08E-54A838D2649B}" destId="{59D7EE9E-7E37-4889-8A3A-A206792F7077}" srcOrd="0" destOrd="0" presId="urn:microsoft.com/office/officeart/2005/8/layout/list1"/>
    <dgm:cxn modelId="{4AA4BBCD-88EF-412D-8B15-27E2C3466A4E}" type="presOf" srcId="{59FCEBB0-9935-4F17-B5C3-E74073899E04}" destId="{486F4D37-748C-4DBF-BE14-D17D388924B4}" srcOrd="0" destOrd="0" presId="urn:microsoft.com/office/officeart/2005/8/layout/list1"/>
    <dgm:cxn modelId="{BFF69ED5-4CE4-4803-9AA0-170D1CBAD135}" srcId="{038AA3EA-98C2-4EB4-808F-7867FB947805}" destId="{0ED261CC-59B4-4B70-BFCB-23F3E68922B4}" srcOrd="0" destOrd="0" parTransId="{47E2C487-63BD-4FFB-B77D-2339F29A24BF}" sibTransId="{3E8F4609-9B41-480D-8501-2A7105B85B63}"/>
    <dgm:cxn modelId="{BBE55EE3-3AEF-4DC6-9079-5018A6E572C9}" srcId="{7512A1A0-01FB-4B0F-8BD5-7F1920200F7F}" destId="{59FCEBB0-9935-4F17-B5C3-E74073899E04}" srcOrd="0" destOrd="0" parTransId="{068C8090-A874-45C9-8F6A-69D00B8CEFC1}" sibTransId="{6C78F122-3A4C-466F-B992-909873CF4A1B}"/>
    <dgm:cxn modelId="{B8C545E5-5461-455C-89DC-A86DBE2750B3}" type="presOf" srcId="{038AA3EA-98C2-4EB4-808F-7867FB947805}" destId="{24DFA4A1-8828-4141-9536-63709FBB9CDA}" srcOrd="0" destOrd="0" presId="urn:microsoft.com/office/officeart/2005/8/layout/list1"/>
    <dgm:cxn modelId="{A54A71EC-9629-4693-82D6-CA16E1E1C124}" srcId="{0ED261CC-59B4-4B70-BFCB-23F3E68922B4}" destId="{EA16A54A-ABE0-4C1B-9708-91F3308A62E7}" srcOrd="3" destOrd="0" parTransId="{272025E5-BC49-4C0E-A201-6F97ED846509}" sibTransId="{BD7EBB51-3411-43CB-9B23-B6AD33E861EB}"/>
    <dgm:cxn modelId="{D566C4F3-66D1-4215-9BA5-28C518E5236F}" srcId="{0ED261CC-59B4-4B70-BFCB-23F3E68922B4}" destId="{6CA82EAE-5459-4D35-86C1-7B6F81065FCE}" srcOrd="1" destOrd="0" parTransId="{1D195863-3952-4C1E-B031-61971CC69A95}" sibTransId="{9BAB19C8-7F47-4E23-8DD9-D17EA3FAFE87}"/>
    <dgm:cxn modelId="{2E7C26B1-124D-42E5-981D-DEE94F46B1FC}" type="presParOf" srcId="{24DFA4A1-8828-4141-9536-63709FBB9CDA}" destId="{AB904625-538B-43A8-91BD-83DCD65A9031}" srcOrd="0" destOrd="0" presId="urn:microsoft.com/office/officeart/2005/8/layout/list1"/>
    <dgm:cxn modelId="{1056CBCB-BDB4-4C4B-A488-988ED94A433A}" type="presParOf" srcId="{AB904625-538B-43A8-91BD-83DCD65A9031}" destId="{26FD1912-5858-4676-9B01-22B9B1DCC2D0}" srcOrd="0" destOrd="0" presId="urn:microsoft.com/office/officeart/2005/8/layout/list1"/>
    <dgm:cxn modelId="{9B4F2B03-4109-4B6B-8F2B-F334E659B638}" type="presParOf" srcId="{AB904625-538B-43A8-91BD-83DCD65A9031}" destId="{EB22EE99-AC23-4FE1-969E-AF5CAE19D1A1}" srcOrd="1" destOrd="0" presId="urn:microsoft.com/office/officeart/2005/8/layout/list1"/>
    <dgm:cxn modelId="{44ADF03C-76DE-41D2-92B4-D80E1981EC6D}" type="presParOf" srcId="{24DFA4A1-8828-4141-9536-63709FBB9CDA}" destId="{74AB9729-9755-4C3D-9C27-B5B642B9646A}" srcOrd="1" destOrd="0" presId="urn:microsoft.com/office/officeart/2005/8/layout/list1"/>
    <dgm:cxn modelId="{1A1546AB-A1CD-413A-BF34-02645D3DA007}" type="presParOf" srcId="{24DFA4A1-8828-4141-9536-63709FBB9CDA}" destId="{59D7EE9E-7E37-4889-8A3A-A206792F7077}" srcOrd="2" destOrd="0" presId="urn:microsoft.com/office/officeart/2005/8/layout/list1"/>
    <dgm:cxn modelId="{68EDC4DA-461A-480C-B134-0533E15ACD4C}" type="presParOf" srcId="{24DFA4A1-8828-4141-9536-63709FBB9CDA}" destId="{A4B6FEA6-9C1B-4C4A-9753-BFB42E2082A3}" srcOrd="3" destOrd="0" presId="urn:microsoft.com/office/officeart/2005/8/layout/list1"/>
    <dgm:cxn modelId="{CC004C41-F912-4646-9333-D34936B3ED4E}" type="presParOf" srcId="{24DFA4A1-8828-4141-9536-63709FBB9CDA}" destId="{414AE7AC-1741-46D2-990F-13B24C7E954E}" srcOrd="4" destOrd="0" presId="urn:microsoft.com/office/officeart/2005/8/layout/list1"/>
    <dgm:cxn modelId="{95763E66-B741-448D-B046-E51D965C35D3}" type="presParOf" srcId="{414AE7AC-1741-46D2-990F-13B24C7E954E}" destId="{2CE363A1-1201-4A31-8B1D-E3195C421922}" srcOrd="0" destOrd="0" presId="urn:microsoft.com/office/officeart/2005/8/layout/list1"/>
    <dgm:cxn modelId="{037185BE-DD1E-41B7-808E-28B4A8AA6BFA}" type="presParOf" srcId="{414AE7AC-1741-46D2-990F-13B24C7E954E}" destId="{6F6582BA-AE18-48BC-B030-3E32B9BC3EF8}" srcOrd="1" destOrd="0" presId="urn:microsoft.com/office/officeart/2005/8/layout/list1"/>
    <dgm:cxn modelId="{6B8F0B30-99CE-4936-9CCE-1133405A32A1}" type="presParOf" srcId="{24DFA4A1-8828-4141-9536-63709FBB9CDA}" destId="{5A4D83A8-DAAA-42E2-89FA-E133A996E333}" srcOrd="5" destOrd="0" presId="urn:microsoft.com/office/officeart/2005/8/layout/list1"/>
    <dgm:cxn modelId="{3C6955F4-782C-48BC-A42E-8186DE1AA6A8}" type="presParOf" srcId="{24DFA4A1-8828-4141-9536-63709FBB9CDA}" destId="{486F4D37-748C-4DBF-BE14-D17D388924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EE9E-7E37-4889-8A3A-A206792F7077}">
      <dsp:nvSpPr>
        <dsp:cNvPr id="0" name=""/>
        <dsp:cNvSpPr/>
      </dsp:nvSpPr>
      <dsp:spPr>
        <a:xfrm>
          <a:off x="0" y="58089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Egyéni tápanyagigények meghatározása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Személyre szabott étrend generálása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Célkitűzésnek megfelelő grafikus előrejelzés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PDF export készítése</a:t>
          </a:r>
          <a:endParaRPr lang="en-US" sz="2100" kern="1200"/>
        </a:p>
      </dsp:txBody>
      <dsp:txXfrm>
        <a:off x="0" y="580890"/>
        <a:ext cx="6628804" cy="1852200"/>
      </dsp:txXfrm>
    </dsp:sp>
    <dsp:sp modelId="{EB22EE99-AC23-4FE1-969E-AF5CAE19D1A1}">
      <dsp:nvSpPr>
        <dsp:cNvPr id="0" name=""/>
        <dsp:cNvSpPr/>
      </dsp:nvSpPr>
      <dsp:spPr>
        <a:xfrm>
          <a:off x="331440" y="27093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Funkcionális követelmények:</a:t>
          </a:r>
          <a:endParaRPr lang="en-US" sz="2100" kern="1200"/>
        </a:p>
      </dsp:txBody>
      <dsp:txXfrm>
        <a:off x="361702" y="301192"/>
        <a:ext cx="4579638" cy="559396"/>
      </dsp:txXfrm>
    </dsp:sp>
    <dsp:sp modelId="{486F4D37-748C-4DBF-BE14-D17D388924B4}">
      <dsp:nvSpPr>
        <dsp:cNvPr id="0" name=""/>
        <dsp:cNvSpPr/>
      </dsp:nvSpPr>
      <dsp:spPr>
        <a:xfrm>
          <a:off x="0" y="285645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Hordozhatóság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Gyors működés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Könnyű használhatóság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Személyes adatok védelme</a:t>
          </a:r>
          <a:endParaRPr lang="en-US" sz="2100" kern="1200"/>
        </a:p>
      </dsp:txBody>
      <dsp:txXfrm>
        <a:off x="0" y="2856450"/>
        <a:ext cx="6628804" cy="1852200"/>
      </dsp:txXfrm>
    </dsp:sp>
    <dsp:sp modelId="{6F6582BA-AE18-48BC-B030-3E32B9BC3EF8}">
      <dsp:nvSpPr>
        <dsp:cNvPr id="0" name=""/>
        <dsp:cNvSpPr/>
      </dsp:nvSpPr>
      <dsp:spPr>
        <a:xfrm>
          <a:off x="331440" y="254649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Nem-funkcionális követelmények:</a:t>
          </a:r>
          <a:endParaRPr lang="en-US" sz="2100" kern="1200"/>
        </a:p>
      </dsp:txBody>
      <dsp:txXfrm>
        <a:off x="361702" y="2576752"/>
        <a:ext cx="457963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784FA-E010-480B-9D90-E46FC23B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1710268"/>
            <a:ext cx="8054803" cy="2340568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Lindner Márton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Optimális Étrend Összeállító 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B6FA86-476B-4EFA-973A-80D56711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4050833"/>
            <a:ext cx="8054803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2000" dirty="0">
                <a:solidFill>
                  <a:schemeClr val="tx1"/>
                </a:solidFill>
              </a:rPr>
              <a:t>Konzulens: Kertész Gábor</a:t>
            </a:r>
          </a:p>
          <a:p>
            <a:pPr algn="l"/>
            <a:r>
              <a:rPr lang="hu-HU" dirty="0">
                <a:solidFill>
                  <a:schemeClr val="tx1"/>
                </a:solidFill>
              </a:rPr>
              <a:t>Szakirány: Szoftvertervezés és –fejlesztés</a:t>
            </a:r>
          </a:p>
          <a:p>
            <a:pPr algn="l"/>
            <a:r>
              <a:rPr lang="hu-HU" dirty="0">
                <a:solidFill>
                  <a:schemeClr val="tx1"/>
                </a:solidFill>
              </a:rPr>
              <a:t>Törzsszám: T/005725/FI12904/N</a:t>
            </a:r>
          </a:p>
        </p:txBody>
      </p:sp>
    </p:spTree>
    <p:extLst>
      <p:ext uri="{BB962C8B-B14F-4D97-AF65-F5344CB8AC3E}">
        <p14:creationId xmlns:p14="http://schemas.microsoft.com/office/powerpoint/2010/main" val="23159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pinion | We Need Better Answers on Nutrition - The New York Times">
            <a:extLst>
              <a:ext uri="{FF2B5EF4-FFF2-40B4-BE49-F238E27FC236}">
                <a16:creationId xmlns:a16="http://schemas.microsoft.com/office/drawing/2014/main" id="{FCBA3516-4711-4DA9-962A-26A37C5C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r="1753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hu-HU" dirty="0"/>
              <a:t>Egészség és táplálkozás: aktuális probléma</a:t>
            </a:r>
          </a:p>
          <a:p>
            <a:r>
              <a:rPr lang="hu-HU" dirty="0"/>
              <a:t>Cél: személyre szabott étrend automatizált összeállítása</a:t>
            </a:r>
          </a:p>
          <a:p>
            <a:r>
              <a:rPr lang="hu-HU" dirty="0"/>
              <a:t>Személyes tápanyagigény és egyéni preferencia figyelembevétele</a:t>
            </a:r>
          </a:p>
          <a:p>
            <a:r>
              <a:rPr lang="hu-HU" dirty="0"/>
              <a:t>Webalkalmazás készítése</a:t>
            </a:r>
          </a:p>
        </p:txBody>
      </p:sp>
      <p:cxnSp>
        <p:nvCxnSpPr>
          <p:cNvPr id="1034" name="Straight Connector 7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7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Irodalomkutatás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hasonló munka, már az 1960-as évektől</a:t>
            </a:r>
          </a:p>
          <a:p>
            <a:r>
              <a:rPr lang="hu-HU" dirty="0"/>
              <a:t>1964: </a:t>
            </a:r>
            <a:r>
              <a:rPr lang="hu-HU" dirty="0" err="1"/>
              <a:t>Balintfy</a:t>
            </a:r>
            <a:r>
              <a:rPr lang="hu-HU" dirty="0"/>
              <a:t>: Lineáris Programozás</a:t>
            </a:r>
          </a:p>
          <a:p>
            <a:r>
              <a:rPr lang="hu-HU" dirty="0"/>
              <a:t>CAMPER: CBR és RBR rendszer kombinációja</a:t>
            </a:r>
          </a:p>
          <a:p>
            <a:r>
              <a:rPr lang="hu-HU" dirty="0"/>
              <a:t>MIKAS: CBR alapú, inkrementális tanulás</a:t>
            </a:r>
          </a:p>
          <a:p>
            <a:r>
              <a:rPr lang="hu-HU" dirty="0"/>
              <a:t>Maláj kutatás: dietetikusok munkamenetét modellezi</a:t>
            </a:r>
          </a:p>
          <a:p>
            <a:r>
              <a:rPr lang="hu-HU" dirty="0" err="1"/>
              <a:t>Kaharam</a:t>
            </a:r>
            <a:r>
              <a:rPr lang="hu-HU" dirty="0"/>
              <a:t> és Seven: genetikus algoritmus</a:t>
            </a:r>
          </a:p>
          <a:p>
            <a:r>
              <a:rPr lang="hu-HU" dirty="0" err="1"/>
              <a:t>Vassányi</a:t>
            </a:r>
            <a:r>
              <a:rPr lang="hu-HU" dirty="0"/>
              <a:t>, Gaál és </a:t>
            </a:r>
            <a:r>
              <a:rPr lang="hu-HU" dirty="0" err="1"/>
              <a:t>Kozmann</a:t>
            </a:r>
            <a:r>
              <a:rPr lang="hu-HU" dirty="0"/>
              <a:t>: többrétegű genetikus algoritmus</a:t>
            </a:r>
          </a:p>
          <a:p>
            <a:r>
              <a:rPr lang="hu-HU" dirty="0"/>
              <a:t>Dietetikus még nem kiiktatható, inkább munkáját kiegészíti</a:t>
            </a:r>
          </a:p>
        </p:txBody>
      </p:sp>
    </p:spTree>
    <p:extLst>
      <p:ext uri="{BB962C8B-B14F-4D97-AF65-F5344CB8AC3E}">
        <p14:creationId xmlns:p14="http://schemas.microsoft.com/office/powerpoint/2010/main" val="121314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49E2-B684-46CC-828D-0C5F8691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definíció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D427A-649D-483B-8B6F-B2576A81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 elvárások:</a:t>
            </a:r>
          </a:p>
          <a:p>
            <a:pPr lvl="1"/>
            <a:r>
              <a:rPr lang="hu-HU" dirty="0"/>
              <a:t>Minimális tápanyag hiba</a:t>
            </a:r>
          </a:p>
          <a:p>
            <a:pPr lvl="1"/>
            <a:r>
              <a:rPr lang="hu-HU" dirty="0"/>
              <a:t>Maximális felhasználói értékelés</a:t>
            </a:r>
          </a:p>
          <a:p>
            <a:pPr lvl="1"/>
            <a:r>
              <a:rPr lang="hu-HU" dirty="0"/>
              <a:t>Változatosság</a:t>
            </a:r>
          </a:p>
          <a:p>
            <a:pPr lvl="1"/>
            <a:r>
              <a:rPr lang="hu-HU" dirty="0" err="1"/>
              <a:t>Tálalhatóság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666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Megoldási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hu-HU"/>
              <a:t>Egyéni tápanyagigény kiolvasása</a:t>
            </a:r>
          </a:p>
          <a:p>
            <a:r>
              <a:rPr lang="hu-HU"/>
              <a:t>Genetikus Algoritmus és Lineáris Programozás kombinálása</a:t>
            </a:r>
          </a:p>
          <a:p>
            <a:pPr lvl="1"/>
            <a:r>
              <a:rPr lang="hu-HU"/>
              <a:t>Kezdeti populáció: LP-relaxált megoldás</a:t>
            </a:r>
          </a:p>
          <a:p>
            <a:pPr lvl="1"/>
            <a:r>
              <a:rPr lang="hu-HU"/>
              <a:t>Egyéb javítások: Javító és lokális javító függvény</a:t>
            </a:r>
          </a:p>
          <a:p>
            <a:pPr lvl="2"/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51525E1-FB32-4C62-95FC-700A934E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37988"/>
              </p:ext>
            </p:extLst>
          </p:nvPr>
        </p:nvGraphicFramePr>
        <p:xfrm>
          <a:off x="5331491" y="2159331"/>
          <a:ext cx="3516282" cy="385102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10504">
                  <a:extLst>
                    <a:ext uri="{9D8B030D-6E8A-4147-A177-3AD203B41FA5}">
                      <a16:colId xmlns:a16="http://schemas.microsoft.com/office/drawing/2014/main" val="3709108815"/>
                    </a:ext>
                  </a:extLst>
                </a:gridCol>
                <a:gridCol w="1805778">
                  <a:extLst>
                    <a:ext uri="{9D8B030D-6E8A-4147-A177-3AD203B41FA5}">
                      <a16:colId xmlns:a16="http://schemas.microsoft.com/office/drawing/2014/main" val="3464338372"/>
                    </a:ext>
                  </a:extLst>
                </a:gridCol>
              </a:tblGrid>
              <a:tr h="8131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0" cap="all" spc="150">
                          <a:solidFill>
                            <a:schemeClr val="lt1"/>
                          </a:solidFill>
                          <a:effectLst/>
                        </a:rPr>
                        <a:t>Genetikus Algoritmus:</a:t>
                      </a:r>
                      <a:endParaRPr lang="hu-HU" sz="10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0" cap="all" spc="150">
                          <a:solidFill>
                            <a:schemeClr val="lt1"/>
                          </a:solidFill>
                          <a:effectLst/>
                        </a:rPr>
                        <a:t>stabil állapotú,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0" cap="all" spc="150">
                          <a:solidFill>
                            <a:schemeClr val="lt1"/>
                          </a:solidFill>
                          <a:effectLst/>
                        </a:rPr>
                        <a:t>egyed ismétlődés nem megengedett</a:t>
                      </a:r>
                      <a:endParaRPr lang="hu-HU" sz="10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84157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Kódolás: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bit string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55754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Kiválasztás: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verseny (k = 2)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12745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Mutáció: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bitszerinti (p</a:t>
                      </a:r>
                      <a:r>
                        <a:rPr lang="hu-HU" sz="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m 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= 1/n)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30832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Rekombináció: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egyforma keresztezés (p</a:t>
                      </a:r>
                      <a:r>
                        <a:rPr lang="hu-HU" sz="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 = ?)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6914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Populáció mérete: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100-500</a:t>
                      </a:r>
                      <a:endParaRPr lang="hu-HU" sz="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71716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Terminálás: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hu-HU" sz="800" cap="none" spc="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 – 10</a:t>
                      </a:r>
                      <a:r>
                        <a:rPr lang="hu-HU" sz="800" cap="none" spc="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 iteráció vagy fitness javulásának megállása esetén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39294"/>
                  </a:ext>
                </a:extLst>
              </a:tr>
              <a:tr h="8125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További kiegészítések: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elő-optimalizált </a:t>
                      </a:r>
                      <a:r>
                        <a:rPr lang="hu-HU" sz="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inicializáció</a:t>
                      </a: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javító függvény,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lokális javító függvény</a:t>
                      </a:r>
                      <a:endParaRPr lang="hu-HU" sz="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9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6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CDBA7-3F53-436D-ADB9-AF74AE0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Kiválasztott </a:t>
            </a:r>
            <a:r>
              <a:rPr lang="hu-HU" dirty="0" err="1"/>
              <a:t>Technológa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66917A-8C94-42BE-B645-C39EA11A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Front-end: </a:t>
            </a:r>
            <a:r>
              <a:rPr lang="hu-HU" dirty="0" err="1"/>
              <a:t>Angular</a:t>
            </a:r>
            <a:endParaRPr lang="hu-HU" dirty="0"/>
          </a:p>
          <a:p>
            <a:pPr lvl="1"/>
            <a:r>
              <a:rPr lang="hu-HU" dirty="0"/>
              <a:t>Modularitás, </a:t>
            </a:r>
            <a:r>
              <a:rPr lang="hu-HU" dirty="0" err="1"/>
              <a:t>typescript</a:t>
            </a:r>
            <a:r>
              <a:rPr lang="hu-HU" dirty="0"/>
              <a:t>, teljeskörű dokumentáció, erős közösségi támogatás</a:t>
            </a:r>
          </a:p>
          <a:p>
            <a:r>
              <a:rPr lang="hu-HU" dirty="0"/>
              <a:t>Back-end: Asp.net </a:t>
            </a:r>
            <a:r>
              <a:rPr lang="hu-HU" dirty="0" err="1"/>
              <a:t>Core</a:t>
            </a:r>
            <a:endParaRPr lang="hu-HU" dirty="0"/>
          </a:p>
          <a:p>
            <a:pPr lvl="1"/>
            <a:r>
              <a:rPr lang="hu-HU" dirty="0"/>
              <a:t>Teljesítmény, </a:t>
            </a:r>
            <a:r>
              <a:rPr lang="hu-HU" dirty="0" err="1"/>
              <a:t>cross</a:t>
            </a:r>
            <a:r>
              <a:rPr lang="hu-HU" dirty="0"/>
              <a:t>-platform, </a:t>
            </a:r>
            <a:r>
              <a:rPr lang="hu-HU" dirty="0" err="1"/>
              <a:t>open-source</a:t>
            </a:r>
            <a:endParaRPr lang="hu-HU" dirty="0"/>
          </a:p>
          <a:p>
            <a:r>
              <a:rPr lang="hu-HU" dirty="0"/>
              <a:t>Felhasznált optimalizációs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Google-OR </a:t>
            </a:r>
            <a:r>
              <a:rPr lang="hu-HU" dirty="0" err="1"/>
              <a:t>Tools</a:t>
            </a:r>
            <a:r>
              <a:rPr lang="hu-HU" dirty="0"/>
              <a:t> (Lineáris Programozáshoz)</a:t>
            </a:r>
          </a:p>
          <a:p>
            <a:pPr lvl="1"/>
            <a:r>
              <a:rPr lang="hu-HU" dirty="0"/>
              <a:t>Könnyen integrálható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4BEFBC1-2734-44F8-83FF-2BF3116FFD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95" y="5041610"/>
            <a:ext cx="5478145" cy="16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9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52097D-1E24-43AD-82F7-351D21C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hu-HU" sz="4400"/>
              <a:t>Specifikáció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F52734B-AB2E-484B-A8AD-AE5A72ACE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65629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88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3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5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5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Rectangle 6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5EE0CDAD-F625-4D3A-88ED-7EFB6CB91C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5022" r="19681" b="10274"/>
          <a:stretch/>
        </p:blipFill>
        <p:spPr bwMode="auto">
          <a:xfrm>
            <a:off x="1204541" y="974921"/>
            <a:ext cx="6857279" cy="541148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Cím 1">
            <a:extLst>
              <a:ext uri="{FF2B5EF4-FFF2-40B4-BE49-F238E27FC236}">
                <a16:creationId xmlns:a16="http://schemas.microsoft.com/office/drawing/2014/main" id="{D2708685-D035-4718-BFBF-1DEFBF0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89" y="400249"/>
            <a:ext cx="8596668" cy="1320800"/>
          </a:xfrm>
        </p:spPr>
        <p:txBody>
          <a:bodyPr/>
          <a:lstStyle/>
          <a:p>
            <a:r>
              <a:rPr lang="hu-HU" dirty="0" err="1"/>
              <a:t>Sequence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365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Szélesvásznú</PresentationFormat>
  <Paragraphs>68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Dimenzió</vt:lpstr>
      <vt:lpstr>Lindner Márton Optimális Étrend Összeállító Alkalmazás</vt:lpstr>
      <vt:lpstr>Bevezetés</vt:lpstr>
      <vt:lpstr>Irodalomkutatás</vt:lpstr>
      <vt:lpstr>Probléma definíció</vt:lpstr>
      <vt:lpstr>Megoldási módszer</vt:lpstr>
      <vt:lpstr>Kiválasztott Technológa</vt:lpstr>
      <vt:lpstr>Specifikáció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Lindner Márton Optimális Étrend Összeállító Alkalmazás</dc:title>
  <dc:creator>Marci</dc:creator>
  <cp:lastModifiedBy>Marci</cp:lastModifiedBy>
  <cp:revision>2</cp:revision>
  <dcterms:created xsi:type="dcterms:W3CDTF">2020-05-17T20:15:41Z</dcterms:created>
  <dcterms:modified xsi:type="dcterms:W3CDTF">2020-05-17T20:18:37Z</dcterms:modified>
</cp:coreProperties>
</file>