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" initials="M" lastIdx="1" clrIdx="0">
    <p:extLst>
      <p:ext uri="{19B8F6BF-5375-455C-9EA6-DF929625EA0E}">
        <p15:presenceInfo xmlns:p15="http://schemas.microsoft.com/office/powerpoint/2012/main" userId="Mar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AA3EA-98C2-4EB4-808F-7867FB94780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D261CC-59B4-4B70-BFCB-23F3E68922B4}">
      <dgm:prSet/>
      <dgm:spPr/>
      <dgm:t>
        <a:bodyPr/>
        <a:lstStyle/>
        <a:p>
          <a:r>
            <a:rPr lang="hu-HU"/>
            <a:t>Funkcionális követelmények:</a:t>
          </a:r>
          <a:endParaRPr lang="en-US"/>
        </a:p>
      </dgm:t>
    </dgm:pt>
    <dgm:pt modelId="{47E2C487-63BD-4FFB-B77D-2339F29A24BF}" type="parTrans" cxnId="{BFF69ED5-4CE4-4803-9AA0-170D1CBAD135}">
      <dgm:prSet/>
      <dgm:spPr/>
      <dgm:t>
        <a:bodyPr/>
        <a:lstStyle/>
        <a:p>
          <a:endParaRPr lang="en-US"/>
        </a:p>
      </dgm:t>
    </dgm:pt>
    <dgm:pt modelId="{3E8F4609-9B41-480D-8501-2A7105B85B63}" type="sibTrans" cxnId="{BFF69ED5-4CE4-4803-9AA0-170D1CBAD135}">
      <dgm:prSet/>
      <dgm:spPr/>
      <dgm:t>
        <a:bodyPr/>
        <a:lstStyle/>
        <a:p>
          <a:endParaRPr lang="en-US"/>
        </a:p>
      </dgm:t>
    </dgm:pt>
    <dgm:pt modelId="{CE61AAB9-4D1A-49C7-A08E-54A838D2649B}">
      <dgm:prSet/>
      <dgm:spPr/>
      <dgm:t>
        <a:bodyPr/>
        <a:lstStyle/>
        <a:p>
          <a:r>
            <a:rPr lang="hu-HU"/>
            <a:t>Egyéni tápanyagigények meghatározása</a:t>
          </a:r>
          <a:endParaRPr lang="en-US"/>
        </a:p>
      </dgm:t>
    </dgm:pt>
    <dgm:pt modelId="{BF9B2533-3235-4FF0-A080-D85B10A90D8F}" type="parTrans" cxnId="{9ED19E9A-8435-49B0-B38C-F8C322B1F4D3}">
      <dgm:prSet/>
      <dgm:spPr/>
      <dgm:t>
        <a:bodyPr/>
        <a:lstStyle/>
        <a:p>
          <a:endParaRPr lang="en-US"/>
        </a:p>
      </dgm:t>
    </dgm:pt>
    <dgm:pt modelId="{D8609DD3-A62B-4B6A-B79A-FE8F780E9FB5}" type="sibTrans" cxnId="{9ED19E9A-8435-49B0-B38C-F8C322B1F4D3}">
      <dgm:prSet/>
      <dgm:spPr/>
      <dgm:t>
        <a:bodyPr/>
        <a:lstStyle/>
        <a:p>
          <a:endParaRPr lang="en-US"/>
        </a:p>
      </dgm:t>
    </dgm:pt>
    <dgm:pt modelId="{6CA82EAE-5459-4D35-86C1-7B6F81065FCE}">
      <dgm:prSet/>
      <dgm:spPr/>
      <dgm:t>
        <a:bodyPr/>
        <a:lstStyle/>
        <a:p>
          <a:r>
            <a:rPr lang="hu-HU"/>
            <a:t>Személyre szabott étrend generálása</a:t>
          </a:r>
          <a:endParaRPr lang="en-US"/>
        </a:p>
      </dgm:t>
    </dgm:pt>
    <dgm:pt modelId="{1D195863-3952-4C1E-B031-61971CC69A95}" type="parTrans" cxnId="{D566C4F3-66D1-4215-9BA5-28C518E5236F}">
      <dgm:prSet/>
      <dgm:spPr/>
      <dgm:t>
        <a:bodyPr/>
        <a:lstStyle/>
        <a:p>
          <a:endParaRPr lang="en-US"/>
        </a:p>
      </dgm:t>
    </dgm:pt>
    <dgm:pt modelId="{9BAB19C8-7F47-4E23-8DD9-D17EA3FAFE87}" type="sibTrans" cxnId="{D566C4F3-66D1-4215-9BA5-28C518E5236F}">
      <dgm:prSet/>
      <dgm:spPr/>
      <dgm:t>
        <a:bodyPr/>
        <a:lstStyle/>
        <a:p>
          <a:endParaRPr lang="en-US"/>
        </a:p>
      </dgm:t>
    </dgm:pt>
    <dgm:pt modelId="{C733F54B-9DC8-429A-984B-45537B6266C8}">
      <dgm:prSet/>
      <dgm:spPr/>
      <dgm:t>
        <a:bodyPr/>
        <a:lstStyle/>
        <a:p>
          <a:r>
            <a:rPr lang="hu-HU"/>
            <a:t>Célkitűzésnek megfelelő grafikus előrejelzés</a:t>
          </a:r>
          <a:endParaRPr lang="en-US"/>
        </a:p>
      </dgm:t>
    </dgm:pt>
    <dgm:pt modelId="{250D9C6F-9B89-4617-B182-4EBFF44AE224}" type="parTrans" cxnId="{7DB134C1-342D-4B5A-8A9C-A43B5A8B3722}">
      <dgm:prSet/>
      <dgm:spPr/>
      <dgm:t>
        <a:bodyPr/>
        <a:lstStyle/>
        <a:p>
          <a:endParaRPr lang="en-US"/>
        </a:p>
      </dgm:t>
    </dgm:pt>
    <dgm:pt modelId="{815D3E92-1547-46BC-B80F-B1220AC84AE8}" type="sibTrans" cxnId="{7DB134C1-342D-4B5A-8A9C-A43B5A8B3722}">
      <dgm:prSet/>
      <dgm:spPr/>
      <dgm:t>
        <a:bodyPr/>
        <a:lstStyle/>
        <a:p>
          <a:endParaRPr lang="en-US"/>
        </a:p>
      </dgm:t>
    </dgm:pt>
    <dgm:pt modelId="{EA16A54A-ABE0-4C1B-9708-91F3308A62E7}">
      <dgm:prSet/>
      <dgm:spPr/>
      <dgm:t>
        <a:bodyPr/>
        <a:lstStyle/>
        <a:p>
          <a:r>
            <a:rPr lang="hu-HU"/>
            <a:t>PDF export készítése</a:t>
          </a:r>
          <a:endParaRPr lang="en-US"/>
        </a:p>
      </dgm:t>
    </dgm:pt>
    <dgm:pt modelId="{272025E5-BC49-4C0E-A201-6F97ED846509}" type="parTrans" cxnId="{A54A71EC-9629-4693-82D6-CA16E1E1C124}">
      <dgm:prSet/>
      <dgm:spPr/>
      <dgm:t>
        <a:bodyPr/>
        <a:lstStyle/>
        <a:p>
          <a:endParaRPr lang="en-US"/>
        </a:p>
      </dgm:t>
    </dgm:pt>
    <dgm:pt modelId="{BD7EBB51-3411-43CB-9B23-B6AD33E861EB}" type="sibTrans" cxnId="{A54A71EC-9629-4693-82D6-CA16E1E1C124}">
      <dgm:prSet/>
      <dgm:spPr/>
      <dgm:t>
        <a:bodyPr/>
        <a:lstStyle/>
        <a:p>
          <a:endParaRPr lang="en-US"/>
        </a:p>
      </dgm:t>
    </dgm:pt>
    <dgm:pt modelId="{7512A1A0-01FB-4B0F-8BD5-7F1920200F7F}">
      <dgm:prSet/>
      <dgm:spPr/>
      <dgm:t>
        <a:bodyPr/>
        <a:lstStyle/>
        <a:p>
          <a:r>
            <a:rPr lang="hu-HU"/>
            <a:t>Nem-funkcionális követelmények:</a:t>
          </a:r>
          <a:endParaRPr lang="en-US"/>
        </a:p>
      </dgm:t>
    </dgm:pt>
    <dgm:pt modelId="{E6AEECD7-E955-430D-877E-E5357C4925A9}" type="parTrans" cxnId="{E15B4460-000C-4465-834A-93EBE1245F55}">
      <dgm:prSet/>
      <dgm:spPr/>
      <dgm:t>
        <a:bodyPr/>
        <a:lstStyle/>
        <a:p>
          <a:endParaRPr lang="en-US"/>
        </a:p>
      </dgm:t>
    </dgm:pt>
    <dgm:pt modelId="{531DA052-4578-42D1-B241-A454984D457F}" type="sibTrans" cxnId="{E15B4460-000C-4465-834A-93EBE1245F55}">
      <dgm:prSet/>
      <dgm:spPr/>
      <dgm:t>
        <a:bodyPr/>
        <a:lstStyle/>
        <a:p>
          <a:endParaRPr lang="en-US"/>
        </a:p>
      </dgm:t>
    </dgm:pt>
    <dgm:pt modelId="{59FCEBB0-9935-4F17-B5C3-E74073899E04}">
      <dgm:prSet/>
      <dgm:spPr/>
      <dgm:t>
        <a:bodyPr/>
        <a:lstStyle/>
        <a:p>
          <a:r>
            <a:rPr lang="hu-HU"/>
            <a:t>Hordozhatóság</a:t>
          </a:r>
          <a:endParaRPr lang="en-US"/>
        </a:p>
      </dgm:t>
    </dgm:pt>
    <dgm:pt modelId="{068C8090-A874-45C9-8F6A-69D00B8CEFC1}" type="parTrans" cxnId="{BBE55EE3-3AEF-4DC6-9079-5018A6E572C9}">
      <dgm:prSet/>
      <dgm:spPr/>
      <dgm:t>
        <a:bodyPr/>
        <a:lstStyle/>
        <a:p>
          <a:endParaRPr lang="en-US"/>
        </a:p>
      </dgm:t>
    </dgm:pt>
    <dgm:pt modelId="{6C78F122-3A4C-466F-B992-909873CF4A1B}" type="sibTrans" cxnId="{BBE55EE3-3AEF-4DC6-9079-5018A6E572C9}">
      <dgm:prSet/>
      <dgm:spPr/>
      <dgm:t>
        <a:bodyPr/>
        <a:lstStyle/>
        <a:p>
          <a:endParaRPr lang="en-US"/>
        </a:p>
      </dgm:t>
    </dgm:pt>
    <dgm:pt modelId="{4F9160E7-3D00-4143-9AEB-000A8835B58E}">
      <dgm:prSet/>
      <dgm:spPr/>
      <dgm:t>
        <a:bodyPr/>
        <a:lstStyle/>
        <a:p>
          <a:r>
            <a:rPr lang="hu-HU"/>
            <a:t>Gyors működés</a:t>
          </a:r>
          <a:endParaRPr lang="en-US"/>
        </a:p>
      </dgm:t>
    </dgm:pt>
    <dgm:pt modelId="{24C98DE1-DE2A-4A12-A4F8-E25D25BC73E8}" type="parTrans" cxnId="{7622683F-6AF1-4D47-AA18-BA86189FF32B}">
      <dgm:prSet/>
      <dgm:spPr/>
      <dgm:t>
        <a:bodyPr/>
        <a:lstStyle/>
        <a:p>
          <a:endParaRPr lang="en-US"/>
        </a:p>
      </dgm:t>
    </dgm:pt>
    <dgm:pt modelId="{EEAE265E-FE17-4206-A333-F82320728C6B}" type="sibTrans" cxnId="{7622683F-6AF1-4D47-AA18-BA86189FF32B}">
      <dgm:prSet/>
      <dgm:spPr/>
      <dgm:t>
        <a:bodyPr/>
        <a:lstStyle/>
        <a:p>
          <a:endParaRPr lang="en-US"/>
        </a:p>
      </dgm:t>
    </dgm:pt>
    <dgm:pt modelId="{8B73AF1B-44E0-4FA2-93B3-22D24DBBDE21}">
      <dgm:prSet/>
      <dgm:spPr/>
      <dgm:t>
        <a:bodyPr/>
        <a:lstStyle/>
        <a:p>
          <a:r>
            <a:rPr lang="hu-HU"/>
            <a:t>Könnyű használhatóság</a:t>
          </a:r>
          <a:endParaRPr lang="en-US"/>
        </a:p>
      </dgm:t>
    </dgm:pt>
    <dgm:pt modelId="{01207BB8-8AFE-4DF5-9A07-51BE0A1CC321}" type="parTrans" cxnId="{33F5CB8C-05DB-47B7-9482-248BC45A63B9}">
      <dgm:prSet/>
      <dgm:spPr/>
      <dgm:t>
        <a:bodyPr/>
        <a:lstStyle/>
        <a:p>
          <a:endParaRPr lang="en-US"/>
        </a:p>
      </dgm:t>
    </dgm:pt>
    <dgm:pt modelId="{30057DD7-B9E4-46FF-9DE8-8F4F7D8CAB5D}" type="sibTrans" cxnId="{33F5CB8C-05DB-47B7-9482-248BC45A63B9}">
      <dgm:prSet/>
      <dgm:spPr/>
      <dgm:t>
        <a:bodyPr/>
        <a:lstStyle/>
        <a:p>
          <a:endParaRPr lang="en-US"/>
        </a:p>
      </dgm:t>
    </dgm:pt>
    <dgm:pt modelId="{13B1BD04-B4F9-4703-8955-7AF709892205}">
      <dgm:prSet/>
      <dgm:spPr/>
      <dgm:t>
        <a:bodyPr/>
        <a:lstStyle/>
        <a:p>
          <a:r>
            <a:rPr lang="hu-HU"/>
            <a:t>Személyes adatok védelme</a:t>
          </a:r>
          <a:endParaRPr lang="en-US"/>
        </a:p>
      </dgm:t>
    </dgm:pt>
    <dgm:pt modelId="{80D8FEB0-C158-4048-AD90-E9B245B56443}" type="parTrans" cxnId="{E5B0DAB8-D993-4AF9-9BF6-CB83541DE840}">
      <dgm:prSet/>
      <dgm:spPr/>
      <dgm:t>
        <a:bodyPr/>
        <a:lstStyle/>
        <a:p>
          <a:endParaRPr lang="en-US"/>
        </a:p>
      </dgm:t>
    </dgm:pt>
    <dgm:pt modelId="{2B652A04-16E5-4D62-B198-FF38AA4BFD30}" type="sibTrans" cxnId="{E5B0DAB8-D993-4AF9-9BF6-CB83541DE840}">
      <dgm:prSet/>
      <dgm:spPr/>
      <dgm:t>
        <a:bodyPr/>
        <a:lstStyle/>
        <a:p>
          <a:endParaRPr lang="en-US"/>
        </a:p>
      </dgm:t>
    </dgm:pt>
    <dgm:pt modelId="{24DFA4A1-8828-4141-9536-63709FBB9CDA}" type="pres">
      <dgm:prSet presAssocID="{038AA3EA-98C2-4EB4-808F-7867FB947805}" presName="linear" presStyleCnt="0">
        <dgm:presLayoutVars>
          <dgm:dir/>
          <dgm:animLvl val="lvl"/>
          <dgm:resizeHandles val="exact"/>
        </dgm:presLayoutVars>
      </dgm:prSet>
      <dgm:spPr/>
    </dgm:pt>
    <dgm:pt modelId="{AB904625-538B-43A8-91BD-83DCD65A9031}" type="pres">
      <dgm:prSet presAssocID="{0ED261CC-59B4-4B70-BFCB-23F3E68922B4}" presName="parentLin" presStyleCnt="0"/>
      <dgm:spPr/>
    </dgm:pt>
    <dgm:pt modelId="{26FD1912-5858-4676-9B01-22B9B1DCC2D0}" type="pres">
      <dgm:prSet presAssocID="{0ED261CC-59B4-4B70-BFCB-23F3E68922B4}" presName="parentLeftMargin" presStyleLbl="node1" presStyleIdx="0" presStyleCnt="2"/>
      <dgm:spPr/>
    </dgm:pt>
    <dgm:pt modelId="{EB22EE99-AC23-4FE1-969E-AF5CAE19D1A1}" type="pres">
      <dgm:prSet presAssocID="{0ED261CC-59B4-4B70-BFCB-23F3E68922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AB9729-9755-4C3D-9C27-B5B642B9646A}" type="pres">
      <dgm:prSet presAssocID="{0ED261CC-59B4-4B70-BFCB-23F3E68922B4}" presName="negativeSpace" presStyleCnt="0"/>
      <dgm:spPr/>
    </dgm:pt>
    <dgm:pt modelId="{59D7EE9E-7E37-4889-8A3A-A206792F7077}" type="pres">
      <dgm:prSet presAssocID="{0ED261CC-59B4-4B70-BFCB-23F3E68922B4}" presName="childText" presStyleLbl="conFgAcc1" presStyleIdx="0" presStyleCnt="2">
        <dgm:presLayoutVars>
          <dgm:bulletEnabled val="1"/>
        </dgm:presLayoutVars>
      </dgm:prSet>
      <dgm:spPr/>
    </dgm:pt>
    <dgm:pt modelId="{A4B6FEA6-9C1B-4C4A-9753-BFB42E2082A3}" type="pres">
      <dgm:prSet presAssocID="{3E8F4609-9B41-480D-8501-2A7105B85B63}" presName="spaceBetweenRectangles" presStyleCnt="0"/>
      <dgm:spPr/>
    </dgm:pt>
    <dgm:pt modelId="{414AE7AC-1741-46D2-990F-13B24C7E954E}" type="pres">
      <dgm:prSet presAssocID="{7512A1A0-01FB-4B0F-8BD5-7F1920200F7F}" presName="parentLin" presStyleCnt="0"/>
      <dgm:spPr/>
    </dgm:pt>
    <dgm:pt modelId="{2CE363A1-1201-4A31-8B1D-E3195C421922}" type="pres">
      <dgm:prSet presAssocID="{7512A1A0-01FB-4B0F-8BD5-7F1920200F7F}" presName="parentLeftMargin" presStyleLbl="node1" presStyleIdx="0" presStyleCnt="2"/>
      <dgm:spPr/>
    </dgm:pt>
    <dgm:pt modelId="{6F6582BA-AE18-48BC-B030-3E32B9BC3EF8}" type="pres">
      <dgm:prSet presAssocID="{7512A1A0-01FB-4B0F-8BD5-7F1920200F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A4D83A8-DAAA-42E2-89FA-E133A996E333}" type="pres">
      <dgm:prSet presAssocID="{7512A1A0-01FB-4B0F-8BD5-7F1920200F7F}" presName="negativeSpace" presStyleCnt="0"/>
      <dgm:spPr/>
    </dgm:pt>
    <dgm:pt modelId="{486F4D37-748C-4DBF-BE14-D17D388924B4}" type="pres">
      <dgm:prSet presAssocID="{7512A1A0-01FB-4B0F-8BD5-7F1920200F7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E8A7B01-5F4E-4C96-BC01-CE8ADB612293}" type="presOf" srcId="{CE61AAB9-4D1A-49C7-A08E-54A838D2649B}" destId="{59D7EE9E-7E37-4889-8A3A-A206792F7077}" srcOrd="0" destOrd="0" presId="urn:microsoft.com/office/officeart/2005/8/layout/list1"/>
    <dgm:cxn modelId="{E0957103-A349-44E4-908E-16E5A8727A22}" type="presOf" srcId="{6CA82EAE-5459-4D35-86C1-7B6F81065FCE}" destId="{59D7EE9E-7E37-4889-8A3A-A206792F7077}" srcOrd="0" destOrd="1" presId="urn:microsoft.com/office/officeart/2005/8/layout/list1"/>
    <dgm:cxn modelId="{E183A405-4192-4E8A-8A9C-D9826EA0E2E5}" type="presOf" srcId="{13B1BD04-B4F9-4703-8955-7AF709892205}" destId="{486F4D37-748C-4DBF-BE14-D17D388924B4}" srcOrd="0" destOrd="3" presId="urn:microsoft.com/office/officeart/2005/8/layout/list1"/>
    <dgm:cxn modelId="{123FDC0E-E280-4F13-AF45-5EF1A560B084}" type="presOf" srcId="{0ED261CC-59B4-4B70-BFCB-23F3E68922B4}" destId="{26FD1912-5858-4676-9B01-22B9B1DCC2D0}" srcOrd="0" destOrd="0" presId="urn:microsoft.com/office/officeart/2005/8/layout/list1"/>
    <dgm:cxn modelId="{80600331-F8D9-42CB-9AFC-F83F1489CBE8}" type="presOf" srcId="{4F9160E7-3D00-4143-9AEB-000A8835B58E}" destId="{486F4D37-748C-4DBF-BE14-D17D388924B4}" srcOrd="0" destOrd="1" presId="urn:microsoft.com/office/officeart/2005/8/layout/list1"/>
    <dgm:cxn modelId="{C5615732-380C-4421-8048-B7989C31A546}" type="presOf" srcId="{C733F54B-9DC8-429A-984B-45537B6266C8}" destId="{59D7EE9E-7E37-4889-8A3A-A206792F7077}" srcOrd="0" destOrd="2" presId="urn:microsoft.com/office/officeart/2005/8/layout/list1"/>
    <dgm:cxn modelId="{7622683F-6AF1-4D47-AA18-BA86189FF32B}" srcId="{7512A1A0-01FB-4B0F-8BD5-7F1920200F7F}" destId="{4F9160E7-3D00-4143-9AEB-000A8835B58E}" srcOrd="1" destOrd="0" parTransId="{24C98DE1-DE2A-4A12-A4F8-E25D25BC73E8}" sibTransId="{EEAE265E-FE17-4206-A333-F82320728C6B}"/>
    <dgm:cxn modelId="{E15B4460-000C-4465-834A-93EBE1245F55}" srcId="{038AA3EA-98C2-4EB4-808F-7867FB947805}" destId="{7512A1A0-01FB-4B0F-8BD5-7F1920200F7F}" srcOrd="1" destOrd="0" parTransId="{E6AEECD7-E955-430D-877E-E5357C4925A9}" sibTransId="{531DA052-4578-42D1-B241-A454984D457F}"/>
    <dgm:cxn modelId="{8C5E8065-3599-44F6-BF3E-734399C8DEE0}" type="presOf" srcId="{59FCEBB0-9935-4F17-B5C3-E74073899E04}" destId="{486F4D37-748C-4DBF-BE14-D17D388924B4}" srcOrd="0" destOrd="0" presId="urn:microsoft.com/office/officeart/2005/8/layout/list1"/>
    <dgm:cxn modelId="{7CB58882-E9CD-4364-83C8-367EBFB1AF97}" type="presOf" srcId="{7512A1A0-01FB-4B0F-8BD5-7F1920200F7F}" destId="{6F6582BA-AE18-48BC-B030-3E32B9BC3EF8}" srcOrd="1" destOrd="0" presId="urn:microsoft.com/office/officeart/2005/8/layout/list1"/>
    <dgm:cxn modelId="{33F5CB8C-05DB-47B7-9482-248BC45A63B9}" srcId="{7512A1A0-01FB-4B0F-8BD5-7F1920200F7F}" destId="{8B73AF1B-44E0-4FA2-93B3-22D24DBBDE21}" srcOrd="2" destOrd="0" parTransId="{01207BB8-8AFE-4DF5-9A07-51BE0A1CC321}" sibTransId="{30057DD7-B9E4-46FF-9DE8-8F4F7D8CAB5D}"/>
    <dgm:cxn modelId="{9ED19E9A-8435-49B0-B38C-F8C322B1F4D3}" srcId="{0ED261CC-59B4-4B70-BFCB-23F3E68922B4}" destId="{CE61AAB9-4D1A-49C7-A08E-54A838D2649B}" srcOrd="0" destOrd="0" parTransId="{BF9B2533-3235-4FF0-A080-D85B10A90D8F}" sibTransId="{D8609DD3-A62B-4B6A-B79A-FE8F780E9FB5}"/>
    <dgm:cxn modelId="{B9754EAC-E293-4652-8FBC-91D6B9E33EEF}" type="presOf" srcId="{0ED261CC-59B4-4B70-BFCB-23F3E68922B4}" destId="{EB22EE99-AC23-4FE1-969E-AF5CAE19D1A1}" srcOrd="1" destOrd="0" presId="urn:microsoft.com/office/officeart/2005/8/layout/list1"/>
    <dgm:cxn modelId="{E5B0DAB8-D993-4AF9-9BF6-CB83541DE840}" srcId="{7512A1A0-01FB-4B0F-8BD5-7F1920200F7F}" destId="{13B1BD04-B4F9-4703-8955-7AF709892205}" srcOrd="3" destOrd="0" parTransId="{80D8FEB0-C158-4048-AD90-E9B245B56443}" sibTransId="{2B652A04-16E5-4D62-B198-FF38AA4BFD30}"/>
    <dgm:cxn modelId="{7DB134C1-342D-4B5A-8A9C-A43B5A8B3722}" srcId="{0ED261CC-59B4-4B70-BFCB-23F3E68922B4}" destId="{C733F54B-9DC8-429A-984B-45537B6266C8}" srcOrd="2" destOrd="0" parTransId="{250D9C6F-9B89-4617-B182-4EBFF44AE224}" sibTransId="{815D3E92-1547-46BC-B80F-B1220AC84AE8}"/>
    <dgm:cxn modelId="{BFF69ED5-4CE4-4803-9AA0-170D1CBAD135}" srcId="{038AA3EA-98C2-4EB4-808F-7867FB947805}" destId="{0ED261CC-59B4-4B70-BFCB-23F3E68922B4}" srcOrd="0" destOrd="0" parTransId="{47E2C487-63BD-4FFB-B77D-2339F29A24BF}" sibTransId="{3E8F4609-9B41-480D-8501-2A7105B85B63}"/>
    <dgm:cxn modelId="{09D49AD7-1221-486C-AE41-3FB16E2B084D}" type="presOf" srcId="{038AA3EA-98C2-4EB4-808F-7867FB947805}" destId="{24DFA4A1-8828-4141-9536-63709FBB9CDA}" srcOrd="0" destOrd="0" presId="urn:microsoft.com/office/officeart/2005/8/layout/list1"/>
    <dgm:cxn modelId="{BBE55EE3-3AEF-4DC6-9079-5018A6E572C9}" srcId="{7512A1A0-01FB-4B0F-8BD5-7F1920200F7F}" destId="{59FCEBB0-9935-4F17-B5C3-E74073899E04}" srcOrd="0" destOrd="0" parTransId="{068C8090-A874-45C9-8F6A-69D00B8CEFC1}" sibTransId="{6C78F122-3A4C-466F-B992-909873CF4A1B}"/>
    <dgm:cxn modelId="{D8DCC4E3-6AC6-43F7-91FD-D4A8E1FB44A9}" type="presOf" srcId="{EA16A54A-ABE0-4C1B-9708-91F3308A62E7}" destId="{59D7EE9E-7E37-4889-8A3A-A206792F7077}" srcOrd="0" destOrd="3" presId="urn:microsoft.com/office/officeart/2005/8/layout/list1"/>
    <dgm:cxn modelId="{36F944EC-2DD3-490C-A92A-44163D6312D4}" type="presOf" srcId="{8B73AF1B-44E0-4FA2-93B3-22D24DBBDE21}" destId="{486F4D37-748C-4DBF-BE14-D17D388924B4}" srcOrd="0" destOrd="2" presId="urn:microsoft.com/office/officeart/2005/8/layout/list1"/>
    <dgm:cxn modelId="{A54A71EC-9629-4693-82D6-CA16E1E1C124}" srcId="{0ED261CC-59B4-4B70-BFCB-23F3E68922B4}" destId="{EA16A54A-ABE0-4C1B-9708-91F3308A62E7}" srcOrd="3" destOrd="0" parTransId="{272025E5-BC49-4C0E-A201-6F97ED846509}" sibTransId="{BD7EBB51-3411-43CB-9B23-B6AD33E861EB}"/>
    <dgm:cxn modelId="{A52D1CF3-9209-4CA0-ACCD-B6F15205BB16}" type="presOf" srcId="{7512A1A0-01FB-4B0F-8BD5-7F1920200F7F}" destId="{2CE363A1-1201-4A31-8B1D-E3195C421922}" srcOrd="0" destOrd="0" presId="urn:microsoft.com/office/officeart/2005/8/layout/list1"/>
    <dgm:cxn modelId="{D566C4F3-66D1-4215-9BA5-28C518E5236F}" srcId="{0ED261CC-59B4-4B70-BFCB-23F3E68922B4}" destId="{6CA82EAE-5459-4D35-86C1-7B6F81065FCE}" srcOrd="1" destOrd="0" parTransId="{1D195863-3952-4C1E-B031-61971CC69A95}" sibTransId="{9BAB19C8-7F47-4E23-8DD9-D17EA3FAFE87}"/>
    <dgm:cxn modelId="{3A607719-7CC3-4EC8-8900-18E062BF1DDF}" type="presParOf" srcId="{24DFA4A1-8828-4141-9536-63709FBB9CDA}" destId="{AB904625-538B-43A8-91BD-83DCD65A9031}" srcOrd="0" destOrd="0" presId="urn:microsoft.com/office/officeart/2005/8/layout/list1"/>
    <dgm:cxn modelId="{73988AAE-54BD-4B0A-A904-A8C19CF847C7}" type="presParOf" srcId="{AB904625-538B-43A8-91BD-83DCD65A9031}" destId="{26FD1912-5858-4676-9B01-22B9B1DCC2D0}" srcOrd="0" destOrd="0" presId="urn:microsoft.com/office/officeart/2005/8/layout/list1"/>
    <dgm:cxn modelId="{C47DB80A-C3F8-4D5E-A3B4-54F2A4C73002}" type="presParOf" srcId="{AB904625-538B-43A8-91BD-83DCD65A9031}" destId="{EB22EE99-AC23-4FE1-969E-AF5CAE19D1A1}" srcOrd="1" destOrd="0" presId="urn:microsoft.com/office/officeart/2005/8/layout/list1"/>
    <dgm:cxn modelId="{79A7DD56-9433-4CE2-8BB9-595C98C52098}" type="presParOf" srcId="{24DFA4A1-8828-4141-9536-63709FBB9CDA}" destId="{74AB9729-9755-4C3D-9C27-B5B642B9646A}" srcOrd="1" destOrd="0" presId="urn:microsoft.com/office/officeart/2005/8/layout/list1"/>
    <dgm:cxn modelId="{2EE7E252-EAC5-4E9D-9EA2-3322033065B0}" type="presParOf" srcId="{24DFA4A1-8828-4141-9536-63709FBB9CDA}" destId="{59D7EE9E-7E37-4889-8A3A-A206792F7077}" srcOrd="2" destOrd="0" presId="urn:microsoft.com/office/officeart/2005/8/layout/list1"/>
    <dgm:cxn modelId="{A9909D8C-4AC0-47B2-A4B0-916EB0DBD366}" type="presParOf" srcId="{24DFA4A1-8828-4141-9536-63709FBB9CDA}" destId="{A4B6FEA6-9C1B-4C4A-9753-BFB42E2082A3}" srcOrd="3" destOrd="0" presId="urn:microsoft.com/office/officeart/2005/8/layout/list1"/>
    <dgm:cxn modelId="{BAB51E3D-FBF4-4458-B2BE-51755A27ED81}" type="presParOf" srcId="{24DFA4A1-8828-4141-9536-63709FBB9CDA}" destId="{414AE7AC-1741-46D2-990F-13B24C7E954E}" srcOrd="4" destOrd="0" presId="urn:microsoft.com/office/officeart/2005/8/layout/list1"/>
    <dgm:cxn modelId="{0587BFEB-1E70-4004-930B-CC0B33715873}" type="presParOf" srcId="{414AE7AC-1741-46D2-990F-13B24C7E954E}" destId="{2CE363A1-1201-4A31-8B1D-E3195C421922}" srcOrd="0" destOrd="0" presId="urn:microsoft.com/office/officeart/2005/8/layout/list1"/>
    <dgm:cxn modelId="{BA23B333-2B5A-4ABB-9082-C012EF7B6B88}" type="presParOf" srcId="{414AE7AC-1741-46D2-990F-13B24C7E954E}" destId="{6F6582BA-AE18-48BC-B030-3E32B9BC3EF8}" srcOrd="1" destOrd="0" presId="urn:microsoft.com/office/officeart/2005/8/layout/list1"/>
    <dgm:cxn modelId="{AD04CDA8-D86E-40A5-8599-E53D771966B7}" type="presParOf" srcId="{24DFA4A1-8828-4141-9536-63709FBB9CDA}" destId="{5A4D83A8-DAAA-42E2-89FA-E133A996E333}" srcOrd="5" destOrd="0" presId="urn:microsoft.com/office/officeart/2005/8/layout/list1"/>
    <dgm:cxn modelId="{74044F17-3430-44BA-8ED4-ACC6FAC85FFB}" type="presParOf" srcId="{24DFA4A1-8828-4141-9536-63709FBB9CDA}" destId="{486F4D37-748C-4DBF-BE14-D17D388924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7EE9E-7E37-4889-8A3A-A206792F7077}">
      <dsp:nvSpPr>
        <dsp:cNvPr id="0" name=""/>
        <dsp:cNvSpPr/>
      </dsp:nvSpPr>
      <dsp:spPr>
        <a:xfrm>
          <a:off x="0" y="580890"/>
          <a:ext cx="6628804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437388" rIns="5144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Egyéni tápanyagigények meghatározása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Személyre szabott étrend generálása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Célkitűzésnek megfelelő grafikus előrejelzés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PDF export készítése</a:t>
          </a:r>
          <a:endParaRPr lang="en-US" sz="2100" kern="1200"/>
        </a:p>
      </dsp:txBody>
      <dsp:txXfrm>
        <a:off x="0" y="580890"/>
        <a:ext cx="6628804" cy="1852200"/>
      </dsp:txXfrm>
    </dsp:sp>
    <dsp:sp modelId="{EB22EE99-AC23-4FE1-969E-AF5CAE19D1A1}">
      <dsp:nvSpPr>
        <dsp:cNvPr id="0" name=""/>
        <dsp:cNvSpPr/>
      </dsp:nvSpPr>
      <dsp:spPr>
        <a:xfrm>
          <a:off x="331440" y="270930"/>
          <a:ext cx="4640162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Funkcionális követelmények:</a:t>
          </a:r>
          <a:endParaRPr lang="en-US" sz="2100" kern="1200"/>
        </a:p>
      </dsp:txBody>
      <dsp:txXfrm>
        <a:off x="361702" y="301192"/>
        <a:ext cx="4579638" cy="559396"/>
      </dsp:txXfrm>
    </dsp:sp>
    <dsp:sp modelId="{486F4D37-748C-4DBF-BE14-D17D388924B4}">
      <dsp:nvSpPr>
        <dsp:cNvPr id="0" name=""/>
        <dsp:cNvSpPr/>
      </dsp:nvSpPr>
      <dsp:spPr>
        <a:xfrm>
          <a:off x="0" y="2856450"/>
          <a:ext cx="6628804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437388" rIns="5144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Hordozhatóság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Gyors működés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Könnyű használhatóság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Személyes adatok védelme</a:t>
          </a:r>
          <a:endParaRPr lang="en-US" sz="2100" kern="1200"/>
        </a:p>
      </dsp:txBody>
      <dsp:txXfrm>
        <a:off x="0" y="2856450"/>
        <a:ext cx="6628804" cy="1852200"/>
      </dsp:txXfrm>
    </dsp:sp>
    <dsp:sp modelId="{6F6582BA-AE18-48BC-B030-3E32B9BC3EF8}">
      <dsp:nvSpPr>
        <dsp:cNvPr id="0" name=""/>
        <dsp:cNvSpPr/>
      </dsp:nvSpPr>
      <dsp:spPr>
        <a:xfrm>
          <a:off x="331440" y="2546490"/>
          <a:ext cx="4640162" cy="6199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Nem-funkcionális követelmények:</a:t>
          </a:r>
          <a:endParaRPr lang="en-US" sz="2100" kern="1200"/>
        </a:p>
      </dsp:txBody>
      <dsp:txXfrm>
        <a:off x="361702" y="2576752"/>
        <a:ext cx="4579638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CB8C0-6C3B-4687-B844-33779E78272B}" type="datetimeFigureOut">
              <a:rPr lang="hu-HU" smtClean="0"/>
              <a:t>2020. 05. 22.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897F4-6BC8-44C0-8C7A-C0E7A062BA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24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Alcím 2">
            <a:extLst>
              <a:ext uri="{FF2B5EF4-FFF2-40B4-BE49-F238E27FC236}">
                <a16:creationId xmlns:a16="http://schemas.microsoft.com/office/drawing/2014/main" id="{AAB6FA86-476B-4EFA-973A-80D56711D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hu-HU">
                <a:solidFill>
                  <a:schemeClr val="tx1"/>
                </a:solidFill>
              </a:rPr>
              <a:t>Készítette: Lindner Márton</a:t>
            </a:r>
          </a:p>
          <a:p>
            <a:pPr>
              <a:lnSpc>
                <a:spcPct val="90000"/>
              </a:lnSpc>
            </a:pPr>
            <a:r>
              <a:rPr lang="hu-HU">
                <a:solidFill>
                  <a:schemeClr val="tx1"/>
                </a:solidFill>
              </a:rPr>
              <a:t>Intézményi konzulens: Kertész Gábor</a:t>
            </a:r>
          </a:p>
          <a:p>
            <a:pPr>
              <a:lnSpc>
                <a:spcPct val="90000"/>
              </a:lnSpc>
            </a:pPr>
            <a:r>
              <a:rPr lang="hu-HU">
                <a:solidFill>
                  <a:schemeClr val="tx1"/>
                </a:solidFill>
              </a:rPr>
              <a:t>Szakirány: Szoftvertervezés és –fejlesztés</a:t>
            </a:r>
          </a:p>
          <a:p>
            <a:pPr>
              <a:lnSpc>
                <a:spcPct val="90000"/>
              </a:lnSpc>
            </a:pPr>
            <a:r>
              <a:rPr lang="hu-HU">
                <a:solidFill>
                  <a:schemeClr val="tx1"/>
                </a:solidFill>
              </a:rPr>
              <a:t>Törzsszám: T/005725/FI12904/N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B784FA-E010-480B-9D90-E46FC23B6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50401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4000" dirty="0"/>
              <a:t>Optimális Étrend </a:t>
            </a:r>
            <a:br>
              <a:rPr lang="hu-HU" sz="4000" dirty="0"/>
            </a:br>
            <a:r>
              <a:rPr lang="hu-HU" sz="4000" dirty="0"/>
              <a:t>Összeállító Alkalmazás</a:t>
            </a:r>
          </a:p>
        </p:txBody>
      </p:sp>
    </p:spTree>
    <p:extLst>
      <p:ext uri="{BB962C8B-B14F-4D97-AF65-F5344CB8AC3E}">
        <p14:creationId xmlns:p14="http://schemas.microsoft.com/office/powerpoint/2010/main" val="231597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AC9A356-0006-4F59-B3C1-531F886A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115" y="2541556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>
                <a:solidFill>
                  <a:schemeClr val="tx1"/>
                </a:solidFill>
              </a:rPr>
              <a:t>Köszönöm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dirty="0" err="1">
                <a:solidFill>
                  <a:schemeClr val="tx1"/>
                </a:solidFill>
              </a:rPr>
              <a:t>figyelmet</a:t>
            </a:r>
            <a:r>
              <a:rPr lang="en-US" sz="5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1281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hu-HU" dirty="0"/>
              <a:t>Egészség és táplálkozás: aktuális probléma</a:t>
            </a:r>
          </a:p>
          <a:p>
            <a:r>
              <a:rPr lang="hu-HU" dirty="0"/>
              <a:t>Cél: személyre szabott étrend automatizált összeállítása</a:t>
            </a:r>
          </a:p>
          <a:p>
            <a:r>
              <a:rPr lang="hu-HU" dirty="0"/>
              <a:t>Személyes tápanyagigény és egyéni preferencia figyelembevétele</a:t>
            </a:r>
          </a:p>
          <a:p>
            <a:r>
              <a:rPr lang="hu-HU" dirty="0"/>
              <a:t>Webalkalmazás készítése</a:t>
            </a:r>
          </a:p>
        </p:txBody>
      </p:sp>
      <p:pic>
        <p:nvPicPr>
          <p:cNvPr id="1032" name="Picture 8" descr="Opinion | We Need Better Answers on Nutrition - The New York Times">
            <a:extLst>
              <a:ext uri="{FF2B5EF4-FFF2-40B4-BE49-F238E27FC236}">
                <a16:creationId xmlns:a16="http://schemas.microsoft.com/office/drawing/2014/main" id="{FCBA3516-4711-4DA9-962A-26A37C5C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6" r="27894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94BB9D-4A0A-48EA-BBE4-EA0B7564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hu-HU" dirty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54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/>
              <a:t>Irodalomkutatás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/>
              <a:t>Számos hasonló munka, már az 1960-as évektől</a:t>
            </a:r>
          </a:p>
          <a:p>
            <a:r>
              <a:rPr lang="hu-HU"/>
              <a:t>1964: Balintfy: Lineáris Programozás</a:t>
            </a:r>
          </a:p>
          <a:p>
            <a:r>
              <a:rPr lang="hu-HU"/>
              <a:t>CAMPER: CBR és RBR rendszer kombinációja</a:t>
            </a:r>
          </a:p>
          <a:p>
            <a:r>
              <a:rPr lang="hu-HU"/>
              <a:t>MIKAS: CBR alapú, inkrementális tanulás</a:t>
            </a:r>
          </a:p>
          <a:p>
            <a:r>
              <a:rPr lang="hu-HU"/>
              <a:t>Maláj kutatás: dietetikusok munkamenetét modellezi</a:t>
            </a:r>
          </a:p>
          <a:p>
            <a:r>
              <a:rPr lang="hu-HU"/>
              <a:t>Kaharam és Seven: genetikus algoritmus</a:t>
            </a:r>
          </a:p>
          <a:p>
            <a:r>
              <a:rPr lang="hu-HU"/>
              <a:t>Vassányi, Gaál és Kozmann: többrétegű genetikus algoritmus</a:t>
            </a:r>
          </a:p>
          <a:p>
            <a:r>
              <a:rPr lang="hu-HU"/>
              <a:t>Dietetikus még nem kiiktatható, inkább munkáját kiegészíti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D4505DE-3BC9-4F99-8D93-2FFEC7B3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hu-HU" dirty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49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9B349E2-B684-46CC-828D-0C5F8691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Probléma definíció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6D427A-649D-483B-8B6F-B2576A81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/>
              <a:t>Fő elvárások:</a:t>
            </a:r>
          </a:p>
          <a:p>
            <a:pPr lvl="1"/>
            <a:r>
              <a:rPr lang="hu-HU" dirty="0"/>
              <a:t>Minimális tápanyag hiba</a:t>
            </a:r>
          </a:p>
          <a:p>
            <a:pPr lvl="1"/>
            <a:r>
              <a:rPr lang="hu-HU" dirty="0"/>
              <a:t>Maximális felhasználói értékelés</a:t>
            </a:r>
          </a:p>
          <a:p>
            <a:pPr lvl="1"/>
            <a:r>
              <a:rPr lang="hu-HU" dirty="0"/>
              <a:t>Változatosság</a:t>
            </a:r>
          </a:p>
          <a:p>
            <a:pPr lvl="1"/>
            <a:r>
              <a:rPr lang="hu-HU" dirty="0" err="1"/>
              <a:t>Tálalhatóság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AFAFA5-6398-47AA-9C8E-4853ABE2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hu-HU" dirty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61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Megoldási módszer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Egyéni tápanyagigény kiolvasása</a:t>
            </a:r>
          </a:p>
          <a:p>
            <a:r>
              <a:rPr lang="hu-HU">
                <a:solidFill>
                  <a:schemeClr val="bg1"/>
                </a:solidFill>
              </a:rPr>
              <a:t>Genetikus Algoritmus és Lineáris Programozás kombinálása</a:t>
            </a:r>
          </a:p>
          <a:p>
            <a:pPr lvl="1"/>
            <a:r>
              <a:rPr lang="hu-HU">
                <a:solidFill>
                  <a:schemeClr val="bg1"/>
                </a:solidFill>
              </a:rPr>
              <a:t>Kezdeti populáció: LP-relaxált megoldás</a:t>
            </a:r>
          </a:p>
          <a:p>
            <a:pPr lvl="1"/>
            <a:r>
              <a:rPr lang="hu-HU">
                <a:solidFill>
                  <a:schemeClr val="bg1"/>
                </a:solidFill>
              </a:rPr>
              <a:t>Egyéb javítások: Javító és lokális javító függvény</a:t>
            </a:r>
          </a:p>
          <a:p>
            <a:pPr lvl="2"/>
            <a:endParaRPr lang="hu-HU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51525E1-FB32-4C62-95FC-700A934EC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55138"/>
              </p:ext>
            </p:extLst>
          </p:nvPr>
        </p:nvGraphicFramePr>
        <p:xfrm>
          <a:off x="6096001" y="1099946"/>
          <a:ext cx="5143501" cy="464559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719366">
                  <a:extLst>
                    <a:ext uri="{9D8B030D-6E8A-4147-A177-3AD203B41FA5}">
                      <a16:colId xmlns:a16="http://schemas.microsoft.com/office/drawing/2014/main" val="3709108815"/>
                    </a:ext>
                  </a:extLst>
                </a:gridCol>
                <a:gridCol w="3424135">
                  <a:extLst>
                    <a:ext uri="{9D8B030D-6E8A-4147-A177-3AD203B41FA5}">
                      <a16:colId xmlns:a16="http://schemas.microsoft.com/office/drawing/2014/main" val="3464338372"/>
                    </a:ext>
                  </a:extLst>
                </a:gridCol>
              </a:tblGrid>
              <a:tr h="10707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400" b="0" cap="all" spc="150">
                          <a:solidFill>
                            <a:schemeClr val="lt1"/>
                          </a:solidFill>
                          <a:effectLst/>
                        </a:rPr>
                        <a:t>Genetikus Algoritmus:</a:t>
                      </a:r>
                      <a:endParaRPr lang="hu-HU" sz="14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400" b="0" cap="all" spc="150" dirty="0">
                          <a:solidFill>
                            <a:schemeClr val="lt1"/>
                          </a:solidFill>
                          <a:effectLst/>
                        </a:rPr>
                        <a:t>stabil állapotú,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400" b="0" cap="all" spc="150" dirty="0">
                          <a:solidFill>
                            <a:schemeClr val="lt1"/>
                          </a:solidFill>
                          <a:effectLst/>
                        </a:rPr>
                        <a:t>egyed ismétlődés nem megengedett</a:t>
                      </a:r>
                      <a:endParaRPr lang="hu-HU" sz="14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84157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Kódolás: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bit </a:t>
                      </a:r>
                      <a:r>
                        <a:rPr lang="hu-HU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hu-HU" sz="10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155754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Kiválasztás: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verseny (k = 2)</a:t>
                      </a:r>
                      <a:endParaRPr lang="hu-HU" sz="1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12745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Mutáció: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bitszerinti (p</a:t>
                      </a:r>
                      <a:r>
                        <a:rPr lang="hu-HU" sz="1000" cap="none" spc="0" baseline="-25000">
                          <a:solidFill>
                            <a:schemeClr val="tx1"/>
                          </a:solidFill>
                          <a:effectLst/>
                        </a:rPr>
                        <a:t>m </a:t>
                      </a: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= 1/n)</a:t>
                      </a:r>
                      <a:endParaRPr lang="hu-HU" sz="1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530832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Rekombináció: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egyforma keresztezés (p</a:t>
                      </a:r>
                      <a:r>
                        <a:rPr lang="hu-HU" sz="1000" cap="none" spc="0" baseline="-250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 = ?)</a:t>
                      </a:r>
                      <a:endParaRPr lang="hu-HU" sz="1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66914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Populáció mérete: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100-500</a:t>
                      </a:r>
                      <a:endParaRPr lang="hu-HU" sz="1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571716"/>
                  </a:ext>
                </a:extLst>
              </a:tr>
              <a:tr h="5696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Terminálás: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hu-HU" sz="1000" cap="none" spc="0" baseline="30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 – 10</a:t>
                      </a:r>
                      <a:r>
                        <a:rPr lang="hu-HU" sz="1000" cap="none" spc="0" baseline="30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 iteráció vagy fitness javulásának megállása esetén</a:t>
                      </a:r>
                      <a:endParaRPr lang="hu-HU" sz="1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39294"/>
                  </a:ext>
                </a:extLst>
              </a:tr>
              <a:tr h="10696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További kiegészítések: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elő-optimalizált </a:t>
                      </a:r>
                      <a:r>
                        <a:rPr lang="hu-HU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inicializáció</a:t>
                      </a: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javító függvény,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lokális javító függvény</a:t>
                      </a:r>
                      <a:endParaRPr lang="hu-HU" sz="10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791572"/>
                  </a:ext>
                </a:extLst>
              </a:tr>
            </a:tbl>
          </a:graphicData>
        </a:graphic>
      </p:graphicFrame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1456BF-D484-4BBB-B747-306CE5E2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hu-HU" dirty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9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3CCDBA7-3F53-436D-ADB9-AF74AE0A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Kiválasztott Technológia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66917A-8C94-42BE-B645-C39EA11A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Front-end: Angular</a:t>
            </a:r>
          </a:p>
          <a:p>
            <a:pPr lvl="1"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Modularitás, typescript, teljeskörű dokumentáció, erős közösségi támogatás</a:t>
            </a:r>
          </a:p>
          <a:p>
            <a:pPr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Back-end: Asp.net Core</a:t>
            </a:r>
          </a:p>
          <a:p>
            <a:pPr lvl="1"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Teljesítmény, cross-platform, open-source</a:t>
            </a:r>
          </a:p>
          <a:p>
            <a:pPr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Felhasznált optimalizációs library:</a:t>
            </a:r>
          </a:p>
          <a:p>
            <a:pPr lvl="1"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Google-OR Tools (Lineáris Programozáshoz)</a:t>
            </a:r>
          </a:p>
          <a:p>
            <a:pPr lvl="1"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Könnyen integrálható</a:t>
            </a:r>
          </a:p>
        </p:txBody>
      </p:sp>
      <p:pic>
        <p:nvPicPr>
          <p:cNvPr id="5" name="Kép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B64385B7-E0C6-4921-A556-BDDBF712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57" y="2297558"/>
            <a:ext cx="6074839" cy="2262878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2A168EE-24D5-4202-9067-DA2CAD86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hu-HU" dirty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7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52097D-1E24-43AD-82F7-351D21CE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hu-HU" sz="4400" dirty="0">
                <a:solidFill>
                  <a:schemeClr val="tx1"/>
                </a:solidFill>
              </a:rPr>
              <a:t>Specifikáció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F52734B-AB2E-484B-A8AD-AE5A72ACE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51478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C14A32-92C5-4709-84E1-E187D902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8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ED65AB-CD57-498F-9EDE-1746E891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Komponens diagramm</a:t>
            </a:r>
          </a:p>
        </p:txBody>
      </p:sp>
      <p:pic>
        <p:nvPicPr>
          <p:cNvPr id="5" name="Tartalom helye 4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FC3FA039-D32E-47A1-8358-A96102AFF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519" y="1507788"/>
            <a:ext cx="7327035" cy="5056688"/>
          </a:xfr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520C64-FD99-477C-A692-BF54CFB8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hu-HU" dirty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6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ím 1">
            <a:extLst>
              <a:ext uri="{FF2B5EF4-FFF2-40B4-BE49-F238E27FC236}">
                <a16:creationId xmlns:a16="http://schemas.microsoft.com/office/drawing/2014/main" id="{D2708685-D035-4718-BFBF-1DEFBF06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4" name="Kép 3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5EE0CDAD-F625-4D3A-88ED-7EFB6CB91C9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" t="5022" r="19681" b="12107"/>
          <a:stretch/>
        </p:blipFill>
        <p:spPr bwMode="auto">
          <a:xfrm>
            <a:off x="3608173" y="0"/>
            <a:ext cx="8583827" cy="688736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543318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301</Words>
  <Application>Microsoft Office PowerPoint</Application>
  <PresentationFormat>Szélesvásznú</PresentationFormat>
  <Paragraphs>78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Dimenzió</vt:lpstr>
      <vt:lpstr>Optimális Étrend  Összeállító Alkalmazás</vt:lpstr>
      <vt:lpstr>Bevezetés</vt:lpstr>
      <vt:lpstr>Irodalomkutatás</vt:lpstr>
      <vt:lpstr>Probléma definíció</vt:lpstr>
      <vt:lpstr>Megoldási módszer</vt:lpstr>
      <vt:lpstr>Kiválasztott Technológia</vt:lpstr>
      <vt:lpstr>Specifikáció</vt:lpstr>
      <vt:lpstr>Komponens diagramm</vt:lpstr>
      <vt:lpstr>Sequence Diagram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Optimális Étrend  Összeállító Alkalmazás</dc:title>
  <dc:creator>Marci</dc:creator>
  <cp:lastModifiedBy>Marci</cp:lastModifiedBy>
  <cp:revision>7</cp:revision>
  <dcterms:created xsi:type="dcterms:W3CDTF">2020-05-22T10:13:44Z</dcterms:created>
  <dcterms:modified xsi:type="dcterms:W3CDTF">2020-05-22T10:20:26Z</dcterms:modified>
</cp:coreProperties>
</file>