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28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1.jpeg" descr=""/>
          <p:cNvPicPr/>
          <p:nvPr/>
        </p:nvPicPr>
        <p:blipFill>
          <a:blip r:embed="rId2"/>
          <a:stretch/>
        </p:blipFill>
        <p:spPr>
          <a:xfrm>
            <a:off x="716400" y="458280"/>
            <a:ext cx="1814400" cy="4550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9106560" y="319680"/>
            <a:ext cx="250740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9000" indent="-356400">
              <a:lnSpc>
                <a:spcPct val="100000"/>
              </a:lnSpc>
            </a:pPr>
            <a:r>
              <a:rPr b="1" i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Escola</a:t>
            </a:r>
            <a:r>
              <a:rPr b="1" i="1" lang="pt-BR" sz="12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i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</a:t>
            </a:r>
            <a:r>
              <a:rPr b="1" i="1" lang="pt-BR" sz="12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i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Faculdade</a:t>
            </a:r>
            <a:r>
              <a:rPr b="1" i="1" lang="pt-BR" sz="12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i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</a:t>
            </a:r>
            <a:r>
              <a:rPr b="1" i="1" lang="pt-BR" sz="12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i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Tecnologia SENAI “Roberto Mange”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tópicosEditar estilos de texto Mestre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22/04/24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AA0FF9A-B856-4A84-B4FE-C2855A714977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hyperlink" Target="https://www.euax.com.br/2020/03/compliance-e-governanca-corporativa/" TargetMode="External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https://www.euax.com.br/2022/07/ciclo-pdca/" TargetMode="External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www.linkedin.com/pulse/itil-em-cloud-services-marcos-de-benedicto/?originalSubdomain=pt" TargetMode="External"/><Relationship Id="rId2" Type="http://schemas.openxmlformats.org/officeDocument/2006/relationships/hyperlink" Target="https://www.linkedin.com/pulse/itil-em-cloud-services-marcos-de-benedicto/?originalSubdomain=pt" TargetMode="External"/><Relationship Id="rId3" Type="http://schemas.openxmlformats.org/officeDocument/2006/relationships/hyperlink" Target="https://www.linkedin.com/pulse/itil-em-cloud-services-marcos-de-benedicto/?originalSubdomain=pt" TargetMode="External"/><Relationship Id="rId4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2448000" y="1440000"/>
            <a:ext cx="6912000" cy="489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SUPONHA A SEGUINTE HIPÓTESE: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VOCÊ FOI DESGINADO A SER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CTO (Chief Technology Officer)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UMA GRANDE EMPRESA.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QUAL ÁREA VOCÊ CONSIDERA A MAIS IMPORTANTE 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74520" y="706320"/>
            <a:ext cx="1024236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ITIL – Information Technology Infrastructure Library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
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(Biblioteca de Infraestrutura de Tecnologia da Informação)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33600" y="2052720"/>
            <a:ext cx="10924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Alguns Benefícios ITIL</a:t>
            </a:r>
            <a:r>
              <a:rPr b="1" lang="pt-BR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33600" y="2699280"/>
            <a:ext cx="4881240" cy="39870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Otimização da experiência do cliente.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 passa a evidenciar o que faz e o pq faz melhorando a percepção dos trabalhos pelo cliente.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6405480" y="2664720"/>
            <a:ext cx="4881240" cy="39870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um ambiente de TI estável.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Crescimento escalável de TI.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mudanças.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98160" y="586440"/>
            <a:ext cx="113958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As 4 dimensões do Gerenciamento de Serviços 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–ITIL V4(AXELOS, 2019)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837720" y="1831680"/>
            <a:ext cx="10039320" cy="532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218880" y="1452600"/>
            <a:ext cx="6134040" cy="500508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6448320" y="1638360"/>
            <a:ext cx="5333760" cy="46382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Organizações e pessoas:</a:t>
            </a:r>
            <a:r>
              <a:rPr b="0" lang="pt-BR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b="0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Proporcionar um bom relacionamento entre diversas áreas de negócio e diferentes stakeholders, como clientes, fornecedores e funcionários da TI,  ajuda a manter o ambiente funcionando corretamente.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98160" y="586440"/>
            <a:ext cx="113958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As 4 dimensões do Gerenciamento de Serviços 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–ITIL V4(AXELOS, 2019)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218880" y="1452600"/>
            <a:ext cx="6134040" cy="500508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6505560" y="1609560"/>
            <a:ext cx="5219280" cy="484776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Informação e tecnologia:</a:t>
            </a:r>
            <a:r>
              <a:rPr b="0" lang="pt-BR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b="0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áreas de TI gerenciam a tecnologia e a informação das empresas, promovendo segurança e difusão de dados.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98160" y="586440"/>
            <a:ext cx="113958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As 4 dimensões do Gerenciamento de Serviços 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–ITIL V4(AXELOS, 2019)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218880" y="1452600"/>
            <a:ext cx="6134040" cy="500508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6524640" y="1724040"/>
            <a:ext cx="5295600" cy="4571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Parceiros e fornecedores:</a:t>
            </a:r>
            <a:r>
              <a:rPr b="0" lang="pt-BR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b="0" lang="pt-BR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uma forma ou de outra, a TI sempre terá parceiros e fornecedores, seja na forma de consultorias, software houses ou fornecedores de equipamentos.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53880" y="586440"/>
            <a:ext cx="1148436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As 4 dimensões do Gerenciamento de Serviços 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– ITIL V4(AXELOS, 2019)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218880" y="1452600"/>
            <a:ext cx="6134040" cy="500508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6524640" y="1724040"/>
            <a:ext cx="5476680" cy="4571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Fluxos de valor e processos:</a:t>
            </a:r>
            <a:r>
              <a:rPr b="0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todos os processos da TI precisam ser feitos com foco no valor ao cliente.  TI passa a ser mais proativa e menos reativa.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53880" y="586440"/>
            <a:ext cx="1148436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As 4 dimensões do Gerenciamento de Serviços 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– ITIL V4(AXELOS, 2019)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218880" y="1452600"/>
            <a:ext cx="6134040" cy="500508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6524640" y="1724040"/>
            <a:ext cx="5476680" cy="4571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Essas dimensões estão sujeitas a fatores: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22a35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Políticos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22a35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Econômicos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22a35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22a35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Tecnológicos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22a35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Legais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22a35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Ambientais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98160" y="586440"/>
            <a:ext cx="113958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As 4 dimensões do Gerenciamento de Serviços 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–ITIL V4(AXELOS, 2019)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946880" y="586440"/>
            <a:ext cx="829800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Cadeia de Valor de Serviço do ITIL  V4 (AXELOS, 2019)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485640" y="1812240"/>
            <a:ext cx="5962320" cy="487980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6524640" y="1724040"/>
            <a:ext cx="5476680" cy="4571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Princípios Orientadores: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22a35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Foco no Valor;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22a35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Comece onde vc está;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22a35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Progrida de forma Iterativa;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22a35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Colabore e promova visibilidade;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22a35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Pense e trabalhe holisticamente;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22a35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Mantenha-o simples e prático;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22a35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Otimize e automatize.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946880" y="586440"/>
            <a:ext cx="829800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Cadeia de Valor de Serviço do ITIL  V4 (AXELOS, 2019)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485640" y="1812240"/>
            <a:ext cx="5962320" cy="487980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6524640" y="1724040"/>
            <a:ext cx="5476680" cy="4571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Governança: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22a35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princípios, políticas e diretrizes de controle e </a:t>
            </a:r>
            <a:r>
              <a:rPr b="0" lang="pt-BR" sz="2000" spc="-1" strike="noStrike" u="sng">
                <a:solidFill>
                  <a:srgbClr val="03326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compliance</a:t>
            </a:r>
            <a:r>
              <a:rPr b="0" lang="pt-BR" sz="20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com o objetivo de que TI esteja trabalhando nas coisas certas e de forma certa.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22a35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Estabelece normas orientadoras que diminuem os riscos ao negócio, aumentam a segurança e a aderência estratégica de TI  aos objetivos da Organização</a:t>
            </a:r>
            <a:r>
              <a:rPr b="0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946880" y="586440"/>
            <a:ext cx="829800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Cadeia de Valor de Serviço do ITIL  V4 (AXELOS, 2019)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485640" y="1812240"/>
            <a:ext cx="5962320" cy="487980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6524640" y="1724040"/>
            <a:ext cx="5476680" cy="4571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Cadeia de Valor de Serviço: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22a35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Coração do ITIL, mostra tudo que TI precisa ter e fazer para entregar produtos e serviços que geram valor para a Organização.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384280" y="1261800"/>
            <a:ext cx="7562880" cy="504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800" y="586440"/>
            <a:ext cx="1217016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Geração de valor através da cadeia de valor de serviço do ITIL 4 (AXELOS, 2019)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524640" y="1724040"/>
            <a:ext cx="5476680" cy="4571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Engajar: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envolver as partes interessadas, entender as suas necessidades e conceber soluções que atendam aos requisitos de negócio (PO no projeto).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Planejar: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elaborar um planejamento dos serviços que a TI vai oferecer.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Desenvolvimento e Transição: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desenhar a arquitetura dos novos serviços, gerenciar os projetos de desenvolvimento, colocar os serviços em produção.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Obter/Construir: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produzir os componentes dos serviços, desenvolver softwares, adquirir infraestrutura, montar arquitetura de rede etc.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Entrega e Suporte: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disponibilizar os serviços efetivamente, monitorar e atender os usuários.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Melhorar: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descobrir oportunidades de aperfeiçoamento do processo de gerenciamento de serviços de TI.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187200" y="1876320"/>
            <a:ext cx="6222600" cy="405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946880" y="586440"/>
            <a:ext cx="829800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Cadeia de Valor de Serviço do ITIL  V4 (AXELOS, 2019)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485640" y="1862640"/>
            <a:ext cx="5962320" cy="487980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6448320" y="1733400"/>
            <a:ext cx="5543280" cy="4571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Práticas </a:t>
            </a:r>
            <a:r>
              <a:rPr b="0" lang="pt-BR" sz="36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(Processos na V3)</a:t>
            </a:r>
            <a:r>
              <a:rPr b="1" lang="pt-BR" sz="36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práticas gerais de gestão;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práticas de gerenciamento de serviços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práticas de gestão técnica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78280" y="586440"/>
            <a:ext cx="983556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ITIL – Information Technology Infrastructure Library(V4)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368000" y="1612800"/>
            <a:ext cx="9210600" cy="521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112560" y="586440"/>
            <a:ext cx="596592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As 34 Práticas ITIL  V4 (AXELOS, 2019)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38120" y="1733400"/>
            <a:ext cx="11553480" cy="4571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Práticas Gerais de Gestão</a:t>
            </a: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da estratégia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da segurança da informação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fornecedor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mudança organizacional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projetos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relacionamento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441840" y="2790720"/>
            <a:ext cx="534312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 de talento e força de trabalho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do conhecimento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do portfólio(HW,SW...)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financeiro dos serviços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Gestão da arquitetura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Medição e reporte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Melhoria contínua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112560" y="586440"/>
            <a:ext cx="596592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As 34 Práticas ITIL  V4 (AXELOS, 2019)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38120" y="1733400"/>
            <a:ext cx="11553480" cy="4571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Práticas Gestão de Serviços</a:t>
            </a: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Análise de negócio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Central de serviço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Desenho de serviço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ativos de TI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capacidade e desempenho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do catálogo de serviços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configuração de serviço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continuidade de serviço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disponibilidade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648480" y="2352600"/>
            <a:ext cx="534312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incidente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liberação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nível de serviço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requisição de serviço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Habilitação de mudança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Monitoramento e gerenciamento de evento (qqer acontecimento relevante)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Validação e teste de serviço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112560" y="586440"/>
            <a:ext cx="596592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As 34 Práticas ITIL  V4 (AXELOS, 2019)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38120" y="1733400"/>
            <a:ext cx="11553480" cy="4571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Práticas de Gestão Técnica</a:t>
            </a: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Desenvolvimento e gerenciamento de software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implantação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infraestrutura e plataforma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112560" y="586440"/>
            <a:ext cx="596592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As 34 Práticas ITIL  V4 (AXELOS, 2019)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38120" y="1733400"/>
            <a:ext cx="11553480" cy="4571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Práticas de Gestão Técnica</a:t>
            </a: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Desenvolvimento e gerenciamento de software</a:t>
            </a: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prática de desenvolver aplicativos de software, desde um único programa até sistemas operacionais e grandes bancos de dados, é significativa para as organizações na criação de valor para os clientes em serviços baseados em tecnologia. Ele é gerenciado usando duas abordagens amplamente populares – </a:t>
            </a: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Cascata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</a:t>
            </a: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Agile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946880" y="586440"/>
            <a:ext cx="829800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4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Cadeia de Valor de Serviço do ITIL  V4 (AXELOS, 2019)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2" descr=""/>
          <p:cNvPicPr/>
          <p:nvPr/>
        </p:nvPicPr>
        <p:blipFill>
          <a:blip r:embed="rId1"/>
          <a:stretch/>
        </p:blipFill>
        <p:spPr>
          <a:xfrm>
            <a:off x="485640" y="1862640"/>
            <a:ext cx="5962320" cy="487980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7010280" y="1478880"/>
            <a:ext cx="4628880" cy="219996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Melhoria Contínua:</a:t>
            </a:r>
            <a:r>
              <a:rPr b="1" lang="pt-BR" sz="36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baseado em um modelo de </a:t>
            </a:r>
            <a:r>
              <a:rPr b="1" lang="pt-BR" sz="24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ciclo PDCA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(Plan, Do, Check, Act)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3"/>
          <a:stretch/>
        </p:blipFill>
        <p:spPr>
          <a:xfrm>
            <a:off x="7048440" y="3793680"/>
            <a:ext cx="4552560" cy="283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9" dur="indefinite" restart="never" nodeType="tmRoot">
          <p:childTnLst>
            <p:seq>
              <p:cTn id="1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393160" y="1310400"/>
            <a:ext cx="140472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ITIL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048120" y="2967480"/>
            <a:ext cx="6095520" cy="9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Desafio: ITIL em </a:t>
            </a:r>
            <a:r>
              <a:rPr b="1" lang="pt-BR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Cloud</a:t>
            </a:r>
            <a:r>
              <a:rPr b="1" lang="pt-BR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 Services</a:t>
            </a:r>
            <a:r>
              <a:rPr b="1" lang="pt-BR" sz="1800" spc="-1" strike="noStrike" u="sng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1800" spc="-1" strike="noStrike" u="sng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https://www.euax.com.br/2018/10/itil-o-que-e-importancia-como-implantar/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532880" y="586440"/>
            <a:ext cx="912528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ITIL – Information Technology Infrastructure Library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V3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565200" y="1848600"/>
            <a:ext cx="11331360" cy="500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3520080" y="1083240"/>
            <a:ext cx="5358600" cy="535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309680" y="484200"/>
            <a:ext cx="904644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Atividade Prática 2 – Classificar e indicar as ações cabíveis para cada risco mapeado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590400" y="1964160"/>
            <a:ext cx="11315520" cy="461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1" dur="indefinite" restart="never" nodeType="tmRoot">
          <p:childTnLst>
            <p:seq>
              <p:cTn id="1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74520" y="509400"/>
            <a:ext cx="1024236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ITIL – Information Technology Infrastructure Library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
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(Biblioteca de Infraestrutura de Tecnologia da Informação)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905040" y="1786320"/>
            <a:ext cx="10296000" cy="49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Guia de boas práticas sobre o Gerenciamento de Serviços de TI;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Concentra no alinhamento dos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serviços com as necessidade dos negócios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Desenvolvido pela CCTA – Agencia Central de Computação e Telecomunicações do governo britânico. Atualmente mantido por 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Axelos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(uma joint venture entre o governo do Reino Unido e a Capita plc, uma empresa britânica de serviços e consultoria.)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V4 – Última atualização;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Site oficial: </a:t>
            </a:r>
            <a:r>
              <a:rPr b="1" lang="pt-BR" sz="2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https://www.axelos.com/certifications/itil-service-management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81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3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81">
                                            <p:txEl>
                                              <p:pRg st="63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34" end="3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81">
                                            <p:txEl>
                                              <p:pRg st="134" end="3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77" end="4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81">
                                            <p:txEl>
                                              <p:pRg st="377" end="4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02" end="4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81">
                                            <p:txEl>
                                              <p:pRg st="402" end="4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9" dur="indefinite" restart="never" nodeType="tmRoot">
          <p:childTnLst>
            <p:seq>
              <p:cTn id="1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1" dur="indefinite" restart="never" nodeType="tmRoot">
          <p:childTnLst>
            <p:seq>
              <p:cTn id="1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3" dur="indefinite" restart="never" nodeType="tmRoot">
          <p:childTnLst>
            <p:seq>
              <p:cTn id="1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5" dur="indefinite" restart="never" nodeType="tmRoot">
          <p:childTnLst>
            <p:seq>
              <p:cTn id="1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7" dur="indefinite" restart="never" nodeType="tmRoot">
          <p:childTnLst>
            <p:seq>
              <p:cTn id="1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9" dur="indefinite" restart="never" nodeType="tmRoot">
          <p:childTnLst>
            <p:seq>
              <p:cTn id="1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1" dur="indefinite" restart="never" nodeType="tmRoot">
          <p:childTnLst>
            <p:seq>
              <p:cTn id="1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3" dur="indefinite" restart="never" nodeType="tmRoot">
          <p:childTnLst>
            <p:seq>
              <p:cTn id="1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5" dur="indefinite" restart="never" nodeType="tmRoot">
          <p:childTnLst>
            <p:seq>
              <p:cTn id="1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7" dur="indefinite" restart="never" nodeType="tmRoot">
          <p:childTnLst>
            <p:seq>
              <p:cTn id="1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74520" y="986400"/>
            <a:ext cx="1024236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ITIL – Information Technology Infrastructure Library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
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(Biblioteca de Infraestrutura de Tecnologia da Informação)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04880" y="2505240"/>
            <a:ext cx="10924920" cy="57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Serviços de TI: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4000" spc="-1" strike="noStrike" u="sng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Hardware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4000" spc="-1" strike="noStrike" u="sng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4000" spc="-1" strike="noStrike" u="sng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Banco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pt-BR" sz="4000" spc="-1" strike="noStrike" u="sng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Redes</a:t>
            </a:r>
            <a:r>
              <a:rPr b="1" lang="pt-BR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dur="indefinite" nodeType="mainSeq">
                <p:childTnLst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83">
                                            <p:txEl>
                                              <p:pRg st="17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6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83">
                                            <p:txEl>
                                              <p:pRg st="26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83">
                                            <p:txEl>
                                              <p:pRg st="3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5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9" dur="indefinite" restart="never" nodeType="tmRoot">
          <p:childTnLst>
            <p:seq>
              <p:cTn id="2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1" dur="indefinite" restart="never" nodeType="tmRoot">
          <p:childTnLst>
            <p:seq>
              <p:cTn id="2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5106320" cy="81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3" dur="indefinite" restart="never" nodeType="tmRoot">
          <p:childTnLst>
            <p:seq>
              <p:cTn id="2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05" dur="indefinite" restart="never" nodeType="tmRoot">
          <p:childTnLst>
            <p:seq>
              <p:cTn id="2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07" dur="indefinite" restart="never" nodeType="tmRoot">
          <p:childTnLst>
            <p:seq>
              <p:cTn id="2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09" dur="indefinite" restart="never" nodeType="tmRoot">
          <p:childTnLst>
            <p:seq>
              <p:cTn id="2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74520" y="706320"/>
            <a:ext cx="1024236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ITIL – Information Technology Infrastructure Library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
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(Biblioteca de Infraestrutura de Tecnologia da Informação)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33600" y="2052720"/>
            <a:ext cx="10924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Alguns Benefícios ITIL</a:t>
            </a:r>
            <a:r>
              <a:rPr b="1" lang="pt-BR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633600" y="2699280"/>
            <a:ext cx="4881240" cy="39870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Agilidade na priorização de demandas.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Fácil identificação de demandas urgentes e/ou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maior agregação de valor para a corporação.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6405480" y="2613600"/>
            <a:ext cx="4881240" cy="39870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Redução no número de incidentes.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Prevê uma série de processos e boas práticas para resolver incidentes.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74520" y="706320"/>
            <a:ext cx="1024236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ITIL – Information Technology Infrastructure Library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
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(Biblioteca de Infraestrutura de Tecnologia da Informação)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33600" y="2052720"/>
            <a:ext cx="10924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Alguns Benefícios ITIL</a:t>
            </a:r>
            <a:r>
              <a:rPr b="1" lang="pt-BR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33600" y="2699280"/>
            <a:ext cx="4881240" cy="39870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Redução de custos e riscos da TI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 melhor aproveitamento e direcionamento dos recursos de TI, diminui custos e riscos.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6405480" y="2613600"/>
            <a:ext cx="4881240" cy="39870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Alinhamento da TI com a estratégia do negócio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Demandas são analisadas tendo como foco 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necessidades da organização dentro de uma estratégia de atuação.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74520" y="706320"/>
            <a:ext cx="1024236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ITIL – Information Technology Infrastructure Library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
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(Biblioteca de Infraestrutura de Tecnologia da Informação)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33600" y="2052720"/>
            <a:ext cx="10924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Alguns Benefícios ITIL</a:t>
            </a:r>
            <a:r>
              <a:rPr b="1" lang="pt-BR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33600" y="2699280"/>
            <a:ext cx="4881240" cy="39870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SLAs negociados.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Service Level Agreement – passam a existir e são dimensionados de acordo com as necessidades dos setores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6405480" y="2693160"/>
            <a:ext cx="4881240" cy="39870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Processos de negócio consistentes e previsíveis.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Quando todos conhecem os processo de trabalho, todos devem saber o que fazer e as áreas exercem seus papéis com sinergia.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74520" y="706320"/>
            <a:ext cx="1024236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Projetos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ITIL – Information Technology Infrastructure Library</a:t>
            </a:r>
            <a:r>
              <a:rPr b="1" lang="pt-BR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
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(Biblioteca de Infraestrutura de Tecnologia da Informação)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33600" y="2052720"/>
            <a:ext cx="10924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Rounded MT Bold"/>
              </a:rPr>
              <a:t>Alguns Benefícios ITIL</a:t>
            </a:r>
            <a:r>
              <a:rPr b="1" lang="pt-BR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33600" y="2699280"/>
            <a:ext cx="4881240" cy="39870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Eficiência na entrega do serviço.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Como o foco é a necessidade do negócio, os esforços para entrega passam a ter maior eficiência.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6405480" y="2693160"/>
            <a:ext cx="4881240" cy="39870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Serviços e processos mensuráveis.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 processos de TI passam a ser passíveis de monitoramento permitindo a avaliação de indicadores de TI e assim fazer intervenções para melhorias.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Application>LibreOffice/5.1.5.2$Windows_x86 LibreOffice_project/7a864d8825610a8c07cfc3bc01dd4fce6a9447e5</Application>
  <Words>1441</Words>
  <Paragraphs>171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2023-01-21T14:10:33Z</dcterms:created>
  <dc:creator>Desenvolvimento de Sistemas</dc:creator>
  <dc:description/>
  <dc:language>pt-BR</dc:language>
  <cp:lastModifiedBy/>
  <dcterms:modified xsi:type="dcterms:W3CDTF">2024-04-22T15:50:42Z</dcterms:modified>
  <cp:revision>627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0x010100D51AD63DD68F3D4AA21041DE9FE50B30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56</vt:i4>
  </property>
</Properties>
</file>