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  <p:sldId id="267" r:id="rId7"/>
    <p:sldId id="268" r:id="rId8"/>
    <p:sldId id="269" r:id="rId9"/>
    <p:sldId id="270" r:id="rId10"/>
    <p:sldId id="266" r:id="rId11"/>
    <p:sldId id="271" r:id="rId12"/>
    <p:sldId id="273" r:id="rId13"/>
    <p:sldId id="274" r:id="rId14"/>
    <p:sldId id="275" r:id="rId15"/>
    <p:sldId id="277" r:id="rId16"/>
    <p:sldId id="276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EF"/>
    <a:srgbClr val="F3A3E8"/>
    <a:srgbClr val="E84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>
            <a:extLst>
              <a:ext uri="{FF2B5EF4-FFF2-40B4-BE49-F238E27FC236}">
                <a16:creationId xmlns:a16="http://schemas.microsoft.com/office/drawing/2014/main" id="{B1406B06-2A64-4D22-9643-BF8340DDF55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338" y="458152"/>
            <a:ext cx="1814830" cy="455295"/>
          </a:xfrm>
          <a:prstGeom prst="rect">
            <a:avLst/>
          </a:prstGeom>
        </p:spPr>
      </p:pic>
      <p:sp>
        <p:nvSpPr>
          <p:cNvPr id="11" name="Caixa de Texto 12">
            <a:extLst>
              <a:ext uri="{FF2B5EF4-FFF2-40B4-BE49-F238E27FC236}">
                <a16:creationId xmlns:a16="http://schemas.microsoft.com/office/drawing/2014/main" id="{C80FDFD5-8BD0-4E2A-9386-CEBC3D8E5C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06621" y="319722"/>
            <a:ext cx="250761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68935" indent="-356870">
              <a:spcBef>
                <a:spcPts val="60"/>
              </a:spcBef>
              <a:spcAft>
                <a:spcPts val="0"/>
              </a:spcAft>
            </a:pP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Escola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Faculdade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Tecnologia SENAI “Roberto Mange”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EC45-0927-413E-BB0A-0DD068F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01A56-9105-4494-B854-F6A3672F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FF902-E827-4DA8-89C9-69FAE0E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160C-317A-4394-845A-48F8521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C4F6-D696-4001-AF35-B416F24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3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4EF27-0249-44C6-92CF-57E20C60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C12FE-668D-49BD-A12B-2E85CB9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51D5-3504-4670-A970-8ED1B46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3D925-C9B7-4F76-8BB4-50B46A9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15795-4C16-4138-89D8-833A79E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F153-08B3-4542-B0F9-2476076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FF643-E6FB-455D-9BD7-35B298B5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FC2F8-7F23-460B-8829-F055C11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F5D37-9AD2-4913-B58D-13FC85A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AFEE-1A16-48E7-B060-CF5B0E2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FFE2-5927-4D66-91B3-D134983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7C75A-33E2-4447-9231-1DA4B049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20045-A406-4621-B57F-5D5017D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20020-1DF3-477F-BBC8-5D42F23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3760-087E-4B54-BD58-484F978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AB9B-CF42-4F7C-B7B1-52257662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6927-33A0-4011-92FA-1931F2F5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028CC-0E85-4A14-8F33-2086121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60EE-D734-448C-BF8A-8C2632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3FFF3-CB2D-412A-8F1D-1F47631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A0382-E84B-4396-ADE4-501E58FB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335B-8B2E-4762-B4D7-8A3B0FD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4A68-BED3-4537-AF72-6DC1B4AC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04E83-CC94-4C99-AA34-1D6762C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5F3A-9F12-422D-8D9A-A5FFA67C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E40B6-8BB1-4A52-A6E1-E285D608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9F51EC-B6D7-46C5-9C72-573C4B0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026EB-647E-4179-AEE5-04DDC4C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C1A8B-1E34-4579-9201-5D9CEB7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63C-BDD8-4204-87C2-F646331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794C12-55B3-4C0E-8574-89B991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29E41-20E8-4D2B-AB13-DF9670E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E15322-E73A-4954-8D35-3F9CFE6E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8E5F8-4B31-49FD-B98E-F4C7486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119B9-01BD-4743-8726-94986BE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C96D9-3977-4AD7-AE03-C8A98E0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875-0ABF-4F9E-ACB4-BEFA22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D99D0-DC3F-47A8-B3E0-04EECAA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C5A98-68CA-4B1E-984C-A7C2B597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8569-F034-4F61-8659-991801E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97CED-B990-44A0-9FD9-144F100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0FBD-984D-47FD-9292-CD6519B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87E3-7616-4EDC-A391-B8A5376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134EE-C644-4D9F-8BAA-F8B58B9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4597E-DB26-49A0-A997-8FD7B8FB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F5340-5BA7-4214-90A1-0D82EA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1EC74-7245-4A5E-AB1F-CFB563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5B220-76AC-4631-8749-6141ED8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A7DD9-2598-4E0C-83F8-3A5CF86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6C7AA-667E-481B-9F6F-8DDEDE5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EE241-565A-4227-A8F1-7B029C67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F8D-5742-484D-ADB8-7B0AC33E3D30}" type="datetimeFigureOut">
              <a:rPr lang="pt-BR" smtClean="0"/>
              <a:t>30/01/2024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0F66-8B39-4A67-A7B8-9BE8F54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6A29B-8E3A-46D6-98BC-D0AB55B4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95E0ACF9-271B-081B-B7BD-F7CB47C95BE4}"/>
              </a:ext>
            </a:extLst>
          </p:cNvPr>
          <p:cNvSpPr/>
          <p:nvPr/>
        </p:nvSpPr>
        <p:spPr>
          <a:xfrm>
            <a:off x="762728" y="1703675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Ciclo de Desenvolvimento de SW - Clássico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BDBEBFC-D741-6536-189A-F0E311244FB7}"/>
              </a:ext>
            </a:extLst>
          </p:cNvPr>
          <p:cNvGrpSpPr/>
          <p:nvPr/>
        </p:nvGrpSpPr>
        <p:grpSpPr>
          <a:xfrm>
            <a:off x="3334215" y="1616927"/>
            <a:ext cx="8954154" cy="4888062"/>
            <a:chOff x="3334215" y="1616927"/>
            <a:chExt cx="8954154" cy="4888062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1324887-10A1-375E-2322-5512B2CC1264}"/>
                </a:ext>
              </a:extLst>
            </p:cNvPr>
            <p:cNvSpPr txBox="1"/>
            <p:nvPr/>
          </p:nvSpPr>
          <p:spPr>
            <a:xfrm>
              <a:off x="7337956" y="1703675"/>
              <a:ext cx="4950413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Identificar a oportunidade;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Diagnóstico (Contextualização);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Qual a expectativa do cliente com o sistema ?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Existe um budget definido ?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Existe um prazo definido ?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Essa solução já foi tentada antes ?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b="1" dirty="0"/>
                <a:t>Requisitos do sistema</a:t>
              </a:r>
              <a:br>
                <a:rPr lang="pt-BR" dirty="0"/>
              </a:br>
              <a:br>
                <a:rPr lang="pt-BR" dirty="0"/>
              </a:br>
              <a:br>
                <a:rPr lang="pt-BR" dirty="0"/>
              </a:br>
              <a:br>
                <a:rPr lang="pt-BR" dirty="0"/>
              </a:br>
              <a:endParaRPr lang="pt-BR" dirty="0"/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00AC93A-676E-A8C4-D93F-3A2A761F90B1}"/>
                </a:ext>
              </a:extLst>
            </p:cNvPr>
            <p:cNvCxnSpPr/>
            <p:nvPr/>
          </p:nvCxnSpPr>
          <p:spPr>
            <a:xfrm>
              <a:off x="6936059" y="1616927"/>
              <a:ext cx="0" cy="3601844"/>
            </a:xfrm>
            <a:prstGeom prst="line">
              <a:avLst/>
            </a:prstGeom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Angulado 19">
              <a:extLst>
                <a:ext uri="{FF2B5EF4-FFF2-40B4-BE49-F238E27FC236}">
                  <a16:creationId xmlns:a16="http://schemas.microsoft.com/office/drawing/2014/main" id="{320FFC87-B3F5-D03D-49C4-746BBE4A2895}"/>
                </a:ext>
              </a:extLst>
            </p:cNvPr>
            <p:cNvCxnSpPr/>
            <p:nvPr/>
          </p:nvCxnSpPr>
          <p:spPr>
            <a:xfrm>
              <a:off x="3334215" y="2007220"/>
              <a:ext cx="3601844" cy="1421780"/>
            </a:xfrm>
            <a:prstGeom prst="bentConnector3">
              <a:avLst/>
            </a:prstGeom>
            <a:ln w="28575"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31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452380" y="480367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Os 12 Princípios do Manifesto Ágil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68095DE-FC69-74E6-0BCB-0697E7288F87}"/>
              </a:ext>
            </a:extLst>
          </p:cNvPr>
          <p:cNvSpPr/>
          <p:nvPr/>
        </p:nvSpPr>
        <p:spPr>
          <a:xfrm>
            <a:off x="452380" y="1687132"/>
            <a:ext cx="11287240" cy="2833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2 - Aceitar mudanças. Processos ágeis se adequam a mudanças, para que o cliente possa tirar vantagens competitivas.</a:t>
            </a:r>
            <a:endParaRPr lang="pt-BR" sz="14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C486DA6-68BC-DE23-CFE7-6FF1DB3166EA}"/>
              </a:ext>
            </a:extLst>
          </p:cNvPr>
          <p:cNvSpPr/>
          <p:nvPr/>
        </p:nvSpPr>
        <p:spPr>
          <a:xfrm>
            <a:off x="452380" y="2133599"/>
            <a:ext cx="11287240" cy="2833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3 -  Entregar 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frequentemente software funcionando, com preferência à menor escala de tempo possível</a:t>
            </a:r>
            <a:endParaRPr lang="pt-BR" sz="1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5786C49-215D-D703-75EE-732C2CB98351}"/>
              </a:ext>
            </a:extLst>
          </p:cNvPr>
          <p:cNvSpPr/>
          <p:nvPr/>
        </p:nvSpPr>
        <p:spPr>
          <a:xfrm>
            <a:off x="452380" y="2580066"/>
            <a:ext cx="11287240" cy="2833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4 - Pessoas 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de negócio e desenvolvedores devem trabalhar diariamente em conjunto por todo o projeto.</a:t>
            </a:r>
            <a:endParaRPr lang="pt-BR" sz="1400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360B89C-CC95-4664-450C-B33BBE98DFDF}"/>
              </a:ext>
            </a:extLst>
          </p:cNvPr>
          <p:cNvSpPr/>
          <p:nvPr/>
        </p:nvSpPr>
        <p:spPr>
          <a:xfrm>
            <a:off x="452380" y="3026533"/>
            <a:ext cx="11287240" cy="2833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5 - 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Construir projetos em torno de indivíduos motivados, dando o ambiente e o suporte necessário e confiando neles .</a:t>
            </a:r>
            <a:endParaRPr lang="pt-BR" sz="14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1B8B362-F075-6B9B-7D62-41E9FD597BDB}"/>
              </a:ext>
            </a:extLst>
          </p:cNvPr>
          <p:cNvSpPr/>
          <p:nvPr/>
        </p:nvSpPr>
        <p:spPr>
          <a:xfrm>
            <a:off x="452380" y="3473000"/>
            <a:ext cx="11287240" cy="2833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6 - T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ransmitir informações para e entre uma equipe de desenvolvimento é por meio de conversa face a face.</a:t>
            </a:r>
            <a:endParaRPr lang="pt-BR" sz="140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84368C9-8767-1D74-92A3-42DDB7A001F6}"/>
              </a:ext>
            </a:extLst>
          </p:cNvPr>
          <p:cNvSpPr/>
          <p:nvPr/>
        </p:nvSpPr>
        <p:spPr>
          <a:xfrm>
            <a:off x="452380" y="3900152"/>
            <a:ext cx="11287240" cy="2833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7 - 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Software funcionando é a medida primária de progresso.</a:t>
            </a:r>
            <a:endParaRPr lang="pt-BR" sz="140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C0CCBA4-0789-6C47-EC46-0120F8345550}"/>
              </a:ext>
            </a:extLst>
          </p:cNvPr>
          <p:cNvSpPr/>
          <p:nvPr/>
        </p:nvSpPr>
        <p:spPr>
          <a:xfrm>
            <a:off x="452380" y="4330517"/>
            <a:ext cx="11287240" cy="45936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8 -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 Os processos ágeis promovem desenvolvimento sustentável. Os envolvidos devem ser capazes de manter um ritmo constante indefinidamente.</a:t>
            </a:r>
            <a:endParaRPr lang="pt-BR" sz="140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DC1C04-55DE-7981-169A-6AD736CF5973}"/>
              </a:ext>
            </a:extLst>
          </p:cNvPr>
          <p:cNvSpPr/>
          <p:nvPr/>
        </p:nvSpPr>
        <p:spPr>
          <a:xfrm>
            <a:off x="452380" y="4911156"/>
            <a:ext cx="11287240" cy="2833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/>
              <a:t> 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9 - Contínua atenção a excelência técnica e bom design aumenta a agilidade.</a:t>
            </a:r>
            <a:endParaRPr lang="pt-BR" sz="140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15C64EC-5756-D88D-2593-8739484022BD}"/>
              </a:ext>
            </a:extLst>
          </p:cNvPr>
          <p:cNvSpPr/>
          <p:nvPr/>
        </p:nvSpPr>
        <p:spPr>
          <a:xfrm>
            <a:off x="452380" y="5318985"/>
            <a:ext cx="11287240" cy="2833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10 - Simplicidade: a arte de maximizar a quantidade de trabalho não realizado é essencial.</a:t>
            </a:r>
            <a:endParaRPr lang="pt-BR" sz="140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9966A1A-7B97-D640-DE8E-60DB149A3683}"/>
              </a:ext>
            </a:extLst>
          </p:cNvPr>
          <p:cNvSpPr/>
          <p:nvPr/>
        </p:nvSpPr>
        <p:spPr>
          <a:xfrm>
            <a:off x="452380" y="5718231"/>
            <a:ext cx="11287240" cy="50334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 11 - As melhores arquiteturas, requisitos e designs emergem de times </a:t>
            </a:r>
            <a:r>
              <a:rPr lang="pt-BR" sz="1400" b="0" i="0" dirty="0" err="1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auto-organizáveis.Prioridade</a:t>
            </a:r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 é satisfazer o cliente através da entrega contínua e adiantada de software com valor agregado.</a:t>
            </a:r>
            <a:endParaRPr lang="pt-BR" sz="1400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EEB5F7C-15F9-EC26-909B-B8FF83E94576}"/>
              </a:ext>
            </a:extLst>
          </p:cNvPr>
          <p:cNvSpPr/>
          <p:nvPr/>
        </p:nvSpPr>
        <p:spPr>
          <a:xfrm>
            <a:off x="452380" y="6338995"/>
            <a:ext cx="11287240" cy="40309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rgbClr val="2D3A4D"/>
                </a:solidFill>
                <a:latin typeface="Poppins" panose="00000500000000000000" pitchFamily="2" charset="0"/>
              </a:rPr>
              <a:t>12- Em intervalos regulares, a equipe reflete sobre como se tornar mais eficaz e então refina e ajusta seu comportamento.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35118D9-58D9-47EE-9E8C-FF01D89956BF}"/>
              </a:ext>
            </a:extLst>
          </p:cNvPr>
          <p:cNvSpPr/>
          <p:nvPr/>
        </p:nvSpPr>
        <p:spPr>
          <a:xfrm>
            <a:off x="452380" y="1264262"/>
            <a:ext cx="11287240" cy="28333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1 - Prioridade é satisfazer o cliente através da entrega contínua e adiantada de software com valor agregado.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624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Ciclo de Desenvolvimento de SW - Ágil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7D2654-2A03-25B4-40F2-BFD05EE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1143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09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Comparativo método Clássico e Método Ágil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7D2654-2A03-25B4-40F2-BFD05EE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567" y="1411715"/>
            <a:ext cx="5953190" cy="259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AB264792-B715-13EA-CA44-5B29986D5B87}"/>
              </a:ext>
            </a:extLst>
          </p:cNvPr>
          <p:cNvSpPr/>
          <p:nvPr/>
        </p:nvSpPr>
        <p:spPr>
          <a:xfrm>
            <a:off x="188422" y="1589374"/>
            <a:ext cx="2514615" cy="643809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8C5D8800-CDBB-78F1-F5CC-50B3EFD56873}"/>
              </a:ext>
            </a:extLst>
          </p:cNvPr>
          <p:cNvSpPr/>
          <p:nvPr/>
        </p:nvSpPr>
        <p:spPr>
          <a:xfrm>
            <a:off x="1427476" y="2479012"/>
            <a:ext cx="2514615" cy="643809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Planejamento – Design - Arquitetura</a:t>
            </a:r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35DCC3B5-4188-8D7C-53E4-A8AD417168C5}"/>
              </a:ext>
            </a:extLst>
          </p:cNvPr>
          <p:cNvSpPr/>
          <p:nvPr/>
        </p:nvSpPr>
        <p:spPr>
          <a:xfrm>
            <a:off x="2666530" y="3314699"/>
            <a:ext cx="2514615" cy="643809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Implementação </a:t>
            </a:r>
            <a:r>
              <a:rPr lang="pt-BR" sz="14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(Codificação e Desenvolvimento )</a:t>
            </a:r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5D46024A-91D4-08C0-3A30-EBE52847F763}"/>
              </a:ext>
            </a:extLst>
          </p:cNvPr>
          <p:cNvSpPr/>
          <p:nvPr/>
        </p:nvSpPr>
        <p:spPr>
          <a:xfrm>
            <a:off x="3905584" y="4150386"/>
            <a:ext cx="2514615" cy="643809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Testes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9BE4D6C7-A9AA-2521-A834-953FFDCC4B6C}"/>
              </a:ext>
            </a:extLst>
          </p:cNvPr>
          <p:cNvSpPr/>
          <p:nvPr/>
        </p:nvSpPr>
        <p:spPr>
          <a:xfrm>
            <a:off x="5144638" y="4986073"/>
            <a:ext cx="2514615" cy="643809"/>
          </a:xfrm>
          <a:prstGeom prst="homePlat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Homologação</a:t>
            </a:r>
            <a:endParaRPr lang="pt-BR" sz="14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8F57B1D-3BEF-ACF5-DEF4-5AC369889C02}"/>
              </a:ext>
            </a:extLst>
          </p:cNvPr>
          <p:cNvSpPr/>
          <p:nvPr/>
        </p:nvSpPr>
        <p:spPr>
          <a:xfrm>
            <a:off x="6383692" y="5885578"/>
            <a:ext cx="2514615" cy="643809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Implantação - </a:t>
            </a:r>
            <a:r>
              <a:rPr lang="pt-BR" sz="1600" b="1" dirty="0" err="1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Deploy</a:t>
            </a:r>
            <a:endParaRPr lang="pt-BR" sz="1400" b="1" dirty="0">
              <a:solidFill>
                <a:sysClr val="windowText" lastClr="000000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E505FB10-5184-34EB-6567-7AA688B59162}"/>
              </a:ext>
            </a:extLst>
          </p:cNvPr>
          <p:cNvCxnSpPr>
            <a:stCxn id="2" idx="3"/>
          </p:cNvCxnSpPr>
          <p:nvPr/>
        </p:nvCxnSpPr>
        <p:spPr>
          <a:xfrm>
            <a:off x="2703037" y="1911279"/>
            <a:ext cx="346803" cy="5677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43EFCB4B-7713-E481-C801-D1BF2E1B22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7547" y="2878759"/>
            <a:ext cx="541113" cy="3650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1570628F-7F40-0B00-908C-5027D4D9EF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2307" y="3702487"/>
            <a:ext cx="541113" cy="3889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DD4FF7E5-9E2F-25D0-304D-DBFBCA15FC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05684" y="4540105"/>
            <a:ext cx="541111" cy="3850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A907419A-9587-81A4-06CD-FBB0458E5E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8811" y="5383782"/>
            <a:ext cx="596826" cy="3889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7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Projetos </a:t>
            </a:r>
            <a:b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Definição de Escopo </a:t>
            </a:r>
          </a:p>
        </p:txBody>
      </p:sp>
    </p:spTree>
    <p:extLst>
      <p:ext uri="{BB962C8B-B14F-4D97-AF65-F5344CB8AC3E}">
        <p14:creationId xmlns:p14="http://schemas.microsoft.com/office/powerpoint/2010/main" val="2986751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Definição de Escopo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22370CA-E716-29BE-4BC8-982F18A78F90}"/>
              </a:ext>
            </a:extLst>
          </p:cNvPr>
          <p:cNvSpPr/>
          <p:nvPr/>
        </p:nvSpPr>
        <p:spPr>
          <a:xfrm>
            <a:off x="716338" y="1484852"/>
            <a:ext cx="10861769" cy="13394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O escopo do projeto é o conjunto de todas as etapas e recursos imprescindíveis para alcançar o resultado desejado em determinado projeto.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7C2651F-AF8C-940F-AB34-5698B8480371}"/>
              </a:ext>
            </a:extLst>
          </p:cNvPr>
          <p:cNvSpPr/>
          <p:nvPr/>
        </p:nvSpPr>
        <p:spPr>
          <a:xfrm>
            <a:off x="716338" y="3247112"/>
            <a:ext cx="10861769" cy="13394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</a:rPr>
              <a:t>Um escopo de projeto aborda todo o detalhamento de um trabalho que se faz necessário para a entrega do produto final alinhado às expectativas do cliente.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8396E28-06CA-8A83-492C-ED2636C78888}"/>
              </a:ext>
            </a:extLst>
          </p:cNvPr>
          <p:cNvSpPr/>
          <p:nvPr/>
        </p:nvSpPr>
        <p:spPr>
          <a:xfrm>
            <a:off x="720337" y="5036767"/>
            <a:ext cx="10861769" cy="13394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Definição de Escopo do Projeto segundo o PMBOK® </a:t>
            </a:r>
            <a:r>
              <a:rPr lang="pt-BR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“O trabalho que precisa ser realizado para entregar um produto, serviço ou resultado com os recursos e funções especificados“.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58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Declaração de Escopo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837124" y="1531017"/>
            <a:ext cx="1068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 do projeto</a:t>
            </a:r>
            <a:r>
              <a:rPr lang="pt-BR" dirty="0"/>
              <a:t>: Criar uma loja virtual que permita vender os produtos da loja física através da loja virtual integrando o sistema de gerenciamento de estoque já existente com o sistema da loja virtual.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34862E-BA4E-F142-59EA-7738CF11E1B5}"/>
              </a:ext>
            </a:extLst>
          </p:cNvPr>
          <p:cNvSpPr txBox="1"/>
          <p:nvPr/>
        </p:nvSpPr>
        <p:spPr>
          <a:xfrm>
            <a:off x="837124" y="2223513"/>
            <a:ext cx="91826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Recursos: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B2C"/>
                </a:solidFill>
                <a:latin typeface="gordita"/>
              </a:rPr>
              <a:t>Equipe de 5 pessoas distribuídos entre desenvolvedor Front </a:t>
            </a:r>
            <a:r>
              <a:rPr lang="pt-BR" dirty="0" err="1">
                <a:solidFill>
                  <a:srgbClr val="2A2B2C"/>
                </a:solidFill>
                <a:latin typeface="gordita"/>
              </a:rPr>
              <a:t>End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, Back </a:t>
            </a:r>
            <a:r>
              <a:rPr lang="pt-BR" dirty="0" err="1">
                <a:solidFill>
                  <a:srgbClr val="2A2B2C"/>
                </a:solidFill>
                <a:latin typeface="gordita"/>
              </a:rPr>
              <a:t>End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 e Scrum Master;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2A2B2C"/>
                </a:solidFill>
                <a:latin typeface="gordita"/>
              </a:rPr>
              <a:t>Product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 </a:t>
            </a:r>
            <a:r>
              <a:rPr lang="pt-BR" dirty="0" err="1">
                <a:solidFill>
                  <a:srgbClr val="2A2B2C"/>
                </a:solidFill>
                <a:latin typeface="gordita"/>
              </a:rPr>
              <a:t>Owner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 (PO) designado pela área contratante para atuar no projeto full 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B2C"/>
                </a:solidFill>
                <a:latin typeface="gordita"/>
              </a:rPr>
              <a:t>Contratação de hospedagem da plataforma por R$ 6000,00 / ano;</a:t>
            </a:r>
          </a:p>
          <a:p>
            <a:r>
              <a:rPr lang="pt-BR" b="1" dirty="0">
                <a:solidFill>
                  <a:srgbClr val="2A2B2C"/>
                </a:solidFill>
                <a:latin typeface="gordita"/>
              </a:rPr>
              <a:t> </a:t>
            </a:r>
          </a:p>
          <a:p>
            <a:r>
              <a:rPr lang="pt-BR" b="1" dirty="0">
                <a:solidFill>
                  <a:srgbClr val="2A2B2C"/>
                </a:solidFill>
                <a:latin typeface="gordita"/>
              </a:rPr>
              <a:t>  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6E4A3C-ABFD-805B-22B0-DDF2EACF8BE2}"/>
              </a:ext>
            </a:extLst>
          </p:cNvPr>
          <p:cNvSpPr txBox="1"/>
          <p:nvPr/>
        </p:nvSpPr>
        <p:spPr>
          <a:xfrm>
            <a:off x="837124" y="3443078"/>
            <a:ext cx="106894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Entregáveis: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Código fonte implementado devidamente comentado no mínimo por blocos de funções e implantado em produção;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Migração de dad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os de clientes do sistema ERP para a loja virtual;</a:t>
            </a:r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Treinamento aos usuários para administração da plataforma;</a:t>
            </a:r>
            <a:br>
              <a:rPr lang="pt-BR" b="1" i="0" dirty="0">
                <a:solidFill>
                  <a:srgbClr val="2A2B2C"/>
                </a:solidFill>
                <a:effectLst/>
                <a:latin typeface="gordita"/>
              </a:rPr>
            </a:br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4A5323-BE82-43F1-3FB4-08CB3C62C1DF}"/>
              </a:ext>
            </a:extLst>
          </p:cNvPr>
          <p:cNvSpPr txBox="1"/>
          <p:nvPr/>
        </p:nvSpPr>
        <p:spPr>
          <a:xfrm>
            <a:off x="837124" y="4896245"/>
            <a:ext cx="106894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Roteiro de entregas: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3 Sprints de 6 semanas cada com requisitos a serem definidos em conjunto entre PO e demai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s membros da equipe iniciando o primeiro sprint em 30-01-2023;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Código fonte implementado devidamente comentado no mínimo por blocos de funções e implantado em produção;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Migração de dad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os de clientes do sistema ERP para a loja virtual;</a:t>
            </a:r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Treinamento aos usuários para administração da plataforma;</a:t>
            </a:r>
            <a:br>
              <a:rPr lang="pt-BR" b="1" i="0" dirty="0">
                <a:solidFill>
                  <a:srgbClr val="2A2B2C"/>
                </a:solidFill>
                <a:effectLst/>
                <a:latin typeface="gordita"/>
              </a:rPr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31919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Declaração de Escopo  2/2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837124" y="1531017"/>
            <a:ext cx="10689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Fora do escopo: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A2B2C"/>
              </a:solidFill>
              <a:latin typeface="gordi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B2C"/>
                </a:solidFill>
                <a:latin typeface="gordita"/>
              </a:rPr>
              <a:t>Emissão de Notas Fiscais e Integração com sistema de entrega;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B2C"/>
                </a:solidFill>
                <a:latin typeface="gordita"/>
              </a:rPr>
              <a:t>Criação de campanha de Marketing Digital da Loja Virtual;</a:t>
            </a: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894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837124" y="1531017"/>
            <a:ext cx="10689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Estimativa: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304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95E0ACF9-271B-081B-B7BD-F7CB47C95BE4}"/>
              </a:ext>
            </a:extLst>
          </p:cNvPr>
          <p:cNvSpPr/>
          <p:nvPr/>
        </p:nvSpPr>
        <p:spPr>
          <a:xfrm>
            <a:off x="762728" y="1703675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F51ABD1F-A96D-D9CD-AE8A-80E4A28F501C}"/>
              </a:ext>
            </a:extLst>
          </p:cNvPr>
          <p:cNvSpPr/>
          <p:nvPr/>
        </p:nvSpPr>
        <p:spPr>
          <a:xfrm>
            <a:off x="2001782" y="2593313"/>
            <a:ext cx="2478109" cy="623422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Planejamento – Design - Arquitetura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Ciclo de Desenvolvimento de SW - Clássico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F49526C-E687-C215-8435-FAD36B08F1B4}"/>
              </a:ext>
            </a:extLst>
          </p:cNvPr>
          <p:cNvCxnSpPr/>
          <p:nvPr/>
        </p:nvCxnSpPr>
        <p:spPr>
          <a:xfrm>
            <a:off x="7165075" y="1596788"/>
            <a:ext cx="0" cy="5145206"/>
          </a:xfrm>
          <a:prstGeom prst="line">
            <a:avLst/>
          </a:prstGeom>
          <a:ln w="28575"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D0FE108-9310-85E1-0A72-4BB4F96B1CD4}"/>
              </a:ext>
            </a:extLst>
          </p:cNvPr>
          <p:cNvGrpSpPr/>
          <p:nvPr/>
        </p:nvGrpSpPr>
        <p:grpSpPr>
          <a:xfrm>
            <a:off x="4479891" y="1484852"/>
            <a:ext cx="7875385" cy="6186309"/>
            <a:chOff x="4479891" y="1484852"/>
            <a:chExt cx="7875385" cy="6186309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D56935D1-9233-7654-C01E-E49A2273670A}"/>
                </a:ext>
              </a:extLst>
            </p:cNvPr>
            <p:cNvSpPr txBox="1"/>
            <p:nvPr/>
          </p:nvSpPr>
          <p:spPr>
            <a:xfrm>
              <a:off x="7404863" y="1484852"/>
              <a:ext cx="4950413" cy="6186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Definir arquitetura do sistema;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Serviços ou Micro Serviços a serem utilizados disponíveis na organização;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Serviços ou Micro Serviços a serem construídos no projeto;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Modelagem de BD;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Definir sobre uso de componentes externos;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b="1" dirty="0"/>
                <a:t>Desenho da arquitetura do sistema; </a:t>
              </a:r>
              <a:br>
                <a:rPr lang="pt-BR" b="1" dirty="0"/>
              </a:br>
              <a:r>
                <a:rPr lang="pt-BR" b="1" dirty="0"/>
                <a:t>atividades a serem desenvolvidos em uma sequência lógica; </a:t>
              </a:r>
              <a:br>
                <a:rPr lang="pt-BR" b="1" dirty="0"/>
              </a:br>
              <a:r>
                <a:rPr lang="pt-BR" b="1" dirty="0"/>
                <a:t>recursos físicos e humanos para execução do projeto; </a:t>
              </a:r>
              <a:br>
                <a:rPr lang="pt-BR" b="1" dirty="0"/>
              </a:br>
              <a:r>
                <a:rPr lang="pt-BR" b="1" dirty="0"/>
                <a:t>cronograma de atividades do projeto.</a:t>
              </a:r>
              <a:br>
                <a:rPr lang="pt-BR" b="1" dirty="0"/>
              </a:br>
              <a:r>
                <a:rPr lang="pt-BR" b="1" dirty="0"/>
                <a:t>cronograma de desembolsos $.</a:t>
              </a:r>
              <a:br>
                <a:rPr lang="pt-BR" dirty="0"/>
              </a:br>
              <a:br>
                <a:rPr lang="pt-BR" dirty="0"/>
              </a:br>
              <a:br>
                <a:rPr lang="pt-BR" dirty="0"/>
              </a:br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7FF5901-8188-14C3-2D7E-CB11AE37B4CF}"/>
                </a:ext>
              </a:extLst>
            </p:cNvPr>
            <p:cNvCxnSpPr/>
            <p:nvPr/>
          </p:nvCxnSpPr>
          <p:spPr>
            <a:xfrm>
              <a:off x="7042245" y="1596788"/>
              <a:ext cx="0" cy="514520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29348C23-DC3F-0714-812A-FF7BCF49301A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4479891" y="2905024"/>
              <a:ext cx="2562354" cy="1380373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17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95E0ACF9-271B-081B-B7BD-F7CB47C95BE4}"/>
              </a:ext>
            </a:extLst>
          </p:cNvPr>
          <p:cNvSpPr/>
          <p:nvPr/>
        </p:nvSpPr>
        <p:spPr>
          <a:xfrm>
            <a:off x="762728" y="1703675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F51ABD1F-A96D-D9CD-AE8A-80E4A28F501C}"/>
              </a:ext>
            </a:extLst>
          </p:cNvPr>
          <p:cNvSpPr/>
          <p:nvPr/>
        </p:nvSpPr>
        <p:spPr>
          <a:xfrm>
            <a:off x="2001782" y="2593313"/>
            <a:ext cx="2478109" cy="623422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Planejamento – Design - Arquitetura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Ciclo de Desenvolvimento de SW - Clássico</a:t>
            </a:r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DC3FBC3F-D445-145A-41AA-1883098B14FD}"/>
              </a:ext>
            </a:extLst>
          </p:cNvPr>
          <p:cNvSpPr/>
          <p:nvPr/>
        </p:nvSpPr>
        <p:spPr>
          <a:xfrm>
            <a:off x="3240836" y="3429000"/>
            <a:ext cx="2478109" cy="623422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Implementação </a:t>
            </a:r>
            <a:r>
              <a:rPr lang="pt-BR" sz="14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(Codificação e Desenvolvimento )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69C8862-8BF3-065D-6114-F5D44D4B09EF}"/>
              </a:ext>
            </a:extLst>
          </p:cNvPr>
          <p:cNvGrpSpPr/>
          <p:nvPr/>
        </p:nvGrpSpPr>
        <p:grpSpPr>
          <a:xfrm>
            <a:off x="5718945" y="2120471"/>
            <a:ext cx="6636332" cy="5078313"/>
            <a:chOff x="5718945" y="2120471"/>
            <a:chExt cx="6636332" cy="5078313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D56935D1-9233-7654-C01E-E49A2273670A}"/>
                </a:ext>
              </a:extLst>
            </p:cNvPr>
            <p:cNvSpPr txBox="1"/>
            <p:nvPr/>
          </p:nvSpPr>
          <p:spPr>
            <a:xfrm>
              <a:off x="6601523" y="2120471"/>
              <a:ext cx="5753754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Distribuir a construção de blocos de código de acordo com os requisitos entre os desenvolvedores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Desenvolver código aplicando Designer </a:t>
              </a:r>
              <a:r>
                <a:rPr lang="pt-BR" dirty="0" err="1"/>
                <a:t>Patterns</a:t>
              </a:r>
              <a:r>
                <a:rPr lang="pt-BR" dirty="0"/>
                <a:t>; 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Desenvolver telas com navegabilidade (UI / UX)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Realizar testes unitários do código desenvolvido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b="1" dirty="0"/>
                <a:t>Conjunto de telas e códigos navegáveis por requisito (integrado).</a:t>
              </a:r>
              <a:br>
                <a:rPr lang="pt-BR" dirty="0"/>
              </a:br>
              <a:br>
                <a:rPr lang="pt-BR" dirty="0"/>
              </a:br>
              <a:br>
                <a:rPr lang="pt-BR" dirty="0"/>
              </a:br>
              <a:endParaRPr lang="pt-BR" dirty="0"/>
            </a:p>
            <a:p>
              <a:br>
                <a:rPr lang="pt-BR" b="1" dirty="0"/>
              </a:br>
              <a:br>
                <a:rPr lang="pt-BR" dirty="0"/>
              </a:br>
              <a:br>
                <a:rPr lang="pt-BR" dirty="0"/>
              </a:br>
              <a:endParaRPr lang="pt-BR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8CECE43-37D1-AEE2-67ED-AF434155A451}"/>
                </a:ext>
              </a:extLst>
            </p:cNvPr>
            <p:cNvCxnSpPr/>
            <p:nvPr/>
          </p:nvCxnSpPr>
          <p:spPr>
            <a:xfrm>
              <a:off x="6359958" y="2120471"/>
              <a:ext cx="0" cy="268570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178EFDC2-3325-DF19-8A70-987A88B7D1A0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5718945" y="3429000"/>
              <a:ext cx="641013" cy="31171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0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95E0ACF9-271B-081B-B7BD-F7CB47C95BE4}"/>
              </a:ext>
            </a:extLst>
          </p:cNvPr>
          <p:cNvSpPr/>
          <p:nvPr/>
        </p:nvSpPr>
        <p:spPr>
          <a:xfrm>
            <a:off x="762728" y="1703675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F51ABD1F-A96D-D9CD-AE8A-80E4A28F501C}"/>
              </a:ext>
            </a:extLst>
          </p:cNvPr>
          <p:cNvSpPr/>
          <p:nvPr/>
        </p:nvSpPr>
        <p:spPr>
          <a:xfrm>
            <a:off x="2001782" y="2593313"/>
            <a:ext cx="2478109" cy="623422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Planejamento – Design - Arquitetura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Ciclo de Desenvolvimento de SW - Clássico</a:t>
            </a:r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DC3FBC3F-D445-145A-41AA-1883098B14FD}"/>
              </a:ext>
            </a:extLst>
          </p:cNvPr>
          <p:cNvSpPr/>
          <p:nvPr/>
        </p:nvSpPr>
        <p:spPr>
          <a:xfrm>
            <a:off x="3240836" y="3429000"/>
            <a:ext cx="2478109" cy="623422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Implementação </a:t>
            </a:r>
            <a:r>
              <a:rPr lang="pt-BR" sz="14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(Codificação e Desenvolvimento )</a:t>
            </a:r>
          </a:p>
        </p:txBody>
      </p:sp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5D237AB9-CB13-5807-DAD1-22B2F4DC9690}"/>
              </a:ext>
            </a:extLst>
          </p:cNvPr>
          <p:cNvSpPr/>
          <p:nvPr/>
        </p:nvSpPr>
        <p:spPr>
          <a:xfrm>
            <a:off x="4479890" y="4264687"/>
            <a:ext cx="2478109" cy="623422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Testes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5501128-6553-1D46-CD29-951436287A16}"/>
              </a:ext>
            </a:extLst>
          </p:cNvPr>
          <p:cNvGrpSpPr/>
          <p:nvPr/>
        </p:nvGrpSpPr>
        <p:grpSpPr>
          <a:xfrm>
            <a:off x="6957999" y="2746679"/>
            <a:ext cx="4193625" cy="5632311"/>
            <a:chOff x="6957999" y="2746679"/>
            <a:chExt cx="4193625" cy="563231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D56935D1-9233-7654-C01E-E49A2273670A}"/>
                </a:ext>
              </a:extLst>
            </p:cNvPr>
            <p:cNvSpPr txBox="1"/>
            <p:nvPr/>
          </p:nvSpPr>
          <p:spPr>
            <a:xfrm>
              <a:off x="7593980" y="2746679"/>
              <a:ext cx="3557644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Produzir massa de testes;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Configurar ferramenta de testes início a fim para cada requisito do sistema; 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Realizar testes gerando evidências e reportando necessidades de correções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b="1" dirty="0"/>
                <a:t>Evidências de testes integrados realizados de cada requisito do sistema.</a:t>
              </a:r>
              <a:br>
                <a:rPr lang="pt-BR" dirty="0"/>
              </a:br>
              <a:br>
                <a:rPr lang="pt-BR" dirty="0"/>
              </a:br>
              <a:br>
                <a:rPr lang="pt-BR" dirty="0"/>
              </a:br>
              <a:endParaRPr lang="pt-BR" dirty="0"/>
            </a:p>
            <a:p>
              <a:br>
                <a:rPr lang="pt-BR" b="1" dirty="0"/>
              </a:br>
              <a:br>
                <a:rPr lang="pt-BR" dirty="0"/>
              </a:br>
              <a:br>
                <a:rPr lang="pt-BR" dirty="0"/>
              </a:br>
              <a:endParaRPr lang="pt-BR" dirty="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B139EE7-827F-6078-2E8F-9A794EF2C961}"/>
                </a:ext>
              </a:extLst>
            </p:cNvPr>
            <p:cNvCxnSpPr/>
            <p:nvPr/>
          </p:nvCxnSpPr>
          <p:spPr>
            <a:xfrm>
              <a:off x="7504771" y="2746679"/>
              <a:ext cx="0" cy="29961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DCA9D019-DB44-B1B6-0F41-69282AAC96BE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6957999" y="4348976"/>
              <a:ext cx="524469" cy="22742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32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95E0ACF9-271B-081B-B7BD-F7CB47C95BE4}"/>
              </a:ext>
            </a:extLst>
          </p:cNvPr>
          <p:cNvSpPr/>
          <p:nvPr/>
        </p:nvSpPr>
        <p:spPr>
          <a:xfrm>
            <a:off x="762728" y="1703675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F51ABD1F-A96D-D9CD-AE8A-80E4A28F501C}"/>
              </a:ext>
            </a:extLst>
          </p:cNvPr>
          <p:cNvSpPr/>
          <p:nvPr/>
        </p:nvSpPr>
        <p:spPr>
          <a:xfrm>
            <a:off x="2001782" y="2593313"/>
            <a:ext cx="2478109" cy="623422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Planejamento – Design - Arquitetura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Ciclo de Desenvolvimento de SW - Clássico</a:t>
            </a:r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DC3FBC3F-D445-145A-41AA-1883098B14FD}"/>
              </a:ext>
            </a:extLst>
          </p:cNvPr>
          <p:cNvSpPr/>
          <p:nvPr/>
        </p:nvSpPr>
        <p:spPr>
          <a:xfrm>
            <a:off x="3240836" y="3429000"/>
            <a:ext cx="2478109" cy="623422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Implementação </a:t>
            </a:r>
            <a:r>
              <a:rPr lang="pt-BR" sz="14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(Codificação e Desenvolvimento )</a:t>
            </a:r>
          </a:p>
        </p:txBody>
      </p:sp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5D237AB9-CB13-5807-DAD1-22B2F4DC9690}"/>
              </a:ext>
            </a:extLst>
          </p:cNvPr>
          <p:cNvSpPr/>
          <p:nvPr/>
        </p:nvSpPr>
        <p:spPr>
          <a:xfrm>
            <a:off x="4479890" y="4264687"/>
            <a:ext cx="2478109" cy="623422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Testes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26C371-10C6-C9F9-F6C2-611424B3FF8C}"/>
              </a:ext>
            </a:extLst>
          </p:cNvPr>
          <p:cNvSpPr/>
          <p:nvPr/>
        </p:nvSpPr>
        <p:spPr>
          <a:xfrm>
            <a:off x="5718944" y="5100374"/>
            <a:ext cx="2478109" cy="623422"/>
          </a:xfrm>
          <a:prstGeom prst="homePlat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Homologação</a:t>
            </a:r>
            <a:endParaRPr lang="pt-BR" sz="14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D4B8930-FA49-31D3-B173-F5D12B530084}"/>
              </a:ext>
            </a:extLst>
          </p:cNvPr>
          <p:cNvGrpSpPr/>
          <p:nvPr/>
        </p:nvGrpSpPr>
        <p:grpSpPr>
          <a:xfrm>
            <a:off x="8197053" y="3041449"/>
            <a:ext cx="3412498" cy="3693319"/>
            <a:chOff x="8197053" y="3041449"/>
            <a:chExt cx="3412498" cy="3693319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D56935D1-9233-7654-C01E-E49A2273670A}"/>
                </a:ext>
              </a:extLst>
            </p:cNvPr>
            <p:cNvSpPr txBox="1"/>
            <p:nvPr/>
          </p:nvSpPr>
          <p:spPr>
            <a:xfrm>
              <a:off x="9047582" y="3041449"/>
              <a:ext cx="256196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Validação pelo usuário dos requisitos mais relevantes;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Apontamento de eventuais requisitos com problemas impeditivos;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b="1" dirty="0"/>
                <a:t>De acordo para disponibilizar sistema em produção.</a:t>
              </a:r>
              <a:br>
                <a:rPr lang="pt-BR" dirty="0"/>
              </a:br>
              <a:endParaRPr lang="pt-BR" dirty="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B139EE7-827F-6078-2E8F-9A794EF2C961}"/>
                </a:ext>
              </a:extLst>
            </p:cNvPr>
            <p:cNvCxnSpPr>
              <a:cxnSpLocks/>
            </p:cNvCxnSpPr>
            <p:nvPr/>
          </p:nvCxnSpPr>
          <p:spPr>
            <a:xfrm>
              <a:off x="8925825" y="3158163"/>
              <a:ext cx="21397" cy="34598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Angulado 19">
              <a:extLst>
                <a:ext uri="{FF2B5EF4-FFF2-40B4-BE49-F238E27FC236}">
                  <a16:creationId xmlns:a16="http://schemas.microsoft.com/office/drawing/2014/main" id="{A585E4EC-2237-96A7-3C1F-78DAEFF2D9EA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8197053" y="4973444"/>
              <a:ext cx="728772" cy="43864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48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95E0ACF9-271B-081B-B7BD-F7CB47C95BE4}"/>
              </a:ext>
            </a:extLst>
          </p:cNvPr>
          <p:cNvSpPr/>
          <p:nvPr/>
        </p:nvSpPr>
        <p:spPr>
          <a:xfrm>
            <a:off x="762728" y="1703675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F51ABD1F-A96D-D9CD-AE8A-80E4A28F501C}"/>
              </a:ext>
            </a:extLst>
          </p:cNvPr>
          <p:cNvSpPr/>
          <p:nvPr/>
        </p:nvSpPr>
        <p:spPr>
          <a:xfrm>
            <a:off x="2001782" y="2593313"/>
            <a:ext cx="2478109" cy="623422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Planejamento – Design - Arquitetura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Ciclo de Desenvolvimento de SW - Clássico</a:t>
            </a:r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DC3FBC3F-D445-145A-41AA-1883098B14FD}"/>
              </a:ext>
            </a:extLst>
          </p:cNvPr>
          <p:cNvSpPr/>
          <p:nvPr/>
        </p:nvSpPr>
        <p:spPr>
          <a:xfrm>
            <a:off x="3240836" y="3429000"/>
            <a:ext cx="2478109" cy="623422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Implementação </a:t>
            </a:r>
            <a:r>
              <a:rPr lang="pt-BR" sz="14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(Codificação e Desenvolvimento )</a:t>
            </a:r>
          </a:p>
        </p:txBody>
      </p:sp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5D237AB9-CB13-5807-DAD1-22B2F4DC9690}"/>
              </a:ext>
            </a:extLst>
          </p:cNvPr>
          <p:cNvSpPr/>
          <p:nvPr/>
        </p:nvSpPr>
        <p:spPr>
          <a:xfrm>
            <a:off x="4479890" y="4264687"/>
            <a:ext cx="2478109" cy="623422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Testes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F26C371-10C6-C9F9-F6C2-611424B3FF8C}"/>
              </a:ext>
            </a:extLst>
          </p:cNvPr>
          <p:cNvSpPr/>
          <p:nvPr/>
        </p:nvSpPr>
        <p:spPr>
          <a:xfrm>
            <a:off x="5718944" y="5100374"/>
            <a:ext cx="2478109" cy="623422"/>
          </a:xfrm>
          <a:prstGeom prst="homePlat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Homologação</a:t>
            </a:r>
            <a:endParaRPr lang="pt-BR" sz="14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3A9ABDF5-E20E-F7FF-DA51-BED9C192EFC0}"/>
              </a:ext>
            </a:extLst>
          </p:cNvPr>
          <p:cNvSpPr/>
          <p:nvPr/>
        </p:nvSpPr>
        <p:spPr>
          <a:xfrm>
            <a:off x="6957998" y="5999879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Implantação - </a:t>
            </a:r>
            <a:r>
              <a:rPr lang="pt-BR" sz="1600" b="1" dirty="0" err="1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Deploy</a:t>
            </a:r>
            <a:endParaRPr lang="pt-BR" sz="1400" b="1" dirty="0">
              <a:solidFill>
                <a:sysClr val="windowText" lastClr="000000"/>
              </a:solidFill>
              <a:latin typeface="Amasis MT Pro Black" panose="02040A04050005020304" pitchFamily="18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772CA8E-A7DE-7640-065E-29CF95752DEC}"/>
              </a:ext>
            </a:extLst>
          </p:cNvPr>
          <p:cNvGrpSpPr/>
          <p:nvPr/>
        </p:nvGrpSpPr>
        <p:grpSpPr>
          <a:xfrm>
            <a:off x="9436107" y="3216735"/>
            <a:ext cx="2507722" cy="3693319"/>
            <a:chOff x="9436107" y="3216735"/>
            <a:chExt cx="2507722" cy="3693319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D56935D1-9233-7654-C01E-E49A2273670A}"/>
                </a:ext>
              </a:extLst>
            </p:cNvPr>
            <p:cNvSpPr txBox="1"/>
            <p:nvPr/>
          </p:nvSpPr>
          <p:spPr>
            <a:xfrm>
              <a:off x="9887248" y="3216735"/>
              <a:ext cx="2056581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Elaborar procedimento de </a:t>
              </a:r>
              <a:r>
                <a:rPr lang="pt-BR" dirty="0" err="1"/>
                <a:t>Deploy</a:t>
              </a:r>
              <a:r>
                <a:rPr lang="pt-BR" dirty="0"/>
                <a:t>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Aprovar em  GMUD;</a:t>
              </a:r>
              <a:br>
                <a:rPr lang="pt-BR" dirty="0"/>
              </a:b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b="1" dirty="0"/>
                <a:t>Sistema disponível para acesso em ambiente de produção.</a:t>
              </a:r>
              <a:br>
                <a:rPr lang="pt-BR" dirty="0"/>
              </a:br>
              <a:endParaRPr lang="pt-BR" dirty="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B139EE7-827F-6078-2E8F-9A794EF2C961}"/>
                </a:ext>
              </a:extLst>
            </p:cNvPr>
            <p:cNvCxnSpPr>
              <a:cxnSpLocks/>
            </p:cNvCxnSpPr>
            <p:nvPr/>
          </p:nvCxnSpPr>
          <p:spPr>
            <a:xfrm>
              <a:off x="9801664" y="3378924"/>
              <a:ext cx="21397" cy="34598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01704ABB-0574-F7E6-C5FD-B7B2086597F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9436107" y="5999879"/>
              <a:ext cx="365557" cy="31171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9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95E0ACF9-271B-081B-B7BD-F7CB47C95BE4}"/>
              </a:ext>
            </a:extLst>
          </p:cNvPr>
          <p:cNvSpPr/>
          <p:nvPr/>
        </p:nvSpPr>
        <p:spPr>
          <a:xfrm>
            <a:off x="762728" y="1703675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F51ABD1F-A96D-D9CD-AE8A-80E4A28F501C}"/>
              </a:ext>
            </a:extLst>
          </p:cNvPr>
          <p:cNvSpPr/>
          <p:nvPr/>
        </p:nvSpPr>
        <p:spPr>
          <a:xfrm>
            <a:off x="2001782" y="2593313"/>
            <a:ext cx="2478109" cy="623422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Planejamento – Design - Arquitetura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686AB65B-F3AC-C4F8-AA5C-3C60AA08114A}"/>
              </a:ext>
            </a:extLst>
          </p:cNvPr>
          <p:cNvSpPr/>
          <p:nvPr/>
        </p:nvSpPr>
        <p:spPr>
          <a:xfrm>
            <a:off x="3240836" y="3429000"/>
            <a:ext cx="2478109" cy="623422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Implementação </a:t>
            </a:r>
            <a:r>
              <a:rPr lang="pt-BR" sz="14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(Codificação e Desenvolvimento )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20CB9AA5-5480-D9D2-65A3-8954D1C71E89}"/>
              </a:ext>
            </a:extLst>
          </p:cNvPr>
          <p:cNvSpPr/>
          <p:nvPr/>
        </p:nvSpPr>
        <p:spPr>
          <a:xfrm>
            <a:off x="4479890" y="4264687"/>
            <a:ext cx="2478109" cy="623422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Testes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1C74BEC-0973-3DA5-067F-62804497C71B}"/>
              </a:ext>
            </a:extLst>
          </p:cNvPr>
          <p:cNvSpPr/>
          <p:nvPr/>
        </p:nvSpPr>
        <p:spPr>
          <a:xfrm>
            <a:off x="5718944" y="5100374"/>
            <a:ext cx="2478109" cy="623422"/>
          </a:xfrm>
          <a:prstGeom prst="homePlat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Homologação</a:t>
            </a:r>
            <a:endParaRPr lang="pt-BR" sz="14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0C5A4236-8498-43AE-B26D-AB917BFD1379}"/>
              </a:ext>
            </a:extLst>
          </p:cNvPr>
          <p:cNvSpPr/>
          <p:nvPr/>
        </p:nvSpPr>
        <p:spPr>
          <a:xfrm>
            <a:off x="6957998" y="5999879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Implantação - </a:t>
            </a:r>
            <a:r>
              <a:rPr lang="pt-BR" sz="1600" b="1" dirty="0" err="1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Deploy</a:t>
            </a:r>
            <a:endParaRPr lang="pt-BR" sz="1400" b="1" dirty="0">
              <a:solidFill>
                <a:sysClr val="windowText" lastClr="0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Ciclo de Desenvolvimento de SW – Clássico</a:t>
            </a:r>
            <a:br>
              <a:rPr lang="pt-BR" b="1" dirty="0"/>
            </a:br>
            <a:r>
              <a:rPr lang="pt-BR" b="1" dirty="0" err="1"/>
              <a:t>Water</a:t>
            </a:r>
            <a:r>
              <a:rPr lang="pt-BR" b="1" dirty="0"/>
              <a:t> </a:t>
            </a:r>
            <a:r>
              <a:rPr lang="pt-BR" b="1" dirty="0" err="1"/>
              <a:t>Fall</a:t>
            </a:r>
            <a:r>
              <a:rPr lang="pt-BR" b="1" dirty="0"/>
              <a:t> - Cascata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56169FDC-7A31-0B59-A7F2-9CA9EBDDC626}"/>
              </a:ext>
            </a:extLst>
          </p:cNvPr>
          <p:cNvCxnSpPr>
            <a:stCxn id="5" idx="3"/>
          </p:cNvCxnSpPr>
          <p:nvPr/>
        </p:nvCxnSpPr>
        <p:spPr>
          <a:xfrm>
            <a:off x="3240837" y="2015386"/>
            <a:ext cx="383309" cy="5779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3B246221-E32B-606F-10E3-9C66C477A6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7771" y="2987142"/>
            <a:ext cx="523976" cy="359739"/>
          </a:xfrm>
          <a:prstGeom prst="bentConnector3">
            <a:avLst>
              <a:gd name="adj1" fmla="val -32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9DE00F5C-4BA7-DBFA-E56D-FB0D6C30E0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2357" y="3811044"/>
            <a:ext cx="523976" cy="383309"/>
          </a:xfrm>
          <a:prstGeom prst="bentConnector3">
            <a:avLst>
              <a:gd name="adj1" fmla="val -10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623E696-2697-B371-F222-7BE63644C0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5762" y="4648634"/>
            <a:ext cx="523976" cy="379504"/>
          </a:xfrm>
          <a:prstGeom prst="bentConnector3">
            <a:avLst>
              <a:gd name="adj1" fmla="val -10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E90E187-6BA3-EA0F-B501-D76E282B0B35}"/>
              </a:ext>
            </a:extLst>
          </p:cNvPr>
          <p:cNvCxnSpPr/>
          <p:nvPr/>
        </p:nvCxnSpPr>
        <p:spPr>
          <a:xfrm>
            <a:off x="8197052" y="5394147"/>
            <a:ext cx="383309" cy="5779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452380" y="568712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O Manifesto Ágil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4B4A7A6-A0D4-1EF4-63E2-7070794FDA77}"/>
              </a:ext>
            </a:extLst>
          </p:cNvPr>
          <p:cNvSpPr/>
          <p:nvPr/>
        </p:nvSpPr>
        <p:spPr>
          <a:xfrm>
            <a:off x="1897566" y="1839951"/>
            <a:ext cx="8396868" cy="15890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É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uma declaração de valores e princípios essenciais para o desenvolvimento de software. </a:t>
            </a:r>
            <a:endParaRPr lang="pt-BR" sz="20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055EB8C-9D2B-2B3D-FAC3-DF869A15FA92}"/>
              </a:ext>
            </a:extLst>
          </p:cNvPr>
          <p:cNvSpPr/>
          <p:nvPr/>
        </p:nvSpPr>
        <p:spPr>
          <a:xfrm>
            <a:off x="1897566" y="3919654"/>
            <a:ext cx="8396868" cy="1589049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pt-BR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Embora criada para o desenvolvimento de SW, as práticas são empregáveis em diversos setores das empresas e até em ações em nossas vidas.</a:t>
            </a:r>
          </a:p>
        </p:txBody>
      </p:sp>
    </p:spTree>
    <p:extLst>
      <p:ext uri="{BB962C8B-B14F-4D97-AF65-F5344CB8AC3E}">
        <p14:creationId xmlns:p14="http://schemas.microsoft.com/office/powerpoint/2010/main" val="331047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452380" y="568712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Os Valores do Manifesto Ágil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41AD97A-AC64-E253-E295-60EA5E500DFE}"/>
              </a:ext>
            </a:extLst>
          </p:cNvPr>
          <p:cNvSpPr/>
          <p:nvPr/>
        </p:nvSpPr>
        <p:spPr>
          <a:xfrm>
            <a:off x="358690" y="5215772"/>
            <a:ext cx="11474605" cy="1010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Responder a mudanças mais que seguir um plano;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19DFD2C-5DD0-6189-8238-C1F3DDDC0DCA}"/>
              </a:ext>
            </a:extLst>
          </p:cNvPr>
          <p:cNvSpPr/>
          <p:nvPr/>
        </p:nvSpPr>
        <p:spPr>
          <a:xfrm>
            <a:off x="358691" y="4031286"/>
            <a:ext cx="11474605" cy="1010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Colaboração do cliente mais que negociação de contratos;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FBE4D63-EB37-AE32-DCAE-BCA49710A748}"/>
              </a:ext>
            </a:extLst>
          </p:cNvPr>
          <p:cNvSpPr/>
          <p:nvPr/>
        </p:nvSpPr>
        <p:spPr>
          <a:xfrm>
            <a:off x="358690" y="2859388"/>
            <a:ext cx="11474605" cy="1010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Software em funcionamento mais que documentação abrangente;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B6B24F3-0649-7608-B937-AC13A2A819FB}"/>
              </a:ext>
            </a:extLst>
          </p:cNvPr>
          <p:cNvSpPr/>
          <p:nvPr/>
        </p:nvSpPr>
        <p:spPr>
          <a:xfrm>
            <a:off x="358689" y="1674902"/>
            <a:ext cx="11474605" cy="1010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</a:rPr>
              <a:t>Indivíduos e Interação entre eles mais que processos e ferramentas;</a:t>
            </a:r>
          </a:p>
        </p:txBody>
      </p:sp>
    </p:spTree>
    <p:extLst>
      <p:ext uri="{BB962C8B-B14F-4D97-AF65-F5344CB8AC3E}">
        <p14:creationId xmlns:p14="http://schemas.microsoft.com/office/powerpoint/2010/main" val="320223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1AD63DD68F3D4AA21041DE9FE50B30" ma:contentTypeVersion="8" ma:contentTypeDescription="Crie um novo documento." ma:contentTypeScope="" ma:versionID="d49579150a1eb7bee3d7e06d9ae1ecfa">
  <xsd:schema xmlns:xsd="http://www.w3.org/2001/XMLSchema" xmlns:xs="http://www.w3.org/2001/XMLSchema" xmlns:p="http://schemas.microsoft.com/office/2006/metadata/properties" xmlns:ns3="452c01f5-6905-414f-9544-623e10c5ea5b" xmlns:ns4="b2cd8d31-7c4f-421f-a75e-d5da1b495736" targetNamespace="http://schemas.microsoft.com/office/2006/metadata/properties" ma:root="true" ma:fieldsID="dd6c4df7190135f6db9cf1cd20241134" ns3:_="" ns4:_="">
    <xsd:import namespace="452c01f5-6905-414f-9544-623e10c5ea5b"/>
    <xsd:import namespace="b2cd8d31-7c4f-421f-a75e-d5da1b4957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c01f5-6905-414f-9544-623e10c5e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d8d31-7c4f-421f-a75e-d5da1b49573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c01f5-6905-414f-9544-623e10c5ea5b" xsi:nil="true"/>
  </documentManagement>
</p:properties>
</file>

<file path=customXml/itemProps1.xml><?xml version="1.0" encoding="utf-8"?>
<ds:datastoreItem xmlns:ds="http://schemas.openxmlformats.org/officeDocument/2006/customXml" ds:itemID="{23D2FC46-76B9-40DA-ADE5-6BC639986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c01f5-6905-414f-9544-623e10c5ea5b"/>
    <ds:schemaRef ds:uri="b2cd8d31-7c4f-421f-a75e-d5da1b495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AEB4D4-13C1-4353-8550-33283DA8A6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056710-6BF5-4675-BC41-FBB8FA48874D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b2cd8d31-7c4f-421f-a75e-d5da1b495736"/>
    <ds:schemaRef ds:uri="http://purl.org/dc/elements/1.1/"/>
    <ds:schemaRef ds:uri="452c01f5-6905-414f-9544-623e10c5ea5b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1149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Amasis MT Pro Black</vt:lpstr>
      <vt:lpstr>Arial</vt:lpstr>
      <vt:lpstr>Calibri</vt:lpstr>
      <vt:lpstr>Calibri Light</vt:lpstr>
      <vt:lpstr>gordita</vt:lpstr>
      <vt:lpstr>Lucida Sans Unicode</vt:lpstr>
      <vt:lpstr>Poppins</vt:lpstr>
      <vt:lpstr>Rubik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Desenvolvimento de Sistemas</dc:creator>
  <cp:lastModifiedBy>Israel Gomes da Silva</cp:lastModifiedBy>
  <cp:revision>26</cp:revision>
  <dcterms:created xsi:type="dcterms:W3CDTF">2023-01-21T14:10:33Z</dcterms:created>
  <dcterms:modified xsi:type="dcterms:W3CDTF">2024-01-30T14:25:42Z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0x010100D51AD63DD68F3D4AA21041DE9FE50B30</vt:lpwstr>
  </property>
</Properties>
</file>