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288" r:id="rId6"/>
    <p:sldId id="281" r:id="rId7"/>
    <p:sldId id="289" r:id="rId8"/>
    <p:sldId id="290" r:id="rId9"/>
    <p:sldId id="291" r:id="rId10"/>
    <p:sldId id="293" r:id="rId11"/>
    <p:sldId id="296" r:id="rId12"/>
    <p:sldId id="298" r:id="rId13"/>
    <p:sldId id="301" r:id="rId14"/>
    <p:sldId id="300" r:id="rId15"/>
    <p:sldId id="302" r:id="rId16"/>
    <p:sldId id="303" r:id="rId17"/>
    <p:sldId id="304" r:id="rId18"/>
    <p:sldId id="299" r:id="rId19"/>
    <p:sldId id="297" r:id="rId20"/>
    <p:sldId id="2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67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9176" y="1351099"/>
            <a:ext cx="385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9176" y="1874319"/>
            <a:ext cx="6781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</a:t>
            </a:r>
          </a:p>
          <a:p>
            <a:r>
              <a:rPr lang="pt-BR" sz="2400" dirty="0"/>
              <a:t>  1º. Modelo – </a:t>
            </a:r>
            <a:r>
              <a:rPr lang="pt-BR" sz="2400" dirty="0" err="1"/>
              <a:t>Sec</a:t>
            </a:r>
            <a:r>
              <a:rPr lang="pt-BR" sz="2400" dirty="0"/>
              <a:t> XIX – Polonês - KAROL</a:t>
            </a:r>
            <a:r>
              <a:rPr lang="pt-BR" dirty="0"/>
              <a:t> </a:t>
            </a:r>
            <a:r>
              <a:rPr lang="pt-BR" sz="2400" dirty="0"/>
              <a:t>ADAMIECKI</a:t>
            </a:r>
          </a:p>
          <a:p>
            <a:br>
              <a:rPr lang="pt-BR" sz="2400" dirty="0"/>
            </a:br>
            <a:r>
              <a:rPr lang="pt-BR" sz="2400" dirty="0"/>
              <a:t>  Modelo Atual – 1917 – Americano – HENRY GANTT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550" y="3902044"/>
            <a:ext cx="770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Alguns benefícios</a:t>
            </a:r>
            <a:r>
              <a:rPr lang="pt-BR" sz="2800" b="1" dirty="0">
                <a:latin typeface="Arial Rounded MT Bold" panose="020F0704030504030204" pitchFamily="34" charset="0"/>
              </a:rPr>
              <a:t>:</a:t>
            </a:r>
          </a:p>
          <a:p>
            <a:endParaRPr lang="pt-BR" sz="2800" b="1" dirty="0"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Segmentar Tarefas;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Atribuir Responsabilidades;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Criar e mostrar a interdependência de atividades;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Definir e mostrar os prazos de entregas;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Acompanhar o andamento do projeto.</a:t>
            </a:r>
          </a:p>
          <a:p>
            <a:pPr marL="457200" indent="-457200">
              <a:buFontTx/>
              <a:buChar char="-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AutoShape 2" descr="O que é o gráfico de Gantt e como usar em um cronograma de projeto - LUZ  Pr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6" descr="grafico-de-gantt-powerpoint-pp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41" y="1715336"/>
            <a:ext cx="6999762" cy="39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8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Dicas de Excel - Criando um gráfico de gantt para um cronograma no Excel  sem utilizar Fórmula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74" y="1484852"/>
            <a:ext cx="8075692" cy="51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2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 descr="Gráfico de Gantt – Project Professional 2010 | In Company 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90" y="1484851"/>
            <a:ext cx="8499887" cy="49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Atividade Prática - Cronograma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725093" y="1841047"/>
            <a:ext cx="74419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https://www.onlinegantt.com/</a:t>
            </a:r>
          </a:p>
        </p:txBody>
      </p:sp>
    </p:spTree>
    <p:extLst>
      <p:ext uri="{BB962C8B-B14F-4D97-AF65-F5344CB8AC3E}">
        <p14:creationId xmlns:p14="http://schemas.microsoft.com/office/powerpoint/2010/main" val="170615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4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5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40B2A-AD93-4B12-3482-66029B5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5D330-46B6-65CB-AA79-0D89D2BB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Projetos-Revisão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OBJETIVO da SPRINT PLANNING:  </a:t>
            </a:r>
            <a:endParaRPr lang="pt-BR" u="sng" dirty="0"/>
          </a:p>
        </p:txBody>
      </p:sp>
      <p:pic>
        <p:nvPicPr>
          <p:cNvPr id="2050" name="Picture 2" descr="Planejamento e Organização do Trabalho | by Lucas BG | Medium">
            <a:extLst>
              <a:ext uri="{FF2B5EF4-FFF2-40B4-BE49-F238E27FC236}">
                <a16:creationId xmlns:a16="http://schemas.microsoft.com/office/drawing/2014/main" id="{D3CC89A8-9E77-6535-F3DB-2F1C8F1C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5" y="1901726"/>
            <a:ext cx="6066264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83FB6B-A189-061E-2F3D-CB3A84962314}"/>
              </a:ext>
            </a:extLst>
          </p:cNvPr>
          <p:cNvSpPr txBox="1"/>
          <p:nvPr/>
        </p:nvSpPr>
        <p:spPr>
          <a:xfrm>
            <a:off x="751266" y="2199264"/>
            <a:ext cx="1108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Planejar</a:t>
            </a:r>
            <a:r>
              <a:rPr lang="pt-BR" dirty="0"/>
              <a:t> o que será feito neste Sprint que se inicia. </a:t>
            </a:r>
          </a:p>
        </p:txBody>
      </p:sp>
    </p:spTree>
    <p:extLst>
      <p:ext uri="{BB962C8B-B14F-4D97-AF65-F5344CB8AC3E}">
        <p14:creationId xmlns:p14="http://schemas.microsoft.com/office/powerpoint/2010/main" val="21544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Quem participa:  </a:t>
            </a:r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C6FF3C-42ED-060A-85EA-44788307B9D3}"/>
              </a:ext>
            </a:extLst>
          </p:cNvPr>
          <p:cNvSpPr txBox="1"/>
          <p:nvPr/>
        </p:nvSpPr>
        <p:spPr>
          <a:xfrm>
            <a:off x="751267" y="1970203"/>
            <a:ext cx="1068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Scrum Master;  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Product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Owner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;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de Desenvolvedores.</a:t>
            </a:r>
            <a:endParaRPr lang="pt-BR" dirty="0"/>
          </a:p>
        </p:txBody>
      </p:sp>
      <p:pic>
        <p:nvPicPr>
          <p:cNvPr id="1028" name="Picture 4" descr="equipe de scrum">
            <a:extLst>
              <a:ext uri="{FF2B5EF4-FFF2-40B4-BE49-F238E27FC236}">
                <a16:creationId xmlns:a16="http://schemas.microsoft.com/office/drawing/2014/main" id="{EA07E0CA-9A8D-234A-ED78-014C6EE5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97" y="2311299"/>
            <a:ext cx="4821429" cy="33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B69900-4D35-0D2F-8E2A-E11119C83B8C}"/>
              </a:ext>
            </a:extLst>
          </p:cNvPr>
          <p:cNvSpPr txBox="1"/>
          <p:nvPr/>
        </p:nvSpPr>
        <p:spPr>
          <a:xfrm>
            <a:off x="716338" y="1456155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Como funciona: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750E53-9944-62B5-610F-C1AC017C7C46}"/>
              </a:ext>
            </a:extLst>
          </p:cNvPr>
          <p:cNvSpPr txBox="1"/>
          <p:nvPr/>
        </p:nvSpPr>
        <p:spPr>
          <a:xfrm>
            <a:off x="617035" y="2024751"/>
            <a:ext cx="463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- Com base na lista de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back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log de requisitos já priorizados pelo PO, este descreve a estória(ficção) dos requisitos desejáveis a serem implementados nesta sprint;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8E8ECB-E4A5-F332-F750-AF87D9112CDF}"/>
              </a:ext>
            </a:extLst>
          </p:cNvPr>
          <p:cNvSpPr txBox="1"/>
          <p:nvPr/>
        </p:nvSpPr>
        <p:spPr>
          <a:xfrm>
            <a:off x="617035" y="3764978"/>
            <a:ext cx="380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esclarece dúvidas e idealizam como implementar o requisito quebrando-o em tarefas menores;</a:t>
            </a:r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7CED-52D1-E66A-9C02-60DFCD671A2B}"/>
              </a:ext>
            </a:extLst>
          </p:cNvPr>
          <p:cNvSpPr txBox="1"/>
          <p:nvPr/>
        </p:nvSpPr>
        <p:spPr>
          <a:xfrm>
            <a:off x="716338" y="5387196"/>
            <a:ext cx="339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A2B2C"/>
                </a:solidFill>
                <a:latin typeface="gordita"/>
              </a:rPr>
              <a:t>- Equipe realiza </a:t>
            </a:r>
            <a:r>
              <a:rPr lang="pt-BR" b="1" dirty="0">
                <a:solidFill>
                  <a:srgbClr val="2A2B2C"/>
                </a:solidFill>
                <a:latin typeface="gordita"/>
              </a:rPr>
              <a:t>estimativa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para realização de cada tarefa menor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dirty="0"/>
          </a:p>
          <a:p>
            <a:endParaRPr lang="pt-BR" dirty="0"/>
          </a:p>
        </p:txBody>
      </p:sp>
      <p:pic>
        <p:nvPicPr>
          <p:cNvPr id="3074" name="Picture 2" descr="Sprint Planning">
            <a:extLst>
              <a:ext uri="{FF2B5EF4-FFF2-40B4-BE49-F238E27FC236}">
                <a16:creationId xmlns:a16="http://schemas.microsoft.com/office/drawing/2014/main" id="{7579E0DC-3582-41A3-FAFB-39F8D07C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28" y="1992954"/>
            <a:ext cx="5964637" cy="36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0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Projetos- Revisão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554727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FCA573-63FE-A393-9A18-04570129D9E0}"/>
              </a:ext>
            </a:extLst>
          </p:cNvPr>
          <p:cNvSpPr txBox="1"/>
          <p:nvPr/>
        </p:nvSpPr>
        <p:spPr>
          <a:xfrm>
            <a:off x="903249" y="2347276"/>
            <a:ext cx="10578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Dimensionar a disponibilidade da equipe: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  1º.  Calcular o Total de Horas disponíveis para a Sprint </a:t>
            </a:r>
          </a:p>
          <a:p>
            <a:endParaRPr lang="pt-BR" dirty="0"/>
          </a:p>
          <a:p>
            <a:r>
              <a:rPr lang="pt-BR" sz="1600" b="1" dirty="0"/>
              <a:t>     </a:t>
            </a:r>
            <a:r>
              <a:rPr lang="pt-BR" sz="1600" b="1" dirty="0" err="1"/>
              <a:t>Qtde</a:t>
            </a:r>
            <a:r>
              <a:rPr lang="pt-BR" sz="1600" b="1" dirty="0"/>
              <a:t>. de membros na equipe</a:t>
            </a:r>
            <a:r>
              <a:rPr lang="pt-BR" b="1" dirty="0"/>
              <a:t>   </a:t>
            </a:r>
            <a:r>
              <a:rPr lang="pt-BR" sz="1600" b="1" dirty="0"/>
              <a:t>x   disponibilidade em horas/dia   </a:t>
            </a:r>
            <a:r>
              <a:rPr lang="pt-BR" b="1" dirty="0"/>
              <a:t>x  </a:t>
            </a:r>
            <a:r>
              <a:rPr lang="pt-BR" sz="1600" b="1" dirty="0" err="1"/>
              <a:t>qtde</a:t>
            </a:r>
            <a:r>
              <a:rPr lang="pt-BR" sz="1600" b="1" dirty="0"/>
              <a:t>. dias disponíveis </a:t>
            </a:r>
            <a:r>
              <a:rPr lang="pt-BR" b="1" dirty="0"/>
              <a:t> = </a:t>
            </a:r>
            <a:r>
              <a:rPr lang="pt-BR" sz="1600" b="1" dirty="0"/>
              <a:t>Total de Horas para a Sprint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592426-5439-AFC0-6424-C034A89A0B15}"/>
              </a:ext>
            </a:extLst>
          </p:cNvPr>
          <p:cNvSpPr txBox="1"/>
          <p:nvPr/>
        </p:nvSpPr>
        <p:spPr>
          <a:xfrm>
            <a:off x="903249" y="4102967"/>
            <a:ext cx="94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 </a:t>
            </a:r>
            <a:r>
              <a:rPr lang="pt-BR" sz="1800" dirty="0"/>
              <a:t>2º. Calcular a </a:t>
            </a:r>
            <a:r>
              <a:rPr lang="pt-BR" sz="1800" b="1" dirty="0"/>
              <a:t>Efetividade</a:t>
            </a:r>
            <a:r>
              <a:rPr lang="pt-BR" sz="1800" dirty="0"/>
              <a:t> da horas disponíveis</a:t>
            </a:r>
          </a:p>
          <a:p>
            <a:r>
              <a:rPr lang="pt-BR" sz="1800" dirty="0"/>
              <a:t>     </a:t>
            </a:r>
          </a:p>
          <a:p>
            <a:r>
              <a:rPr lang="pt-BR" sz="1800" dirty="0"/>
              <a:t> 	</a:t>
            </a:r>
            <a:r>
              <a:rPr lang="pt-BR" sz="1800" b="1" dirty="0"/>
              <a:t>Total de Horas para a Sprint x 0,8 (80%)  -&gt;  Desejável</a:t>
            </a:r>
          </a:p>
          <a:p>
            <a:endParaRPr lang="pt-BR" sz="1800" b="1" dirty="0"/>
          </a:p>
          <a:p>
            <a:r>
              <a:rPr lang="pt-BR" sz="1800" b="1" dirty="0"/>
              <a:t>	 Total de Horas para a Sprint x 0,7 (70%)  -&gt;  Aceitável e mais provável</a:t>
            </a:r>
          </a:p>
          <a:p>
            <a:endParaRPr lang="pt-BR" sz="1800" b="1" dirty="0"/>
          </a:p>
          <a:p>
            <a:r>
              <a:rPr lang="pt-BR" sz="1800" b="1" dirty="0"/>
              <a:t> 	Total de Horas para a Sprint &lt; 70% -&gt; Crítico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65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64B54C-879C-780C-A8CA-01E2DAC0DA97}"/>
              </a:ext>
            </a:extLst>
          </p:cNvPr>
          <p:cNvSpPr txBox="1"/>
          <p:nvPr/>
        </p:nvSpPr>
        <p:spPr>
          <a:xfrm>
            <a:off x="836340" y="2787805"/>
            <a:ext cx="9790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Se obtém as estimativas através de um jogo de cartas;</a:t>
            </a:r>
            <a:br>
              <a:rPr lang="pt-BR" dirty="0"/>
            </a:br>
            <a:endParaRPr lang="pt-BR" dirty="0"/>
          </a:p>
          <a:p>
            <a:r>
              <a:rPr lang="pt-BR" dirty="0"/>
              <a:t>- Todos os membros da equipe de desenvolvimento participam dando sua visão sobre um card a ser desenvolvido </a:t>
            </a:r>
            <a:r>
              <a:rPr lang="pt-BR" b="1" dirty="0"/>
              <a:t>pontuando-os</a:t>
            </a:r>
            <a:r>
              <a:rPr lang="pt-BR" dirty="0"/>
              <a:t> de acordo com essa visão;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Objetivo é, após as exposições divergentes, chegar a um denominador comum sobre a </a:t>
            </a:r>
            <a:r>
              <a:rPr lang="pt-BR" b="1" dirty="0"/>
              <a:t>pontuação </a:t>
            </a:r>
            <a:r>
              <a:rPr lang="pt-BR" dirty="0"/>
              <a:t>do card em questão;</a:t>
            </a:r>
          </a:p>
          <a:p>
            <a:endParaRPr lang="pt-BR" dirty="0"/>
          </a:p>
          <a:p>
            <a:r>
              <a:rPr lang="pt-BR" dirty="0"/>
              <a:t>- Scrum Master além de expor sua estimativa, deve atuar como o mediador;</a:t>
            </a:r>
          </a:p>
          <a:p>
            <a:endParaRPr lang="pt-BR" dirty="0"/>
          </a:p>
          <a:p>
            <a:r>
              <a:rPr lang="pt-BR" dirty="0"/>
              <a:t>- Os pontos não são horas e sim apenas valores de grandeza para realizar a atividade do card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32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B4151F-057E-7C82-3457-AA4D3D3A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1" y="2646842"/>
            <a:ext cx="5136995" cy="40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Atividade Prática 2 - Sprint Planning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34D742-060A-37DA-3669-A77B6B8FA9F5}"/>
              </a:ext>
            </a:extLst>
          </p:cNvPr>
          <p:cNvSpPr txBox="1"/>
          <p:nvPr/>
        </p:nvSpPr>
        <p:spPr>
          <a:xfrm>
            <a:off x="515877" y="1664245"/>
            <a:ext cx="11252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Com base nos resultados apontados na aula anterior, refaçam as estimativas com 2 objetivos complementares: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Refaçam as estimativas de modo a ficar apenas pontos que aparecem na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Plannig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. Ou seja, não existe pontuação média. </a:t>
            </a: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Se a pontuação de consenso não for nenhuma das pontuações do Planning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, divida as tarefas do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card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de modo a ficar dentro da pontuação possível do Planning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.</a:t>
            </a: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Obs.: A pontuação de um grupo nada tem a ver com a pontuação do seu grupo. Ou seja, essa métrica indicada serve apenas ao seu grupo.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0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pic>
        <p:nvPicPr>
          <p:cNvPr id="1026" name="Picture 2" descr="Como fazer um cronograma de comunicação? - Comunicação Integr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94" y="1744292"/>
            <a:ext cx="7087199" cy="47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5802" y="1704184"/>
            <a:ext cx="385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Objetivo: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802" y="2489703"/>
            <a:ext cx="458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Orientar a Gerência do Projeto;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5802" y="3309800"/>
            <a:ext cx="458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Dar visibilidade aos </a:t>
            </a:r>
            <a:r>
              <a:rPr lang="pt-BR" sz="2400" dirty="0" err="1"/>
              <a:t>Stakeholders</a:t>
            </a:r>
            <a:r>
              <a:rPr lang="pt-BR" sz="2400" dirty="0"/>
              <a:t> do Projeto;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5802" y="4252407"/>
            <a:ext cx="458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Mostrar a relação de dependência entre as atividades;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1164" y="5310848"/>
            <a:ext cx="424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Mostrar a alocação de recursos para cada atividade.</a:t>
            </a:r>
          </a:p>
        </p:txBody>
      </p:sp>
    </p:spTree>
    <p:extLst>
      <p:ext uri="{BB962C8B-B14F-4D97-AF65-F5344CB8AC3E}">
        <p14:creationId xmlns:p14="http://schemas.microsoft.com/office/powerpoint/2010/main" val="1528725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12" ma:contentTypeDescription="Crie um novo documento." ma:contentTypeScope="" ma:versionID="674e3aad17232b700491d19e26c48fa4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c51b23956c3470161f06d9b35abe68e6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Props1.xml><?xml version="1.0" encoding="utf-8"?>
<ds:datastoreItem xmlns:ds="http://schemas.openxmlformats.org/officeDocument/2006/customXml" ds:itemID="{D5D17547-4EC8-4E79-AF99-50A35C855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C6196C-AADE-40F3-B53A-30AD7257C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B903C-7FBA-4F3B-B94E-D4354B69886E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2cd8d31-7c4f-421f-a75e-d5da1b495736"/>
    <ds:schemaRef ds:uri="http://purl.org/dc/elements/1.1/"/>
    <ds:schemaRef ds:uri="http://www.w3.org/XML/1998/namespace"/>
    <ds:schemaRef ds:uri="http://schemas.openxmlformats.org/package/2006/metadata/core-properties"/>
    <ds:schemaRef ds:uri="452c01f5-6905-414f-9544-623e10c5ea5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588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gordita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39</cp:revision>
  <dcterms:created xsi:type="dcterms:W3CDTF">2023-01-21T14:10:33Z</dcterms:created>
  <dcterms:modified xsi:type="dcterms:W3CDTF">2024-02-22T17:37:11Z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