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7" r:id="rId5"/>
    <p:sldId id="358" r:id="rId6"/>
    <p:sldId id="300" r:id="rId7"/>
    <p:sldId id="301" r:id="rId8"/>
    <p:sldId id="303" r:id="rId9"/>
    <p:sldId id="318" r:id="rId10"/>
    <p:sldId id="319" r:id="rId11"/>
    <p:sldId id="321" r:id="rId12"/>
    <p:sldId id="322" r:id="rId13"/>
    <p:sldId id="304" r:id="rId14"/>
    <p:sldId id="306" r:id="rId15"/>
    <p:sldId id="307" r:id="rId16"/>
    <p:sldId id="308" r:id="rId17"/>
    <p:sldId id="309" r:id="rId18"/>
    <p:sldId id="310" r:id="rId19"/>
    <p:sldId id="312" r:id="rId20"/>
    <p:sldId id="313" r:id="rId21"/>
    <p:sldId id="314" r:id="rId22"/>
    <p:sldId id="323" r:id="rId23"/>
    <p:sldId id="324" r:id="rId24"/>
    <p:sldId id="326" r:id="rId25"/>
    <p:sldId id="327" r:id="rId26"/>
    <p:sldId id="328" r:id="rId27"/>
    <p:sldId id="329" r:id="rId28"/>
    <p:sldId id="325" r:id="rId29"/>
    <p:sldId id="305" r:id="rId30"/>
    <p:sldId id="302" r:id="rId31"/>
    <p:sldId id="299" r:id="rId32"/>
    <p:sldId id="330" r:id="rId33"/>
    <p:sldId id="331" r:id="rId34"/>
    <p:sldId id="336" r:id="rId35"/>
    <p:sldId id="337" r:id="rId36"/>
    <p:sldId id="338" r:id="rId37"/>
    <p:sldId id="339" r:id="rId38"/>
    <p:sldId id="341" r:id="rId39"/>
    <p:sldId id="340" r:id="rId40"/>
    <p:sldId id="342" r:id="rId41"/>
    <p:sldId id="343" r:id="rId42"/>
    <p:sldId id="344" r:id="rId43"/>
    <p:sldId id="332" r:id="rId44"/>
    <p:sldId id="351" r:id="rId45"/>
    <p:sldId id="350" r:id="rId46"/>
    <p:sldId id="349" r:id="rId47"/>
    <p:sldId id="348" r:id="rId48"/>
    <p:sldId id="347" r:id="rId49"/>
    <p:sldId id="346" r:id="rId50"/>
    <p:sldId id="345" r:id="rId51"/>
    <p:sldId id="333" r:id="rId52"/>
    <p:sldId id="352" r:id="rId53"/>
    <p:sldId id="354" r:id="rId54"/>
    <p:sldId id="357" r:id="rId55"/>
    <p:sldId id="356" r:id="rId56"/>
    <p:sldId id="355" r:id="rId57"/>
    <p:sldId id="353" r:id="rId58"/>
    <p:sldId id="334" r:id="rId59"/>
    <p:sldId id="335" r:id="rId6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1EF"/>
    <a:srgbClr val="F3A3E8"/>
    <a:srgbClr val="E84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jpeg">
            <a:extLst>
              <a:ext uri="{FF2B5EF4-FFF2-40B4-BE49-F238E27FC236}">
                <a16:creationId xmlns:a16="http://schemas.microsoft.com/office/drawing/2014/main" id="{B1406B06-2A64-4D22-9643-BF8340DDF55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338" y="458152"/>
            <a:ext cx="1814830" cy="455295"/>
          </a:xfrm>
          <a:prstGeom prst="rect">
            <a:avLst/>
          </a:prstGeom>
        </p:spPr>
      </p:pic>
      <p:sp>
        <p:nvSpPr>
          <p:cNvPr id="11" name="Caixa de Texto 12">
            <a:extLst>
              <a:ext uri="{FF2B5EF4-FFF2-40B4-BE49-F238E27FC236}">
                <a16:creationId xmlns:a16="http://schemas.microsoft.com/office/drawing/2014/main" id="{C80FDFD5-8BD0-4E2A-9386-CEBC3D8E5C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06621" y="319722"/>
            <a:ext cx="250761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368935" indent="-356870">
              <a:spcBef>
                <a:spcPts val="60"/>
              </a:spcBef>
              <a:spcAft>
                <a:spcPts val="0"/>
              </a:spcAft>
            </a:pP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Escola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Faculdade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Tecnologia SENAI “Roberto Mange”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5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EC45-0927-413E-BB0A-0DD068F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401A56-9105-4494-B854-F6A3672F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FF902-E827-4DA8-89C9-69FAE0E1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160C-317A-4394-845A-48F8521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EC4F6-D696-4001-AF35-B416F24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3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4EF27-0249-44C6-92CF-57E20C60D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AC12FE-668D-49BD-A12B-2E85CB9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F51D5-3504-4670-A970-8ED1B46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3D925-C9B7-4F76-8BB4-50B46A95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15795-4C16-4138-89D8-833A79E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9F153-08B3-4542-B0F9-24760768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FF643-E6FB-455D-9BD7-35B298B5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FC2F8-7F23-460B-8829-F055C111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F5D37-9AD2-4913-B58D-13FC85A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AFEE-1A16-48E7-B060-CF5B0E2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FFE2-5927-4D66-91B3-D1349832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7C75A-33E2-4447-9231-1DA4B049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20045-A406-4621-B57F-5D5017D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20020-1DF3-477F-BBC8-5D42F23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03760-087E-4B54-BD58-484F978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AB9B-CF42-4F7C-B7B1-52257662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96927-33A0-4011-92FA-1931F2F51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8028CC-0E85-4A14-8F33-20861212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B60EE-D734-448C-BF8A-8C26328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3FFF3-CB2D-412A-8F1D-1F47631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FA0382-E84B-4396-ADE4-501E58FB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335B-8B2E-4762-B4D7-8A3B0FD9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54A68-BED3-4537-AF72-6DC1B4AC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04E83-CC94-4C99-AA34-1D6762C4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C55F3A-9F12-422D-8D9A-A5FFA67C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EE40B6-8BB1-4A52-A6E1-E285D608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9F51EC-B6D7-46C5-9C72-573C4B03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E026EB-647E-4179-AEE5-04DDC4C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0C1A8B-1E34-4579-9201-5D9CEB73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163C-BDD8-4204-87C2-F646331D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794C12-55B3-4C0E-8574-89B991B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C29E41-20E8-4D2B-AB13-DF9670E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E15322-E73A-4954-8D35-3F9CFE6E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8E5F8-4B31-49FD-B98E-F4C7486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119B9-01BD-4743-8726-94986BE0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1C96D9-3977-4AD7-AE03-C8A98E0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8875-0ABF-4F9E-ACB4-BEFA225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D99D0-DC3F-47A8-B3E0-04EECAA6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C5A98-68CA-4B1E-984C-A7C2B597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58569-F034-4F61-8659-991801E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97CED-B990-44A0-9FD9-144F100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C0FBD-984D-47FD-9292-CD6519B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387E3-7616-4EDC-A391-B8A5376E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5134EE-C644-4D9F-8BAA-F8B58B93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4597E-DB26-49A0-A997-8FD7B8FB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F5340-5BA7-4214-90A1-0D82EA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1EC74-7245-4A5E-AB1F-CFB5636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35B220-76AC-4631-8749-6141ED8C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2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A7DD9-2598-4E0C-83F8-3A5CF868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6C7AA-667E-481B-9F6F-8DDEDE52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EE241-565A-4227-A8F1-7B029C67A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60F66-8B39-4A67-A7B8-9BE8F54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6A29B-8E3A-46D6-98BC-D0AB55B4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itil-em-cloud-services-marcos-de-benedicto/?originalSubdomain=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ax.com.br/2020/03/compliance-e-governanca-corporativ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ax.com.br/2022/07/ciclo-pdc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5364871" y="1310361"/>
            <a:ext cx="1462259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ITIL</a:t>
            </a:r>
          </a:p>
        </p:txBody>
      </p:sp>
      <p:sp>
        <p:nvSpPr>
          <p:cNvPr id="2" name="Retângulo 1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u="sng" dirty="0">
                <a:solidFill>
                  <a:srgbClr val="002060"/>
                </a:solidFill>
                <a:hlinkClick r:id="rId2"/>
              </a:rPr>
              <a:t>Desafio: ITIL em </a:t>
            </a:r>
            <a:r>
              <a:rPr lang="pt-BR" b="1" u="sng" dirty="0" err="1">
                <a:solidFill>
                  <a:srgbClr val="002060"/>
                </a:solidFill>
                <a:hlinkClick r:id="rId2"/>
              </a:rPr>
              <a:t>Cloud</a:t>
            </a:r>
            <a:r>
              <a:rPr lang="pt-BR" b="1" u="sng" dirty="0">
                <a:solidFill>
                  <a:srgbClr val="002060"/>
                </a:solidFill>
                <a:hlinkClick r:id="rId2"/>
              </a:rPr>
              <a:t> Services</a:t>
            </a:r>
            <a:br>
              <a:rPr lang="pt-BR" b="1" u="sng" dirty="0">
                <a:solidFill>
                  <a:srgbClr val="002060"/>
                </a:solidFill>
              </a:rPr>
            </a:br>
            <a:r>
              <a:rPr lang="pt-BR" b="1" u="sng" dirty="0">
                <a:solidFill>
                  <a:srgbClr val="002060"/>
                </a:solidFill>
              </a:rPr>
              <a:t>https://www.euax.com.br/2018/10/itil-o-que-e-importancia-como-implantar/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90805" y="586460"/>
            <a:ext cx="1141043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As 4 dimensões do Gerenciamento de Serviços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–ITIL V4(AXELOS, 2019)</a:t>
            </a:r>
          </a:p>
        </p:txBody>
      </p:sp>
      <p:pic>
        <p:nvPicPr>
          <p:cNvPr id="2050" name="Picture 2" descr="https://www.euax.com.br/wp-content/uploads/2018/10/dimensoes-do-gerenciamento-de-servicos-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57" y="1831731"/>
            <a:ext cx="10039712" cy="532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8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uax.com.br/wp-content/uploads/2018/10/dimensoes-do-gerenciamento-de-servicos-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0" y="1452562"/>
            <a:ext cx="6134445" cy="50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6448424" y="1638300"/>
            <a:ext cx="5334001" cy="46386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sz="3200" b="1" dirty="0">
                <a:solidFill>
                  <a:schemeClr val="tx2">
                    <a:lumMod val="50000"/>
                  </a:schemeClr>
                </a:solidFill>
              </a:rPr>
              <a:t>1. Organizações e pessoas: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Proporcionar um bom relacionamento entre diversas áreas de negócio e diferentes </a:t>
            </a:r>
            <a:r>
              <a:rPr lang="pt-BR" sz="2400" dirty="0" err="1">
                <a:solidFill>
                  <a:schemeClr val="tx2">
                    <a:lumMod val="50000"/>
                  </a:schemeClr>
                </a:solidFill>
              </a:rPr>
              <a:t>stakeholders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, como clientes, fornecedores e funcionários da TI,  ajuda a manter o ambiente funcionando corretamente.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90805" y="586460"/>
            <a:ext cx="1141043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As 4 dimensões do Gerenciamento de Serviços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–ITIL V4(AXELOS, 2019)</a:t>
            </a:r>
          </a:p>
        </p:txBody>
      </p:sp>
    </p:spTree>
    <p:extLst>
      <p:ext uri="{BB962C8B-B14F-4D97-AF65-F5344CB8AC3E}">
        <p14:creationId xmlns:p14="http://schemas.microsoft.com/office/powerpoint/2010/main" val="205441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uax.com.br/wp-content/uploads/2018/10/dimensoes-do-gerenciamento-de-servicos-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0" y="1452562"/>
            <a:ext cx="6134445" cy="50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de cantos arredondados 4"/>
          <p:cNvSpPr/>
          <p:nvPr/>
        </p:nvSpPr>
        <p:spPr>
          <a:xfrm>
            <a:off x="6505575" y="1609725"/>
            <a:ext cx="5219700" cy="48482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sz="3200" b="1" dirty="0">
                <a:solidFill>
                  <a:schemeClr val="tx2">
                    <a:lumMod val="50000"/>
                  </a:schemeClr>
                </a:solidFill>
              </a:rPr>
              <a:t>2. Informação e tecnologia: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as áreas de TI gerenciam a tecnologia e a informação das empresas, promovendo segurança e difusão de dados.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90805" y="586460"/>
            <a:ext cx="1141043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As 4 dimensões do Gerenciamento de Serviços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–ITIL V4(AXELOS, 2019)</a:t>
            </a:r>
          </a:p>
        </p:txBody>
      </p:sp>
    </p:spTree>
    <p:extLst>
      <p:ext uri="{BB962C8B-B14F-4D97-AF65-F5344CB8AC3E}">
        <p14:creationId xmlns:p14="http://schemas.microsoft.com/office/powerpoint/2010/main" val="72101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uax.com.br/wp-content/uploads/2018/10/dimensoes-do-gerenciamento-de-servicos-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0" y="1452562"/>
            <a:ext cx="6134445" cy="50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6524625" y="1724025"/>
            <a:ext cx="5295900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sz="3200" b="1" dirty="0">
                <a:solidFill>
                  <a:schemeClr val="tx2">
                    <a:lumMod val="50000"/>
                  </a:schemeClr>
                </a:solidFill>
              </a:rPr>
              <a:t>3. Parceiros e fornecedores: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br>
              <a:rPr lang="pt-BR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de uma forma ou de outra, a TI sempre terá parceiros e fornecedores, seja na forma de consultorias, software </a:t>
            </a:r>
            <a:r>
              <a:rPr lang="pt-BR" sz="2400" dirty="0" err="1">
                <a:solidFill>
                  <a:schemeClr val="tx2">
                    <a:lumMod val="50000"/>
                  </a:schemeClr>
                </a:solidFill>
              </a:rPr>
              <a:t>houses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 ou fornecedores de equipamentos.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90805" y="586460"/>
            <a:ext cx="1141043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As 4 dimensões do Gerenciamento de Serviços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– ITIL V4(AXELOS, 2019)</a:t>
            </a:r>
          </a:p>
        </p:txBody>
      </p:sp>
    </p:spTree>
    <p:extLst>
      <p:ext uri="{BB962C8B-B14F-4D97-AF65-F5344CB8AC3E}">
        <p14:creationId xmlns:p14="http://schemas.microsoft.com/office/powerpoint/2010/main" val="119517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uax.com.br/wp-content/uploads/2018/10/dimensoes-do-gerenciamento-de-servicos-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0" y="1452562"/>
            <a:ext cx="6134445" cy="50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6524624" y="1724025"/>
            <a:ext cx="5476875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sz="3200" b="1" dirty="0">
                <a:solidFill>
                  <a:schemeClr val="tx2">
                    <a:lumMod val="50000"/>
                  </a:schemeClr>
                </a:solidFill>
              </a:rPr>
              <a:t>4. Fluxos de valor e processos: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 </a:t>
            </a:r>
          </a:p>
          <a:p>
            <a:pPr fontAlgn="base"/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todos os processos da TI precisam ser feitos com foco no valor ao cliente.  TI passa a ser mais proativa e menos reativa.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90805" y="586460"/>
            <a:ext cx="1141043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As 4 dimensões do Gerenciamento de Serviços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– ITIL V4(AXELOS, 2019)</a:t>
            </a:r>
          </a:p>
        </p:txBody>
      </p:sp>
    </p:spTree>
    <p:extLst>
      <p:ext uri="{BB962C8B-B14F-4D97-AF65-F5344CB8AC3E}">
        <p14:creationId xmlns:p14="http://schemas.microsoft.com/office/powerpoint/2010/main" val="386902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uax.com.br/wp-content/uploads/2018/10/dimensoes-do-gerenciamento-de-servicos-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30" y="1452562"/>
            <a:ext cx="6134445" cy="500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de cantos arredondados 6"/>
          <p:cNvSpPr/>
          <p:nvPr/>
        </p:nvSpPr>
        <p:spPr>
          <a:xfrm>
            <a:off x="6524624" y="1724025"/>
            <a:ext cx="5476875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Essas dimensões estão sujeitas a fatores:</a:t>
            </a: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Políticos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Econômicos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Sociais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Tecnológicos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Legais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Ambientais</a:t>
            </a:r>
          </a:p>
          <a:p>
            <a:pPr fontAlgn="base"/>
            <a:br>
              <a:rPr lang="pt-BR" sz="24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pt-BR" sz="2400" dirty="0">
                <a:solidFill>
                  <a:schemeClr val="tx2">
                    <a:lumMod val="50000"/>
                  </a:schemeClr>
                </a:solidFill>
              </a:rPr>
            </a:b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90805" y="586460"/>
            <a:ext cx="11410431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As 4 dimensões do Gerenciamento de Serviços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–ITIL V4(AXELOS, 2019)</a:t>
            </a:r>
          </a:p>
        </p:txBody>
      </p:sp>
    </p:spTree>
    <p:extLst>
      <p:ext uri="{BB962C8B-B14F-4D97-AF65-F5344CB8AC3E}">
        <p14:creationId xmlns:p14="http://schemas.microsoft.com/office/powerpoint/2010/main" val="258882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970879" y="586460"/>
            <a:ext cx="8250272" cy="8925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Cadeia de Valor de Serviço do ITIL  V4 (AXELOS, 2019)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pic>
        <p:nvPicPr>
          <p:cNvPr id="4098" name="Picture 2" descr="https://www.euax.com.br/wp-content/uploads/2018/10/sistema-do-valor-de-servic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12387"/>
            <a:ext cx="5962650" cy="488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6524624" y="1724025"/>
            <a:ext cx="5476875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fontAlgn="base"/>
            <a:r>
              <a:rPr lang="pt-BR" sz="3600" b="1" dirty="0">
                <a:solidFill>
                  <a:schemeClr val="tx2">
                    <a:lumMod val="50000"/>
                  </a:schemeClr>
                </a:solidFill>
              </a:rPr>
              <a:t>Princípios Orientadores:</a:t>
            </a: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Foco no Valor;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Comece onde </a:t>
            </a:r>
            <a:r>
              <a:rPr lang="pt-BR" sz="2400" b="1" dirty="0" err="1">
                <a:solidFill>
                  <a:schemeClr val="tx2">
                    <a:lumMod val="50000"/>
                  </a:schemeClr>
                </a:solidFill>
              </a:rPr>
              <a:t>vc</a:t>
            </a: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 está;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Progrida de forma Iterativa;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Colabore e promova visibilidade;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Pense e trabalhe holisticamente;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Mantenha-o simples e prático;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Otimize e automatize.</a:t>
            </a:r>
          </a:p>
          <a:p>
            <a:pPr fontAlgn="base"/>
            <a:br>
              <a:rPr lang="pt-BR" sz="24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pt-BR" sz="2400" dirty="0">
                <a:solidFill>
                  <a:schemeClr val="tx2">
                    <a:lumMod val="50000"/>
                  </a:schemeClr>
                </a:solidFill>
              </a:rPr>
            </a:b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3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970879" y="586460"/>
            <a:ext cx="8250272" cy="8925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Cadeia de Valor de Serviço do ITIL  V4 (AXELOS, 2019)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pic>
        <p:nvPicPr>
          <p:cNvPr id="4098" name="Picture 2" descr="https://www.euax.com.br/wp-content/uploads/2018/10/sistema-do-valor-de-servic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12387"/>
            <a:ext cx="5962650" cy="488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6524624" y="1724025"/>
            <a:ext cx="5476875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fontAlgn="base"/>
            <a:r>
              <a:rPr lang="pt-BR" sz="3600" b="1" dirty="0">
                <a:solidFill>
                  <a:schemeClr val="tx2">
                    <a:lumMod val="50000"/>
                  </a:schemeClr>
                </a:solidFill>
              </a:rPr>
              <a:t>Governança:</a:t>
            </a: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princípios, políticas e diretrizes de controle e </a:t>
            </a:r>
            <a:r>
              <a:rPr lang="pt-BR" sz="2000" dirty="0" err="1">
                <a:solidFill>
                  <a:schemeClr val="tx2">
                    <a:lumMod val="50000"/>
                  </a:schemeClr>
                </a:solidFill>
                <a:hlinkClick r:id="rId3"/>
              </a:rPr>
              <a:t>compliance</a:t>
            </a: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, com o objetivo de que TI esteja trabalhando nas coisas certas e de forma certa.</a:t>
            </a:r>
          </a:p>
          <a:p>
            <a:pPr fontAlgn="base"/>
            <a:endParaRPr lang="pt-BR" sz="2000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000" dirty="0">
                <a:solidFill>
                  <a:schemeClr val="tx2">
                    <a:lumMod val="50000"/>
                  </a:schemeClr>
                </a:solidFill>
              </a:rPr>
              <a:t>Estabelece normas orientadoras que diminuem os riscos ao negócio, aumentam a segurança e a aderência estratégica de TI  aos objetivos da Organização</a:t>
            </a:r>
            <a:br>
              <a:rPr lang="pt-BR" sz="2400" dirty="0">
                <a:solidFill>
                  <a:schemeClr val="tx2">
                    <a:lumMod val="50000"/>
                  </a:schemeClr>
                </a:solidFill>
              </a:rPr>
            </a:b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3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970879" y="586460"/>
            <a:ext cx="8250272" cy="8925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Cadeia de Valor de Serviço do ITIL  V4 (AXELOS, 2019)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pic>
        <p:nvPicPr>
          <p:cNvPr id="4098" name="Picture 2" descr="https://www.euax.com.br/wp-content/uploads/2018/10/sistema-do-valor-de-servic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12387"/>
            <a:ext cx="5962650" cy="488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6524624" y="1724025"/>
            <a:ext cx="5476875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fontAlgn="base"/>
            <a:r>
              <a:rPr lang="pt-BR" sz="3600" b="1" dirty="0">
                <a:solidFill>
                  <a:schemeClr val="tx2">
                    <a:lumMod val="50000"/>
                  </a:schemeClr>
                </a:solidFill>
              </a:rPr>
              <a:t>Cadeia de Valor de Serviço:</a:t>
            </a: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marL="342900" indent="-342900" fontAlgn="base">
              <a:buFont typeface="Arial" pitchFamily="34" charset="0"/>
              <a:buChar char="•"/>
            </a:pPr>
            <a:r>
              <a:rPr lang="pt-BR" sz="2400" dirty="0">
                <a:solidFill>
                  <a:schemeClr val="tx2">
                    <a:lumMod val="50000"/>
                  </a:schemeClr>
                </a:solidFill>
              </a:rPr>
              <a:t>Coração do ITIL, mostra tudo que TI precisa ter e fazer para entregar produtos e serviços que geram valor para 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366266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7365" y="586460"/>
            <a:ext cx="12157302" cy="8925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Geração de valor através da cadeia de valor de serviço do ITIL 4 (AXELOS, 2019)</a:t>
            </a:r>
          </a:p>
        </p:txBody>
      </p:sp>
      <p:sp>
        <p:nvSpPr>
          <p:cNvPr id="6" name="Retângulo de cantos arredondados 5"/>
          <p:cNvSpPr/>
          <p:nvPr/>
        </p:nvSpPr>
        <p:spPr>
          <a:xfrm>
            <a:off x="6524624" y="1724025"/>
            <a:ext cx="5476875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sz="1600" b="1" dirty="0">
                <a:solidFill>
                  <a:schemeClr val="tx1"/>
                </a:solidFill>
              </a:rPr>
              <a:t>Engajar:</a:t>
            </a:r>
            <a:r>
              <a:rPr lang="pt-BR" sz="1600" dirty="0">
                <a:solidFill>
                  <a:schemeClr val="tx1"/>
                </a:solidFill>
              </a:rPr>
              <a:t> envolver as partes interessadas, entender as suas necessidades e conceber soluções que atendam aos requisitos de negócio (PO no projeto).</a:t>
            </a:r>
          </a:p>
          <a:p>
            <a:pPr fontAlgn="base"/>
            <a:r>
              <a:rPr lang="pt-BR" sz="1600" b="1" dirty="0">
                <a:solidFill>
                  <a:schemeClr val="tx1"/>
                </a:solidFill>
              </a:rPr>
              <a:t>Planejar:</a:t>
            </a:r>
            <a:r>
              <a:rPr lang="pt-BR" sz="1600" dirty="0">
                <a:solidFill>
                  <a:schemeClr val="tx1"/>
                </a:solidFill>
              </a:rPr>
              <a:t> elaborar um planejamento dos serviços que a TI vai oferecer.</a:t>
            </a:r>
          </a:p>
          <a:p>
            <a:pPr fontAlgn="base"/>
            <a:r>
              <a:rPr lang="pt-BR" sz="1600" b="1" dirty="0">
                <a:solidFill>
                  <a:schemeClr val="tx1"/>
                </a:solidFill>
              </a:rPr>
              <a:t>Desenvolvimento e Transição:</a:t>
            </a:r>
            <a:r>
              <a:rPr lang="pt-BR" sz="1600" dirty="0">
                <a:solidFill>
                  <a:schemeClr val="tx1"/>
                </a:solidFill>
              </a:rPr>
              <a:t> desenhar a arquitetura dos novos serviços, gerenciar os projetos de desenvolvimento, colocar os serviços em produção.</a:t>
            </a:r>
          </a:p>
          <a:p>
            <a:pPr fontAlgn="base"/>
            <a:r>
              <a:rPr lang="pt-BR" sz="1600" b="1" dirty="0">
                <a:solidFill>
                  <a:schemeClr val="tx1"/>
                </a:solidFill>
              </a:rPr>
              <a:t>Obter/Construir:</a:t>
            </a:r>
            <a:r>
              <a:rPr lang="pt-BR" sz="1600" dirty="0">
                <a:solidFill>
                  <a:schemeClr val="tx1"/>
                </a:solidFill>
              </a:rPr>
              <a:t> produzir os componentes dos serviços, desenvolver softwares, adquirir infraestrutura, montar arquitetura de rede etc.</a:t>
            </a:r>
          </a:p>
          <a:p>
            <a:pPr fontAlgn="base"/>
            <a:r>
              <a:rPr lang="pt-BR" sz="1600" b="1" dirty="0">
                <a:solidFill>
                  <a:schemeClr val="tx1"/>
                </a:solidFill>
              </a:rPr>
              <a:t>Entrega e Suporte:</a:t>
            </a:r>
            <a:r>
              <a:rPr lang="pt-BR" sz="1600" dirty="0">
                <a:solidFill>
                  <a:schemeClr val="tx1"/>
                </a:solidFill>
              </a:rPr>
              <a:t> disponibilizar os serviços efetivamente, monitorar e atender os usuários.</a:t>
            </a:r>
          </a:p>
          <a:p>
            <a:pPr fontAlgn="base"/>
            <a:r>
              <a:rPr lang="pt-BR" sz="1600" b="1" dirty="0">
                <a:solidFill>
                  <a:schemeClr val="tx1"/>
                </a:solidFill>
              </a:rPr>
              <a:t>Melhorar:</a:t>
            </a:r>
            <a:r>
              <a:rPr lang="pt-BR" sz="1600" dirty="0">
                <a:solidFill>
                  <a:schemeClr val="tx1"/>
                </a:solidFill>
              </a:rPr>
              <a:t> descobrir oportunidades de aperfeiçoamento do processo de gerenciamento de serviços de TI.</a:t>
            </a:r>
          </a:p>
        </p:txBody>
      </p:sp>
      <p:pic>
        <p:nvPicPr>
          <p:cNvPr id="1026" name="Picture 2" descr="https://www.euax.com.br/wp-content/uploads/2018/10/geracao-de-valor-cadeia-iti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3" y="1876425"/>
            <a:ext cx="6223048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45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IL 4 ® Foundation - Credly">
            <a:extLst>
              <a:ext uri="{FF2B5EF4-FFF2-40B4-BE49-F238E27FC236}">
                <a16:creationId xmlns:a16="http://schemas.microsoft.com/office/drawing/2014/main" id="{840B392B-B86C-4BFE-9D80-5AEB898B3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108" y="1083366"/>
            <a:ext cx="5358848" cy="535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284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970879" y="586460"/>
            <a:ext cx="8250272" cy="8925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Cadeia de Valor de Serviço do ITIL  V4 (AXELOS, 2019)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pic>
        <p:nvPicPr>
          <p:cNvPr id="4098" name="Picture 2" descr="https://www.euax.com.br/wp-content/uploads/2018/10/sistema-do-valor-de-servic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62649"/>
            <a:ext cx="5962650" cy="488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6448425" y="1733550"/>
            <a:ext cx="5543549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  <a:p>
            <a:pPr fontAlgn="base"/>
            <a:r>
              <a:rPr lang="pt-BR" sz="3600" b="1" dirty="0">
                <a:solidFill>
                  <a:schemeClr val="tx2">
                    <a:lumMod val="50000"/>
                  </a:schemeClr>
                </a:solidFill>
              </a:rPr>
              <a:t>Práticas </a:t>
            </a:r>
            <a:r>
              <a:rPr lang="pt-BR" sz="3600" dirty="0">
                <a:solidFill>
                  <a:schemeClr val="tx2">
                    <a:lumMod val="50000"/>
                  </a:schemeClr>
                </a:solidFill>
              </a:rPr>
              <a:t>(Processos na V3)</a:t>
            </a:r>
            <a:r>
              <a:rPr lang="pt-BR" sz="36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chemeClr val="tx1"/>
                </a:solidFill>
              </a:rPr>
              <a:t>práticas gerais de gestão;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chemeClr val="tx1"/>
                </a:solidFill>
              </a:rPr>
              <a:t>práticas de gerenciamento de serviços</a:t>
            </a:r>
          </a:p>
          <a:p>
            <a:pPr marL="571500" indent="-571500" fontAlgn="base">
              <a:buFont typeface="Arial" pitchFamily="34" charset="0"/>
              <a:buChar char="•"/>
            </a:pPr>
            <a:r>
              <a:rPr lang="pt-BR" sz="3200" b="1" dirty="0">
                <a:solidFill>
                  <a:schemeClr val="tx1"/>
                </a:solidFill>
              </a:rPr>
              <a:t>práticas de gestão técnica</a:t>
            </a:r>
            <a:r>
              <a:rPr lang="pt-BR" sz="3200" dirty="0">
                <a:solidFill>
                  <a:schemeClr val="tx1"/>
                </a:solidFill>
              </a:rPr>
              <a:t>.</a:t>
            </a:r>
            <a:endParaRPr lang="pt-BR" sz="3200" b="1" dirty="0">
              <a:solidFill>
                <a:schemeClr val="tx1"/>
              </a:solidFill>
            </a:endParaRP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30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078491" y="586460"/>
            <a:ext cx="6035049" cy="8925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As 34 Práticas ITIL  V4 (AXELOS, 2019)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438151" y="1733550"/>
            <a:ext cx="11553824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2">
                    <a:lumMod val="50000"/>
                  </a:schemeClr>
                </a:solidFill>
              </a:rPr>
              <a:t>Práticas Gerais de Gestão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2400" dirty="0">
                <a:solidFill>
                  <a:schemeClr val="tx1"/>
                </a:solidFill>
              </a:rPr>
              <a:t>Gerenciamento da estratégia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da segurança da informação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de fornecedor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de mudança organizacional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de projetos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de relacionamento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de riscos</a:t>
            </a: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441777" y="2790825"/>
            <a:ext cx="53435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Gerenc</a:t>
            </a:r>
            <a:r>
              <a:rPr lang="pt-BR" sz="2400" dirty="0"/>
              <a:t> de talento e força de trabalho</a:t>
            </a:r>
          </a:p>
          <a:p>
            <a:r>
              <a:rPr lang="pt-BR" sz="2400" dirty="0"/>
              <a:t>Gerenciamento do conhecimento</a:t>
            </a:r>
          </a:p>
          <a:p>
            <a:r>
              <a:rPr lang="pt-BR" sz="2400" dirty="0"/>
              <a:t>Gerenciamento do portfólio(HW,SW...)</a:t>
            </a:r>
          </a:p>
          <a:p>
            <a:r>
              <a:rPr lang="pt-BR" sz="2400" dirty="0"/>
              <a:t>Gerenciamento financeiro dos serviços</a:t>
            </a:r>
          </a:p>
          <a:p>
            <a:r>
              <a:rPr lang="pt-BR" sz="2400" dirty="0"/>
              <a:t>Gestão da arquitetura</a:t>
            </a:r>
          </a:p>
          <a:p>
            <a:r>
              <a:rPr lang="pt-BR" sz="2400" dirty="0"/>
              <a:t>Medição e reporte</a:t>
            </a:r>
          </a:p>
          <a:p>
            <a:r>
              <a:rPr lang="pt-BR" sz="2400" dirty="0"/>
              <a:t>Melhoria contínua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382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078491" y="586460"/>
            <a:ext cx="6035049" cy="8925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As 34 Práticas ITIL  V4 (AXELOS, 2019)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438151" y="1733550"/>
            <a:ext cx="11553824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2">
                    <a:lumMod val="50000"/>
                  </a:schemeClr>
                </a:solidFill>
              </a:rPr>
              <a:t>Práticas Gestão de Serviços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2400" dirty="0">
                <a:solidFill>
                  <a:schemeClr val="tx1"/>
                </a:solidFill>
              </a:rPr>
              <a:t>Análise de negócio</a:t>
            </a:r>
          </a:p>
          <a:p>
            <a:r>
              <a:rPr lang="pt-BR" sz="2400" dirty="0">
                <a:solidFill>
                  <a:schemeClr val="tx1"/>
                </a:solidFill>
              </a:rPr>
              <a:t>Central de serviço</a:t>
            </a:r>
          </a:p>
          <a:p>
            <a:r>
              <a:rPr lang="pt-BR" sz="2400" dirty="0">
                <a:solidFill>
                  <a:schemeClr val="tx1"/>
                </a:solidFill>
              </a:rPr>
              <a:t>Desenho de serviço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de ativos de TI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de capacidade e desempenho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do catálogo de serviços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de configuração de serviço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de continuidade de serviço</a:t>
            </a:r>
          </a:p>
          <a:p>
            <a:r>
              <a:rPr lang="pt-BR" sz="2400" dirty="0">
                <a:solidFill>
                  <a:schemeClr val="tx1"/>
                </a:solidFill>
              </a:rPr>
              <a:t>Gerenciamento de disponibilidade</a:t>
            </a: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648450" y="2352675"/>
            <a:ext cx="5343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Gerenciamento de incidente</a:t>
            </a:r>
          </a:p>
          <a:p>
            <a:r>
              <a:rPr lang="pt-BR" sz="2400" dirty="0"/>
              <a:t>Gerenciamento de liberação</a:t>
            </a:r>
          </a:p>
          <a:p>
            <a:r>
              <a:rPr lang="pt-BR" sz="2400" dirty="0"/>
              <a:t>Gerenciamento de nível de serviço</a:t>
            </a:r>
          </a:p>
          <a:p>
            <a:r>
              <a:rPr lang="pt-BR" sz="2400" dirty="0"/>
              <a:t>Gerenciamento de problema</a:t>
            </a:r>
          </a:p>
          <a:p>
            <a:r>
              <a:rPr lang="pt-BR" sz="2400" dirty="0"/>
              <a:t>Gerenciamento de requisição de serviço</a:t>
            </a:r>
          </a:p>
          <a:p>
            <a:r>
              <a:rPr lang="pt-BR" sz="2400" dirty="0"/>
              <a:t>Habilitação de mudança</a:t>
            </a:r>
          </a:p>
          <a:p>
            <a:r>
              <a:rPr lang="pt-BR" sz="2400" dirty="0"/>
              <a:t>Monitoramento e gerenciamento de evento (</a:t>
            </a:r>
            <a:r>
              <a:rPr lang="pt-BR" sz="2400" dirty="0" err="1"/>
              <a:t>qqer</a:t>
            </a:r>
            <a:r>
              <a:rPr lang="pt-BR" sz="2400" dirty="0"/>
              <a:t> acontecimento relevante)</a:t>
            </a:r>
          </a:p>
          <a:p>
            <a:r>
              <a:rPr lang="pt-BR" sz="2400" dirty="0"/>
              <a:t>Validação e teste de serviço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0369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078491" y="586460"/>
            <a:ext cx="6035049" cy="8925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As 34 Práticas ITIL  V4 (AXELOS, 2019)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438151" y="1733550"/>
            <a:ext cx="11553824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2">
                    <a:lumMod val="50000"/>
                  </a:schemeClr>
                </a:solidFill>
              </a:rPr>
              <a:t>Práticas de Gestão Técnica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3600" dirty="0">
                <a:solidFill>
                  <a:schemeClr val="tx1"/>
                </a:solidFill>
              </a:rPr>
              <a:t>Desenvolvimento e gerenciamento de software</a:t>
            </a:r>
          </a:p>
          <a:p>
            <a:r>
              <a:rPr lang="pt-BR" sz="3600" dirty="0">
                <a:solidFill>
                  <a:schemeClr val="tx1"/>
                </a:solidFill>
              </a:rPr>
              <a:t>Gerenciamento de implantação</a:t>
            </a:r>
          </a:p>
          <a:p>
            <a:r>
              <a:rPr lang="pt-BR" sz="3600" dirty="0">
                <a:solidFill>
                  <a:schemeClr val="tx1"/>
                </a:solidFill>
              </a:rPr>
              <a:t>Gerenciamento de infraestrutura e plataforma</a:t>
            </a:r>
          </a:p>
          <a:p>
            <a:pPr fontAlgn="base"/>
            <a:endParaRPr lang="pt-BR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59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3078491" y="586460"/>
            <a:ext cx="6035049" cy="8925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As 34 Práticas ITIL  V4 (AXELOS, 2019)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438151" y="1733550"/>
            <a:ext cx="11553824" cy="457199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tx2">
                    <a:lumMod val="50000"/>
                  </a:schemeClr>
                </a:solidFill>
              </a:rPr>
              <a:t>Práticas de Gestão Técnica</a:t>
            </a:r>
            <a:r>
              <a:rPr lang="pt-BR" sz="3600" dirty="0"/>
              <a:t> </a:t>
            </a:r>
            <a:br>
              <a:rPr lang="pt-BR" sz="3600" dirty="0"/>
            </a:br>
            <a:r>
              <a:rPr lang="pt-BR" sz="3600" b="1" dirty="0">
                <a:solidFill>
                  <a:schemeClr val="tx1"/>
                </a:solidFill>
              </a:rPr>
              <a:t>Desenvolvimento e gerenciamento de software</a:t>
            </a:r>
            <a:br>
              <a:rPr lang="pt-BR" sz="3600" b="1" dirty="0">
                <a:solidFill>
                  <a:schemeClr val="tx1"/>
                </a:solidFill>
              </a:rPr>
            </a:br>
            <a:r>
              <a:rPr lang="pt-BR" sz="3600" dirty="0">
                <a:solidFill>
                  <a:schemeClr val="tx1"/>
                </a:solidFill>
              </a:rPr>
              <a:t>A prática de desenvolver aplicativos de software, desde um único programa até sistemas operacionais e grandes bancos de dados, é significativa para as organizações na criação de valor para os clientes em serviços baseados em tecnologia. Ele é gerenciado usando duas abordagens amplamente populares – </a:t>
            </a:r>
            <a:r>
              <a:rPr lang="pt-BR" sz="3600" b="1" dirty="0">
                <a:solidFill>
                  <a:schemeClr val="tx1"/>
                </a:solidFill>
              </a:rPr>
              <a:t>Cascata</a:t>
            </a:r>
            <a:r>
              <a:rPr lang="pt-BR" sz="3600" dirty="0">
                <a:solidFill>
                  <a:schemeClr val="tx1"/>
                </a:solidFill>
              </a:rPr>
              <a:t> e </a:t>
            </a:r>
            <a:r>
              <a:rPr lang="pt-BR" sz="3600" b="1" dirty="0" err="1">
                <a:solidFill>
                  <a:schemeClr val="tx1"/>
                </a:solidFill>
              </a:rPr>
              <a:t>Agile</a:t>
            </a:r>
            <a:endParaRPr lang="pt-BR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936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970879" y="586460"/>
            <a:ext cx="8250272" cy="8925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Cadeia de Valor de Serviço do ITIL  V4 (AXELOS, 2019)</a:t>
            </a:r>
            <a:endParaRPr lang="pt-BR" sz="2800" b="1" dirty="0">
              <a:solidFill>
                <a:schemeClr val="accent1">
                  <a:lumMod val="75000"/>
                </a:schemeClr>
              </a:solidFill>
              <a:latin typeface="Arial Rounded MT Bold"/>
              <a:cs typeface="Calibri"/>
            </a:endParaRPr>
          </a:p>
        </p:txBody>
      </p:sp>
      <p:pic>
        <p:nvPicPr>
          <p:cNvPr id="4098" name="Picture 2" descr="https://www.euax.com.br/wp-content/uploads/2018/10/sistema-do-valor-de-servic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862649"/>
            <a:ext cx="5962650" cy="488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de cantos arredondados 5"/>
          <p:cNvSpPr/>
          <p:nvPr/>
        </p:nvSpPr>
        <p:spPr>
          <a:xfrm>
            <a:off x="7010401" y="1479012"/>
            <a:ext cx="4629147" cy="22002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sz="3600" b="1" dirty="0">
                <a:solidFill>
                  <a:schemeClr val="tx2">
                    <a:lumMod val="50000"/>
                  </a:schemeClr>
                </a:solidFill>
              </a:rPr>
              <a:t>Melhoria Contínua:</a:t>
            </a:r>
            <a:br>
              <a:rPr lang="pt-BR" sz="36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baseado em um modelo de </a:t>
            </a:r>
            <a:r>
              <a:rPr lang="pt-BR" sz="2400" b="1" u="sng" dirty="0">
                <a:solidFill>
                  <a:schemeClr val="tx1"/>
                </a:solidFill>
                <a:hlinkClick r:id="rId3"/>
              </a:rPr>
              <a:t>ciclo PDCA</a:t>
            </a:r>
            <a:r>
              <a:rPr lang="pt-BR" sz="2400" b="1" dirty="0">
                <a:solidFill>
                  <a:schemeClr val="tx1"/>
                </a:solidFill>
              </a:rPr>
              <a:t> (</a:t>
            </a:r>
            <a:r>
              <a:rPr lang="pt-BR" sz="2400" b="1" dirty="0" err="1">
                <a:solidFill>
                  <a:schemeClr val="tx1"/>
                </a:solidFill>
              </a:rPr>
              <a:t>Plan</a:t>
            </a:r>
            <a:r>
              <a:rPr lang="pt-BR" sz="2400" b="1" dirty="0">
                <a:solidFill>
                  <a:schemeClr val="tx1"/>
                </a:solidFill>
              </a:rPr>
              <a:t>, Do, </a:t>
            </a:r>
            <a:r>
              <a:rPr lang="pt-BR" sz="2400" b="1" dirty="0" err="1">
                <a:solidFill>
                  <a:schemeClr val="tx1"/>
                </a:solidFill>
              </a:rPr>
              <a:t>Check</a:t>
            </a:r>
            <a:r>
              <a:rPr lang="pt-BR" sz="2400" b="1" dirty="0">
                <a:solidFill>
                  <a:schemeClr val="tx1"/>
                </a:solidFill>
              </a:rPr>
              <a:t>, </a:t>
            </a:r>
            <a:r>
              <a:rPr lang="pt-BR" sz="2400" b="1" dirty="0" err="1">
                <a:solidFill>
                  <a:schemeClr val="tx1"/>
                </a:solidFill>
              </a:rPr>
              <a:t>Act</a:t>
            </a:r>
            <a:r>
              <a:rPr lang="pt-BR" sz="2400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3793586"/>
            <a:ext cx="4552948" cy="2835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7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166971" y="586460"/>
            <a:ext cx="9858083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ITIL –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Information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Technology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Infrastructure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Library(V4)</a:t>
            </a:r>
            <a:endParaRPr lang="pt-BR" sz="2800" dirty="0">
              <a:latin typeface="Arial Rounded MT Bo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94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523639" y="586460"/>
            <a:ext cx="9144746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ITIL –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Information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Technology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Infrastructure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Library</a:t>
            </a:r>
          </a:p>
          <a:p>
            <a:pPr algn="ctr"/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V3</a:t>
            </a:r>
            <a:endParaRPr lang="pt-BR" sz="2800" dirty="0">
              <a:latin typeface="Arial Rounded MT Bold"/>
              <a:cs typeface="Calibri"/>
            </a:endParaRPr>
          </a:p>
        </p:txBody>
      </p:sp>
      <p:pic>
        <p:nvPicPr>
          <p:cNvPr id="1026" name="Picture 2" descr="https://www.euax.com.br/wp-content/uploads/2018/10/Processos-e-funcoes-do-IT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49" y="1848541"/>
            <a:ext cx="11331576" cy="500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767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1309623" y="484097"/>
            <a:ext cx="9046932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ea typeface="+mn-lt"/>
                <a:cs typeface="+mn-lt"/>
              </a:rPr>
              <a:t>Projetos</a:t>
            </a:r>
            <a:br>
              <a:rPr lang="pt-BR" sz="2800" b="1" dirty="0">
                <a:ea typeface="+mn-lt"/>
                <a:cs typeface="+mn-lt"/>
              </a:rPr>
            </a:br>
            <a:r>
              <a:rPr lang="pt-BR" sz="2800" b="1" dirty="0">
                <a:ea typeface="+mn-lt"/>
                <a:cs typeface="+mn-lt"/>
              </a:rPr>
              <a:t>Atividade Prática 2 – Classificar e indicar as ações cabíveis para cada risco mapeado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964173"/>
            <a:ext cx="11315700" cy="461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648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16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905008" y="725245"/>
            <a:ext cx="10382009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ITIL –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Information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Technology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Infrastructure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Library</a:t>
            </a:r>
            <a:b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</a:br>
            <a:r>
              <a:rPr lang="pt-BR" sz="2800" dirty="0">
                <a:latin typeface="Arial Rounded MT Bold"/>
                <a:cs typeface="Calibri"/>
              </a:rPr>
              <a:t>(Biblioteca de Infraestrutura de Tecnologia da Informação)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04983" y="2110240"/>
            <a:ext cx="102964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3200" dirty="0"/>
              <a:t>Guia de boas práticas sobre o Gerenciamento de Serviços de TI;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200" dirty="0"/>
              <a:t>Concentra no alinhamento dos </a:t>
            </a:r>
            <a:r>
              <a:rPr lang="pt-BR" sz="3200" b="1" dirty="0"/>
              <a:t>serviços com as necessidade dos negócios</a:t>
            </a:r>
            <a:r>
              <a:rPr lang="pt-BR" sz="3200" dirty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200" dirty="0"/>
              <a:t>Desenvolvido pela CCTA – Agencia Central de Computação e Telecomunicações do governo britânico. Atualmente mantido por  </a:t>
            </a:r>
            <a:r>
              <a:rPr lang="pt-BR" sz="3200" b="1" dirty="0" err="1"/>
              <a:t>Axelos</a:t>
            </a:r>
            <a:r>
              <a:rPr lang="pt-BR" sz="3200" dirty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200" dirty="0"/>
              <a:t>V4 – Última atualização;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3200" dirty="0"/>
              <a:t>Site oficial: </a:t>
            </a:r>
            <a:r>
              <a:rPr lang="pt-BR" sz="2300" b="1" u="sng" dirty="0"/>
              <a:t>https://www.axelos.com/certifications/itil-service-management</a:t>
            </a:r>
            <a:endParaRPr lang="pt-BR" sz="2300" u="sng" dirty="0"/>
          </a:p>
        </p:txBody>
      </p:sp>
    </p:spTree>
    <p:extLst>
      <p:ext uri="{BB962C8B-B14F-4D97-AF65-F5344CB8AC3E}">
        <p14:creationId xmlns:p14="http://schemas.microsoft.com/office/powerpoint/2010/main" val="22324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900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461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251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590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478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053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680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108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45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905008" y="986510"/>
            <a:ext cx="10382009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ITIL –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Information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Technology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Infrastructure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Library</a:t>
            </a:r>
            <a:b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</a:br>
            <a:r>
              <a:rPr lang="pt-BR" sz="2800" dirty="0">
                <a:latin typeface="Arial Rounded MT Bold"/>
                <a:cs typeface="Calibri"/>
              </a:rPr>
              <a:t>(Biblioteca de Infraestrutura de Tecnologia da Informação)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04850" y="2505075"/>
            <a:ext cx="1092517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u="sng" dirty="0"/>
              <a:t>Serviços de TI:</a:t>
            </a:r>
            <a:endParaRPr lang="pt-BR" sz="2000" b="1" u="sng" dirty="0"/>
          </a:p>
          <a:p>
            <a:endParaRPr lang="pt-BR" sz="4000" b="1" u="sng" dirty="0"/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u="sng" dirty="0">
                <a:solidFill>
                  <a:srgbClr val="002060"/>
                </a:solidFill>
              </a:rPr>
              <a:t>Hardware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u="sng" dirty="0">
                <a:solidFill>
                  <a:srgbClr val="002060"/>
                </a:solidFill>
              </a:rPr>
              <a:t>Software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u="sng" dirty="0">
                <a:solidFill>
                  <a:srgbClr val="002060"/>
                </a:solidFill>
              </a:rPr>
              <a:t>Banco de Dados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pt-BR" sz="4000" b="1" u="sng" dirty="0">
                <a:solidFill>
                  <a:srgbClr val="002060"/>
                </a:solidFill>
              </a:rPr>
              <a:t>Redes</a:t>
            </a:r>
            <a:br>
              <a:rPr lang="pt-BR" sz="4000" b="1" u="sng" dirty="0"/>
            </a:br>
            <a:endParaRPr lang="pt-BR" sz="4000" b="1" u="sng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1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378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577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10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949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7306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294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857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376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255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69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905008" y="706195"/>
            <a:ext cx="10382009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ITIL –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Information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Technology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Infrastructure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Library</a:t>
            </a:r>
            <a:b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</a:br>
            <a:r>
              <a:rPr lang="pt-BR" sz="2800" dirty="0">
                <a:latin typeface="Arial Rounded MT Bold"/>
                <a:cs typeface="Calibri"/>
              </a:rPr>
              <a:t>(Biblioteca de Infraestrutura de Tecnologia da Informação)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33424" y="2052870"/>
            <a:ext cx="1092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u="sng" dirty="0">
                <a:latin typeface="Arial Rounded MT Bold" pitchFamily="34" charset="0"/>
              </a:rPr>
              <a:t>Alguns Benefícios ITIL</a:t>
            </a:r>
            <a:r>
              <a:rPr lang="pt-BR" sz="3600" b="1" u="sng" dirty="0"/>
              <a:t>:</a:t>
            </a:r>
            <a:endParaRPr lang="pt-BR" sz="4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33424" y="2699200"/>
            <a:ext cx="4881551" cy="3987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Agilidade na priorização de demandas.</a:t>
            </a:r>
            <a:br>
              <a:rPr lang="pt-BR" sz="2800" b="1" dirty="0">
                <a:solidFill>
                  <a:schemeClr val="tx1"/>
                </a:solidFill>
              </a:rPr>
            </a:b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Fácil identificação de demandas urgentes e/ou</a:t>
            </a:r>
            <a:br>
              <a:rPr lang="pt-BR" sz="2800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de maior agregação de valor para a corporação.</a:t>
            </a:r>
          </a:p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405466" y="2613475"/>
            <a:ext cx="4881551" cy="3987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1"/>
                </a:solidFill>
              </a:rPr>
              <a:t>Redução no número de incidentes.</a:t>
            </a:r>
            <a:br>
              <a:rPr lang="pt-BR" sz="2800" b="1" dirty="0">
                <a:solidFill>
                  <a:schemeClr val="tx1"/>
                </a:solidFill>
              </a:rPr>
            </a:b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Prevê uma série de processos e boas práticas para resolver incidentes.</a:t>
            </a:r>
          </a:p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06650" cy="812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8096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5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087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382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0515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99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44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905008" y="706195"/>
            <a:ext cx="10382009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ITIL –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Information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Technology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Infrastructure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Library</a:t>
            </a:r>
            <a:b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</a:br>
            <a:r>
              <a:rPr lang="pt-BR" sz="2800" dirty="0">
                <a:latin typeface="Arial Rounded MT Bold"/>
                <a:cs typeface="Calibri"/>
              </a:rPr>
              <a:t>(Biblioteca de Infraestrutura de Tecnologia da Informação)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33424" y="2052870"/>
            <a:ext cx="1092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u="sng" dirty="0">
                <a:latin typeface="Arial Rounded MT Bold" pitchFamily="34" charset="0"/>
              </a:rPr>
              <a:t>Alguns Benefícios ITIL</a:t>
            </a:r>
            <a:r>
              <a:rPr lang="pt-BR" sz="3600" b="1" u="sng" dirty="0"/>
              <a:t>:</a:t>
            </a:r>
            <a:endParaRPr lang="pt-BR" sz="4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33424" y="2699200"/>
            <a:ext cx="4881551" cy="3987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Redução de custos e riscos da TI</a:t>
            </a:r>
          </a:p>
          <a:p>
            <a:endParaRPr lang="pt-BR" sz="2800" dirty="0">
              <a:solidFill>
                <a:schemeClr val="tx1"/>
              </a:solidFill>
            </a:endParaRPr>
          </a:p>
          <a:p>
            <a:r>
              <a:rPr lang="pt-BR" sz="2800" dirty="0">
                <a:solidFill>
                  <a:schemeClr val="tx1"/>
                </a:solidFill>
              </a:rPr>
              <a:t>Com melhor aproveitamento e direcionamento dos recursos de TI, diminui custos e riscos.</a:t>
            </a:r>
          </a:p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405466" y="2613475"/>
            <a:ext cx="4881551" cy="3987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pt-BR" sz="2800" b="1" dirty="0">
                <a:solidFill>
                  <a:schemeClr val="tx1"/>
                </a:solidFill>
              </a:rPr>
            </a:b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Alinhamento da TI com a estratégia do negócio</a:t>
            </a:r>
            <a:br>
              <a:rPr lang="pt-BR" sz="2800" b="1" dirty="0">
                <a:solidFill>
                  <a:schemeClr val="tx1"/>
                </a:solidFill>
              </a:rPr>
            </a:b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Demandas são analisadas tendo como foco as</a:t>
            </a:r>
          </a:p>
          <a:p>
            <a:r>
              <a:rPr lang="pt-BR" sz="2800" dirty="0">
                <a:solidFill>
                  <a:schemeClr val="tx1"/>
                </a:solidFill>
              </a:rPr>
              <a:t>necessidades da organização dentro de uma estratégia de atuação.</a:t>
            </a:r>
          </a:p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905008" y="706195"/>
            <a:ext cx="10382009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ITIL –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Information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Technology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Infrastructure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Library</a:t>
            </a:r>
            <a:b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</a:br>
            <a:r>
              <a:rPr lang="pt-BR" sz="2800" dirty="0">
                <a:latin typeface="Arial Rounded MT Bold"/>
                <a:cs typeface="Calibri"/>
              </a:rPr>
              <a:t>(Biblioteca de Infraestrutura de Tecnologia da Informação)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33424" y="2052870"/>
            <a:ext cx="1092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u="sng" dirty="0">
                <a:latin typeface="Arial Rounded MT Bold" pitchFamily="34" charset="0"/>
              </a:rPr>
              <a:t>Alguns Benefícios ITIL</a:t>
            </a:r>
            <a:r>
              <a:rPr lang="pt-BR" sz="3600" b="1" u="sng" dirty="0"/>
              <a:t>:</a:t>
            </a:r>
            <a:endParaRPr lang="pt-BR" sz="4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33424" y="2699200"/>
            <a:ext cx="4881551" cy="3987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pt-BR" sz="2800" b="1" dirty="0" err="1">
                <a:solidFill>
                  <a:schemeClr val="tx1"/>
                </a:solidFill>
              </a:rPr>
              <a:t>SLAs</a:t>
            </a:r>
            <a:r>
              <a:rPr lang="pt-BR" sz="2800" b="1" dirty="0">
                <a:solidFill>
                  <a:schemeClr val="tx1"/>
                </a:solidFill>
              </a:rPr>
              <a:t> negociados.</a:t>
            </a:r>
            <a:br>
              <a:rPr lang="pt-BR" sz="2800" b="1" dirty="0">
                <a:solidFill>
                  <a:schemeClr val="tx1"/>
                </a:solidFill>
              </a:rPr>
            </a:b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Service </a:t>
            </a:r>
            <a:r>
              <a:rPr lang="pt-BR" sz="2800" dirty="0" err="1">
                <a:solidFill>
                  <a:schemeClr val="tx1"/>
                </a:solidFill>
              </a:rPr>
              <a:t>Level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Agreement</a:t>
            </a:r>
            <a:r>
              <a:rPr lang="pt-BR" sz="2800" dirty="0">
                <a:solidFill>
                  <a:schemeClr val="tx1"/>
                </a:solidFill>
              </a:rPr>
              <a:t> – passam a existir e são dimensionados de acordo com as necessidades dos setores</a:t>
            </a:r>
          </a:p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405465" y="2693300"/>
            <a:ext cx="4881551" cy="3987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sz="2800" b="1" dirty="0">
                <a:solidFill>
                  <a:schemeClr val="tx1"/>
                </a:solidFill>
              </a:rPr>
              <a:t>Processos de negócio consistentes e previsíveis.</a:t>
            </a:r>
          </a:p>
          <a:p>
            <a:pPr fontAlgn="base"/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Quando todos conhecem os processo de trabalho, todos devem saber o que fazer e as áreas exercem seus papéis com sinergia.</a:t>
            </a:r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905008" y="706195"/>
            <a:ext cx="10382009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ITIL –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Information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Technology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Infrastructure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Library</a:t>
            </a:r>
            <a:b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</a:br>
            <a:r>
              <a:rPr lang="pt-BR" sz="2800" dirty="0">
                <a:latin typeface="Arial Rounded MT Bold"/>
                <a:cs typeface="Calibri"/>
              </a:rPr>
              <a:t>(Biblioteca de Infraestrutura de Tecnologia da Informação)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33424" y="2052870"/>
            <a:ext cx="1092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u="sng" dirty="0">
                <a:latin typeface="Arial Rounded MT Bold" pitchFamily="34" charset="0"/>
              </a:rPr>
              <a:t>Alguns Benefícios ITIL</a:t>
            </a:r>
            <a:r>
              <a:rPr lang="pt-BR" sz="3600" b="1" u="sng" dirty="0"/>
              <a:t>:</a:t>
            </a:r>
            <a:endParaRPr lang="pt-BR" sz="4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33424" y="2699200"/>
            <a:ext cx="4881551" cy="3987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sz="2800" b="1" dirty="0">
                <a:solidFill>
                  <a:schemeClr val="tx1"/>
                </a:solidFill>
              </a:rPr>
              <a:t>Eficiência na entrega do serviço.</a:t>
            </a:r>
            <a:br>
              <a:rPr lang="pt-BR" sz="2800" b="1" dirty="0">
                <a:solidFill>
                  <a:schemeClr val="tx1"/>
                </a:solidFill>
              </a:rPr>
            </a:b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Como o foco é a necessidade do negócio, os esforços para entrega passam a ter maior eficiência.</a:t>
            </a:r>
          </a:p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405465" y="2693300"/>
            <a:ext cx="4881551" cy="3987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sz="2800" b="1" dirty="0">
                <a:solidFill>
                  <a:schemeClr val="tx1"/>
                </a:solidFill>
              </a:rPr>
              <a:t>Serviços e processos mensuráveis.</a:t>
            </a:r>
          </a:p>
          <a:p>
            <a:pPr fontAlgn="base"/>
            <a:r>
              <a:rPr lang="pt-BR" sz="2800" dirty="0">
                <a:solidFill>
                  <a:schemeClr val="tx1"/>
                </a:solidFill>
              </a:rPr>
              <a:t>Os processos de TI passam a ser passíveis de monitoramento permitindo a avaliação de indicadores de TI e assim fazer intervenções para melhorias.</a:t>
            </a:r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3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E706611-5E21-4842-B582-72D0182CD6AD}"/>
              </a:ext>
            </a:extLst>
          </p:cNvPr>
          <p:cNvSpPr txBox="1"/>
          <p:nvPr/>
        </p:nvSpPr>
        <p:spPr>
          <a:xfrm>
            <a:off x="905008" y="706195"/>
            <a:ext cx="10382009" cy="138499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BR" sz="2800" b="1" dirty="0">
                <a:cs typeface="Calibri"/>
              </a:rPr>
              <a:t>Projetos</a:t>
            </a:r>
            <a:br>
              <a:rPr lang="pt-BR" sz="2800" b="1" dirty="0">
                <a:cs typeface="Calibri"/>
              </a:rPr>
            </a:b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ITIL –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Information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Technology </a:t>
            </a:r>
            <a:r>
              <a:rPr lang="pt-BR" sz="2800" b="1" dirty="0" err="1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Infrastructure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  <a:t> Library</a:t>
            </a:r>
            <a:br>
              <a:rPr lang="pt-BR" sz="2800" b="1" dirty="0">
                <a:solidFill>
                  <a:schemeClr val="accent1">
                    <a:lumMod val="75000"/>
                  </a:schemeClr>
                </a:solidFill>
                <a:latin typeface="Arial Rounded MT Bold"/>
                <a:cs typeface="Calibri"/>
              </a:rPr>
            </a:br>
            <a:r>
              <a:rPr lang="pt-BR" sz="2800" dirty="0">
                <a:latin typeface="Arial Rounded MT Bold"/>
                <a:cs typeface="Calibri"/>
              </a:rPr>
              <a:t>(Biblioteca de Infraestrutura de Tecnologia da Informação)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33424" y="2052870"/>
            <a:ext cx="1092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u="sng" dirty="0">
                <a:latin typeface="Arial Rounded MT Bold" pitchFamily="34" charset="0"/>
              </a:rPr>
              <a:t>Alguns Benefícios ITIL</a:t>
            </a:r>
            <a:r>
              <a:rPr lang="pt-BR" sz="3600" b="1" u="sng" dirty="0"/>
              <a:t>:</a:t>
            </a:r>
            <a:endParaRPr lang="pt-BR" sz="4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33424" y="2699200"/>
            <a:ext cx="4881551" cy="3987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sz="2800" b="1" dirty="0">
                <a:solidFill>
                  <a:schemeClr val="tx1"/>
                </a:solidFill>
              </a:rPr>
              <a:t>Otimização da experiência do cliente.</a:t>
            </a:r>
            <a:br>
              <a:rPr lang="pt-BR" sz="2800" b="1" dirty="0">
                <a:solidFill>
                  <a:schemeClr val="tx1"/>
                </a:solidFill>
              </a:rPr>
            </a:b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dirty="0">
                <a:solidFill>
                  <a:schemeClr val="tx1"/>
                </a:solidFill>
              </a:rPr>
              <a:t>TI passa a evidenciar o que faz e o </a:t>
            </a:r>
            <a:r>
              <a:rPr lang="pt-BR" sz="2800" dirty="0" err="1">
                <a:solidFill>
                  <a:schemeClr val="tx1"/>
                </a:solidFill>
              </a:rPr>
              <a:t>pq</a:t>
            </a:r>
            <a:r>
              <a:rPr lang="pt-BR" sz="2800" dirty="0">
                <a:solidFill>
                  <a:schemeClr val="tx1"/>
                </a:solidFill>
              </a:rPr>
              <a:t> faz melhorando a percepção dos trabalhos pelo cliente.</a:t>
            </a:r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6405465" y="2664725"/>
            <a:ext cx="4881551" cy="398734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sz="2800" b="1" dirty="0">
                <a:solidFill>
                  <a:schemeClr val="tx1"/>
                </a:solidFill>
              </a:rPr>
              <a:t>Criar um ambiente de TI estável.</a:t>
            </a:r>
            <a:br>
              <a:rPr lang="pt-BR" sz="2800" b="1" dirty="0">
                <a:solidFill>
                  <a:schemeClr val="tx1"/>
                </a:solidFill>
              </a:rPr>
            </a:b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Crescimento escalável de TI.</a:t>
            </a:r>
            <a:br>
              <a:rPr lang="pt-BR" sz="2800" b="1" dirty="0">
                <a:solidFill>
                  <a:schemeClr val="tx1"/>
                </a:solidFill>
              </a:rPr>
            </a:b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Gerenciamento de mudanças.</a:t>
            </a:r>
            <a:br>
              <a:rPr lang="pt-BR" sz="2800" b="1" dirty="0">
                <a:solidFill>
                  <a:schemeClr val="tx1"/>
                </a:solidFill>
              </a:rPr>
            </a:br>
            <a:br>
              <a:rPr lang="pt-BR" sz="2800" b="1" dirty="0">
                <a:solidFill>
                  <a:schemeClr val="tx1"/>
                </a:solidFill>
              </a:rPr>
            </a:br>
            <a:endParaRPr lang="pt-BR" sz="2800" b="1" dirty="0">
              <a:solidFill>
                <a:schemeClr val="tx1"/>
              </a:solidFill>
            </a:endParaRPr>
          </a:p>
          <a:p>
            <a:pPr fontAlgn="base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pt-BR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1AD63DD68F3D4AA21041DE9FE50B30" ma:contentTypeVersion="12" ma:contentTypeDescription="Crie um novo documento." ma:contentTypeScope="" ma:versionID="674e3aad17232b700491d19e26c48fa4">
  <xsd:schema xmlns:xsd="http://www.w3.org/2001/XMLSchema" xmlns:xs="http://www.w3.org/2001/XMLSchema" xmlns:p="http://schemas.microsoft.com/office/2006/metadata/properties" xmlns:ns3="452c01f5-6905-414f-9544-623e10c5ea5b" xmlns:ns4="b2cd8d31-7c4f-421f-a75e-d5da1b495736" targetNamespace="http://schemas.microsoft.com/office/2006/metadata/properties" ma:root="true" ma:fieldsID="c51b23956c3470161f06d9b35abe68e6" ns3:_="" ns4:_="">
    <xsd:import namespace="452c01f5-6905-414f-9544-623e10c5ea5b"/>
    <xsd:import namespace="b2cd8d31-7c4f-421f-a75e-d5da1b4957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c01f5-6905-414f-9544-623e10c5e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d8d31-7c4f-421f-a75e-d5da1b49573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2c01f5-6905-414f-9544-623e10c5ea5b" xsi:nil="true"/>
  </documentManagement>
</p:properties>
</file>

<file path=customXml/itemProps1.xml><?xml version="1.0" encoding="utf-8"?>
<ds:datastoreItem xmlns:ds="http://schemas.openxmlformats.org/officeDocument/2006/customXml" ds:itemID="{E37194C5-359C-4812-A7CD-8D9794610C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c01f5-6905-414f-9544-623e10c5ea5b"/>
    <ds:schemaRef ds:uri="b2cd8d31-7c4f-421f-a75e-d5da1b4957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7E0BE-B8FA-4199-838D-DCCA67B54E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F45286-FE36-42AC-B5F9-393058391A93}">
  <ds:schemaRefs>
    <ds:schemaRef ds:uri="http://purl.org/dc/elements/1.1/"/>
    <ds:schemaRef ds:uri="452c01f5-6905-414f-9544-623e10c5ea5b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2cd8d31-7c4f-421f-a75e-d5da1b49573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1441</Words>
  <Application>Microsoft Office PowerPoint</Application>
  <PresentationFormat>Widescreen</PresentationFormat>
  <Paragraphs>171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1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Desenvolvimento de Sistemas</dc:creator>
  <cp:lastModifiedBy>Israel Gomes da Silva</cp:lastModifiedBy>
  <cp:revision>623</cp:revision>
  <dcterms:created xsi:type="dcterms:W3CDTF">2023-01-21T14:10:33Z</dcterms:created>
  <dcterms:modified xsi:type="dcterms:W3CDTF">2024-02-22T17:41:45Z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0x010100D51AD63DD68F3D4AA21041DE9FE50B30</vt:lpwstr>
  </property>
</Properties>
</file>