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83" r:id="rId5"/>
    <p:sldId id="284" r:id="rId6"/>
    <p:sldId id="273" r:id="rId7"/>
    <p:sldId id="285" r:id="rId8"/>
    <p:sldId id="286" r:id="rId9"/>
    <p:sldId id="297" r:id="rId10"/>
    <p:sldId id="300" r:id="rId11"/>
    <p:sldId id="299" r:id="rId12"/>
    <p:sldId id="298" r:id="rId13"/>
    <p:sldId id="287" r:id="rId14"/>
    <p:sldId id="288" r:id="rId15"/>
    <p:sldId id="281" r:id="rId16"/>
    <p:sldId id="289" r:id="rId17"/>
    <p:sldId id="290" r:id="rId18"/>
    <p:sldId id="291" r:id="rId19"/>
    <p:sldId id="293" r:id="rId20"/>
    <p:sldId id="294" r:id="rId21"/>
    <p:sldId id="295" r:id="rId22"/>
    <p:sldId id="292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C1EF"/>
    <a:srgbClr val="F3A3E8"/>
    <a:srgbClr val="E848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67D4F-9986-F622-85EC-DDBD58A006C1}" v="1" dt="2023-08-08T21:18:18.576"/>
    <p1510:client id="{1B1B54C1-09BE-A4D1-DA17-EE913FF14272}" v="7" dt="2023-08-08T21:22:30.7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1.jpeg">
            <a:extLst>
              <a:ext uri="{FF2B5EF4-FFF2-40B4-BE49-F238E27FC236}">
                <a16:creationId xmlns:a16="http://schemas.microsoft.com/office/drawing/2014/main" id="{B1406B06-2A64-4D22-9643-BF8340DDF55A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16338" y="458152"/>
            <a:ext cx="1814830" cy="455295"/>
          </a:xfrm>
          <a:prstGeom prst="rect">
            <a:avLst/>
          </a:prstGeom>
        </p:spPr>
      </p:pic>
      <p:sp>
        <p:nvSpPr>
          <p:cNvPr id="11" name="Caixa de Texto 12">
            <a:extLst>
              <a:ext uri="{FF2B5EF4-FFF2-40B4-BE49-F238E27FC236}">
                <a16:creationId xmlns:a16="http://schemas.microsoft.com/office/drawing/2014/main" id="{C80FDFD5-8BD0-4E2A-9386-CEBC3D8E5C3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06621" y="319722"/>
            <a:ext cx="250761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368935" indent="-356870">
              <a:spcBef>
                <a:spcPts val="60"/>
              </a:spcBef>
              <a:spcAft>
                <a:spcPts val="0"/>
              </a:spcAft>
            </a:pP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Escola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Faculdade</a:t>
            </a:r>
            <a:r>
              <a:rPr lang="pt-PT" sz="1200" b="1" i="1" spc="-5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de</a:t>
            </a:r>
            <a:r>
              <a:rPr lang="pt-PT" sz="1200" b="1" i="1" spc="-45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pt-PT" sz="12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Tecnologia SENAI “Roberto Mange”</a:t>
            </a:r>
            <a:endParaRPr lang="pt-BR" sz="11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95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AEC45-0927-413E-BB0A-0DD068F25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F401A56-9105-4494-B854-F6A3672F0B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4FF902-E827-4DA8-89C9-69FAE0E15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F8160C-317A-4394-845A-48F852163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2EC4F6-D696-4001-AF35-B416F24F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39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14EF27-0249-44C6-92CF-57E20C60D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AC12FE-668D-49BD-A12B-2E85CB992F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0F51D5-3504-4670-A970-8ED1B46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13D925-C9B7-4F76-8BB4-50B46A95B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015795-4C16-4138-89D8-833A79EF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726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9F153-08B3-4542-B0F9-247607683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FF643-E6FB-455D-9BD7-35B298B5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BFC2F8-7F23-460B-8829-F055C1115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BF5D37-9AD2-4913-B58D-13FC85A5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AEAFEE-1A16-48E7-B060-CF5B0E28C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126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16FFE2-5927-4D66-91B3-D1349832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37C75A-33E2-4447-9231-1DA4B0499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20045-A406-4621-B57F-5D5017D3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920020-1DF3-477F-BBC8-5D42F23D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C03760-087E-4B54-BD58-484F9782E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528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89AB9B-CF42-4F7C-B7B1-522576623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96927-33A0-4011-92FA-1931F2F51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8028CC-0E85-4A14-8F33-208612122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5B60EE-D734-448C-BF8A-8C26328AE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EE3FFF3-CB2D-412A-8F1D-1F47631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FA0382-E84B-4396-ADE4-501E58FB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38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DB335B-8B2E-4762-B4D7-8A3B0FD9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154A68-BED3-4537-AF72-6DC1B4AC4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A04E83-CC94-4C99-AA34-1D6762C4C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5C55F3A-9F12-422D-8D9A-A5FFA67C3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CEE40B6-8BB1-4A52-A6E1-E285D6081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29F51EC-B6D7-46C5-9C72-573C4B03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3E026EB-647E-4179-AEE5-04DDC4C2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50C1A8B-1E34-4579-9201-5D9CEB730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37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5163C-BDD8-4204-87C2-F646331D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4794C12-55B3-4C0E-8574-89B991B9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C29E41-20E8-4D2B-AB13-DF9670E0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6E15322-E73A-4954-8D35-3F9CFE6E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83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D98E5F8-4B31-49FD-B98E-F4C74866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F119B9-01BD-4743-8726-94986BE0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41C96D9-3977-4AD7-AE03-C8A98E00A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72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38875-0ABF-4F9E-ACB4-BEFA22572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5D99D0-DC3F-47A8-B3E0-04EECAA69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2C5A98-68CA-4B1E-984C-A7C2B5970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58569-F034-4F61-8659-991801E0F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597CED-B990-44A0-9FD9-144F100E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4C0FBD-984D-47FD-9292-CD6519B8E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A387E3-7616-4EDC-A391-B8A5376E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F5134EE-C644-4D9F-8BAA-F8B58B93B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404597E-DB26-49A0-A997-8FD7B8FB3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9F5340-5BA7-4214-90A1-0D82EAB58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B1EC74-7245-4A5E-AB1F-CFB56365F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35B220-76AC-4631-8749-6141ED8CD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125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D6A7DD9-2598-4E0C-83F8-3A5CF868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16C7AA-667E-481B-9F6F-8DDEDE528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0EE241-565A-4227-A8F1-7B029C67A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834F8D-5742-484D-ADB8-7B0AC33E3D30}" type="datetimeFigureOut">
              <a:rPr lang="pt-BR" smtClean="0"/>
              <a:t>22/02/2024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60F66-8B39-4A67-A7B8-9BE8F54B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66A29B-8E3A-46D6-98BC-D0AB55B4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F37B-3E84-4D77-8E21-F9766C8614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632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567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Definição de Escopo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8396E28-06CA-8A83-492C-ED2636C78888}"/>
              </a:ext>
            </a:extLst>
          </p:cNvPr>
          <p:cNvSpPr/>
          <p:nvPr/>
        </p:nvSpPr>
        <p:spPr>
          <a:xfrm>
            <a:off x="716338" y="1484852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Definição de Escopo do Projeto segundo o PMBOK® </a:t>
            </a: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“O trabalho que precisa ser realizado para entregar um produto, serviço ou resultado com os recursos e funções especificados“.</a:t>
            </a:r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9E5D180-3983-0945-180A-2596A635AD6B}"/>
              </a:ext>
            </a:extLst>
          </p:cNvPr>
          <p:cNvSpPr txBox="1"/>
          <p:nvPr/>
        </p:nvSpPr>
        <p:spPr>
          <a:xfrm>
            <a:off x="751267" y="2824254"/>
            <a:ext cx="10689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b="1" dirty="0"/>
          </a:p>
          <a:p>
            <a:pPr algn="ctr"/>
            <a:r>
              <a:rPr lang="pt-BR" b="1" dirty="0"/>
              <a:t>Declaração de Escopo</a:t>
            </a:r>
          </a:p>
          <a:p>
            <a:endParaRPr lang="pt-BR" b="1" dirty="0"/>
          </a:p>
          <a:p>
            <a:endParaRPr lang="pt-BR" b="1" dirty="0"/>
          </a:p>
          <a:p>
            <a:r>
              <a:rPr lang="pt-BR" b="1" dirty="0"/>
              <a:t>Objetivo do projeto</a:t>
            </a:r>
            <a:r>
              <a:rPr lang="pt-BR" dirty="0"/>
              <a:t>:</a:t>
            </a:r>
          </a:p>
          <a:p>
            <a:br>
              <a:rPr lang="pt-BR" dirty="0"/>
            </a:br>
            <a:r>
              <a:rPr lang="pt-BR" b="1" dirty="0"/>
              <a:t>Recursos:</a:t>
            </a:r>
          </a:p>
          <a:p>
            <a:endParaRPr lang="pt-BR" b="1" dirty="0"/>
          </a:p>
          <a:p>
            <a:r>
              <a:rPr lang="pt-BR" b="1" dirty="0"/>
              <a:t>Entregáveis:</a:t>
            </a:r>
          </a:p>
          <a:p>
            <a:endParaRPr lang="pt-BR" b="1" dirty="0"/>
          </a:p>
          <a:p>
            <a:r>
              <a:rPr lang="pt-BR" b="1" dirty="0"/>
              <a:t>Roteiro de entregas:</a:t>
            </a:r>
          </a:p>
          <a:p>
            <a:endParaRPr lang="pt-BR" b="1" dirty="0"/>
          </a:p>
          <a:p>
            <a:r>
              <a:rPr lang="pt-BR" b="1" dirty="0"/>
              <a:t>Fora do Escopo: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685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OBJETIVO da SPRINT PLANNING:  </a:t>
            </a:r>
            <a:endParaRPr lang="pt-BR" u="sng" dirty="0"/>
          </a:p>
        </p:txBody>
      </p:sp>
      <p:pic>
        <p:nvPicPr>
          <p:cNvPr id="2050" name="Picture 2" descr="Planejamento e Organização do Trabalho | by Lucas BG | Medium">
            <a:extLst>
              <a:ext uri="{FF2B5EF4-FFF2-40B4-BE49-F238E27FC236}">
                <a16:creationId xmlns:a16="http://schemas.microsoft.com/office/drawing/2014/main" id="{D3CC89A8-9E77-6535-F3DB-2F1C8F1C7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375" y="1901726"/>
            <a:ext cx="6066264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983FB6B-A189-061E-2F3D-CB3A84962314}"/>
              </a:ext>
            </a:extLst>
          </p:cNvPr>
          <p:cNvSpPr txBox="1"/>
          <p:nvPr/>
        </p:nvSpPr>
        <p:spPr>
          <a:xfrm>
            <a:off x="751266" y="2199264"/>
            <a:ext cx="1108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Planejar</a:t>
            </a:r>
            <a:r>
              <a:rPr lang="pt-BR" dirty="0"/>
              <a:t> o que será feito neste Sprint que se inicia. </a:t>
            </a:r>
          </a:p>
        </p:txBody>
      </p:sp>
    </p:spTree>
    <p:extLst>
      <p:ext uri="{BB962C8B-B14F-4D97-AF65-F5344CB8AC3E}">
        <p14:creationId xmlns:p14="http://schemas.microsoft.com/office/powerpoint/2010/main" val="2154498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u="sng" dirty="0">
                <a:solidFill>
                  <a:srgbClr val="2A2B2C"/>
                </a:solidFill>
                <a:effectLst/>
                <a:latin typeface="gordita"/>
              </a:rPr>
              <a:t>Quem participa:  </a:t>
            </a:r>
            <a:endParaRPr lang="pt-BR" u="sng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C6FF3C-42ED-060A-85EA-44788307B9D3}"/>
              </a:ext>
            </a:extLst>
          </p:cNvPr>
          <p:cNvSpPr txBox="1"/>
          <p:nvPr/>
        </p:nvSpPr>
        <p:spPr>
          <a:xfrm>
            <a:off x="751267" y="1970203"/>
            <a:ext cx="106894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Scrum Master;  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Product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Owner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;</a:t>
            </a:r>
          </a:p>
          <a:p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de Desenvolvedores.</a:t>
            </a:r>
            <a:endParaRPr lang="pt-BR" dirty="0"/>
          </a:p>
        </p:txBody>
      </p:sp>
      <p:pic>
        <p:nvPicPr>
          <p:cNvPr id="1028" name="Picture 4" descr="equipe de scrum">
            <a:extLst>
              <a:ext uri="{FF2B5EF4-FFF2-40B4-BE49-F238E27FC236}">
                <a16:creationId xmlns:a16="http://schemas.microsoft.com/office/drawing/2014/main" id="{EA07E0CA-9A8D-234A-ED78-014C6EE52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697" y="2311299"/>
            <a:ext cx="4821429" cy="330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0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6B69900-4D35-0D2F-8E2A-E11119C83B8C}"/>
              </a:ext>
            </a:extLst>
          </p:cNvPr>
          <p:cNvSpPr txBox="1"/>
          <p:nvPr/>
        </p:nvSpPr>
        <p:spPr>
          <a:xfrm>
            <a:off x="716338" y="1456155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Como funciona: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750E53-9944-62B5-610F-C1AC017C7C46}"/>
              </a:ext>
            </a:extLst>
          </p:cNvPr>
          <p:cNvSpPr txBox="1"/>
          <p:nvPr/>
        </p:nvSpPr>
        <p:spPr>
          <a:xfrm>
            <a:off x="617035" y="2024751"/>
            <a:ext cx="4636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- Com base na lista de </a:t>
            </a:r>
            <a:r>
              <a:rPr lang="pt-BR" i="0" dirty="0" err="1">
                <a:solidFill>
                  <a:srgbClr val="2A2B2C"/>
                </a:solidFill>
                <a:effectLst/>
                <a:latin typeface="gordita"/>
              </a:rPr>
              <a:t>back</a:t>
            </a: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 log de requisitos já priorizados pelo PO, este descreve a estória(ficção) dos requisitos desejáveis a serem implementados nesta sprint;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D8E8ECB-E4A5-F332-F750-AF87D9112CDF}"/>
              </a:ext>
            </a:extLst>
          </p:cNvPr>
          <p:cNvSpPr txBox="1"/>
          <p:nvPr/>
        </p:nvSpPr>
        <p:spPr>
          <a:xfrm>
            <a:off x="617035" y="3764978"/>
            <a:ext cx="3809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Equipe esclarece dúvidas e idealizam como implementar o requisito quebrando-o em tarefas menores;</a:t>
            </a:r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 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7AF7CED-52D1-E66A-9C02-60DFCD671A2B}"/>
              </a:ext>
            </a:extLst>
          </p:cNvPr>
          <p:cNvSpPr txBox="1"/>
          <p:nvPr/>
        </p:nvSpPr>
        <p:spPr>
          <a:xfrm>
            <a:off x="716338" y="5387196"/>
            <a:ext cx="33949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2A2B2C"/>
                </a:solidFill>
                <a:latin typeface="gordita"/>
              </a:rPr>
              <a:t>- Equipe realiza </a:t>
            </a:r>
            <a:r>
              <a:rPr lang="pt-BR" b="1" dirty="0">
                <a:solidFill>
                  <a:srgbClr val="2A2B2C"/>
                </a:solidFill>
                <a:latin typeface="gordita"/>
              </a:rPr>
              <a:t>estimativa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para realização de cada tarefa menor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dirty="0"/>
          </a:p>
          <a:p>
            <a:endParaRPr lang="pt-BR" dirty="0"/>
          </a:p>
        </p:txBody>
      </p:sp>
      <p:pic>
        <p:nvPicPr>
          <p:cNvPr id="3074" name="Picture 2" descr="Sprint Planning">
            <a:extLst>
              <a:ext uri="{FF2B5EF4-FFF2-40B4-BE49-F238E27FC236}">
                <a16:creationId xmlns:a16="http://schemas.microsoft.com/office/drawing/2014/main" id="{7579E0DC-3582-41A3-FAFB-39F8D07CF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328" y="1992954"/>
            <a:ext cx="5964637" cy="3660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2103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554727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2FCA573-63FE-A393-9A18-04570129D9E0}"/>
              </a:ext>
            </a:extLst>
          </p:cNvPr>
          <p:cNvSpPr txBox="1"/>
          <p:nvPr/>
        </p:nvSpPr>
        <p:spPr>
          <a:xfrm>
            <a:off x="751267" y="2274849"/>
            <a:ext cx="10578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Dimensionar a disponibilidade da equipe:</a:t>
            </a:r>
          </a:p>
          <a:p>
            <a:r>
              <a:rPr lang="pt-BR" dirty="0"/>
              <a:t>      </a:t>
            </a:r>
          </a:p>
          <a:p>
            <a:r>
              <a:rPr lang="pt-BR" dirty="0"/>
              <a:t>    1º.  Calcular o Total de Horas disponíveis para a Sprint </a:t>
            </a:r>
          </a:p>
          <a:p>
            <a:endParaRPr lang="pt-BR" dirty="0"/>
          </a:p>
          <a:p>
            <a:r>
              <a:rPr lang="pt-BR" sz="1600" b="1" dirty="0"/>
              <a:t>     </a:t>
            </a:r>
            <a:r>
              <a:rPr lang="pt-BR" sz="1600" b="1" dirty="0" err="1"/>
              <a:t>Qtde</a:t>
            </a:r>
            <a:r>
              <a:rPr lang="pt-BR" sz="1600" b="1" dirty="0"/>
              <a:t>. de membros na equipe</a:t>
            </a:r>
            <a:r>
              <a:rPr lang="pt-BR" b="1" dirty="0"/>
              <a:t>   </a:t>
            </a:r>
            <a:r>
              <a:rPr lang="pt-BR" sz="1600" b="1" dirty="0"/>
              <a:t>x   disponibilidade em horas/dia   </a:t>
            </a:r>
            <a:r>
              <a:rPr lang="pt-BR" b="1" dirty="0"/>
              <a:t>x  </a:t>
            </a:r>
            <a:r>
              <a:rPr lang="pt-BR" sz="1600" b="1" dirty="0" err="1"/>
              <a:t>qtde</a:t>
            </a:r>
            <a:r>
              <a:rPr lang="pt-BR" sz="1600" b="1" dirty="0"/>
              <a:t>. dias disponíveis </a:t>
            </a:r>
            <a:r>
              <a:rPr lang="pt-BR" b="1" dirty="0"/>
              <a:t> = </a:t>
            </a:r>
            <a:r>
              <a:rPr lang="pt-BR" sz="1600" b="1" dirty="0"/>
              <a:t>Total de Horas para a Sprint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A592426-5439-AFC0-6424-C034A89A0B15}"/>
              </a:ext>
            </a:extLst>
          </p:cNvPr>
          <p:cNvSpPr txBox="1"/>
          <p:nvPr/>
        </p:nvSpPr>
        <p:spPr>
          <a:xfrm>
            <a:off x="903249" y="4102967"/>
            <a:ext cx="94785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 </a:t>
            </a:r>
            <a:r>
              <a:rPr lang="pt-BR" sz="1800" dirty="0"/>
              <a:t>2º. Calcular a </a:t>
            </a:r>
            <a:r>
              <a:rPr lang="pt-BR" sz="1800" b="1" dirty="0"/>
              <a:t>Efetividade</a:t>
            </a:r>
            <a:r>
              <a:rPr lang="pt-BR" sz="1800" dirty="0"/>
              <a:t> da horas disponíveis</a:t>
            </a:r>
          </a:p>
          <a:p>
            <a:r>
              <a:rPr lang="pt-BR" sz="1800" dirty="0"/>
              <a:t>     </a:t>
            </a:r>
          </a:p>
          <a:p>
            <a:r>
              <a:rPr lang="pt-BR" sz="1800" dirty="0"/>
              <a:t> 	</a:t>
            </a:r>
            <a:r>
              <a:rPr lang="pt-BR" sz="1800" b="1" dirty="0"/>
              <a:t>Total de Horas para a Sprint x 0,8 (80%)  -&gt;  Desejável</a:t>
            </a:r>
          </a:p>
          <a:p>
            <a:endParaRPr lang="pt-BR" sz="1800" b="1" dirty="0"/>
          </a:p>
          <a:p>
            <a:r>
              <a:rPr lang="pt-BR" sz="1800" b="1" dirty="0"/>
              <a:t>	 Total de Horas para a Sprint x 0,7 (70%)  -&gt;  Aceitável e mais provável</a:t>
            </a:r>
          </a:p>
          <a:p>
            <a:endParaRPr lang="pt-BR" sz="1800" b="1" dirty="0"/>
          </a:p>
          <a:p>
            <a:r>
              <a:rPr lang="pt-BR" sz="1800" b="1" dirty="0"/>
              <a:t> 	Total de Horas para a Sprint &lt; 70% -&gt; Crítico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0657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64B54C-879C-780C-A8CA-01E2DAC0DA97}"/>
              </a:ext>
            </a:extLst>
          </p:cNvPr>
          <p:cNvSpPr txBox="1"/>
          <p:nvPr/>
        </p:nvSpPr>
        <p:spPr>
          <a:xfrm>
            <a:off x="836340" y="2787805"/>
            <a:ext cx="979077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Se obtém as estimativas através de um jogo de cartas;</a:t>
            </a:r>
            <a:br>
              <a:rPr lang="pt-BR" dirty="0"/>
            </a:br>
            <a:endParaRPr lang="pt-BR" dirty="0"/>
          </a:p>
          <a:p>
            <a:r>
              <a:rPr lang="pt-BR" dirty="0"/>
              <a:t>- Todos os membros da equipe de desenvolvimento participam dando sua visão sobre um card a ser desenvolvido </a:t>
            </a:r>
            <a:r>
              <a:rPr lang="pt-BR" b="1" dirty="0"/>
              <a:t>pontuando-os</a:t>
            </a:r>
            <a:r>
              <a:rPr lang="pt-BR" dirty="0"/>
              <a:t> de acordo com essa visão;</a:t>
            </a:r>
            <a:br>
              <a:rPr lang="pt-BR" dirty="0"/>
            </a:br>
            <a:br>
              <a:rPr lang="pt-BR" dirty="0"/>
            </a:br>
            <a:r>
              <a:rPr lang="pt-BR" dirty="0"/>
              <a:t>- Objetivo é, após as exposições divergentes, chegar a um denominador comum sobre a </a:t>
            </a:r>
            <a:r>
              <a:rPr lang="pt-BR" b="1" dirty="0"/>
              <a:t>pontuação </a:t>
            </a:r>
            <a:r>
              <a:rPr lang="pt-BR" dirty="0"/>
              <a:t>do card em questão;</a:t>
            </a:r>
          </a:p>
          <a:p>
            <a:endParaRPr lang="pt-BR" dirty="0"/>
          </a:p>
          <a:p>
            <a:r>
              <a:rPr lang="pt-BR" dirty="0"/>
              <a:t>- Scrum Master além de expor sua estimativa, deve atuar como o mediador;</a:t>
            </a:r>
          </a:p>
          <a:p>
            <a:endParaRPr lang="pt-BR" dirty="0"/>
          </a:p>
          <a:p>
            <a:r>
              <a:rPr lang="pt-BR" dirty="0"/>
              <a:t>- Os pontos não são horas e sim apenas valores de grandeza para realizar a atividade do card </a:t>
            </a:r>
          </a:p>
          <a:p>
            <a:pPr marL="285750" indent="-285750">
              <a:buFontTx/>
              <a:buChar char="-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732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8B4151F-057E-7C82-3457-AA4D3D3AF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51" y="2646842"/>
            <a:ext cx="5136995" cy="40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2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Sprint Planning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751267" y="1600871"/>
            <a:ext cx="10689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ESTIMATIVAS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4E7D89-5BF1-1803-B4F3-57AD1556EBCB}"/>
              </a:ext>
            </a:extLst>
          </p:cNvPr>
          <p:cNvSpPr txBox="1"/>
          <p:nvPr/>
        </p:nvSpPr>
        <p:spPr>
          <a:xfrm>
            <a:off x="836341" y="2163337"/>
            <a:ext cx="92889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1" i="0" dirty="0">
                <a:solidFill>
                  <a:srgbClr val="253A44"/>
                </a:solidFill>
                <a:effectLst/>
                <a:latin typeface="Montserrat" panose="020B0604020202020204" pitchFamily="2" charset="0"/>
              </a:rPr>
              <a:t>Técnica de Estimativa de Software Planning Poker</a:t>
            </a:r>
          </a:p>
          <a:p>
            <a:pPr algn="l"/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pPr algn="l"/>
            <a:endParaRPr lang="pt-BR" b="1" i="0" dirty="0">
              <a:solidFill>
                <a:srgbClr val="253A44"/>
              </a:solidFill>
              <a:effectLst/>
              <a:latin typeface="Montserrat" panose="020B0604020202020204" pitchFamily="2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FA6F8BB-6F73-96A0-135B-CD2EA20536EB}"/>
              </a:ext>
            </a:extLst>
          </p:cNvPr>
          <p:cNvSpPr txBox="1"/>
          <p:nvPr/>
        </p:nvSpPr>
        <p:spPr>
          <a:xfrm>
            <a:off x="836340" y="2787805"/>
            <a:ext cx="84749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Não há uma fórmula padrão para converter os pontos em horas de trabalho;</a:t>
            </a:r>
            <a:br>
              <a:rPr lang="pt-BR" dirty="0"/>
            </a:br>
            <a:endParaRPr lang="pt-BR" dirty="0"/>
          </a:p>
          <a:p>
            <a:endParaRPr lang="pt-BR" dirty="0"/>
          </a:p>
          <a:p>
            <a:pPr marL="285750" indent="-285750">
              <a:buFontTx/>
              <a:buChar char="-"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FC97278-735E-A04F-6CE4-F1415CE32F0C}"/>
              </a:ext>
            </a:extLst>
          </p:cNvPr>
          <p:cNvSpPr txBox="1"/>
          <p:nvPr/>
        </p:nvSpPr>
        <p:spPr>
          <a:xfrm>
            <a:off x="836339" y="3526469"/>
            <a:ext cx="1022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- Com a vivência, a equipe vai monitorado a transformando os pontos em horas de trabalho;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1045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Atividade Prática - Sprint Planning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A34D742-060A-37DA-3669-A77B6B8FA9F5}"/>
              </a:ext>
            </a:extLst>
          </p:cNvPr>
          <p:cNvSpPr txBox="1"/>
          <p:nvPr/>
        </p:nvSpPr>
        <p:spPr>
          <a:xfrm>
            <a:off x="751267" y="1600871"/>
            <a:ext cx="1068946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1 – Elejam um Requisito de seu projeto que esteja na lista de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BackLog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;</a:t>
            </a: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Exemplo:</a:t>
            </a:r>
            <a:r>
              <a:rPr lang="pt-BR" dirty="0">
                <a:solidFill>
                  <a:srgbClr val="253A44"/>
                </a:solidFill>
                <a:latin typeface="Montserrat" panose="020B0604020202020204" pitchFamily="2" charset="0"/>
              </a:rPr>
              <a:t> </a:t>
            </a:r>
            <a:r>
              <a:rPr lang="pt-BR" dirty="0">
                <a:latin typeface="Montserrat" panose="020B0604020202020204" pitchFamily="2" charset="0"/>
              </a:rPr>
              <a:t>O sistema deve notificar ao usuário quando este receber um comentário em alguma atividade feita.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2 – Alguém que conheça bem sobre o requisito, fará a vez do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Product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Owner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e contará a estória do requisito para o time. 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3 – O time deve desmembrar o requisito em tarefas </a:t>
            </a:r>
            <a:r>
              <a:rPr lang="pt-BR" b="1">
                <a:solidFill>
                  <a:srgbClr val="253A44"/>
                </a:solidFill>
                <a:latin typeface="Montserrat" panose="020B0604020202020204" pitchFamily="2" charset="0"/>
              </a:rPr>
              <a:t>(cards) 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menores para realização do requisito. </a:t>
            </a: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Exemplo: - </a:t>
            </a:r>
            <a:r>
              <a:rPr lang="pt-BR" dirty="0">
                <a:solidFill>
                  <a:srgbClr val="253A44"/>
                </a:solidFill>
                <a:latin typeface="Montserrat" panose="020B0604020202020204" pitchFamily="2" charset="0"/>
              </a:rPr>
              <a:t>programa/código que envia e-mail ao usuário com texto da notificação e link para acesso ao comentário no site (considerar esforço de desenvolvimento e testes)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;  </a:t>
            </a: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                  - </a:t>
            </a:r>
            <a:r>
              <a:rPr lang="pt-BR" dirty="0">
                <a:solidFill>
                  <a:srgbClr val="253A44"/>
                </a:solidFill>
                <a:latin typeface="Montserrat" panose="020B0604020202020204" pitchFamily="2" charset="0"/>
              </a:rPr>
              <a:t>definir e validar com o </a:t>
            </a:r>
            <a:r>
              <a:rPr lang="pt-BR" dirty="0" err="1">
                <a:solidFill>
                  <a:srgbClr val="253A44"/>
                </a:solidFill>
                <a:latin typeface="Montserrat" panose="020B0604020202020204" pitchFamily="2" charset="0"/>
              </a:rPr>
              <a:t>depto</a:t>
            </a:r>
            <a:r>
              <a:rPr lang="pt-BR" dirty="0">
                <a:solidFill>
                  <a:srgbClr val="253A44"/>
                </a:solidFill>
                <a:latin typeface="Montserrat" panose="020B0604020202020204" pitchFamily="2" charset="0"/>
              </a:rPr>
              <a:t> jurídico o texto da notificação;</a:t>
            </a:r>
          </a:p>
          <a:p>
            <a:r>
              <a:rPr lang="pt-BR" dirty="0">
                <a:solidFill>
                  <a:srgbClr val="253A44"/>
                </a:solidFill>
                <a:latin typeface="Montserrat" panose="020B0604020202020204" pitchFamily="2" charset="0"/>
              </a:rPr>
              <a:t>                    </a:t>
            </a: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4 – Com os card definidos, fazer a estimativa Planning Poker.</a:t>
            </a:r>
          </a:p>
          <a:p>
            <a:endParaRPr lang="pt-BR" b="1" dirty="0">
              <a:solidFill>
                <a:srgbClr val="253A44"/>
              </a:solidFill>
              <a:latin typeface="Montserrat" panose="020B0604020202020204" pitchFamily="2" charset="0"/>
            </a:endParaRPr>
          </a:p>
          <a:p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5 – Enviar as estimativas para cada card no </a:t>
            </a:r>
            <a:r>
              <a:rPr lang="pt-BR" b="1" dirty="0" err="1">
                <a:solidFill>
                  <a:srgbClr val="253A44"/>
                </a:solidFill>
                <a:latin typeface="Montserrat" panose="020B0604020202020204" pitchFamily="2" charset="0"/>
              </a:rPr>
              <a:t>Forms</a:t>
            </a:r>
            <a:r>
              <a:rPr lang="pt-BR" b="1" dirty="0">
                <a:solidFill>
                  <a:srgbClr val="253A44"/>
                </a:solidFill>
                <a:latin typeface="Montserrat" panose="020B0604020202020204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6612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40B2A-AD93-4B12-3482-66029B513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05D330-46B6-65CB-AA79-0D89D2BB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8281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95E0ACF9-271B-081B-B7BD-F7CB47C95BE4}"/>
              </a:ext>
            </a:extLst>
          </p:cNvPr>
          <p:cNvSpPr/>
          <p:nvPr/>
        </p:nvSpPr>
        <p:spPr>
          <a:xfrm>
            <a:off x="762728" y="1703675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F51ABD1F-A96D-D9CD-AE8A-80E4A28F501C}"/>
              </a:ext>
            </a:extLst>
          </p:cNvPr>
          <p:cNvSpPr/>
          <p:nvPr/>
        </p:nvSpPr>
        <p:spPr>
          <a:xfrm>
            <a:off x="2001782" y="2593313"/>
            <a:ext cx="2478109" cy="623422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686AB65B-F3AC-C4F8-AA5C-3C60AA08114A}"/>
              </a:ext>
            </a:extLst>
          </p:cNvPr>
          <p:cNvSpPr/>
          <p:nvPr/>
        </p:nvSpPr>
        <p:spPr>
          <a:xfrm>
            <a:off x="3240836" y="3429000"/>
            <a:ext cx="2478109" cy="623422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8" name="Seta: Pentágono 7">
            <a:extLst>
              <a:ext uri="{FF2B5EF4-FFF2-40B4-BE49-F238E27FC236}">
                <a16:creationId xmlns:a16="http://schemas.microsoft.com/office/drawing/2014/main" id="{20CB9AA5-5480-D9D2-65A3-8954D1C71E89}"/>
              </a:ext>
            </a:extLst>
          </p:cNvPr>
          <p:cNvSpPr/>
          <p:nvPr/>
        </p:nvSpPr>
        <p:spPr>
          <a:xfrm>
            <a:off x="4479890" y="4264687"/>
            <a:ext cx="2478109" cy="623422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9" name="Seta: Pentágono 8">
            <a:extLst>
              <a:ext uri="{FF2B5EF4-FFF2-40B4-BE49-F238E27FC236}">
                <a16:creationId xmlns:a16="http://schemas.microsoft.com/office/drawing/2014/main" id="{E1C74BEC-0973-3DA5-067F-62804497C71B}"/>
              </a:ext>
            </a:extLst>
          </p:cNvPr>
          <p:cNvSpPr/>
          <p:nvPr/>
        </p:nvSpPr>
        <p:spPr>
          <a:xfrm>
            <a:off x="5718944" y="5100374"/>
            <a:ext cx="2478109" cy="623422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0" name="Seta: Pentágono 9">
            <a:extLst>
              <a:ext uri="{FF2B5EF4-FFF2-40B4-BE49-F238E27FC236}">
                <a16:creationId xmlns:a16="http://schemas.microsoft.com/office/drawing/2014/main" id="{0C5A4236-8498-43AE-B26D-AB917BFD1379}"/>
              </a:ext>
            </a:extLst>
          </p:cNvPr>
          <p:cNvSpPr/>
          <p:nvPr/>
        </p:nvSpPr>
        <p:spPr>
          <a:xfrm>
            <a:off x="6957998" y="5999879"/>
            <a:ext cx="2478109" cy="623422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Implantação - </a:t>
            </a:r>
            <a:r>
              <a:rPr lang="pt-BR" sz="1600" b="1" dirty="0" err="1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Deploy</a:t>
            </a:r>
            <a:endParaRPr lang="pt-BR" sz="1400" b="1" dirty="0">
              <a:solidFill>
                <a:sysClr val="windowText" lastClr="000000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 </a:t>
            </a:r>
            <a:br>
              <a:rPr lang="pt-BR" b="1" dirty="0"/>
            </a:br>
            <a:r>
              <a:rPr lang="pt-BR" b="1" dirty="0"/>
              <a:t>Ciclo de Desenvolvimento de SW – Clássico</a:t>
            </a:r>
            <a:br>
              <a:rPr lang="pt-BR" b="1" dirty="0"/>
            </a:br>
            <a:r>
              <a:rPr lang="pt-BR" b="1" dirty="0" err="1"/>
              <a:t>Water</a:t>
            </a:r>
            <a:r>
              <a:rPr lang="pt-BR" b="1" dirty="0"/>
              <a:t> </a:t>
            </a:r>
            <a:r>
              <a:rPr lang="pt-BR" b="1" dirty="0" err="1"/>
              <a:t>Fall</a:t>
            </a:r>
            <a:r>
              <a:rPr lang="pt-BR" b="1" dirty="0"/>
              <a:t> - Cascata</a:t>
            </a:r>
          </a:p>
        </p:txBody>
      </p:sp>
      <p:cxnSp>
        <p:nvCxnSpPr>
          <p:cNvPr id="3" name="Conector: Angulado 2">
            <a:extLst>
              <a:ext uri="{FF2B5EF4-FFF2-40B4-BE49-F238E27FC236}">
                <a16:creationId xmlns:a16="http://schemas.microsoft.com/office/drawing/2014/main" id="{56169FDC-7A31-0B59-A7F2-9CA9EBDDC626}"/>
              </a:ext>
            </a:extLst>
          </p:cNvPr>
          <p:cNvCxnSpPr>
            <a:stCxn id="5" idx="3"/>
          </p:cNvCxnSpPr>
          <p:nvPr/>
        </p:nvCxnSpPr>
        <p:spPr>
          <a:xfrm>
            <a:off x="3240837" y="2015386"/>
            <a:ext cx="383309" cy="5779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: Angulado 3">
            <a:extLst>
              <a:ext uri="{FF2B5EF4-FFF2-40B4-BE49-F238E27FC236}">
                <a16:creationId xmlns:a16="http://schemas.microsoft.com/office/drawing/2014/main" id="{3B246221-E32B-606F-10E3-9C66C477A682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97771" y="2987142"/>
            <a:ext cx="523976" cy="359739"/>
          </a:xfrm>
          <a:prstGeom prst="bentConnector3">
            <a:avLst>
              <a:gd name="adj1" fmla="val -3205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9DE00F5C-4BA7-DBFA-E56D-FB0D6C30E0F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42357" y="3811044"/>
            <a:ext cx="523976" cy="383309"/>
          </a:xfrm>
          <a:prstGeom prst="bentConnector3">
            <a:avLst>
              <a:gd name="adj1" fmla="val -10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: Angulado 13">
            <a:extLst>
              <a:ext uri="{FF2B5EF4-FFF2-40B4-BE49-F238E27FC236}">
                <a16:creationId xmlns:a16="http://schemas.microsoft.com/office/drawing/2014/main" id="{A623E696-2697-B371-F222-7BE63644C02F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85762" y="4648634"/>
            <a:ext cx="523976" cy="379504"/>
          </a:xfrm>
          <a:prstGeom prst="bentConnector3">
            <a:avLst>
              <a:gd name="adj1" fmla="val -107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8E90E187-6BA3-EA0F-B501-D76E282B0B35}"/>
              </a:ext>
            </a:extLst>
          </p:cNvPr>
          <p:cNvCxnSpPr/>
          <p:nvPr/>
        </p:nvCxnSpPr>
        <p:spPr>
          <a:xfrm>
            <a:off x="8197052" y="5394147"/>
            <a:ext cx="383309" cy="57792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47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452380" y="568712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Os Valores do Manifesto Ágil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A41AD97A-AC64-E253-E295-60EA5E500DFE}"/>
              </a:ext>
            </a:extLst>
          </p:cNvPr>
          <p:cNvSpPr/>
          <p:nvPr/>
        </p:nvSpPr>
        <p:spPr>
          <a:xfrm>
            <a:off x="358690" y="5215772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Responder a mudanças mais que seguir um plano;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19DFD2C-5DD0-6189-8238-C1F3DDDC0DCA}"/>
              </a:ext>
            </a:extLst>
          </p:cNvPr>
          <p:cNvSpPr/>
          <p:nvPr/>
        </p:nvSpPr>
        <p:spPr>
          <a:xfrm>
            <a:off x="358691" y="4031286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Colaboração do cliente mais que negociação de contratos;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2FBE4D63-EB37-AE32-DCAE-BCA49710A748}"/>
              </a:ext>
            </a:extLst>
          </p:cNvPr>
          <p:cNvSpPr/>
          <p:nvPr/>
        </p:nvSpPr>
        <p:spPr>
          <a:xfrm>
            <a:off x="358690" y="2859388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i="0" dirty="0">
                <a:solidFill>
                  <a:schemeClr val="tx1"/>
                </a:solidFill>
                <a:effectLst/>
                <a:latin typeface="Poppins" panose="00000500000000000000" pitchFamily="2" charset="0"/>
              </a:rPr>
              <a:t>Software em funcionamento mais que documentação abrangente;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B6B24F3-0649-7608-B937-AC13A2A819FB}"/>
              </a:ext>
            </a:extLst>
          </p:cNvPr>
          <p:cNvSpPr/>
          <p:nvPr/>
        </p:nvSpPr>
        <p:spPr>
          <a:xfrm>
            <a:off x="358689" y="1674902"/>
            <a:ext cx="11474605" cy="10100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Indivíduos e Interação entre eles mais que processos e ferramentas;</a:t>
            </a:r>
          </a:p>
        </p:txBody>
      </p:sp>
    </p:spTree>
    <p:extLst>
      <p:ext uri="{BB962C8B-B14F-4D97-AF65-F5344CB8AC3E}">
        <p14:creationId xmlns:p14="http://schemas.microsoft.com/office/powerpoint/2010/main" val="3202232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 </a:t>
            </a:r>
            <a:br>
              <a:rPr lang="pt-BR" b="1" dirty="0"/>
            </a:br>
            <a:r>
              <a:rPr lang="pt-BR" b="1" dirty="0"/>
              <a:t>Ciclo de Desenvolvimento de SW - Ágil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D2654-2A03-25B4-40F2-BFD05EE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114300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3727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- Revisão</a:t>
            </a:r>
            <a:br>
              <a:rPr lang="pt-BR" b="1" dirty="0"/>
            </a:br>
            <a:r>
              <a:rPr lang="pt-BR" b="1" dirty="0"/>
              <a:t>Comparativo método Clássico e Método Ágil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17D2654-2A03-25B4-40F2-BFD05EE40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567" y="1411715"/>
            <a:ext cx="5953190" cy="2599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eta: Pentágono 1">
            <a:extLst>
              <a:ext uri="{FF2B5EF4-FFF2-40B4-BE49-F238E27FC236}">
                <a16:creationId xmlns:a16="http://schemas.microsoft.com/office/drawing/2014/main" id="{AB264792-B715-13EA-CA44-5B29986D5B87}"/>
              </a:ext>
            </a:extLst>
          </p:cNvPr>
          <p:cNvSpPr/>
          <p:nvPr/>
        </p:nvSpPr>
        <p:spPr>
          <a:xfrm>
            <a:off x="188422" y="1589374"/>
            <a:ext cx="2514615" cy="643809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Análise de Sistemas e Requisitos          </a:t>
            </a:r>
          </a:p>
        </p:txBody>
      </p:sp>
      <p:sp>
        <p:nvSpPr>
          <p:cNvPr id="3" name="Seta: Pentágono 2">
            <a:extLst>
              <a:ext uri="{FF2B5EF4-FFF2-40B4-BE49-F238E27FC236}">
                <a16:creationId xmlns:a16="http://schemas.microsoft.com/office/drawing/2014/main" id="{8C5D8800-CDBB-78F1-F5CC-50B3EFD56873}"/>
              </a:ext>
            </a:extLst>
          </p:cNvPr>
          <p:cNvSpPr/>
          <p:nvPr/>
        </p:nvSpPr>
        <p:spPr>
          <a:xfrm>
            <a:off x="1427476" y="2479012"/>
            <a:ext cx="2514615" cy="643809"/>
          </a:xfrm>
          <a:prstGeom prst="homePlat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Planejamento – Design - Arquitetura</a:t>
            </a:r>
          </a:p>
        </p:txBody>
      </p:sp>
      <p:sp>
        <p:nvSpPr>
          <p:cNvPr id="4" name="Seta: Pentágono 3">
            <a:extLst>
              <a:ext uri="{FF2B5EF4-FFF2-40B4-BE49-F238E27FC236}">
                <a16:creationId xmlns:a16="http://schemas.microsoft.com/office/drawing/2014/main" id="{35DCC3B5-4188-8D7C-53E4-A8AD417168C5}"/>
              </a:ext>
            </a:extLst>
          </p:cNvPr>
          <p:cNvSpPr/>
          <p:nvPr/>
        </p:nvSpPr>
        <p:spPr>
          <a:xfrm>
            <a:off x="2666530" y="3314699"/>
            <a:ext cx="2514615" cy="643809"/>
          </a:xfrm>
          <a:prstGeom prst="homePlate">
            <a:avLst/>
          </a:prstGeom>
          <a:solidFill>
            <a:schemeClr val="accent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Implementação </a:t>
            </a:r>
            <a:r>
              <a:rPr lang="pt-BR" sz="14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(Codificação e Desenvolvimento )</a:t>
            </a:r>
          </a:p>
        </p:txBody>
      </p:sp>
      <p:sp>
        <p:nvSpPr>
          <p:cNvPr id="5" name="Seta: Pentágono 4">
            <a:extLst>
              <a:ext uri="{FF2B5EF4-FFF2-40B4-BE49-F238E27FC236}">
                <a16:creationId xmlns:a16="http://schemas.microsoft.com/office/drawing/2014/main" id="{5D46024A-91D4-08C0-3A30-EBE52847F763}"/>
              </a:ext>
            </a:extLst>
          </p:cNvPr>
          <p:cNvSpPr/>
          <p:nvPr/>
        </p:nvSpPr>
        <p:spPr>
          <a:xfrm>
            <a:off x="3905584" y="4150386"/>
            <a:ext cx="2514615" cy="643809"/>
          </a:xfrm>
          <a:prstGeom prst="homePlate">
            <a:avLst/>
          </a:prstGeom>
          <a:solidFill>
            <a:srgbClr val="C00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Testes</a:t>
            </a:r>
          </a:p>
        </p:txBody>
      </p:sp>
      <p:sp>
        <p:nvSpPr>
          <p:cNvPr id="6" name="Seta: Pentágono 5">
            <a:extLst>
              <a:ext uri="{FF2B5EF4-FFF2-40B4-BE49-F238E27FC236}">
                <a16:creationId xmlns:a16="http://schemas.microsoft.com/office/drawing/2014/main" id="{9BE4D6C7-A9AA-2521-A834-953FFDCC4B6C}"/>
              </a:ext>
            </a:extLst>
          </p:cNvPr>
          <p:cNvSpPr/>
          <p:nvPr/>
        </p:nvSpPr>
        <p:spPr>
          <a:xfrm>
            <a:off x="5144638" y="4986073"/>
            <a:ext cx="2514615" cy="643809"/>
          </a:xfrm>
          <a:prstGeom prst="homePlate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Homologação</a:t>
            </a:r>
            <a:endParaRPr lang="pt-BR" sz="14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7" name="Seta: Pentágono 6">
            <a:extLst>
              <a:ext uri="{FF2B5EF4-FFF2-40B4-BE49-F238E27FC236}">
                <a16:creationId xmlns:a16="http://schemas.microsoft.com/office/drawing/2014/main" id="{F8F57B1D-3BEF-ACF5-DEF4-5AC369889C02}"/>
              </a:ext>
            </a:extLst>
          </p:cNvPr>
          <p:cNvSpPr/>
          <p:nvPr/>
        </p:nvSpPr>
        <p:spPr>
          <a:xfrm>
            <a:off x="6383692" y="5885578"/>
            <a:ext cx="2514615" cy="643809"/>
          </a:xfrm>
          <a:prstGeom prst="homePlate">
            <a:avLst/>
          </a:prstGeom>
          <a:solidFill>
            <a:schemeClr val="accent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Implantação - </a:t>
            </a:r>
            <a:r>
              <a:rPr lang="pt-BR" sz="1600" b="1" dirty="0" err="1">
                <a:solidFill>
                  <a:sysClr val="windowText" lastClr="000000"/>
                </a:solidFill>
                <a:latin typeface="Amasis MT Pro Black" panose="02040A04050005020304" pitchFamily="18" charset="0"/>
              </a:rPr>
              <a:t>Deploy</a:t>
            </a:r>
            <a:endParaRPr lang="pt-BR" sz="1400" b="1" dirty="0">
              <a:solidFill>
                <a:sysClr val="windowText" lastClr="000000"/>
              </a:solidFill>
              <a:latin typeface="Amasis MT Pro Black" panose="02040A04050005020304" pitchFamily="18" charset="0"/>
            </a:endParaRPr>
          </a:p>
        </p:txBody>
      </p:sp>
      <p:cxnSp>
        <p:nvCxnSpPr>
          <p:cNvPr id="8" name="Conector: Angulado 7">
            <a:extLst>
              <a:ext uri="{FF2B5EF4-FFF2-40B4-BE49-F238E27FC236}">
                <a16:creationId xmlns:a16="http://schemas.microsoft.com/office/drawing/2014/main" id="{E505FB10-5184-34EB-6567-7AA688B59162}"/>
              </a:ext>
            </a:extLst>
          </p:cNvPr>
          <p:cNvCxnSpPr>
            <a:stCxn id="2" idx="3"/>
          </p:cNvCxnSpPr>
          <p:nvPr/>
        </p:nvCxnSpPr>
        <p:spPr>
          <a:xfrm>
            <a:off x="2703037" y="1911279"/>
            <a:ext cx="346803" cy="567734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: Angulado 8">
            <a:extLst>
              <a:ext uri="{FF2B5EF4-FFF2-40B4-BE49-F238E27FC236}">
                <a16:creationId xmlns:a16="http://schemas.microsoft.com/office/drawing/2014/main" id="{43EFCB4B-7713-E481-C801-D1BF2E1B22BF}"/>
              </a:ext>
            </a:extLst>
          </p:cNvPr>
          <p:cNvCxnSpPr>
            <a:cxnSpLocks/>
          </p:cNvCxnSpPr>
          <p:nvPr/>
        </p:nvCxnSpPr>
        <p:spPr>
          <a:xfrm rot="16200000" flipH="1">
            <a:off x="3817547" y="2878759"/>
            <a:ext cx="541113" cy="36504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do 9">
            <a:extLst>
              <a:ext uri="{FF2B5EF4-FFF2-40B4-BE49-F238E27FC236}">
                <a16:creationId xmlns:a16="http://schemas.microsoft.com/office/drawing/2014/main" id="{1570628F-7F40-0B00-908C-5027D4D9EF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062307" y="3702487"/>
            <a:ext cx="541113" cy="388959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: Angulado 11">
            <a:extLst>
              <a:ext uri="{FF2B5EF4-FFF2-40B4-BE49-F238E27FC236}">
                <a16:creationId xmlns:a16="http://schemas.microsoft.com/office/drawing/2014/main" id="{DD4FF7E5-9E2F-25D0-304D-DBFBCA15FC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6305684" y="4540105"/>
            <a:ext cx="541111" cy="385095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: Angulado 12">
            <a:extLst>
              <a:ext uri="{FF2B5EF4-FFF2-40B4-BE49-F238E27FC236}">
                <a16:creationId xmlns:a16="http://schemas.microsoft.com/office/drawing/2014/main" id="{A907419A-9587-81A4-06CD-FBB0458E5E94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8811" y="5383782"/>
            <a:ext cx="596826" cy="388956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8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2555631" y="1441938"/>
            <a:ext cx="7080738" cy="39741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Projetos </a:t>
            </a:r>
            <a:b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</a:br>
            <a:r>
              <a:rPr lang="en-US" sz="5400" b="1">
                <a:solidFill>
                  <a:schemeClr val="bg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Definição de Escopo </a:t>
            </a:r>
          </a:p>
        </p:txBody>
      </p:sp>
    </p:spTree>
    <p:extLst>
      <p:ext uri="{BB962C8B-B14F-4D97-AF65-F5344CB8AC3E}">
        <p14:creationId xmlns:p14="http://schemas.microsoft.com/office/powerpoint/2010/main" val="42737516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Definição de Escopo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22370CA-E716-29BE-4BC8-982F18A78F90}"/>
              </a:ext>
            </a:extLst>
          </p:cNvPr>
          <p:cNvSpPr/>
          <p:nvPr/>
        </p:nvSpPr>
        <p:spPr>
          <a:xfrm>
            <a:off x="716338" y="1484852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i="0" dirty="0">
                <a:solidFill>
                  <a:schemeClr val="tx1"/>
                </a:solidFill>
                <a:effectLst/>
                <a:latin typeface="Rubik" panose="02000604000000020004" pitchFamily="2" charset="-79"/>
                <a:cs typeface="Rubik" panose="02000604000000020004" pitchFamily="2" charset="-79"/>
              </a:rPr>
              <a:t>O escopo do projeto é o conjunto de todas as etapas e recursos imprescindíveis para alcançar o resultado desejado em determinado projeto.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7C2651F-AF8C-940F-AB34-5698B8480371}"/>
              </a:ext>
            </a:extLst>
          </p:cNvPr>
          <p:cNvSpPr/>
          <p:nvPr/>
        </p:nvSpPr>
        <p:spPr>
          <a:xfrm>
            <a:off x="716338" y="3247112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Poppins" panose="00000500000000000000" pitchFamily="2" charset="0"/>
              </a:rPr>
              <a:t>Um escopo de projeto aborda todo o detalhamento de um trabalho que se faz necessário para a entrega do produto final alinhado às expectativas do cliente.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78396E28-06CA-8A83-492C-ED2636C78888}"/>
              </a:ext>
            </a:extLst>
          </p:cNvPr>
          <p:cNvSpPr/>
          <p:nvPr/>
        </p:nvSpPr>
        <p:spPr>
          <a:xfrm>
            <a:off x="720337" y="5036767"/>
            <a:ext cx="10861769" cy="133940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Definição de Escopo do Projeto segundo o PMBOK® </a:t>
            </a:r>
            <a:r>
              <a:rPr lang="pt-BR" b="0" i="0" dirty="0">
                <a:solidFill>
                  <a:srgbClr val="2D3A4D"/>
                </a:solidFill>
                <a:effectLst/>
                <a:latin typeface="Poppins" panose="00000500000000000000" pitchFamily="2" charset="0"/>
              </a:rPr>
              <a:t>“O trabalho que precisa ser realizado para entregar um produto, serviço ou resultado com os recursos e funções especificados“.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169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Declaração de Escopo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Objetivo do projeto</a:t>
            </a:r>
            <a:r>
              <a:rPr lang="pt-BR" dirty="0"/>
              <a:t>: Criar uma loja virtual que permita vender os produtos da loja física através da loja virtual integrando o sistema de gerenciamento de estoque já existente com o sistema da loja virtual.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234862E-BA4E-F142-59EA-7738CF11E1B5}"/>
              </a:ext>
            </a:extLst>
          </p:cNvPr>
          <p:cNvSpPr txBox="1"/>
          <p:nvPr/>
        </p:nvSpPr>
        <p:spPr>
          <a:xfrm>
            <a:off x="837124" y="2223513"/>
            <a:ext cx="91826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Recursos: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Equipe de 5 pessoas distribuídos entre desenvolvedor Front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End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, Back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End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e Scrum Master;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>
                <a:solidFill>
                  <a:srgbClr val="2A2B2C"/>
                </a:solidFill>
                <a:latin typeface="gordita"/>
              </a:rPr>
              <a:t>Product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</a:t>
            </a:r>
            <a:r>
              <a:rPr lang="pt-BR" dirty="0" err="1">
                <a:solidFill>
                  <a:srgbClr val="2A2B2C"/>
                </a:solidFill>
                <a:latin typeface="gordita"/>
              </a:rPr>
              <a:t>Owner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 (PO) designado pela área contratante para atuar no projeto full time;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Contratação de hospedagem da plataforma por R$ 6000,00 / ano;</a:t>
            </a:r>
          </a:p>
          <a:p>
            <a:r>
              <a:rPr lang="pt-BR" b="1" dirty="0">
                <a:solidFill>
                  <a:srgbClr val="2A2B2C"/>
                </a:solidFill>
                <a:latin typeface="gordita"/>
              </a:rPr>
              <a:t> </a:t>
            </a:r>
          </a:p>
          <a:p>
            <a:r>
              <a:rPr lang="pt-BR" b="1" dirty="0">
                <a:solidFill>
                  <a:srgbClr val="2A2B2C"/>
                </a:solidFill>
                <a:latin typeface="gordita"/>
              </a:rPr>
              <a:t>  </a:t>
            </a:r>
            <a:endParaRPr lang="pt-BR" b="1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26E4A3C-ABFD-805B-22B0-DDF2EACF8BE2}"/>
              </a:ext>
            </a:extLst>
          </p:cNvPr>
          <p:cNvSpPr txBox="1"/>
          <p:nvPr/>
        </p:nvSpPr>
        <p:spPr>
          <a:xfrm>
            <a:off x="837124" y="3443078"/>
            <a:ext cx="1068946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Entregáveis: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Código fonte implementado devidamente comentado no mínimo por blocos de funções e implantado em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Migração de dad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os de clientes do sistema ERP para a loja virtual;</a:t>
            </a:r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Treinamento aos usuários para administração da plataforma;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b="1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04A5323-BE82-43F1-3FB4-08CB3C62C1DF}"/>
              </a:ext>
            </a:extLst>
          </p:cNvPr>
          <p:cNvSpPr txBox="1"/>
          <p:nvPr/>
        </p:nvSpPr>
        <p:spPr>
          <a:xfrm>
            <a:off x="837124" y="4896245"/>
            <a:ext cx="10689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Roteiro de entregas: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3 Sprints de 6 semanas cada com requisitos a serem definidos em conjunto entre PO e demai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s membros da equipe iniciando o primeiro sprint em 30-01-2023;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Código fonte implementado devidamente comentado no mínimo por blocos de funções e implantado em produção;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Migração de dad</a:t>
            </a:r>
            <a:r>
              <a:rPr lang="pt-BR" dirty="0">
                <a:solidFill>
                  <a:srgbClr val="2A2B2C"/>
                </a:solidFill>
                <a:latin typeface="gordita"/>
              </a:rPr>
              <a:t>os de clientes do sistema ERP para a loja virtual;</a:t>
            </a:r>
            <a:endParaRPr lang="pt-BR" i="0" dirty="0">
              <a:solidFill>
                <a:srgbClr val="2A2B2C"/>
              </a:solidFill>
              <a:effectLst/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i="0" dirty="0">
                <a:solidFill>
                  <a:srgbClr val="2A2B2C"/>
                </a:solidFill>
                <a:effectLst/>
                <a:latin typeface="gordita"/>
              </a:rPr>
              <a:t>Treinamento aos usuários para administração da plataforma;</a:t>
            </a:r>
            <a:br>
              <a:rPr lang="pt-BR" b="1" i="0" dirty="0">
                <a:solidFill>
                  <a:srgbClr val="2A2B2C"/>
                </a:solidFill>
                <a:effectLst/>
                <a:latin typeface="gordita"/>
              </a:rPr>
            </a:b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31889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ítulo 2">
            <a:extLst>
              <a:ext uri="{FF2B5EF4-FFF2-40B4-BE49-F238E27FC236}">
                <a16:creationId xmlns:a16="http://schemas.microsoft.com/office/drawing/2014/main" id="{48772E26-96A2-3CD3-7B26-7E2EACB6AB05}"/>
              </a:ext>
            </a:extLst>
          </p:cNvPr>
          <p:cNvSpPr txBox="1">
            <a:spLocks/>
          </p:cNvSpPr>
          <p:nvPr/>
        </p:nvSpPr>
        <p:spPr>
          <a:xfrm>
            <a:off x="716338" y="546410"/>
            <a:ext cx="11287240" cy="9384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pt-BR" b="1" dirty="0"/>
              <a:t>Projetos </a:t>
            </a:r>
            <a:br>
              <a:rPr lang="pt-BR" b="1" dirty="0"/>
            </a:br>
            <a:r>
              <a:rPr lang="pt-BR" b="1" dirty="0"/>
              <a:t>Declaração de Escopo  2/2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9D8281B-5D61-5EA9-8A59-B5FEE4876EB1}"/>
              </a:ext>
            </a:extLst>
          </p:cNvPr>
          <p:cNvSpPr txBox="1"/>
          <p:nvPr/>
        </p:nvSpPr>
        <p:spPr>
          <a:xfrm>
            <a:off x="837124" y="1531017"/>
            <a:ext cx="106894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0" dirty="0">
                <a:solidFill>
                  <a:srgbClr val="2A2B2C"/>
                </a:solidFill>
                <a:effectLst/>
                <a:latin typeface="gordita"/>
              </a:rPr>
              <a:t>Fora do escopo: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rgbClr val="2A2B2C"/>
              </a:solidFill>
              <a:latin typeface="gordit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Emissão de Notas Fiscais e Integração com sistema de entrega;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2A2B2C"/>
                </a:solidFill>
                <a:latin typeface="gordita"/>
              </a:rPr>
              <a:t>Criação de campanha de Marketing Digital da Loja Virtual;</a:t>
            </a: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b="1" dirty="0">
              <a:solidFill>
                <a:srgbClr val="2A2B2C"/>
              </a:solidFill>
              <a:latin typeface="gordita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147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51AD63DD68F3D4AA21041DE9FE50B30" ma:contentTypeVersion="12" ma:contentTypeDescription="Crie um novo documento." ma:contentTypeScope="" ma:versionID="674e3aad17232b700491d19e26c48fa4">
  <xsd:schema xmlns:xsd="http://www.w3.org/2001/XMLSchema" xmlns:xs="http://www.w3.org/2001/XMLSchema" xmlns:p="http://schemas.microsoft.com/office/2006/metadata/properties" xmlns:ns3="452c01f5-6905-414f-9544-623e10c5ea5b" xmlns:ns4="b2cd8d31-7c4f-421f-a75e-d5da1b495736" targetNamespace="http://schemas.microsoft.com/office/2006/metadata/properties" ma:root="true" ma:fieldsID="c51b23956c3470161f06d9b35abe68e6" ns3:_="" ns4:_="">
    <xsd:import namespace="452c01f5-6905-414f-9544-623e10c5ea5b"/>
    <xsd:import namespace="b2cd8d31-7c4f-421f-a75e-d5da1b49573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2c01f5-6905-414f-9544-623e10c5ea5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cd8d31-7c4f-421f-a75e-d5da1b49573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52c01f5-6905-414f-9544-623e10c5ea5b" xsi:nil="true"/>
  </documentManagement>
</p:properties>
</file>

<file path=customXml/itemProps1.xml><?xml version="1.0" encoding="utf-8"?>
<ds:datastoreItem xmlns:ds="http://schemas.openxmlformats.org/officeDocument/2006/customXml" ds:itemID="{C3C63F80-10C9-4AA9-99D2-DAE219D288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52c01f5-6905-414f-9544-623e10c5ea5b"/>
    <ds:schemaRef ds:uri="b2cd8d31-7c4f-421f-a75e-d5da1b49573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B53AD4-777A-4AAC-96FC-43849F69699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16C3AE-A29E-4DEE-A563-4009E723B107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schemas.openxmlformats.org/package/2006/metadata/core-properties"/>
    <ds:schemaRef ds:uri="http://purl.org/dc/dcmitype/"/>
    <ds:schemaRef ds:uri="b2cd8d31-7c4f-421f-a75e-d5da1b495736"/>
    <ds:schemaRef ds:uri="http://schemas.microsoft.com/office/infopath/2007/PartnerControls"/>
    <ds:schemaRef ds:uri="452c01f5-6905-414f-9544-623e10c5ea5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1827</TotalTime>
  <Words>1032</Words>
  <Application>Microsoft Office PowerPoint</Application>
  <PresentationFormat>Widescreen</PresentationFormat>
  <Paragraphs>127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8" baseType="lpstr">
      <vt:lpstr>Amasis MT Pro Black</vt:lpstr>
      <vt:lpstr>Arial</vt:lpstr>
      <vt:lpstr>Calibri</vt:lpstr>
      <vt:lpstr>Calibri Light</vt:lpstr>
      <vt:lpstr>gordita</vt:lpstr>
      <vt:lpstr>Montserrat</vt:lpstr>
      <vt:lpstr>Poppins</vt:lpstr>
      <vt:lpstr>Rubik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Desenvolvimento de Sistemas</dc:creator>
  <cp:lastModifiedBy>Israel Gomes da Silva</cp:lastModifiedBy>
  <cp:revision>38</cp:revision>
  <dcterms:created xsi:type="dcterms:W3CDTF">2023-01-21T14:10:33Z</dcterms:created>
  <dcterms:modified xsi:type="dcterms:W3CDTF">2024-02-22T17:30:57Z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0x010100D51AD63DD68F3D4AA21041DE9FE50B30</vt:lpwstr>
  </property>
</Properties>
</file>