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70" r:id="rId11"/>
    <p:sldId id="264" r:id="rId12"/>
    <p:sldId id="26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6A9B2-B8B4-706F-F059-88E35BD7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7DDB32-A901-DCB5-5CC8-BC5B58CA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43D9E-9CFD-9EB8-3011-F7400442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27797-5F67-5291-6AE6-45A57CD8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E1E840-E9C9-4B98-4FB9-BA04DDB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26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A473-99C8-8538-275E-DCE5D82A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354D1A-B3CA-5E14-36CF-A31B9648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3EE33-511F-41BC-51D1-F2C42FA5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DD4E3-15BE-189B-0DDF-02F246E4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D3577-94CD-C458-6334-9EFC9B4B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D943D-263E-A94B-F657-C47AF55F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904029-8D04-4238-CFD4-7F3EB22E2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B20D1-ED53-E7B4-D3A7-0FDB271E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77AB7-222E-8CF5-7C9C-553825A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6B0C5-7A09-61C1-162F-A387C5B4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38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0DAF0-610D-CE7F-3BC7-9170ECA5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C8ADD-E31F-3522-2053-645B433E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5F565-E9AB-F714-8B2E-3E5ACC76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267FB-BF94-1C63-950C-46F8C09A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3CFBB-7505-D8E7-4951-E27069F6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5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62273-2591-E441-46CE-674A538D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316CBD-651F-260B-CAD6-10744593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5EC215-923F-2BD5-6383-4E52C77D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6C83CE-CB53-D4CC-BD87-6ECB4A67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650D-DD03-96DE-E68C-C6F6DB20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7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BB0A0-43A0-1163-53A5-97C20551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7DC7B-6799-C990-758A-4F437207F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64B13-B128-DE44-85D1-3E08C0EB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DC526-0B39-2829-DA62-B22AF31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AA8E5-065F-FBD5-488E-0B436D73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303207-7314-4E8B-CBBB-C201AE28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A4EF-9438-3F71-1014-856A2033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C47DA1-4068-1939-2C6C-0B23C079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8C6C84-A6E0-04E6-F9C5-B73961FB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55960C-6E5A-01BB-DCD1-5A57F8CE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BFEF29-1488-667B-B333-BF684BEA9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C6AC07-B6CF-A51E-DEC7-C97D987B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99F5F6-0A4E-93DD-16A2-7C722B42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BBEC74-CEBF-7637-F4C4-B92D352E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2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E958E-B235-17A4-3B7B-8AC5B026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3C2D84-3B3F-1ADE-8B9F-C5EE6610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8A0AA8-A848-9716-1F92-DB24ACA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708DDD-52E5-9D70-94D2-48CFAFA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D5406C-CCA7-985E-95BF-F6ABA2E5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FC97EB-AD2E-002D-D780-90FA8594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79B09E-6E8C-21C8-BE05-1E8E5E23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05BF2-1F16-4D06-4158-19921106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E46E3-3A02-986D-5CF8-BCF2D263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9C3416-ADE5-7B3B-3027-9C0687383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FF49F-8B58-08A6-82A3-67300576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89CEE0-D714-100C-98FF-0142E06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DA4BE8-095B-4658-5975-DB2892CE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6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E3295-E472-5ED4-BA0A-C04D8297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7F3708-D4A7-8E58-7C90-2484D941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24AAB-E5EE-DD6E-87BB-23EA5CF86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9054A-5707-8C64-5217-462EE796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5B9EAB-437F-C34A-F42B-6C010CA5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30A5D8-6B84-85F3-59BD-C2FC53F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17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ACD670-A2F2-6BA0-B92C-76FEB7D3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68F6D4-0EF2-E55E-6CB2-E1DB8110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624D4-9301-DFFF-03FD-971A7C30D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74491-1C4A-4B35-8C3F-9E9377335224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5A38D-C987-4553-542A-C4D7A7CA5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C9ADF-9E06-A15E-B596-CFED8A091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7D195-D1BF-425C-B3E9-133CAFBC50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35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EF643A7-DF72-EEB5-2AD8-A5220D45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10" t="23872" r="10196" b="24108"/>
          <a:stretch/>
        </p:blipFill>
        <p:spPr>
          <a:xfrm>
            <a:off x="5189327" y="2011819"/>
            <a:ext cx="1100076" cy="7356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889E-3EAA-7E06-8149-179D27FE361C}"/>
              </a:ext>
            </a:extLst>
          </p:cNvPr>
          <p:cNvSpPr/>
          <p:nvPr/>
        </p:nvSpPr>
        <p:spPr>
          <a:xfrm>
            <a:off x="4760148" y="1604432"/>
            <a:ext cx="2134232" cy="1899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AABE17-6606-5799-1146-0042F5294298}"/>
              </a:ext>
            </a:extLst>
          </p:cNvPr>
          <p:cNvSpPr txBox="1"/>
          <p:nvPr/>
        </p:nvSpPr>
        <p:spPr>
          <a:xfrm>
            <a:off x="4760148" y="1241825"/>
            <a:ext cx="200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- Server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19AE5E-18D5-809A-A70E-5E76A09DC976}"/>
              </a:ext>
            </a:extLst>
          </p:cNvPr>
          <p:cNvSpPr txBox="1"/>
          <p:nvPr/>
        </p:nvSpPr>
        <p:spPr>
          <a:xfrm>
            <a:off x="5116778" y="1642487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SOP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088FA4C-E552-C72D-2FC3-50CD61422223}"/>
              </a:ext>
            </a:extLst>
          </p:cNvPr>
          <p:cNvSpPr txBox="1"/>
          <p:nvPr/>
        </p:nvSpPr>
        <p:spPr>
          <a:xfrm>
            <a:off x="5116777" y="3134266"/>
            <a:ext cx="17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PBE </a:t>
            </a:r>
            <a:r>
              <a:rPr lang="pt-BR" dirty="0"/>
              <a:t>-&gt; DJANGO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7D1928-6B4D-C48D-691C-3B4124763308}"/>
              </a:ext>
            </a:extLst>
          </p:cNvPr>
          <p:cNvSpPr/>
          <p:nvPr/>
        </p:nvSpPr>
        <p:spPr>
          <a:xfrm>
            <a:off x="658497" y="4451028"/>
            <a:ext cx="2134232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F2E046-171F-C122-6036-48E7CE30F4A8}"/>
              </a:ext>
            </a:extLst>
          </p:cNvPr>
          <p:cNvSpPr txBox="1"/>
          <p:nvPr/>
        </p:nvSpPr>
        <p:spPr>
          <a:xfrm>
            <a:off x="658497" y="4451028"/>
            <a:ext cx="200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LOP </a:t>
            </a:r>
            <a:r>
              <a:rPr lang="pt-BR" dirty="0"/>
              <a:t>-&gt; Python</a:t>
            </a:r>
          </a:p>
          <a:p>
            <a:endParaRPr lang="pt-BR" dirty="0"/>
          </a:p>
          <a:p>
            <a:r>
              <a:rPr lang="pt-BR" dirty="0"/>
              <a:t>Sistema CRUD do </a:t>
            </a:r>
          </a:p>
          <a:p>
            <a:r>
              <a:rPr lang="pt-BR" dirty="0"/>
              <a:t>ecommerce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516C911-5BA8-D31A-DA08-3726C213163B}"/>
              </a:ext>
            </a:extLst>
          </p:cNvPr>
          <p:cNvSpPr/>
          <p:nvPr/>
        </p:nvSpPr>
        <p:spPr>
          <a:xfrm>
            <a:off x="3053816" y="4451027"/>
            <a:ext cx="2397398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321809-B8ED-B15E-D949-5419E896BC26}"/>
              </a:ext>
            </a:extLst>
          </p:cNvPr>
          <p:cNvSpPr txBox="1"/>
          <p:nvPr/>
        </p:nvSpPr>
        <p:spPr>
          <a:xfrm>
            <a:off x="3053817" y="4451028"/>
            <a:ext cx="231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ARI </a:t>
            </a:r>
            <a:r>
              <a:rPr lang="pt-BR" dirty="0"/>
              <a:t>-&gt; Arduino</a:t>
            </a:r>
          </a:p>
          <a:p>
            <a:endParaRPr lang="pt-BR" dirty="0"/>
          </a:p>
          <a:p>
            <a:r>
              <a:rPr lang="pt-BR" dirty="0"/>
              <a:t>Insere e exclui dados</a:t>
            </a:r>
          </a:p>
          <a:p>
            <a:r>
              <a:rPr lang="pt-BR" dirty="0"/>
              <a:t>do ecommerce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CDF99F8-EB60-BC9E-19EB-0C85EBFB7D3A}"/>
              </a:ext>
            </a:extLst>
          </p:cNvPr>
          <p:cNvSpPr/>
          <p:nvPr/>
        </p:nvSpPr>
        <p:spPr>
          <a:xfrm>
            <a:off x="5748681" y="4451027"/>
            <a:ext cx="2397398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8C66846-1255-5CEF-68D7-69B3D0B6F10D}"/>
              </a:ext>
            </a:extLst>
          </p:cNvPr>
          <p:cNvSpPr txBox="1"/>
          <p:nvPr/>
        </p:nvSpPr>
        <p:spPr>
          <a:xfrm>
            <a:off x="5748682" y="4451028"/>
            <a:ext cx="231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LER </a:t>
            </a:r>
            <a:r>
              <a:rPr lang="pt-BR" dirty="0"/>
              <a:t>-&gt; Requisitos</a:t>
            </a:r>
          </a:p>
          <a:p>
            <a:endParaRPr lang="pt-BR" dirty="0"/>
          </a:p>
          <a:p>
            <a:r>
              <a:rPr lang="pt-BR" dirty="0"/>
              <a:t>Levantamento de requisitos 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2EA76F1-F814-2CE4-8C3E-C8B3E5FFF6B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662490" y="3503598"/>
            <a:ext cx="3147201" cy="9474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8A2510E-8FBB-F066-45AC-A9B0B31A233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213102" y="3503598"/>
            <a:ext cx="1383657" cy="9474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C40F769-167E-A6B0-CBF4-A5AA159441E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201017" y="3510323"/>
            <a:ext cx="706950" cy="9407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C6C7F44-31CF-6EB3-9DD9-DE3332AE8979}"/>
              </a:ext>
            </a:extLst>
          </p:cNvPr>
          <p:cNvSpPr txBox="1"/>
          <p:nvPr/>
        </p:nvSpPr>
        <p:spPr>
          <a:xfrm>
            <a:off x="378373" y="331075"/>
            <a:ext cx="1122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Integrador 1º Semestre </a:t>
            </a:r>
            <a:r>
              <a:rPr lang="pt-BR" sz="2400" b="1" dirty="0">
                <a:solidFill>
                  <a:srgbClr val="FF0000"/>
                </a:solidFill>
              </a:rPr>
              <a:t>(ecommerce)</a:t>
            </a:r>
            <a:endParaRPr lang="pt-BR" sz="2400" b="1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165EDE9-071F-11E3-4B48-AD38702C5237}"/>
              </a:ext>
            </a:extLst>
          </p:cNvPr>
          <p:cNvSpPr/>
          <p:nvPr/>
        </p:nvSpPr>
        <p:spPr>
          <a:xfrm>
            <a:off x="8443546" y="4451027"/>
            <a:ext cx="2397398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B9209D6-7379-DC51-C5D3-BDEA0B074E55}"/>
              </a:ext>
            </a:extLst>
          </p:cNvPr>
          <p:cNvSpPr txBox="1"/>
          <p:nvPr/>
        </p:nvSpPr>
        <p:spPr>
          <a:xfrm>
            <a:off x="8443547" y="4451028"/>
            <a:ext cx="231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LIMA </a:t>
            </a:r>
            <a:r>
              <a:rPr lang="pt-BR" dirty="0"/>
              <a:t>-&gt; HTML+CSS</a:t>
            </a:r>
          </a:p>
          <a:p>
            <a:endParaRPr lang="pt-BR" dirty="0"/>
          </a:p>
          <a:p>
            <a:r>
              <a:rPr lang="pt-BR" dirty="0" err="1"/>
              <a:t>Desenvolv</a:t>
            </a:r>
            <a:r>
              <a:rPr lang="pt-BR" dirty="0"/>
              <a:t>. site para consumo dos dados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B5ECC7C-5642-1B74-910D-38E29263291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894380" y="3503598"/>
            <a:ext cx="2708452" cy="9474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6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BFFE0-648A-EA7B-713E-6E0BC7F5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793"/>
            <a:ext cx="10515600" cy="562517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1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E3F55-1B2C-32E1-FE37-E56A9AB3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8F7B43-F3C2-BDBE-B460-BDE374F9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10" t="23872" r="10196" b="24108"/>
          <a:stretch/>
        </p:blipFill>
        <p:spPr>
          <a:xfrm>
            <a:off x="5189327" y="2011819"/>
            <a:ext cx="1100076" cy="7356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FF9890-BE62-D19E-7F6C-A7326B8CE020}"/>
              </a:ext>
            </a:extLst>
          </p:cNvPr>
          <p:cNvSpPr/>
          <p:nvPr/>
        </p:nvSpPr>
        <p:spPr>
          <a:xfrm>
            <a:off x="4760148" y="1604432"/>
            <a:ext cx="2134232" cy="1899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E8E89E-336F-3725-728E-EBB6AFC6E390}"/>
              </a:ext>
            </a:extLst>
          </p:cNvPr>
          <p:cNvSpPr txBox="1"/>
          <p:nvPr/>
        </p:nvSpPr>
        <p:spPr>
          <a:xfrm>
            <a:off x="4760148" y="1241825"/>
            <a:ext cx="200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Raspberry</a:t>
            </a:r>
            <a:r>
              <a:rPr lang="pt-BR" dirty="0"/>
              <a:t> - Server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8CC0C6-0D0A-55B3-CBC8-F2C1F5B8D4FE}"/>
              </a:ext>
            </a:extLst>
          </p:cNvPr>
          <p:cNvSpPr txBox="1"/>
          <p:nvPr/>
        </p:nvSpPr>
        <p:spPr>
          <a:xfrm>
            <a:off x="5116777" y="3134266"/>
            <a:ext cx="17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PBE </a:t>
            </a:r>
            <a:r>
              <a:rPr lang="pt-BR" dirty="0"/>
              <a:t>-&gt; DJANGO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663B3CC-074F-0C18-5BFF-2558AC341AB5}"/>
              </a:ext>
            </a:extLst>
          </p:cNvPr>
          <p:cNvSpPr/>
          <p:nvPr/>
        </p:nvSpPr>
        <p:spPr>
          <a:xfrm>
            <a:off x="2254471" y="4368786"/>
            <a:ext cx="2134232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D2C265-8966-0D30-6EF1-C5C9D574923D}"/>
              </a:ext>
            </a:extLst>
          </p:cNvPr>
          <p:cNvSpPr txBox="1"/>
          <p:nvPr/>
        </p:nvSpPr>
        <p:spPr>
          <a:xfrm>
            <a:off x="2254471" y="4368786"/>
            <a:ext cx="220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LIMA </a:t>
            </a:r>
            <a:r>
              <a:rPr lang="pt-BR" dirty="0"/>
              <a:t>-&gt; </a:t>
            </a:r>
            <a:r>
              <a:rPr lang="pt-BR" dirty="0" err="1"/>
              <a:t>JavaScript</a:t>
            </a:r>
            <a:endParaRPr lang="pt-BR" dirty="0"/>
          </a:p>
          <a:p>
            <a:endParaRPr lang="pt-BR" dirty="0"/>
          </a:p>
          <a:p>
            <a:r>
              <a:rPr lang="pt-BR" dirty="0"/>
              <a:t>Consumo maior dos</a:t>
            </a:r>
          </a:p>
          <a:p>
            <a:r>
              <a:rPr lang="pt-BR" dirty="0"/>
              <a:t>dados do servidor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B0E0DB-25C9-7E8B-A7F9-FBDB4F8E0919}"/>
              </a:ext>
            </a:extLst>
          </p:cNvPr>
          <p:cNvSpPr/>
          <p:nvPr/>
        </p:nvSpPr>
        <p:spPr>
          <a:xfrm>
            <a:off x="4649790" y="4368785"/>
            <a:ext cx="2397398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78A834-03B5-115D-3975-3E2E79522E22}"/>
              </a:ext>
            </a:extLst>
          </p:cNvPr>
          <p:cNvSpPr txBox="1"/>
          <p:nvPr/>
        </p:nvSpPr>
        <p:spPr>
          <a:xfrm>
            <a:off x="4649791" y="4368786"/>
            <a:ext cx="2589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BD </a:t>
            </a:r>
            <a:r>
              <a:rPr lang="pt-BR" dirty="0"/>
              <a:t>-&gt; Banco de Dados</a:t>
            </a:r>
          </a:p>
          <a:p>
            <a:endParaRPr lang="pt-BR" dirty="0"/>
          </a:p>
          <a:p>
            <a:r>
              <a:rPr lang="pt-BR" dirty="0"/>
              <a:t>Estruturação do BD do </a:t>
            </a:r>
          </a:p>
          <a:p>
            <a:r>
              <a:rPr lang="pt-BR" dirty="0"/>
              <a:t>servidor.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CA9486-EF72-0FDD-E709-E64F7530FD88}"/>
              </a:ext>
            </a:extLst>
          </p:cNvPr>
          <p:cNvSpPr/>
          <p:nvPr/>
        </p:nvSpPr>
        <p:spPr>
          <a:xfrm>
            <a:off x="7344655" y="4368785"/>
            <a:ext cx="2397398" cy="1754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4A8DE9-196E-190B-97C6-DE635162A4CC}"/>
              </a:ext>
            </a:extLst>
          </p:cNvPr>
          <p:cNvSpPr txBox="1"/>
          <p:nvPr/>
        </p:nvSpPr>
        <p:spPr>
          <a:xfrm>
            <a:off x="7344656" y="4368786"/>
            <a:ext cx="2318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PFE </a:t>
            </a:r>
            <a:r>
              <a:rPr lang="pt-BR" dirty="0"/>
              <a:t>-&gt; </a:t>
            </a:r>
            <a:r>
              <a:rPr lang="pt-BR" dirty="0" err="1"/>
              <a:t>React</a:t>
            </a:r>
            <a:r>
              <a:rPr lang="pt-BR" dirty="0"/>
              <a:t> JS</a:t>
            </a:r>
          </a:p>
          <a:p>
            <a:endParaRPr lang="pt-BR" dirty="0"/>
          </a:p>
          <a:p>
            <a:r>
              <a:rPr lang="pt-BR" dirty="0"/>
              <a:t>Consumo dos dados do servidor, prototipagem e</a:t>
            </a:r>
          </a:p>
          <a:p>
            <a:r>
              <a:rPr lang="pt-BR" dirty="0"/>
              <a:t>estilização.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CB59F3A-5B66-EA10-DAF9-6DCCC0F3643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355895" y="3503598"/>
            <a:ext cx="1404253" cy="865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D9AA7CE-F149-4670-EE9F-DFC5804B1F92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809076" y="3503598"/>
            <a:ext cx="135650" cy="865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47C9DF1-9883-36C4-B3DE-42B1137BF43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94380" y="3503598"/>
            <a:ext cx="1609561" cy="8651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F7F5ECC-071B-7A1C-331F-1FF5134C198D}"/>
              </a:ext>
            </a:extLst>
          </p:cNvPr>
          <p:cNvSpPr txBox="1"/>
          <p:nvPr/>
        </p:nvSpPr>
        <p:spPr>
          <a:xfrm>
            <a:off x="378373" y="331075"/>
            <a:ext cx="812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Integrador 2º Semestre </a:t>
            </a:r>
            <a:r>
              <a:rPr lang="pt-BR" sz="2400" b="1" dirty="0">
                <a:solidFill>
                  <a:srgbClr val="FF0000"/>
                </a:solidFill>
              </a:rPr>
              <a:t>(ecommerce)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7586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8CE5C-072C-0511-4BDA-5E067F8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Marcação (</a:t>
            </a:r>
            <a:r>
              <a:rPr lang="pt-BR" b="1" dirty="0"/>
              <a:t>LIMA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77FD0-CBCF-A9C8-3EE3-3F6FAD25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explorar mais o consumo de dados do servidor no </a:t>
            </a:r>
            <a:r>
              <a:rPr lang="pt-BR" dirty="0" err="1"/>
              <a:t>raspberry</a:t>
            </a:r>
            <a:r>
              <a:rPr lang="pt-BR" dirty="0"/>
              <a:t> utilizando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14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03A49-2C0F-C27C-E6A9-F7B9D7EA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(</a:t>
            </a:r>
            <a:r>
              <a:rPr lang="pt-BR" b="1" dirty="0"/>
              <a:t>BD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26F9C-5390-A792-2566-3C6A9C2D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Deve-se explorar as melhores práticas de Banco de Dados utilizando MySQL e </a:t>
            </a:r>
            <a:r>
              <a:rPr lang="pt-BR" dirty="0" err="1"/>
              <a:t>SqLite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70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4E4C-36F0-D705-4334-11C897D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Front </a:t>
            </a:r>
            <a:r>
              <a:rPr lang="pt-BR" dirty="0" err="1"/>
              <a:t>End</a:t>
            </a:r>
            <a:r>
              <a:rPr lang="pt-BR" dirty="0"/>
              <a:t> (</a:t>
            </a:r>
            <a:r>
              <a:rPr lang="pt-BR" b="1" dirty="0"/>
              <a:t>PFE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352AD-FC53-6835-EE47-2AD0E60E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Elaborar site em </a:t>
            </a:r>
            <a:r>
              <a:rPr lang="pt-BR" dirty="0" err="1"/>
              <a:t>React</a:t>
            </a:r>
            <a:r>
              <a:rPr lang="pt-BR" dirty="0"/>
              <a:t> JS de ecommerce para consumo dos dados hospedados no </a:t>
            </a:r>
            <a:r>
              <a:rPr lang="pt-BR" dirty="0" err="1"/>
              <a:t>raspberry</a:t>
            </a:r>
            <a:r>
              <a:rPr lang="pt-BR" dirty="0"/>
              <a:t> priorizando não só </a:t>
            </a:r>
            <a:r>
              <a:rPr lang="pt-BR" dirty="0" err="1"/>
              <a:t>JavaScript</a:t>
            </a:r>
            <a:r>
              <a:rPr lang="pt-BR" dirty="0"/>
              <a:t>, mas também a prototipagem e estilização.</a:t>
            </a:r>
          </a:p>
        </p:txBody>
      </p:sp>
    </p:spTree>
    <p:extLst>
      <p:ext uri="{BB962C8B-B14F-4D97-AF65-F5344CB8AC3E}">
        <p14:creationId xmlns:p14="http://schemas.microsoft.com/office/powerpoint/2010/main" val="257937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3048A-6CDB-10FB-BC5D-1683773F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Back </a:t>
            </a:r>
            <a:r>
              <a:rPr lang="pt-BR" dirty="0" err="1"/>
              <a:t>End</a:t>
            </a:r>
            <a:r>
              <a:rPr lang="pt-BR" dirty="0"/>
              <a:t> (</a:t>
            </a:r>
            <a:r>
              <a:rPr lang="pt-BR" b="1" dirty="0"/>
              <a:t>PBE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5D32-9EA0-2157-DE9B-75AD31A2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Melhorias no consumo dos dados, criando regras de negócios, filtros, etc.</a:t>
            </a:r>
          </a:p>
          <a:p>
            <a:r>
              <a:rPr lang="pt-BR" dirty="0"/>
              <a:t>Deverão ser feitos exemplos de conexão com os </a:t>
            </a:r>
            <a:r>
              <a:rPr lang="pt-BR" dirty="0" err="1"/>
              <a:t>end</a:t>
            </a:r>
            <a:r>
              <a:rPr lang="pt-BR" dirty="0"/>
              <a:t>-points no front (</a:t>
            </a:r>
            <a:r>
              <a:rPr lang="pt-BR" dirty="0" err="1"/>
              <a:t>React</a:t>
            </a:r>
            <a:r>
              <a:rPr lang="pt-BR" dirty="0"/>
              <a:t> JS). </a:t>
            </a:r>
          </a:p>
        </p:txBody>
      </p:sp>
    </p:spTree>
    <p:extLst>
      <p:ext uri="{BB962C8B-B14F-4D97-AF65-F5344CB8AC3E}">
        <p14:creationId xmlns:p14="http://schemas.microsoft.com/office/powerpoint/2010/main" val="40895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6749F-E4F4-2CE6-2D0F-6BBD0DFC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(</a:t>
            </a:r>
            <a:r>
              <a:rPr lang="pt-BR" b="1" dirty="0"/>
              <a:t>SO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30FEA-DFCA-C5DB-2B37-67209740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sistema deverá ser hospedado em um servidor local, configurado em um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Raspberry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Pi. O aluno precisará instalar um servidor web e garantir que o ambiente esteja configurado corretamente, de modo que o site seja acessível na rede local. 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514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1A3EB-9025-9FE1-2290-7D6641D1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Redes com IOT (</a:t>
            </a:r>
            <a:r>
              <a:rPr lang="pt-BR" b="1" dirty="0"/>
              <a:t>ARI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439B1E-7E73-9294-F570-4E1B9B35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2400" dirty="0"/>
              <a:t>Sensores físicos serão utilizados para automatizar a atualização do estoque, empregando sensores de presença para detectar alterações na quantidade de produtos. O professor deverá utilizar um Arduino para executar essa tarefa.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O script desenvolvido deverá interagir com os </a:t>
            </a:r>
            <a:r>
              <a:rPr lang="pt-BR" sz="2400" dirty="0" err="1"/>
              <a:t>endpoints</a:t>
            </a:r>
            <a:r>
              <a:rPr lang="pt-BR" sz="2400" dirty="0"/>
              <a:t> disponibilizados pelo </a:t>
            </a:r>
            <a:r>
              <a:rPr lang="pt-BR" sz="2400" dirty="0" err="1"/>
              <a:t>backend</a:t>
            </a:r>
            <a:r>
              <a:rPr lang="pt-BR" sz="2400" dirty="0"/>
              <a:t>, realizando operações de criação (</a:t>
            </a:r>
            <a:r>
              <a:rPr lang="pt-BR" sz="2400" dirty="0" err="1"/>
              <a:t>Create</a:t>
            </a:r>
            <a:r>
              <a:rPr lang="pt-BR" sz="2400" dirty="0"/>
              <a:t>) ou remoção (Delete) de registros conforme necessário.</a:t>
            </a:r>
          </a:p>
        </p:txBody>
      </p:sp>
    </p:spTree>
    <p:extLst>
      <p:ext uri="{BB962C8B-B14F-4D97-AF65-F5344CB8AC3E}">
        <p14:creationId xmlns:p14="http://schemas.microsoft.com/office/powerpoint/2010/main" val="265965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D34A-489F-5B19-F9AB-D598C6CD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Back </a:t>
            </a:r>
            <a:r>
              <a:rPr lang="pt-BR" dirty="0" err="1"/>
              <a:t>End</a:t>
            </a:r>
            <a:r>
              <a:rPr lang="pt-BR" dirty="0"/>
              <a:t> (</a:t>
            </a:r>
            <a:r>
              <a:rPr lang="pt-BR" b="1" dirty="0"/>
              <a:t>PBE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1C0D5-B2D0-B2A1-BA45-1F195BE5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garantir a integração entre diferentes componentes do sistema, o servidor será hospedado em um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Raspberry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Pi, onde será configurado o Django como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backend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O Django fornecerá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endpoints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RESTful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que serão consumidas tanto pelo e-commerce (</a:t>
            </a:r>
            <a:r>
              <a:rPr lang="pt-BR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frontend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quanto pelo sistema IoT do estoque, permitindo a inserção, atualização e consulta de dados no banco de dados de forma dinâmica.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73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4A776-AE55-2392-CAAA-504D111D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(</a:t>
            </a:r>
            <a:r>
              <a:rPr lang="pt-BR" b="1" dirty="0"/>
              <a:t>LOP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54A68-286E-77E3-70F4-9CB486E1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deverá aplicar os conceitos de lógica de programação para desenvolver um sistema que realize operações CRUD 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, Update e Delete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no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um servidor. O objetivo é simular um ambiente real de desenvolvimento, onde o sistema gerencia um conjunto de dados, como um estoque de produtos ou cadastro de usuários (se possível).</a:t>
            </a:r>
          </a:p>
        </p:txBody>
      </p:sp>
    </p:spTree>
    <p:extLst>
      <p:ext uri="{BB962C8B-B14F-4D97-AF65-F5344CB8AC3E}">
        <p14:creationId xmlns:p14="http://schemas.microsoft.com/office/powerpoint/2010/main" val="31088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BDC0-970A-3DC8-C3E8-5945318A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Levantamento de Requisitos (</a:t>
            </a:r>
            <a:r>
              <a:rPr lang="pt-BR" b="1" dirty="0"/>
              <a:t>LER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47829-71D5-48B0-D7D5-D0D03AE4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deverá realizar o levantamento de requisitos para o desenvolvimento de um sistema que integre conceitos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IoT, Sistemas Operacionais, Linguagem de Marcação 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O objetivo é definir de forma clara e detalhada as funcionalidades essenciais do sistema, considerando suas necessidades técnicas e operacionais.</a:t>
            </a:r>
          </a:p>
        </p:txBody>
      </p:sp>
    </p:spTree>
    <p:extLst>
      <p:ext uri="{BB962C8B-B14F-4D97-AF65-F5344CB8AC3E}">
        <p14:creationId xmlns:p14="http://schemas.microsoft.com/office/powerpoint/2010/main" val="33329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A4252-46FC-5796-6935-C4B0A41D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Marcação (</a:t>
            </a:r>
            <a:r>
              <a:rPr lang="pt-BR" b="1" dirty="0"/>
              <a:t>LIMA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6E653-D9F7-76C9-2141-F88B492BC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Nesta atividade, você deverá aplicar os conceitos de </a:t>
            </a:r>
            <a:r>
              <a:rPr lang="pt-BR" sz="2400" b="1" dirty="0"/>
              <a:t>Linguagem de Marcação</a:t>
            </a:r>
            <a:r>
              <a:rPr lang="pt-BR" sz="2400" dirty="0"/>
              <a:t> para criar um site de e-commerce utilizando </a:t>
            </a:r>
            <a:r>
              <a:rPr lang="pt-BR" sz="2400" b="1" dirty="0"/>
              <a:t>HTML e CSS</a:t>
            </a:r>
            <a:r>
              <a:rPr lang="pt-BR" sz="2400" dirty="0"/>
              <a:t>. O site será integrado a um </a:t>
            </a:r>
            <a:r>
              <a:rPr lang="pt-BR" sz="2400" b="1" dirty="0" err="1"/>
              <a:t>backend</a:t>
            </a:r>
            <a:r>
              <a:rPr lang="pt-BR" sz="2400" b="1" dirty="0"/>
              <a:t> hospedado em um servidor</a:t>
            </a:r>
            <a:r>
              <a:rPr lang="pt-BR" sz="2400" dirty="0"/>
              <a:t>, responsável por fornecer os dados dos produtos e processar as interações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33275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DF686-56BB-F60A-BBBA-BFB5A882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Proposta de Integrador para 1º Semestre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6D110-2963-BE9D-3C9F-F2454634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empresa "</a:t>
            </a:r>
            <a:r>
              <a:rPr lang="pt-BR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TechShop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" deseja modernizar sua loja virtual e otimizar seu processo de venda e gestão de estoque por meio da integração de diferentes tecnologias. Para isso, foi proposta a criação de um sistema completo, onde os alunos devem desenvolver um e-commerce funcional com diversas tecnologias interconectadas.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primeiro passo será realizar o levantamento de requisitos do projeto, onde os alunos deverão entender as necessidades da empresa e definir as funcionalidades essenciais para o site. A partir disso, será criado o layout do site, utilizando HTML e CSS para desenvolver uma interface intuitiva e atraente. O site deve incluir uma página principal com categorias de produtos e promoções, uma página detalhada para cada produto com informações como preço, descrição e imagens, e uma página de checkout simples para a realização de compras. Os dados do site, como produtos, preços e descrições, serão embutidos diretamente no código, facilitando o desenvolvimento inicial. O design também deverá ser responsivo, garantindo que o site funcione bem em desktops e dispositivos móveis.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9172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F4CDA9-4964-078A-0F9A-E7A08B350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262"/>
            <a:ext cx="10515600" cy="5656701"/>
          </a:xfrm>
        </p:spPr>
        <p:txBody>
          <a:bodyPr/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sistema deverá ser hospedado em um servidor local, configurado em um 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Raspberry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Pi. O aluno precisará instalar um servidor web e garantir que o ambiente esteja configurado corretamente, de modo que o site seja acessível na rede local.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Os sensores físicos serão utilizados para automatizar a atualização do estoque. Sensores de presença ou peso serão empregados para detectar alterações na quantidade de produtos. Os dados gerados por esses sensores deverão interagir com o banco de dados hospedado no servidor.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empresa "</a:t>
            </a:r>
            <a:r>
              <a:rPr lang="pt-BR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TechShop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" deseja modernizar sua loja virtual e otimizar seu processo de venda e gestão de estoque por meio da integração de diferentes tecnologias. Para isso, foi proposta a criação de um sistema completo, onde os alunos devem desenvolver um e-commerce funcional com diversas tecnologias interconectadas.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primeiro passo será realizar o levantamento de requisitos do projeto, onde os alunos deverão entender as necessidades da empresa e definir as funcionalidades essenciais para o site. A partir disso, será criado o layout do site, utilizando HTML e CSS para desenvolver uma interface intuitiva e atraente. O site deve incluir uma página principal com categorias de produtos e promoções, uma página detalhada para cada produto com informações como preço, descrição e imagens, e uma página de checkout simples para a realização de compras. Os dados do site, como produtos, preços e descrições, serão armazenados no banco de dados, facilitando a manutenção e expansão do sistema. O design também deverá ser responsivo, garantindo que o site funcione bem em desktops e dispositivos móveis.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82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1053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Tema do Office</vt:lpstr>
      <vt:lpstr>Apresentação do PowerPoint</vt:lpstr>
      <vt:lpstr>Sistemas Operacionais (SO)</vt:lpstr>
      <vt:lpstr>Arquitetura de Redes com IOT (ARI)</vt:lpstr>
      <vt:lpstr>Programação Back End (PBE)</vt:lpstr>
      <vt:lpstr>Lógica de Programação (LOP)</vt:lpstr>
      <vt:lpstr>Levantamento de Requisitos (LER) </vt:lpstr>
      <vt:lpstr>Linguagem de Marcação (LIMA)</vt:lpstr>
      <vt:lpstr>Proposta de Integrador para 1º Semestre</vt:lpstr>
      <vt:lpstr>Apresentação do PowerPoint</vt:lpstr>
      <vt:lpstr>Apresentação do PowerPoint</vt:lpstr>
      <vt:lpstr>Apresentação do PowerPoint</vt:lpstr>
      <vt:lpstr>Linguagem de Marcação (LIMA)</vt:lpstr>
      <vt:lpstr>Banco de Dados (BD)</vt:lpstr>
      <vt:lpstr>Programação Front End (PFE)</vt:lpstr>
      <vt:lpstr>Programação Back End (PBE)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Lindomar Jose Batistao</dc:creator>
  <cp:lastModifiedBy>Lindomar Jose Batistao</cp:lastModifiedBy>
  <cp:revision>24</cp:revision>
  <dcterms:created xsi:type="dcterms:W3CDTF">2025-03-11T12:57:37Z</dcterms:created>
  <dcterms:modified xsi:type="dcterms:W3CDTF">2025-03-11T14:27:43Z</dcterms:modified>
</cp:coreProperties>
</file>