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handoutMasterIdLst>
    <p:handoutMasterId r:id="rId30"/>
  </p:handoutMasterIdLst>
  <p:sldIdLst>
    <p:sldId id="257" r:id="rId2"/>
    <p:sldId id="353" r:id="rId3"/>
    <p:sldId id="313" r:id="rId4"/>
    <p:sldId id="357" r:id="rId5"/>
    <p:sldId id="356" r:id="rId6"/>
    <p:sldId id="358" r:id="rId7"/>
    <p:sldId id="374" r:id="rId8"/>
    <p:sldId id="359" r:id="rId9"/>
    <p:sldId id="361" r:id="rId10"/>
    <p:sldId id="375" r:id="rId11"/>
    <p:sldId id="363" r:id="rId12"/>
    <p:sldId id="372" r:id="rId13"/>
    <p:sldId id="364" r:id="rId14"/>
    <p:sldId id="365" r:id="rId15"/>
    <p:sldId id="366" r:id="rId16"/>
    <p:sldId id="373" r:id="rId17"/>
    <p:sldId id="367" r:id="rId18"/>
    <p:sldId id="368" r:id="rId19"/>
    <p:sldId id="369" r:id="rId20"/>
    <p:sldId id="377" r:id="rId21"/>
    <p:sldId id="378" r:id="rId22"/>
    <p:sldId id="379" r:id="rId23"/>
    <p:sldId id="370" r:id="rId24"/>
    <p:sldId id="381" r:id="rId25"/>
    <p:sldId id="371" r:id="rId26"/>
    <p:sldId id="380" r:id="rId27"/>
    <p:sldId id="382" r:id="rId28"/>
  </p:sldIdLst>
  <p:sldSz cx="12192000" cy="6858000"/>
  <p:notesSz cx="9144000" cy="6858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D68A675-09BF-86F2-25D7-DB58B3F4F5A6}" name="Marcia Cristina Scanacapra" initials="MS" userId="S::marcia.cristina@sp.senai.br::8d7ffe9e-48d9-41a2-ba6e-8a077a083ac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3" d="100"/>
          <a:sy n="83" d="100"/>
        </p:scale>
        <p:origin x="2184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BEC7303-7E43-6DE0-557B-C3EDB346F8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9A99639-9FF0-05FC-8B41-2925E8887DD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C401A9-6E05-47A9-B265-E4923B56BA5C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D7CB834-166C-526E-BF57-D25657E4CDF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42FA530-0F67-53DE-D44A-0EDF3C0DE4E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4085DA-FB76-48D2-8AA4-F0DA3BD31E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33645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F6BBC6-8A01-4D5D-9546-2BB8A3AF49A3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859941-0429-46A3-A175-7ABBA64DD22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9695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C859941-0429-46A3-A175-7ABBA64DD22A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0196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">
            <a:extLst>
              <a:ext uri="{FF2B5EF4-FFF2-40B4-BE49-F238E27FC236}">
                <a16:creationId xmlns:a16="http://schemas.microsoft.com/office/drawing/2014/main" id="{239F12A9-4EE2-A46B-119F-F8C8EE120657}"/>
              </a:ext>
            </a:extLst>
          </p:cNvPr>
          <p:cNvSpPr txBox="1">
            <a:spLocks/>
          </p:cNvSpPr>
          <p:nvPr userDrawn="1"/>
        </p:nvSpPr>
        <p:spPr>
          <a:xfrm>
            <a:off x="838200" y="361148"/>
            <a:ext cx="10515600" cy="46416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r>
              <a:rPr lang="pt-BR" sz="2800" dirty="0"/>
              <a:t>Tópicos de hoje</a:t>
            </a:r>
          </a:p>
        </p:txBody>
      </p:sp>
    </p:spTree>
    <p:extLst>
      <p:ext uri="{BB962C8B-B14F-4D97-AF65-F5344CB8AC3E}">
        <p14:creationId xmlns:p14="http://schemas.microsoft.com/office/powerpoint/2010/main" val="5542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91C2B-6A63-D233-4D44-B520D712D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9F26917-5348-AEE9-9009-E8BA14CB0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0342D7-D4E1-DAAD-AFD5-F49DAEE447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729A5C-55B6-635D-8CA0-0C99BF7F6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10FE195-C3A2-D23E-D17E-44EF674B9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58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AF7995E-CDFD-B526-94B7-07AD90FB6B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CBC9A2-87BD-CDFA-38C5-7CDF5FE77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ADCEC56-3FAE-E873-D07E-F427A6E773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EB119DC-3975-1A32-B3D7-FDE74C20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57E2336-76FF-504E-2BEA-A1583158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1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902644-CAAC-8670-630B-9934FE3C0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D3E0F72-096C-839B-9BBA-DB4C9DD6C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4580" y="3112653"/>
            <a:ext cx="6550891" cy="15033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53788-2465-8D45-4B23-D85DF7BAD2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3134583-1884-1CE1-1B71-5E15D73E5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5ACAAC-F38E-69CA-0332-8D7FD1334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7321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9F3867-9A69-38E2-1C77-D726B7AA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EF2644-6C63-6E9C-8113-A2FD2A50D8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E243F4E-8C8F-3803-DB33-E74D9F8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8E229D-ACD5-EF69-C0E1-2AEAD87AC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0740CF3-E861-BE0E-2ADD-CE72FAF6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5192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753FC6-79AE-97AF-D969-1DCD8F832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8092CC-35A1-6FA1-46D7-2447509FED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70A6521-DAC6-DF82-1717-81EB280E9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C57B06E-53DA-0685-E95E-F2F95990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AF50C6F-4219-4C54-6995-6D4B5AEAA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4E0CDB9-B794-FA8E-56A9-D9B389D1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668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4513B9-BAF0-FA24-1E01-24B295DD1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73A952B-3C7D-BEE8-6586-D600B36D79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EC02D5-159F-4E03-3D78-AC91DA3F6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929FDED-8764-CDBB-1208-B28F2441C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62E4E86-4486-8EFD-CBD0-28A7A6109C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350B679-5F61-B93F-23D0-91EA05DFC0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A956DED-B233-DA21-D94D-EF1866972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5EE9A12-5370-0A77-ECE3-FA7F65126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6000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C47F94-42FD-183E-8B3D-44266F9FB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C559603E-C37C-E7E5-746C-7C6A3A59CD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5DF6B9-FEC5-90FD-5E37-DDBFE17F5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4D51F8-92C5-BD87-3ACC-528431501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64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2101AF2-9693-1087-8009-070DBF6177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F1340527-F428-3B54-EE86-11F4651E6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D3CBE16-C378-3EE8-E595-E7DF57215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8093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B1F4F5-0406-A60C-D339-727C80121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D629B2-D800-EFF0-F752-1804FEBA5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E667030-AF3C-C5CC-4EEB-44084C383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7E9812-BE9D-26D3-EF8E-F9EAEF0543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3FB1CD2-829B-98F1-A9D9-4D9FDF8F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57370C-8B56-C8CC-8BD3-DC389AD1D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1250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B8617-1B1C-D52D-6236-EB4487D4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21F9435-ED9E-C8D2-2114-CBEF723E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BA23C-86E3-EF80-17F5-0EFFCEB65D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46167FF-D95E-07BA-B55C-5FF81E27576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0B09755-C293-4A33-93C2-79B01653C9ED}" type="datetimeFigureOut">
              <a:rPr lang="pt-BR" smtClean="0"/>
              <a:t>22/01/2025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6644F51-EE72-06A1-70D4-06E16E37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E15C59-DBAF-350A-70C4-9317562D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9AEBFB-768C-4B89-B21B-7F36B30B412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893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D978F955-4510-0ECB-ED83-2F12F5BBA8D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16200000">
            <a:off x="-492114" y="492116"/>
            <a:ext cx="1325563" cy="341332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4AAAD03A-1B81-A2E3-D8F9-865946E9E727}"/>
              </a:ext>
            </a:extLst>
          </p:cNvPr>
          <p:cNvSpPr/>
          <p:nvPr userDrawn="1"/>
        </p:nvSpPr>
        <p:spPr>
          <a:xfrm rot="16200000">
            <a:off x="-2595551" y="3921115"/>
            <a:ext cx="5532436" cy="3413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0" dirty="0"/>
              <a:t>Projetos (PRO)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CF7FDB-B115-F52F-3978-7A28A252DF74}"/>
              </a:ext>
            </a:extLst>
          </p:cNvPr>
          <p:cNvSpPr txBox="1">
            <a:spLocks/>
          </p:cNvSpPr>
          <p:nvPr userDrawn="1"/>
        </p:nvSpPr>
        <p:spPr>
          <a:xfrm>
            <a:off x="817583" y="3035299"/>
            <a:ext cx="11850665" cy="36512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>
                    <a:lumMod val="50000"/>
                  </a:schemeClr>
                </a:solidFill>
                <a:latin typeface="Aharoni" panose="02010803020104030203" pitchFamily="2" charset="-79"/>
                <a:ea typeface="+mj-ea"/>
                <a:cs typeface="Aharoni" panose="02010803020104030203" pitchFamily="2" charset="-79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2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3EBB11BD-7568-10E1-010E-7A3E548497E8}"/>
              </a:ext>
            </a:extLst>
          </p:cNvPr>
          <p:cNvSpPr/>
          <p:nvPr userDrawn="1"/>
        </p:nvSpPr>
        <p:spPr>
          <a:xfrm>
            <a:off x="341334" y="0"/>
            <a:ext cx="11850665" cy="3413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800" b="0" dirty="0">
                <a:solidFill>
                  <a:schemeClr val="bg1"/>
                </a:solidFill>
              </a:rPr>
              <a:t>Desenvolvimento de Sistemas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DFEB290A-D387-853B-11DF-76987DB4DB57}"/>
              </a:ext>
            </a:extLst>
          </p:cNvPr>
          <p:cNvSpPr/>
          <p:nvPr userDrawn="1"/>
        </p:nvSpPr>
        <p:spPr>
          <a:xfrm>
            <a:off x="341335" y="6572082"/>
            <a:ext cx="11850665" cy="2859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1" dirty="0">
                <a:solidFill>
                  <a:srgbClr val="7030A0"/>
                </a:solidFill>
                <a:latin typeface="+mj-lt"/>
              </a:rPr>
              <a:t>Prof.ª Marcia Scanacapra</a:t>
            </a:r>
          </a:p>
        </p:txBody>
      </p:sp>
    </p:spTree>
    <p:extLst>
      <p:ext uri="{BB962C8B-B14F-4D97-AF65-F5344CB8AC3E}">
        <p14:creationId xmlns:p14="http://schemas.microsoft.com/office/powerpoint/2010/main" val="1636118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Aharoni" panose="02010803020104030203" pitchFamily="2" charset="-79"/>
          <a:ea typeface="+mj-ea"/>
          <a:cs typeface="Aharoni" panose="02010803020104030203" pitchFamily="2" charset="-79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64BC4EC-30A0-9AA5-AED6-340A8FB6D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140543"/>
            <a:ext cx="10515600" cy="5466734"/>
          </a:xfrm>
        </p:spPr>
        <p:txBody>
          <a:bodyPr/>
          <a:lstStyle/>
          <a:p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Desenvolvimento de </a:t>
            </a:r>
          </a:p>
          <a:p>
            <a:r>
              <a:rPr lang="pt-BR" sz="8000" u="sng" dirty="0">
                <a:solidFill>
                  <a:srgbClr val="0070C0"/>
                </a:solidFill>
                <a:latin typeface="Baguet Script" panose="020F0502020204030204" pitchFamily="2" charset="0"/>
              </a:rPr>
              <a:t>Sistemas</a:t>
            </a:r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endParaRPr lang="pt-BR" sz="160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pPr algn="l"/>
            <a:r>
              <a:rPr lang="pt-BR" sz="2000" dirty="0">
                <a:latin typeface="Aharoni" panose="02010803020104030203" pitchFamily="2" charset="-79"/>
                <a:cs typeface="Aharoni" panose="02010803020104030203" pitchFamily="2" charset="-79"/>
              </a:rPr>
              <a:t>Unidade curricular:</a:t>
            </a:r>
          </a:p>
          <a:p>
            <a:pPr algn="l"/>
            <a:endParaRPr lang="pt-BR" sz="105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Projetos</a:t>
            </a:r>
          </a:p>
          <a:p>
            <a:r>
              <a:rPr lang="pt-BR" sz="4000" dirty="0">
                <a:latin typeface="Aharoni" panose="02010803020104030203" pitchFamily="2" charset="-79"/>
                <a:cs typeface="Aharoni" panose="02010803020104030203" pitchFamily="2" charset="-79"/>
              </a:rPr>
              <a:t> - PRO -</a:t>
            </a:r>
          </a:p>
        </p:txBody>
      </p:sp>
    </p:spTree>
    <p:extLst>
      <p:ext uri="{BB962C8B-B14F-4D97-AF65-F5344CB8AC3E}">
        <p14:creationId xmlns:p14="http://schemas.microsoft.com/office/powerpoint/2010/main" val="4204227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F5DFA-D886-7540-2456-FBB1ABD8D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5D36C57-039B-7EFB-70CA-9DFA0EE6E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b="1" dirty="0"/>
              <a:t>Qualidade de Software – O que é? </a:t>
            </a:r>
            <a:r>
              <a:rPr lang="pt-BR" sz="2800" b="1" dirty="0">
                <a:sym typeface="Wingdings" panose="05000000000000000000" pitchFamily="2" charset="2"/>
              </a:rPr>
              <a:t> </a:t>
            </a:r>
            <a:r>
              <a:rPr lang="pt-BR" sz="2800" dirty="0"/>
              <a:t>ISO/IEC </a:t>
            </a:r>
            <a:r>
              <a:rPr lang="pt-BR" sz="3200" dirty="0"/>
              <a:t>25010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C780899C-2BD1-5602-07CE-E40763037D4B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2BCAE3-D617-B9CC-6DC2-98876E6FA619}"/>
              </a:ext>
            </a:extLst>
          </p:cNvPr>
          <p:cNvSpPr txBox="1"/>
          <p:nvPr/>
        </p:nvSpPr>
        <p:spPr>
          <a:xfrm>
            <a:off x="838200" y="1313733"/>
            <a:ext cx="107835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Curva de deterioração do software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343DE9-DBC8-D27A-D703-05E49A5EE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5983" y="1735427"/>
            <a:ext cx="9585844" cy="458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150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77056E-4580-A9E2-9E37-0CB642CED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4" name="Rectangle 513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E945996-4C86-BB52-75F1-665A0BF3B2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Qualidade de Software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13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ISO/IEC 25010:2011">
            <a:extLst>
              <a:ext uri="{FF2B5EF4-FFF2-40B4-BE49-F238E27FC236}">
                <a16:creationId xmlns:a16="http://schemas.microsoft.com/office/drawing/2014/main" id="{39EEB661-9647-7616-1071-842783B9E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630936"/>
            <a:ext cx="5049848" cy="3913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A21C537E-B722-B026-3ADA-D76746507554}"/>
              </a:ext>
            </a:extLst>
          </p:cNvPr>
          <p:cNvSpPr txBox="1"/>
          <p:nvPr/>
        </p:nvSpPr>
        <p:spPr>
          <a:xfrm>
            <a:off x="4654296" y="4798577"/>
            <a:ext cx="6894576" cy="142848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/>
              <a:t>Aplicação dos Conceitos da ISO/IEC 25010 em Projetos Práticos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b="1"/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676E57FE-A6ED-EC51-E6F0-35BC8C54C6D5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922514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4DD8D-16B3-5F73-E2A5-6BE8E1DFA2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629DA11-99CC-0F04-20AA-AE0423C9F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b="1" dirty="0"/>
              <a:t>Qualidade de Software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388B60C0-E5B8-9F5D-0B60-8BBC2CC929EA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3738A5A-5D43-6CF1-39E0-AC142A3E2104}"/>
              </a:ext>
            </a:extLst>
          </p:cNvPr>
          <p:cNvSpPr txBox="1"/>
          <p:nvPr/>
        </p:nvSpPr>
        <p:spPr>
          <a:xfrm>
            <a:off x="838200" y="1313733"/>
            <a:ext cx="1078352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Aplicação dos Conceitos da ISO/IEC 25010 em Projetos Práticos</a:t>
            </a:r>
          </a:p>
          <a:p>
            <a:endParaRPr lang="pt-BR" sz="2800" b="1" dirty="0"/>
          </a:p>
          <a:p>
            <a:r>
              <a:rPr lang="pt-BR" b="1" dirty="0"/>
              <a:t>1. Funcionalidade (Adequação Funcional)</a:t>
            </a:r>
          </a:p>
          <a:p>
            <a:pPr lvl="1"/>
            <a:r>
              <a:rPr lang="pt-BR" b="1" dirty="0"/>
              <a:t>Como Aplicar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Realize </a:t>
            </a:r>
            <a:r>
              <a:rPr lang="pt-BR" b="1" dirty="0"/>
              <a:t>levantamentos detalhados de requisitos</a:t>
            </a:r>
            <a:r>
              <a:rPr lang="pt-BR" dirty="0"/>
              <a:t> com usuários e stakeholders.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Use </a:t>
            </a:r>
            <a:r>
              <a:rPr lang="pt-BR" b="1" dirty="0"/>
              <a:t>casos de uso</a:t>
            </a:r>
            <a:r>
              <a:rPr lang="pt-BR" dirty="0"/>
              <a:t> ou </a:t>
            </a:r>
            <a:r>
              <a:rPr lang="pt-BR" b="1" dirty="0"/>
              <a:t>histórias de usuário</a:t>
            </a:r>
            <a:r>
              <a:rPr lang="pt-BR" dirty="0"/>
              <a:t> para garantir que o sistema cubra todos os cenários necessários.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Execute </a:t>
            </a:r>
            <a:r>
              <a:rPr lang="pt-BR" b="1" dirty="0"/>
              <a:t>testes funcionais</a:t>
            </a:r>
            <a:r>
              <a:rPr lang="pt-BR" dirty="0"/>
              <a:t> para validar se as funcionalidades estão funcionando como esperado.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2. Confiabilidade</a:t>
            </a:r>
          </a:p>
          <a:p>
            <a:pPr lvl="1"/>
            <a:r>
              <a:rPr lang="pt-BR" b="1" dirty="0"/>
              <a:t>Como Aplicar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Implemente </a:t>
            </a:r>
            <a:r>
              <a:rPr lang="pt-BR" b="1" dirty="0"/>
              <a:t>monitoramento contínuo</a:t>
            </a:r>
            <a:r>
              <a:rPr lang="pt-BR" dirty="0"/>
              <a:t> para detectar falhas antes que afetem os usuários.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Realize </a:t>
            </a:r>
            <a:r>
              <a:rPr lang="pt-BR" b="1" dirty="0"/>
              <a:t>testes de stress</a:t>
            </a:r>
            <a:r>
              <a:rPr lang="pt-BR" dirty="0"/>
              <a:t> para verificar a estabilidade do sistema sob carga pesada.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Adicione </a:t>
            </a:r>
            <a:r>
              <a:rPr lang="pt-BR" b="1" dirty="0"/>
              <a:t>mecanismos de tolerância a falhas</a:t>
            </a:r>
            <a:r>
              <a:rPr lang="pt-BR" dirty="0"/>
              <a:t>, como backups automáticos ou replicação de dados.</a:t>
            </a:r>
          </a:p>
          <a:p>
            <a:pPr lvl="1"/>
            <a:r>
              <a:rPr lang="pt-BR" b="1" dirty="0"/>
              <a:t>Exemplo Prático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b="1" dirty="0"/>
              <a:t>Google Drive</a:t>
            </a:r>
            <a:r>
              <a:rPr lang="pt-BR" dirty="0"/>
              <a:t>: É confiável e mantém os dados dos usuários seguros, com backup automático e alta disponibilidade.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81242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96392-C84B-BEDC-9C88-9E6DD285A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D0F36AD-F582-9F68-16DE-7BC883C50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b="1" dirty="0"/>
              <a:t>Qualidade de Software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AB9F2C74-C2AE-54C4-AFDB-24D72EC474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119B0B6-981E-4865-9FEC-78CDD5FEB499}"/>
              </a:ext>
            </a:extLst>
          </p:cNvPr>
          <p:cNvSpPr txBox="1"/>
          <p:nvPr/>
        </p:nvSpPr>
        <p:spPr>
          <a:xfrm>
            <a:off x="838200" y="999101"/>
            <a:ext cx="1117681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Aplicação dos Conceitos da ISO/IEC 25010 em Projetos Práticos</a:t>
            </a:r>
          </a:p>
          <a:p>
            <a:endParaRPr lang="pt-BR" sz="2800" b="1" dirty="0"/>
          </a:p>
          <a:p>
            <a:r>
              <a:rPr lang="pt-BR" b="1" dirty="0"/>
              <a:t>3. Usabilidade</a:t>
            </a:r>
          </a:p>
          <a:p>
            <a:pPr lvl="1"/>
            <a:r>
              <a:rPr lang="pt-BR" b="1" dirty="0"/>
              <a:t>Como Aplicar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Faça </a:t>
            </a:r>
            <a:r>
              <a:rPr lang="pt-BR" b="1" dirty="0"/>
              <a:t>testes de usabilidade</a:t>
            </a:r>
            <a:r>
              <a:rPr lang="pt-BR" dirty="0"/>
              <a:t> com usuários reais durante o desenvolvimento.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Siga princípios de </a:t>
            </a:r>
            <a:r>
              <a:rPr lang="pt-BR" b="1" dirty="0"/>
              <a:t>design centrado no usuário (UX/UI)</a:t>
            </a:r>
            <a:r>
              <a:rPr lang="pt-BR" dirty="0"/>
              <a:t> para criar interfaces intuitivas.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Disponibilize tutoriais, guias e suporte para facilitar o aprendizado.</a:t>
            </a:r>
          </a:p>
          <a:p>
            <a:pPr lvl="1"/>
            <a:r>
              <a:rPr lang="pt-BR" b="1" dirty="0"/>
              <a:t>Exemplo Prático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b="1" dirty="0" err="1"/>
              <a:t>Duolingo</a:t>
            </a:r>
            <a:r>
              <a:rPr lang="pt-BR" dirty="0"/>
              <a:t>: Interface amigável e intuitiva que facilita o aprendizado de idiomas, além de </a:t>
            </a:r>
            <a:r>
              <a:rPr lang="pt-BR" dirty="0" err="1"/>
              <a:t>gamificar</a:t>
            </a:r>
            <a:r>
              <a:rPr lang="pt-BR" dirty="0"/>
              <a:t> o progresso do usuário.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4. Eficiência de Desempenho</a:t>
            </a:r>
          </a:p>
          <a:p>
            <a:pPr lvl="1"/>
            <a:r>
              <a:rPr lang="pt-BR" b="1" dirty="0"/>
              <a:t>Como Aplicar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Utilize </a:t>
            </a:r>
            <a:r>
              <a:rPr lang="pt-BR" b="1" dirty="0"/>
              <a:t>ferramentas de monitoramento de desempenho</a:t>
            </a:r>
            <a:r>
              <a:rPr lang="pt-BR" dirty="0"/>
              <a:t>, como New </a:t>
            </a:r>
            <a:r>
              <a:rPr lang="pt-BR" dirty="0" err="1"/>
              <a:t>Relic</a:t>
            </a:r>
            <a:r>
              <a:rPr lang="pt-BR" dirty="0"/>
              <a:t> ou </a:t>
            </a:r>
            <a:r>
              <a:rPr lang="pt-BR" dirty="0" err="1"/>
              <a:t>JMeter</a:t>
            </a:r>
            <a:r>
              <a:rPr lang="pt-BR" dirty="0"/>
              <a:t>, para medir tempo de resposta e consumo de recursos.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Otimize consultas ao banco de dados, processamento em segundo plano e uso de APIs.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Realize </a:t>
            </a:r>
            <a:r>
              <a:rPr lang="pt-BR" b="1" dirty="0"/>
              <a:t>testes de carga</a:t>
            </a:r>
            <a:r>
              <a:rPr lang="pt-BR" dirty="0"/>
              <a:t> para garantir que o sistema se comporta bem em situações de alto uso.</a:t>
            </a:r>
          </a:p>
          <a:p>
            <a:pPr lvl="1"/>
            <a:r>
              <a:rPr lang="pt-BR" b="1" dirty="0"/>
              <a:t>Exemplo Prático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b="1" dirty="0"/>
              <a:t>Spotify</a:t>
            </a:r>
            <a:r>
              <a:rPr lang="pt-BR" dirty="0"/>
              <a:t>: Carrega rapidamente listas de reprodução e músicas, mesmo com grandes volumes de dados e usuários simultâneos.</a:t>
            </a:r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9764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33EA1-BF52-6B9F-B54C-F679CD295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DBA2D766-12A4-6D98-B6EA-45269CD1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b="1" dirty="0"/>
              <a:t>Qualidade de Software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7A86BCF3-E6BA-7CBE-FE0B-5511B2C6542B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2F2CC98-2659-AEE5-E68F-D3EDBB43A179}"/>
              </a:ext>
            </a:extLst>
          </p:cNvPr>
          <p:cNvSpPr txBox="1"/>
          <p:nvPr/>
        </p:nvSpPr>
        <p:spPr>
          <a:xfrm>
            <a:off x="838200" y="999101"/>
            <a:ext cx="1117681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Aplicação dos Conceitos da ISO/IEC 25010 em Projetos Práticos</a:t>
            </a:r>
          </a:p>
          <a:p>
            <a:endParaRPr lang="pt-BR" sz="2800" b="1" dirty="0"/>
          </a:p>
          <a:p>
            <a:r>
              <a:rPr lang="pt-BR" b="1" dirty="0"/>
              <a:t>5. Manutenibilidade</a:t>
            </a:r>
          </a:p>
          <a:p>
            <a:pPr lvl="1"/>
            <a:r>
              <a:rPr lang="pt-BR" b="1" dirty="0"/>
              <a:t>Como Aplicar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Use </a:t>
            </a:r>
            <a:r>
              <a:rPr lang="pt-BR" b="1" dirty="0"/>
              <a:t>princípios de design modular</a:t>
            </a:r>
            <a:r>
              <a:rPr lang="pt-BR" dirty="0"/>
              <a:t> para facilitar a atualização e manutenção do sistema.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Escreva código claro e bem documentado, seguindo boas práticas.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Realize revisões regulares de código para garantir sua qualidade e evitar "dívida técnica".</a:t>
            </a:r>
          </a:p>
          <a:p>
            <a:pPr lvl="1"/>
            <a:r>
              <a:rPr lang="pt-BR" b="1" dirty="0"/>
              <a:t>Exemplo Prático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b="1" dirty="0"/>
              <a:t>Linux Kernel</a:t>
            </a:r>
            <a:r>
              <a:rPr lang="pt-BR" dirty="0"/>
              <a:t>: Sistema modular que permite atualizações e melhorias em partes específicas sem comprometer o restante do sistema.</a:t>
            </a:r>
          </a:p>
          <a:p>
            <a:endParaRPr lang="pt-BR" dirty="0"/>
          </a:p>
          <a:p>
            <a:r>
              <a:rPr lang="pt-BR" b="1" dirty="0"/>
              <a:t>6. Portabilidade</a:t>
            </a:r>
          </a:p>
          <a:p>
            <a:pPr lvl="1"/>
            <a:r>
              <a:rPr lang="pt-BR" b="1" dirty="0"/>
              <a:t>Como Aplicar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Use tecnologias multiplataforma, como </a:t>
            </a:r>
            <a:r>
              <a:rPr lang="pt-BR" b="1" dirty="0" err="1"/>
              <a:t>React</a:t>
            </a:r>
            <a:r>
              <a:rPr lang="pt-BR" b="1" dirty="0"/>
              <a:t> </a:t>
            </a:r>
            <a:r>
              <a:rPr lang="pt-BR" b="1" dirty="0" err="1"/>
              <a:t>Native</a:t>
            </a:r>
            <a:r>
              <a:rPr lang="pt-BR" dirty="0"/>
              <a:t> ou </a:t>
            </a:r>
            <a:r>
              <a:rPr lang="pt-BR" b="1" dirty="0" err="1"/>
              <a:t>Flutter</a:t>
            </a:r>
            <a:r>
              <a:rPr lang="pt-BR" dirty="0"/>
              <a:t>, para criar aplicativos que funcionem em diferentes dispositivos.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Certifique-se de que o software pode ser instalado facilmente em diferentes sistemas operacionais.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Teste o software em diferentes ambientes para validar sua adaptabilidade.</a:t>
            </a:r>
          </a:p>
          <a:p>
            <a:pPr lvl="1"/>
            <a:r>
              <a:rPr lang="pt-BR" b="1" dirty="0"/>
              <a:t>Exemplo Prático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b="1" dirty="0"/>
              <a:t>Google Chrome</a:t>
            </a:r>
            <a:r>
              <a:rPr lang="pt-BR" dirty="0"/>
              <a:t>: Disponível em várias plataformas (Windows, </a:t>
            </a:r>
            <a:r>
              <a:rPr lang="pt-BR" dirty="0" err="1"/>
              <a:t>macOS</a:t>
            </a:r>
            <a:r>
              <a:rPr lang="pt-BR" dirty="0"/>
              <a:t>, Android, iOS), com experiência consistente.</a:t>
            </a:r>
          </a:p>
          <a:p>
            <a:endParaRPr lang="pt-BR" dirty="0"/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59526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C3DD4-BB44-15EE-8F67-D340F0FCE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689E6532-CDF8-8F45-8376-0AB86DCD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b="1" dirty="0"/>
              <a:t>Qualidade de Software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D1808855-72FD-4E58-3CFB-B8E25A63493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2C074C6-52F9-9FE4-C523-3C54DD736AB9}"/>
              </a:ext>
            </a:extLst>
          </p:cNvPr>
          <p:cNvSpPr txBox="1"/>
          <p:nvPr/>
        </p:nvSpPr>
        <p:spPr>
          <a:xfrm>
            <a:off x="838200" y="999101"/>
            <a:ext cx="1117681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Aplicação dos Conceitos da ISO/IEC 25010 em Projetos Práticos</a:t>
            </a:r>
          </a:p>
          <a:p>
            <a:endParaRPr lang="pt-BR" sz="2800" b="1" dirty="0"/>
          </a:p>
          <a:p>
            <a:r>
              <a:rPr lang="pt-BR" b="1" dirty="0"/>
              <a:t>7. Compatibilidade</a:t>
            </a:r>
          </a:p>
          <a:p>
            <a:pPr lvl="1"/>
            <a:r>
              <a:rPr lang="pt-BR" b="1" dirty="0"/>
              <a:t>Como Aplicar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Teste a </a:t>
            </a:r>
            <a:r>
              <a:rPr lang="pt-BR" b="1" dirty="0"/>
              <a:t>interoperabilidade</a:t>
            </a:r>
            <a:r>
              <a:rPr lang="pt-BR" dirty="0"/>
              <a:t> com outros sistemas usando APIs.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Garanta que as versões mais recentes do software sejam compatíveis com versões anteriores (retrocompatibilidade).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Implemente formatos de dados padrão (JSON, XML) para facilitar a integração.</a:t>
            </a:r>
          </a:p>
          <a:p>
            <a:pPr lvl="1"/>
            <a:r>
              <a:rPr lang="pt-BR" b="1" dirty="0"/>
              <a:t>Exemplo Prático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b="1" dirty="0"/>
              <a:t>Slack</a:t>
            </a:r>
            <a:r>
              <a:rPr lang="pt-BR" dirty="0"/>
              <a:t>: Integra-se facilmente a diversas ferramentas (Google Drive, </a:t>
            </a:r>
            <a:r>
              <a:rPr lang="pt-BR" dirty="0" err="1"/>
              <a:t>Trello</a:t>
            </a:r>
            <a:r>
              <a:rPr lang="pt-BR" dirty="0"/>
              <a:t>, GitHub) para melhorar a produtividade das equipes.</a:t>
            </a:r>
          </a:p>
          <a:p>
            <a:endParaRPr lang="pt-BR" dirty="0"/>
          </a:p>
          <a:p>
            <a:r>
              <a:rPr lang="pt-BR" b="1" dirty="0"/>
              <a:t>8. Segurança</a:t>
            </a:r>
          </a:p>
          <a:p>
            <a:pPr lvl="1"/>
            <a:r>
              <a:rPr lang="pt-BR" b="1" dirty="0"/>
              <a:t>Como Aplicar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Utilize autenticação forte, como </a:t>
            </a:r>
            <a:r>
              <a:rPr lang="pt-BR" b="1" dirty="0"/>
              <a:t>MFA (Autenticação Multifator)</a:t>
            </a:r>
            <a:r>
              <a:rPr lang="pt-BR" dirty="0"/>
              <a:t>, para proteger os acessos.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Criptografe dados sensíveis em trânsito (HTTPS) e em repouso.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dirty="0"/>
              <a:t>Realize auditorias regulares de segurança e simule ataques para identificar vulnerabilidades.</a:t>
            </a:r>
          </a:p>
          <a:p>
            <a:pPr lvl="1"/>
            <a:r>
              <a:rPr lang="pt-BR" b="1" dirty="0"/>
              <a:t>Exemplo Prático</a:t>
            </a:r>
            <a:r>
              <a:rPr lang="pt-BR" dirty="0"/>
              <a:t>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pt-BR" b="1" dirty="0"/>
              <a:t>PayPal</a:t>
            </a:r>
            <a:r>
              <a:rPr lang="pt-BR" dirty="0"/>
              <a:t>: Garante transações financeiras seguras com autenticação robusta, criptografia de ponta e monitoramento contínuo contra fraudes.</a:t>
            </a:r>
          </a:p>
          <a:p>
            <a:endParaRPr lang="pt-BR" dirty="0"/>
          </a:p>
          <a:p>
            <a:pPr lvl="2">
              <a:buFont typeface="Arial" panose="020B0604020202020204" pitchFamily="34" charset="0"/>
              <a:buChar char="•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552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6D34B-1D2E-20F0-1F31-FE587B4DF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14563E73-6968-0D4A-A9A2-37F9509D2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b="1" dirty="0"/>
              <a:t>Qualidade de Software – Note que...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C0DAE49-BAC1-BCFB-0CDB-3D13E5AB32AE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660E793-E032-97BB-9CD8-62B4CFD0ADF2}"/>
              </a:ext>
            </a:extLst>
          </p:cNvPr>
          <p:cNvSpPr txBox="1"/>
          <p:nvPr/>
        </p:nvSpPr>
        <p:spPr>
          <a:xfrm>
            <a:off x="838201" y="1313732"/>
            <a:ext cx="7964156" cy="4855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• Não é possível introduzir qualidade ao produto final, após o processo de software ter terminado .</a:t>
            </a:r>
          </a:p>
          <a:p>
            <a:endParaRPr lang="pt-BR" sz="2800" dirty="0"/>
          </a:p>
          <a:p>
            <a:r>
              <a:rPr lang="pt-BR" sz="2800" dirty="0"/>
              <a:t>• Em outras palavras, é preciso introduzir mecanismos de avaliação da qualidade ao longo do processo de desenvolvimento.</a:t>
            </a:r>
          </a:p>
          <a:p>
            <a:endParaRPr lang="pt-BR" sz="2800" dirty="0"/>
          </a:p>
          <a:p>
            <a:r>
              <a:rPr lang="pt-BR" sz="2800" dirty="0"/>
              <a:t>• É necessário planejar o processo pensando na qualidade.</a:t>
            </a:r>
          </a:p>
          <a:p>
            <a:endParaRPr lang="pt-BR" sz="2800" dirty="0"/>
          </a:p>
          <a:p>
            <a:r>
              <a:rPr lang="pt-BR" sz="2800" dirty="0"/>
              <a:t>• Isso é verdade não só para software.</a:t>
            </a:r>
            <a:endParaRPr lang="pt-BR" sz="2400" b="1" dirty="0"/>
          </a:p>
        </p:txBody>
      </p:sp>
      <p:pic>
        <p:nvPicPr>
          <p:cNvPr id="1026" name="Picture 2" descr="Sticky note PNG transparent image download, size: 536x600px">
            <a:extLst>
              <a:ext uri="{FF2B5EF4-FFF2-40B4-BE49-F238E27FC236}">
                <a16:creationId xmlns:a16="http://schemas.microsoft.com/office/drawing/2014/main" id="{F8E2DF14-C66D-607B-D060-8C484DA893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1525" y="1932749"/>
            <a:ext cx="2673301" cy="2992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230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149496-5388-4E0D-C640-CA7C91144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51" name="Rectangle 1024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1F6C7BC8-89BC-5455-F8E3-FE92902EE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Qualidade de Software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0252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03A74A8-8999-BFA4-8AFE-BE6E7E31E9D5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b="1" dirty="0"/>
              <a:t>Plano de </a:t>
            </a:r>
            <a:r>
              <a:rPr lang="en-US" sz="2400" b="1" dirty="0" err="1"/>
              <a:t>Ação</a:t>
            </a:r>
            <a:r>
              <a:rPr lang="en-US" sz="2400" b="1" dirty="0"/>
              <a:t> para </a:t>
            </a:r>
            <a:r>
              <a:rPr lang="en-US" sz="2400" b="1" dirty="0" err="1"/>
              <a:t>Aplicação</a:t>
            </a:r>
            <a:r>
              <a:rPr lang="en-US" sz="2400" b="1" dirty="0"/>
              <a:t> </a:t>
            </a:r>
            <a:r>
              <a:rPr lang="en-US" sz="2400" b="1" dirty="0" err="1"/>
              <a:t>em</a:t>
            </a:r>
            <a:r>
              <a:rPr lang="en-US" sz="2400" b="1" dirty="0"/>
              <a:t> </a:t>
            </a:r>
            <a:r>
              <a:rPr lang="en-US" sz="2400" b="1" dirty="0" err="1"/>
              <a:t>Projetos</a:t>
            </a:r>
            <a:endParaRPr lang="en-US" sz="2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  <a:p>
            <a:pPr lvl="2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10242" name="Picture 2" descr="Plano de Ação: O que é, como fazer, Dicas e tudo que você ...">
            <a:extLst>
              <a:ext uri="{FF2B5EF4-FFF2-40B4-BE49-F238E27FC236}">
                <a16:creationId xmlns:a16="http://schemas.microsoft.com/office/drawing/2014/main" id="{31970C6D-6FC8-42EF-9D7C-B39EE4DDCB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99295" y="639520"/>
            <a:ext cx="7463736" cy="5541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84703DBF-52EE-19BA-71B0-8B8BE451C47A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4016371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1D7745-C0DC-FFE9-2108-AB85F95FD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1D6C5DB-E3DE-76C1-A471-A713102D5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b="1" dirty="0"/>
              <a:t>Qualidade de Software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B54B9EE4-5AB5-15DE-8553-D8F140B1226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2C7D02C-3176-A789-C859-536F0C085F90}"/>
              </a:ext>
            </a:extLst>
          </p:cNvPr>
          <p:cNvSpPr txBox="1"/>
          <p:nvPr/>
        </p:nvSpPr>
        <p:spPr>
          <a:xfrm>
            <a:off x="838200" y="999101"/>
            <a:ext cx="11176818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/>
              <a:t>Plano de Ação para Aplicação em Projetos</a:t>
            </a:r>
          </a:p>
          <a:p>
            <a:endParaRPr lang="pt-BR" sz="2400" b="1" dirty="0"/>
          </a:p>
          <a:p>
            <a:pPr lvl="1">
              <a:buFont typeface="+mj-lt"/>
              <a:buAutoNum type="arabicPeriod"/>
            </a:pPr>
            <a:r>
              <a:rPr lang="pt-BR" sz="2000" b="1" dirty="0"/>
              <a:t>Definição de Qualidade no Início do Projeto</a:t>
            </a:r>
            <a:endParaRPr lang="pt-BR" sz="2000" dirty="0"/>
          </a:p>
          <a:p>
            <a:pPr marL="1200150" lvl="2" indent="-285750">
              <a:buFont typeface="+mj-lt"/>
              <a:buAutoNum type="arabicPeriod"/>
            </a:pPr>
            <a:r>
              <a:rPr lang="pt-BR" sz="2000" dirty="0"/>
              <a:t>Identifique quais características de qualidade são mais relevantes para o sistema.</a:t>
            </a:r>
          </a:p>
          <a:p>
            <a:pPr marL="1200150" lvl="2" indent="-285750">
              <a:buFont typeface="+mj-lt"/>
              <a:buAutoNum type="arabicPeriod"/>
            </a:pPr>
            <a:r>
              <a:rPr lang="pt-BR" sz="2000" dirty="0"/>
              <a:t>Exemplo: Para um app bancário, "segurança" e "confiabilidade" podem ser prioritários.</a:t>
            </a:r>
          </a:p>
          <a:p>
            <a:pPr marL="1200150" lvl="2" indent="-285750">
              <a:buFont typeface="+mj-lt"/>
              <a:buAutoNum type="arabicPeriod"/>
            </a:pPr>
            <a:endParaRPr lang="pt-BR" sz="2000" dirty="0"/>
          </a:p>
          <a:p>
            <a:pPr lvl="1">
              <a:buFont typeface="+mj-lt"/>
              <a:buAutoNum type="arabicPeriod"/>
            </a:pPr>
            <a:r>
              <a:rPr lang="pt-BR" sz="2000" b="1" dirty="0"/>
              <a:t>Monitoramento Durante o Desenvolvimento</a:t>
            </a:r>
            <a:endParaRPr lang="pt-BR" sz="2000" dirty="0"/>
          </a:p>
          <a:p>
            <a:pPr marL="1200150" lvl="2" indent="-285750">
              <a:buFont typeface="+mj-lt"/>
              <a:buAutoNum type="arabicPeriod"/>
            </a:pPr>
            <a:r>
              <a:rPr lang="pt-BR" sz="2000" dirty="0"/>
              <a:t>Implemente </a:t>
            </a:r>
            <a:r>
              <a:rPr lang="pt-BR" sz="2000" b="1" dirty="0"/>
              <a:t>revisões de código</a:t>
            </a:r>
            <a:r>
              <a:rPr lang="pt-BR" sz="2000" dirty="0"/>
              <a:t> frequentes.</a:t>
            </a:r>
          </a:p>
          <a:p>
            <a:pPr marL="1200150" lvl="2" indent="-285750">
              <a:buFont typeface="+mj-lt"/>
              <a:buAutoNum type="arabicPeriod"/>
            </a:pPr>
            <a:r>
              <a:rPr lang="pt-BR" sz="2000" dirty="0"/>
              <a:t>Use ferramentas de análise de qualidade (</a:t>
            </a:r>
            <a:r>
              <a:rPr lang="pt-BR" sz="2000" dirty="0" err="1"/>
              <a:t>SonarQube</a:t>
            </a:r>
            <a:r>
              <a:rPr lang="pt-BR" sz="2000" dirty="0"/>
              <a:t>, </a:t>
            </a:r>
            <a:r>
              <a:rPr lang="pt-BR" sz="2000" dirty="0" err="1"/>
              <a:t>Codacy</a:t>
            </a:r>
            <a:r>
              <a:rPr lang="pt-BR" sz="2000" dirty="0"/>
              <a:t>) para identificar problemas antecipadamente.</a:t>
            </a:r>
          </a:p>
          <a:p>
            <a:pPr marL="1200150" lvl="2" indent="-285750">
              <a:buFont typeface="+mj-lt"/>
              <a:buAutoNum type="arabicPeriod"/>
            </a:pPr>
            <a:endParaRPr lang="pt-BR" sz="2000" dirty="0"/>
          </a:p>
          <a:p>
            <a:pPr lvl="1">
              <a:buFont typeface="+mj-lt"/>
              <a:buAutoNum type="arabicPeriod"/>
            </a:pPr>
            <a:r>
              <a:rPr lang="pt-BR" sz="2000" b="1" dirty="0"/>
              <a:t>Testes e Validação</a:t>
            </a:r>
            <a:endParaRPr lang="pt-BR" sz="2000" dirty="0"/>
          </a:p>
          <a:p>
            <a:pPr marL="1200150" lvl="2" indent="-285750">
              <a:buFont typeface="+mj-lt"/>
              <a:buAutoNum type="arabicPeriod"/>
            </a:pPr>
            <a:r>
              <a:rPr lang="pt-BR" sz="2000" dirty="0"/>
              <a:t>Realize </a:t>
            </a:r>
            <a:r>
              <a:rPr lang="pt-BR" sz="2000" b="1" dirty="0"/>
              <a:t>testes automatizados</a:t>
            </a:r>
            <a:r>
              <a:rPr lang="pt-BR" sz="2000" dirty="0"/>
              <a:t> para verificar funcionalidade, desempenho e compatibilidade.</a:t>
            </a:r>
          </a:p>
          <a:p>
            <a:pPr marL="1200150" lvl="2" indent="-285750">
              <a:buFont typeface="+mj-lt"/>
              <a:buAutoNum type="arabicPeriod"/>
            </a:pPr>
            <a:r>
              <a:rPr lang="pt-BR" sz="2000" dirty="0"/>
              <a:t>Exemplo: Use </a:t>
            </a:r>
            <a:r>
              <a:rPr lang="pt-BR" sz="2000" dirty="0" err="1"/>
              <a:t>Selenium</a:t>
            </a:r>
            <a:r>
              <a:rPr lang="pt-BR" sz="2000" dirty="0"/>
              <a:t> para automatizar testes de interface.</a:t>
            </a:r>
          </a:p>
          <a:p>
            <a:pPr marL="1200150" lvl="2" indent="-285750">
              <a:buFont typeface="+mj-lt"/>
              <a:buAutoNum type="arabicPeriod"/>
            </a:pPr>
            <a:endParaRPr lang="pt-BR" sz="2000" dirty="0"/>
          </a:p>
          <a:p>
            <a:pPr lvl="1">
              <a:buFont typeface="+mj-lt"/>
              <a:buAutoNum type="arabicPeriod"/>
            </a:pPr>
            <a:r>
              <a:rPr lang="pt-BR" sz="2000" b="1" dirty="0"/>
              <a:t>Entrega e Feedback</a:t>
            </a:r>
            <a:endParaRPr lang="pt-BR" sz="2000" dirty="0"/>
          </a:p>
          <a:p>
            <a:pPr marL="1200150" lvl="2" indent="-285750">
              <a:buFont typeface="+mj-lt"/>
              <a:buAutoNum type="arabicPeriod"/>
            </a:pPr>
            <a:r>
              <a:rPr lang="pt-BR" sz="2000" dirty="0"/>
              <a:t>Colete feedback dos usuários finais para ajustar o sistema e aumentar a usabilidade.</a:t>
            </a:r>
          </a:p>
          <a:p>
            <a:pPr marL="1200150" lvl="2" indent="-285750">
              <a:buFont typeface="+mj-lt"/>
              <a:buAutoNum type="arabicPeriod"/>
            </a:pPr>
            <a:r>
              <a:rPr lang="pt-BR" sz="2000" dirty="0"/>
              <a:t>Exemplo: Implante um recurso de "reportar problemas" no sistema.</a:t>
            </a:r>
          </a:p>
          <a:p>
            <a:endParaRPr lang="pt-BR" sz="2400" dirty="0"/>
          </a:p>
          <a:p>
            <a:pPr lvl="2">
              <a:buFont typeface="Arial" panose="020B0604020202020204" pitchFamily="34" charset="0"/>
              <a:buChar char="•"/>
            </a:pP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51746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2EA833-2066-0C9A-E9EB-7AB3E08B0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271" name="Rectangle 1127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524420E7-1B5E-9981-D502-993DD052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8351018" cy="9649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Qualidade</a:t>
            </a:r>
            <a:r>
              <a:rPr lang="en-US" sz="3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Software - </a:t>
            </a:r>
            <a:r>
              <a:rPr lang="en-US" sz="3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Importância</a:t>
            </a:r>
            <a:endParaRPr lang="en-US" sz="3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1273" name="sketch line">
            <a:extLst>
              <a:ext uri="{FF2B5EF4-FFF2-40B4-BE49-F238E27FC236}">
                <a16:creationId xmlns:a16="http://schemas.microsoft.com/office/drawing/2014/main" id="{650D18FE-0824-4A46-B22C-A86B52E578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01F88F7-2E7A-1498-4A9E-7937C3A16135}"/>
              </a:ext>
            </a:extLst>
          </p:cNvPr>
          <p:cNvSpPr txBox="1"/>
          <p:nvPr/>
        </p:nvSpPr>
        <p:spPr>
          <a:xfrm>
            <a:off x="630935" y="2660904"/>
            <a:ext cx="7320873" cy="40938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/>
              <a:t>A qualidade garante que o software seja confiável, eficiente e atenda aos usuários, enquanto o planejamento organiza os recursos e processos para entregar resultados consistentes. Juntos, esses pilares: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800" b="1" dirty="0"/>
              <a:t>Minimizam riscos</a:t>
            </a:r>
            <a:r>
              <a:rPr lang="pt-BR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800" b="1" dirty="0"/>
              <a:t>Otimizam custos e prazos</a:t>
            </a:r>
            <a:r>
              <a:rPr lang="pt-BR" sz="2800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800" b="1" dirty="0"/>
              <a:t>Garantem entregas alinhadas às expectativas do mercado</a:t>
            </a:r>
            <a:r>
              <a:rPr lang="pt-BR" sz="2800" dirty="0"/>
              <a:t>.</a:t>
            </a:r>
          </a:p>
        </p:txBody>
      </p:sp>
      <p:pic>
        <p:nvPicPr>
          <p:cNvPr id="11266" name="Picture 2" descr="Dikti Archives - Laman 3 dari 4 - Universitas Muhammadiyah Kotabumi">
            <a:extLst>
              <a:ext uri="{FF2B5EF4-FFF2-40B4-BE49-F238E27FC236}">
                <a16:creationId xmlns:a16="http://schemas.microsoft.com/office/drawing/2014/main" id="{94F87DD5-8194-DEFF-D2AC-8EB803BA15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35564" y="1668985"/>
            <a:ext cx="4374967" cy="3108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6B32F9E0-AF8F-B1F3-EA24-EA4DA6C05718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77216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E1B29B-469A-990A-AB06-F5487FA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2080"/>
            <a:ext cx="10515600" cy="464165"/>
          </a:xfrm>
        </p:spPr>
        <p:txBody>
          <a:bodyPr/>
          <a:lstStyle/>
          <a:p>
            <a:r>
              <a:rPr lang="pt-BR" sz="2800" dirty="0"/>
              <a:t>Tópicos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838200" y="1278194"/>
            <a:ext cx="5257800" cy="5510980"/>
          </a:xfrm>
          <a:prstGeom prst="rect">
            <a:avLst/>
          </a:prstGeom>
        </p:spPr>
        <p:txBody>
          <a:bodyPr/>
          <a:lstStyle>
            <a:defPPr>
              <a:defRPr lang="pt-BR"/>
            </a:defPPr>
            <a:lvl1pPr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tabLst>
                <a:tab pos="323850" algn="l"/>
              </a:tabLst>
              <a:defRPr sz="140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pt-BR" dirty="0"/>
              <a:t>1. Qualidade de software </a:t>
            </a:r>
          </a:p>
          <a:p>
            <a:r>
              <a:rPr lang="pt-BR" dirty="0"/>
              <a:t>    1.1. Definição </a:t>
            </a:r>
          </a:p>
          <a:p>
            <a:r>
              <a:rPr lang="pt-BR" dirty="0"/>
              <a:t>    1.2. Ferramentas </a:t>
            </a:r>
          </a:p>
          <a:p>
            <a:r>
              <a:rPr lang="pt-BR" dirty="0"/>
              <a:t>    1.3. Processos de trabalho </a:t>
            </a:r>
          </a:p>
          <a:p>
            <a:r>
              <a:rPr lang="pt-BR" dirty="0"/>
              <a:t>2. Metodologias de desenvolvimento </a:t>
            </a:r>
          </a:p>
          <a:p>
            <a:r>
              <a:rPr lang="pt-BR" dirty="0"/>
              <a:t>    2.1. Clássicas </a:t>
            </a:r>
          </a:p>
          <a:p>
            <a:r>
              <a:rPr lang="pt-BR" dirty="0"/>
              <a:t>           2.1.1. Definição </a:t>
            </a:r>
          </a:p>
          <a:p>
            <a:r>
              <a:rPr lang="pt-BR" dirty="0"/>
              <a:t>           2.1.2. Características </a:t>
            </a:r>
          </a:p>
          <a:p>
            <a:r>
              <a:rPr lang="pt-BR" dirty="0"/>
              <a:t>           2.1.3. Aplicabilidade </a:t>
            </a:r>
          </a:p>
          <a:p>
            <a:r>
              <a:rPr lang="pt-BR" dirty="0"/>
              <a:t>           2.1.4. Fases de desenvolvimento </a:t>
            </a:r>
          </a:p>
          <a:p>
            <a:r>
              <a:rPr lang="pt-BR" dirty="0"/>
              <a:t>    2.2. Ágeis </a:t>
            </a:r>
          </a:p>
          <a:p>
            <a:r>
              <a:rPr lang="pt-BR" dirty="0"/>
              <a:t>           2.2.1. Aplicabilidade </a:t>
            </a:r>
          </a:p>
          <a:p>
            <a:r>
              <a:rPr lang="pt-BR" dirty="0"/>
              <a:t>           2.2.2. Fases de desenvolvimento </a:t>
            </a:r>
          </a:p>
          <a:p>
            <a:r>
              <a:rPr lang="pt-BR" dirty="0"/>
              <a:t>3. Metodologia de gerenciamento de projeto </a:t>
            </a:r>
          </a:p>
          <a:p>
            <a:r>
              <a:rPr lang="pt-BR" dirty="0"/>
              <a:t> </a:t>
            </a:r>
          </a:p>
          <a:p>
            <a:r>
              <a:rPr lang="pt-BR" dirty="0"/>
              <a:t> </a:t>
            </a:r>
          </a:p>
        </p:txBody>
      </p:sp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81429D7D-BC8E-7580-7A2D-93E9FB54BC77}"/>
              </a:ext>
            </a:extLst>
          </p:cNvPr>
          <p:cNvSpPr txBox="1">
            <a:spLocks/>
          </p:cNvSpPr>
          <p:nvPr/>
        </p:nvSpPr>
        <p:spPr>
          <a:xfrm>
            <a:off x="5788639" y="1278194"/>
            <a:ext cx="5257800" cy="5579806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3. Metodologia de gerenciamento de projeto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3.1. Escopo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3.2. Revisão dos objetivos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3.3. Análise de riscos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3.4. Cronograma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3.5. Recursos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3.6. Custos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3.7. Documentação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3.8. Avaliação do projeto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3.8.1. Análise do projeto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3.8.2. Documentação de avaliação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4. Apresentação do projeto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4.1. Definição dos recursos necessários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4.2. Definição da programação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4.2.1. Tempo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4.2.2. Local </a:t>
            </a:r>
            <a:endParaRPr lang="pt-BR" sz="14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algn="l">
              <a:tabLst>
                <a:tab pos="323850" algn="l"/>
              </a:tabLst>
            </a:pPr>
            <a:r>
              <a:rPr lang="pt-BR" sz="1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              4.2.3. Público (participantes)</a:t>
            </a:r>
            <a:r>
              <a:rPr lang="pt-BR" sz="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 </a:t>
            </a:r>
            <a:endParaRPr lang="pt-BR" sz="105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228600" algn="l">
              <a:spcBef>
                <a:spcPts val="100"/>
              </a:spcBef>
            </a:pPr>
            <a:endParaRPr lang="pt-BR" sz="1100" dirty="0">
              <a:solidFill>
                <a:srgbClr val="000000"/>
              </a:solidFill>
              <a:effectLst/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  <p:pic>
        <p:nvPicPr>
          <p:cNvPr id="3" name="Picture 2" descr="Blog da Casel Profissionalização: O que é Software?">
            <a:extLst>
              <a:ext uri="{FF2B5EF4-FFF2-40B4-BE49-F238E27FC236}">
                <a16:creationId xmlns:a16="http://schemas.microsoft.com/office/drawing/2014/main" id="{3CA021B2-C9BE-EA09-5FEE-3EBD88BD84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7193" y="352271"/>
            <a:ext cx="2314807" cy="1851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CD07BBBC-0B99-7936-5302-C50EC8F32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0879" y="2204117"/>
            <a:ext cx="2291121" cy="654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93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D9E6E-B72B-E938-D5BE-0A2264D4E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6959F59-6DFD-9A76-65F2-62B96C3A9C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335281"/>
            <a:ext cx="8351018" cy="5102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Qualidade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Software –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Verificação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x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</a:t>
            </a:r>
            <a:r>
              <a:rPr lang="en-US" sz="2800" b="1" dirty="0" err="1">
                <a:solidFill>
                  <a:schemeClr val="tx1"/>
                </a:solidFill>
                <a:latin typeface="+mj-lt"/>
                <a:cs typeface="+mj-cs"/>
              </a:rPr>
              <a:t>ção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47C377B-3235-2758-C33D-09CCC72C5161}"/>
              </a:ext>
            </a:extLst>
          </p:cNvPr>
          <p:cNvSpPr txBox="1"/>
          <p:nvPr/>
        </p:nvSpPr>
        <p:spPr>
          <a:xfrm>
            <a:off x="630935" y="1474839"/>
            <a:ext cx="10764652" cy="527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dirty="0"/>
              <a:t>São a mesma coisa? </a:t>
            </a:r>
          </a:p>
          <a:p>
            <a:r>
              <a:rPr lang="pt-BR" sz="2400" dirty="0">
                <a:sym typeface="Wingdings" panose="05000000000000000000" pitchFamily="2" charset="2"/>
              </a:rPr>
              <a:t>	</a:t>
            </a:r>
            <a:r>
              <a:rPr lang="pt-BR" sz="2400" b="1" dirty="0">
                <a:sym typeface="Wingdings" panose="05000000000000000000" pitchFamily="2" charset="2"/>
              </a:rPr>
              <a:t> </a:t>
            </a:r>
            <a:r>
              <a:rPr lang="pt-BR" sz="2800" b="1" dirty="0"/>
              <a:t>Não são a mesma coisa! </a:t>
            </a:r>
          </a:p>
          <a:p>
            <a:endParaRPr lang="pt-BR" sz="2800" dirty="0"/>
          </a:p>
          <a:p>
            <a:pPr lvl="1"/>
            <a:r>
              <a:rPr lang="pt-BR" sz="2800" dirty="0"/>
              <a:t>• Verificação </a:t>
            </a:r>
          </a:p>
          <a:p>
            <a:pPr lvl="2"/>
            <a:r>
              <a:rPr lang="pt-BR" sz="2800" dirty="0"/>
              <a:t>“Processo de determinar se os produtos de uma determinada fase de desenvolvimento satisfazem os requisitos estabelecidos na fase anterior.” </a:t>
            </a:r>
            <a:r>
              <a:rPr lang="pt-BR" sz="2400" dirty="0"/>
              <a:t>(</a:t>
            </a:r>
            <a:r>
              <a:rPr lang="pt-BR" sz="2400" dirty="0" err="1"/>
              <a:t>Ammann</a:t>
            </a:r>
            <a:r>
              <a:rPr lang="pt-BR" sz="2400" dirty="0"/>
              <a:t> e </a:t>
            </a:r>
            <a:r>
              <a:rPr lang="pt-BR" sz="2400" dirty="0" err="1"/>
              <a:t>Offutt</a:t>
            </a:r>
            <a:r>
              <a:rPr lang="pt-BR" sz="2400" dirty="0"/>
              <a:t>, 2008; ISO/IEC/IEEE, 2010) </a:t>
            </a:r>
            <a:endParaRPr lang="pt-BR" sz="1200" dirty="0"/>
          </a:p>
          <a:p>
            <a:pPr lvl="2"/>
            <a:endParaRPr lang="pt-BR" sz="1400" dirty="0"/>
          </a:p>
          <a:p>
            <a:pPr lvl="1"/>
            <a:r>
              <a:rPr lang="pt-BR" sz="2800" dirty="0"/>
              <a:t>•Validação </a:t>
            </a:r>
          </a:p>
          <a:p>
            <a:pPr lvl="2"/>
            <a:r>
              <a:rPr lang="pt-BR" sz="2800" dirty="0"/>
              <a:t>“Processo de avaliar se o software ao final de seu processo de desenvolvimento para garantir que o mesmo está de acordo com o uso pretendido.” </a:t>
            </a:r>
            <a:r>
              <a:rPr lang="it-IT" sz="2400" dirty="0"/>
              <a:t>(Ammann e Offutt, 2008; ISO/IEC/IEEE, 2010)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C05E3E82-3D99-91C0-4DE8-2AEB3FCFAD70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2050" name="Picture 2" descr="Diferenças entre verificação e validação">
            <a:extLst>
              <a:ext uri="{FF2B5EF4-FFF2-40B4-BE49-F238E27FC236}">
                <a16:creationId xmlns:a16="http://schemas.microsoft.com/office/drawing/2014/main" id="{28B3FFB4-75AF-3800-4F75-6CFBE34B7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38092" y="1102903"/>
            <a:ext cx="5772883" cy="186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031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924C1-B805-F655-E269-A1C2DB168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3077ED8F-F174-054A-1F2A-5907CEE99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335281"/>
            <a:ext cx="8351018" cy="5102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Qualidade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Software –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Verificação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x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</a:t>
            </a:r>
            <a:r>
              <a:rPr lang="en-US" sz="2800" b="1" dirty="0" err="1">
                <a:solidFill>
                  <a:schemeClr val="tx1"/>
                </a:solidFill>
                <a:latin typeface="+mj-lt"/>
                <a:cs typeface="+mj-cs"/>
              </a:rPr>
              <a:t>ção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00903911-1CB3-1436-6C56-16CCBA853BE7}"/>
              </a:ext>
            </a:extLst>
          </p:cNvPr>
          <p:cNvSpPr txBox="1"/>
          <p:nvPr/>
        </p:nvSpPr>
        <p:spPr>
          <a:xfrm>
            <a:off x="630935" y="1474839"/>
            <a:ext cx="10764652" cy="527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77BC2061-DB4A-EFC2-B1B7-4632F969561E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2050" name="Picture 2" descr="Diferenças entre verificação e validação">
            <a:extLst>
              <a:ext uri="{FF2B5EF4-FFF2-40B4-BE49-F238E27FC236}">
                <a16:creationId xmlns:a16="http://schemas.microsoft.com/office/drawing/2014/main" id="{2FFC81D9-C272-D441-79C1-EAB8419B1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92" y="365762"/>
            <a:ext cx="3617508" cy="116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89762B39-85F0-39F4-160F-9A6CEFCBF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487" y="1803620"/>
            <a:ext cx="9840442" cy="4622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829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0C2C8-779F-A622-79AB-00AE06210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2815747A-EC3B-83C4-4205-1E09C2A49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" y="335281"/>
            <a:ext cx="8351018" cy="5102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Qualidade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de Software –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Verificação</a:t>
            </a:r>
            <a:r>
              <a:rPr lang="en-US" sz="28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x </a:t>
            </a:r>
            <a:r>
              <a:rPr lang="en-US" sz="2800" b="1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Valida</a:t>
            </a:r>
            <a:r>
              <a:rPr lang="en-US" sz="2800" b="1" dirty="0" err="1">
                <a:solidFill>
                  <a:schemeClr val="tx1"/>
                </a:solidFill>
                <a:latin typeface="+mj-lt"/>
                <a:cs typeface="+mj-cs"/>
              </a:rPr>
              <a:t>ção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DE36A3E-4E34-EE3E-A2EE-0F1A80951D33}"/>
              </a:ext>
            </a:extLst>
          </p:cNvPr>
          <p:cNvSpPr txBox="1"/>
          <p:nvPr/>
        </p:nvSpPr>
        <p:spPr>
          <a:xfrm>
            <a:off x="630935" y="1474839"/>
            <a:ext cx="10764652" cy="52799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C1B1CCAE-E41D-1979-6355-B7D86678E086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2050" name="Picture 2" descr="Diferenças entre verificação e validação">
            <a:extLst>
              <a:ext uri="{FF2B5EF4-FFF2-40B4-BE49-F238E27FC236}">
                <a16:creationId xmlns:a16="http://schemas.microsoft.com/office/drawing/2014/main" id="{755FAD1B-81C5-22A3-0F03-82C0557CE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4492" y="365762"/>
            <a:ext cx="3617508" cy="116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399C9393-008C-68FC-73DF-16FBE9FFD8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812" y="1845085"/>
            <a:ext cx="9342955" cy="453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5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857E54-A9B9-FBA4-9595-A9C358885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02" name="Rectangle 1230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229F648-B0E3-7C39-8D0A-A9957F55D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 err="1">
                <a:solidFill>
                  <a:schemeClr val="tx1"/>
                </a:solidFill>
                <a:latin typeface="+mj-lt"/>
                <a:cs typeface="+mj-cs"/>
              </a:rPr>
              <a:t>Qualidade</a:t>
            </a:r>
            <a:r>
              <a:rPr lang="en-US" sz="4200" b="1" dirty="0">
                <a:solidFill>
                  <a:schemeClr val="tx1"/>
                </a:solidFill>
                <a:latin typeface="+mj-lt"/>
                <a:cs typeface="+mj-cs"/>
              </a:rPr>
              <a:t> de Software</a:t>
            </a:r>
            <a:endParaRPr lang="en-US" sz="4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1230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A0BF7AA-A487-5184-8C67-B749DE2370ED}"/>
              </a:ext>
            </a:extLst>
          </p:cNvPr>
          <p:cNvSpPr txBox="1"/>
          <p:nvPr/>
        </p:nvSpPr>
        <p:spPr>
          <a:xfrm>
            <a:off x="640080" y="2872899"/>
            <a:ext cx="5436315" cy="38452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 err="1"/>
              <a:t>Exemplos</a:t>
            </a:r>
            <a:r>
              <a:rPr lang="en-US" sz="1900" b="1" dirty="0"/>
              <a:t> Reais de Impacto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/>
              <a:t>Case de </a:t>
            </a:r>
            <a:r>
              <a:rPr lang="en-US" sz="2400" b="1" dirty="0" err="1"/>
              <a:t>Sucesso</a:t>
            </a:r>
            <a:r>
              <a:rPr lang="en-US" sz="2400" b="1" dirty="0"/>
              <a:t>: Spotify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/>
              <a:t>Planejamento</a:t>
            </a:r>
            <a:r>
              <a:rPr lang="en-US" sz="2400" dirty="0"/>
              <a:t>: </a:t>
            </a:r>
            <a:r>
              <a:rPr lang="en-US" sz="2400" dirty="0" err="1"/>
              <a:t>Adotaram</a:t>
            </a:r>
            <a:r>
              <a:rPr lang="en-US" sz="2400" dirty="0"/>
              <a:t> </a:t>
            </a:r>
            <a:r>
              <a:rPr lang="en-US" sz="2400" dirty="0" err="1"/>
              <a:t>metodologias</a:t>
            </a:r>
            <a:r>
              <a:rPr lang="en-US" sz="2400" dirty="0"/>
              <a:t> </a:t>
            </a:r>
            <a:r>
              <a:rPr lang="en-US" sz="2400" dirty="0" err="1"/>
              <a:t>ágeis</a:t>
            </a:r>
            <a:r>
              <a:rPr lang="en-US" sz="2400" dirty="0"/>
              <a:t> </a:t>
            </a:r>
            <a:r>
              <a:rPr lang="en-US" sz="2400" dirty="0" err="1"/>
              <a:t>desde</a:t>
            </a:r>
            <a:r>
              <a:rPr lang="en-US" sz="2400" dirty="0"/>
              <a:t> o </a:t>
            </a:r>
            <a:r>
              <a:rPr lang="en-US" sz="2400" dirty="0" err="1"/>
              <a:t>início</a:t>
            </a:r>
            <a:r>
              <a:rPr lang="en-US" sz="2400" dirty="0"/>
              <a:t>, </a:t>
            </a:r>
            <a:r>
              <a:rPr lang="en-US" sz="2400" dirty="0" err="1"/>
              <a:t>dividindo</a:t>
            </a:r>
            <a:r>
              <a:rPr lang="en-US" sz="2400" dirty="0"/>
              <a:t> a equipe </a:t>
            </a:r>
            <a:r>
              <a:rPr lang="en-US" sz="2400" dirty="0" err="1"/>
              <a:t>em</a:t>
            </a:r>
            <a:r>
              <a:rPr lang="en-US" sz="2400" dirty="0"/>
              <a:t> squads (</a:t>
            </a:r>
            <a:r>
              <a:rPr lang="en-US" sz="2400" dirty="0" err="1"/>
              <a:t>pequenos</a:t>
            </a:r>
            <a:r>
              <a:rPr lang="en-US" sz="2400" dirty="0"/>
              <a:t> times </a:t>
            </a:r>
            <a:r>
              <a:rPr lang="en-US" sz="2400" dirty="0" err="1"/>
              <a:t>multifuncionais</a:t>
            </a:r>
            <a:r>
              <a:rPr lang="en-US" sz="2400" dirty="0"/>
              <a:t>).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/>
              <a:t>Qualidade</a:t>
            </a:r>
            <a:r>
              <a:rPr lang="en-US" sz="2400" dirty="0"/>
              <a:t>: </a:t>
            </a:r>
            <a:r>
              <a:rPr lang="en-US" sz="2400" dirty="0" err="1"/>
              <a:t>Investiram</a:t>
            </a:r>
            <a:r>
              <a:rPr lang="en-US" sz="2400" dirty="0"/>
              <a:t> </a:t>
            </a:r>
            <a:r>
              <a:rPr lang="en-US" sz="2400" dirty="0" err="1"/>
              <a:t>em</a:t>
            </a:r>
            <a:r>
              <a:rPr lang="en-US" sz="2400" dirty="0"/>
              <a:t> testes </a:t>
            </a:r>
            <a:r>
              <a:rPr lang="en-US" sz="2400" dirty="0" err="1"/>
              <a:t>contínuos</a:t>
            </a:r>
            <a:r>
              <a:rPr lang="en-US" sz="2400" dirty="0"/>
              <a:t> e </a:t>
            </a:r>
            <a:r>
              <a:rPr lang="en-US" sz="2400" dirty="0" err="1"/>
              <a:t>uma</a:t>
            </a:r>
            <a:r>
              <a:rPr lang="en-US" sz="2400" dirty="0"/>
              <a:t> interface </a:t>
            </a:r>
            <a:r>
              <a:rPr lang="en-US" sz="2400" dirty="0" err="1"/>
              <a:t>intuitiva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b="1" dirty="0" err="1"/>
              <a:t>Resultado</a:t>
            </a:r>
            <a:r>
              <a:rPr lang="en-US" sz="2400" dirty="0"/>
              <a:t>: Um </a:t>
            </a:r>
            <a:r>
              <a:rPr lang="en-US" sz="2400" dirty="0" err="1"/>
              <a:t>produto</a:t>
            </a:r>
            <a:r>
              <a:rPr lang="en-US" sz="2400" dirty="0"/>
              <a:t> </a:t>
            </a:r>
            <a:r>
              <a:rPr lang="en-US" sz="2400" dirty="0" err="1"/>
              <a:t>estável</a:t>
            </a:r>
            <a:r>
              <a:rPr lang="en-US" sz="2400" dirty="0"/>
              <a:t>, </a:t>
            </a:r>
            <a:r>
              <a:rPr lang="en-US" sz="2400" dirty="0" err="1"/>
              <a:t>rápido</a:t>
            </a:r>
            <a:r>
              <a:rPr lang="en-US" sz="2400" dirty="0"/>
              <a:t> e </a:t>
            </a:r>
            <a:r>
              <a:rPr lang="en-US" sz="2400" dirty="0" err="1"/>
              <a:t>amplamente</a:t>
            </a:r>
            <a:r>
              <a:rPr lang="en-US" sz="2400" dirty="0"/>
              <a:t> </a:t>
            </a:r>
            <a:r>
              <a:rPr lang="en-US" sz="2400" dirty="0" err="1"/>
              <a:t>aceito</a:t>
            </a:r>
            <a:r>
              <a:rPr lang="en-US" sz="2400" dirty="0"/>
              <a:t> </a:t>
            </a:r>
            <a:r>
              <a:rPr lang="en-US" sz="2400" dirty="0" err="1"/>
              <a:t>pelos</a:t>
            </a:r>
            <a:r>
              <a:rPr lang="en-US" sz="2400" dirty="0"/>
              <a:t> </a:t>
            </a:r>
            <a:r>
              <a:rPr lang="en-US" sz="2400" dirty="0" err="1"/>
              <a:t>usuários</a:t>
            </a:r>
            <a:r>
              <a:rPr lang="en-US" sz="2400" dirty="0"/>
              <a:t>.</a:t>
            </a:r>
          </a:p>
        </p:txBody>
      </p:sp>
      <p:pic>
        <p:nvPicPr>
          <p:cNvPr id="12297" name="Picture 9" descr="Casos Reais (@casosreaisoficial) • Instagram photos and videos">
            <a:extLst>
              <a:ext uri="{FF2B5EF4-FFF2-40B4-BE49-F238E27FC236}">
                <a16:creationId xmlns:a16="http://schemas.microsoft.com/office/drawing/2014/main" id="{C7FEC09F-F50E-1ABA-9699-4A17D776A7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6250329" y="10"/>
            <a:ext cx="5940148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FC79C6D-6853-0337-B2E2-C4AA30D21B9C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094A7BDB-5D1F-119A-0164-073DB20117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10600" y="4746148"/>
            <a:ext cx="1704418" cy="196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5117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0137D-E4B4-04A2-A442-64665DDEB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F4723CD1-E271-BF1D-9AD6-64CAB568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200" b="1" dirty="0" err="1">
                <a:solidFill>
                  <a:schemeClr val="tx1"/>
                </a:solidFill>
                <a:latin typeface="+mj-lt"/>
                <a:cs typeface="+mj-cs"/>
              </a:rPr>
              <a:t>Qualidade</a:t>
            </a:r>
            <a:r>
              <a:rPr lang="en-US" sz="4200" b="1" dirty="0">
                <a:solidFill>
                  <a:schemeClr val="tx1"/>
                </a:solidFill>
                <a:latin typeface="+mj-lt"/>
                <a:cs typeface="+mj-cs"/>
              </a:rPr>
              <a:t> de Software</a:t>
            </a:r>
            <a:endParaRPr lang="en-US" sz="42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8DE3486-96EE-A03F-6285-5DEA7022B543}"/>
              </a:ext>
            </a:extLst>
          </p:cNvPr>
          <p:cNvSpPr txBox="1"/>
          <p:nvPr/>
        </p:nvSpPr>
        <p:spPr>
          <a:xfrm>
            <a:off x="640080" y="2872899"/>
            <a:ext cx="5436315" cy="384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 b="1" dirty="0" err="1"/>
              <a:t>Exemplos</a:t>
            </a:r>
            <a:r>
              <a:rPr lang="en-US" sz="1900" b="1" dirty="0"/>
              <a:t> Reais de Impacto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b="1" dirty="0"/>
          </a:p>
          <a:p>
            <a:r>
              <a:rPr lang="pt-BR" sz="2400" b="1" dirty="0"/>
              <a:t>Case de Falha: Projeto Healthcare.gov</a:t>
            </a:r>
          </a:p>
          <a:p>
            <a:r>
              <a:rPr lang="pt-BR" sz="2400" b="1" dirty="0"/>
              <a:t>Falta de Planejamento</a:t>
            </a:r>
            <a:r>
              <a:rPr lang="pt-BR" sz="2400" dirty="0"/>
              <a:t>: Lançado nos EUA sem planejamento adequado para a quantidade de usuários simultâneos.</a:t>
            </a:r>
          </a:p>
          <a:p>
            <a:r>
              <a:rPr lang="pt-BR" sz="2400" b="1" dirty="0"/>
              <a:t>Falta de Qualidade</a:t>
            </a:r>
            <a:r>
              <a:rPr lang="pt-BR" sz="2400" dirty="0"/>
              <a:t>: Vários bugs e travamentos no lançamento.</a:t>
            </a:r>
          </a:p>
          <a:p>
            <a:r>
              <a:rPr lang="pt-BR" sz="2400" b="1" dirty="0"/>
              <a:t>Consequências</a:t>
            </a:r>
            <a:r>
              <a:rPr lang="pt-BR" sz="2400" dirty="0"/>
              <a:t>: Reputação negativa e custos elevados para corrigir o sistema.</a:t>
            </a:r>
          </a:p>
        </p:txBody>
      </p:sp>
      <p:pic>
        <p:nvPicPr>
          <p:cNvPr id="12297" name="Picture 9" descr="Casos Reais (@casosreaisoficial) • Instagram photos and videos">
            <a:extLst>
              <a:ext uri="{FF2B5EF4-FFF2-40B4-BE49-F238E27FC236}">
                <a16:creationId xmlns:a16="http://schemas.microsoft.com/office/drawing/2014/main" id="{864EFF42-167D-3792-CB22-68A33CB3B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 r="-1" b="-1"/>
          <a:stretch/>
        </p:blipFill>
        <p:spPr bwMode="auto">
          <a:xfrm>
            <a:off x="6250329" y="10"/>
            <a:ext cx="5940148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C36520DE-FC64-EEC5-128D-AEF874E9052D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pic>
        <p:nvPicPr>
          <p:cNvPr id="13316" name="Picture 4">
            <a:extLst>
              <a:ext uri="{FF2B5EF4-FFF2-40B4-BE49-F238E27FC236}">
                <a16:creationId xmlns:a16="http://schemas.microsoft.com/office/drawing/2014/main" id="{95E2BED2-62F3-0729-214F-C178FCB5BF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9608" y="4826654"/>
            <a:ext cx="1729344" cy="2013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15622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30137D-E4B4-04A2-A442-64665DDEB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4723CD1-E271-BF1D-9AD6-64CAB5684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823"/>
            <a:ext cx="3419856" cy="5583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Qualidade de Software</a:t>
            </a:r>
            <a:endParaRPr lang="en-US" sz="54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magem digital fictícia de personagem de desenho animado&#10;&#10;Descrição gerada automaticamente com confiança baixa">
            <a:extLst>
              <a:ext uri="{FF2B5EF4-FFF2-40B4-BE49-F238E27FC236}">
                <a16:creationId xmlns:a16="http://schemas.microsoft.com/office/drawing/2014/main" id="{4F4B53DD-63A9-40A3-66C7-F5C3F1942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728" y="316838"/>
            <a:ext cx="6894576" cy="2831013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68DE3486-96EE-A03F-6285-5DEA7022B543}"/>
              </a:ext>
            </a:extLst>
          </p:cNvPr>
          <p:cNvSpPr txBox="1"/>
          <p:nvPr/>
        </p:nvSpPr>
        <p:spPr>
          <a:xfrm>
            <a:off x="4654296" y="3429001"/>
            <a:ext cx="6894576" cy="3207774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sz="1600" dirty="0"/>
              <a:t>O foguete Ariane 5 se </a:t>
            </a:r>
            <a:r>
              <a:rPr lang="pt-BR" sz="1600" dirty="0" err="1"/>
              <a:t>auto-destruiu</a:t>
            </a:r>
            <a:r>
              <a:rPr lang="pt-BR" sz="1600" dirty="0"/>
              <a:t> em 1996, durante seu voo inaugural, devido a uma falha de software. A causa principal foi a reutilização de código de voo do Ariane 4, que era inadequado para os novos parâmetros do Ariane 5. Especificamente:</a:t>
            </a:r>
          </a:p>
          <a:p>
            <a:pPr>
              <a:buFont typeface="+mj-lt"/>
              <a:buAutoNum type="arabicPeriod"/>
            </a:pPr>
            <a:r>
              <a:rPr lang="pt-BR" sz="1600" b="1" dirty="0"/>
              <a:t>Erro na Conversão de Dados</a:t>
            </a:r>
            <a:r>
              <a:rPr lang="pt-BR" sz="1600" dirty="0"/>
              <a:t>: Um dado referente à velocidade horizontal foi convertido de um número em ponto flutuante para um inteiro de 16 bits. O valor excedeu o limite permitido, causando um estouro de memória.</a:t>
            </a:r>
          </a:p>
          <a:p>
            <a:pPr>
              <a:buFont typeface="+mj-lt"/>
              <a:buAutoNum type="arabicPeriod"/>
            </a:pPr>
            <a:r>
              <a:rPr lang="pt-BR" sz="1600" b="1" dirty="0"/>
              <a:t>Falha no Sistema de Navegação</a:t>
            </a:r>
            <a:r>
              <a:rPr lang="pt-BR" sz="1600" dirty="0"/>
              <a:t>: O erro gerou dados inválidos no computador de bordo, levando à perda do controle da trajetória.</a:t>
            </a:r>
          </a:p>
          <a:p>
            <a:pPr>
              <a:buFont typeface="+mj-lt"/>
              <a:buAutoNum type="arabicPeriod"/>
            </a:pPr>
            <a:r>
              <a:rPr lang="pt-BR" sz="1600" b="1" dirty="0" err="1"/>
              <a:t>Auto-Destruição</a:t>
            </a:r>
            <a:r>
              <a:rPr lang="pt-BR" sz="1600" b="1" dirty="0"/>
              <a:t> Programada</a:t>
            </a:r>
            <a:r>
              <a:rPr lang="pt-BR" sz="1600" dirty="0"/>
              <a:t>: O foguete percebeu que estava fora de controle e ativou sua autodestruição para evitar danos no solo.</a:t>
            </a:r>
          </a:p>
          <a:p>
            <a:endParaRPr lang="pt-BR" sz="1600" dirty="0"/>
          </a:p>
          <a:p>
            <a:r>
              <a:rPr lang="pt-BR" sz="1600" dirty="0"/>
              <a:t>Essa falha destaca a importância de testes rigorosos em sistemas críticos, especialmente ao reutilizar código em novos contextos.</a:t>
            </a:r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C36520DE-FC64-EEC5-128D-AEF874E9052D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11114916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6FF05B-326B-3FE5-098E-E8CFA10C3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FD50BBE9-E452-08CC-E112-B223DC3CF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Qualidade de Software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B6B377-D8E5-ED02-C167-5776550F9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59" y="2004888"/>
            <a:ext cx="11548872" cy="1905565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B914DEE8-DCB0-37DA-F83C-F666A02A543A}"/>
              </a:ext>
            </a:extLst>
          </p:cNvPr>
          <p:cNvSpPr txBox="1"/>
          <p:nvPr/>
        </p:nvSpPr>
        <p:spPr>
          <a:xfrm>
            <a:off x="640080" y="2872899"/>
            <a:ext cx="5436315" cy="384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4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5CDFBA29-D084-0DCC-A178-3943C233D26C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53B5934-A735-4B6C-A514-5D9D80FC7577}"/>
              </a:ext>
            </a:extLst>
          </p:cNvPr>
          <p:cNvSpPr txBox="1"/>
          <p:nvPr/>
        </p:nvSpPr>
        <p:spPr>
          <a:xfrm>
            <a:off x="301959" y="4041058"/>
            <a:ext cx="7893312" cy="2816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 dirty="0"/>
              <a:t>Em grupos de x pessoas: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000" dirty="0"/>
              <a:t>Cada grupo tem 10 minutos para pesquisar.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000" dirty="0"/>
              <a:t>2 ferramentas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pt-BR" sz="2000" dirty="0"/>
              <a:t>Para cada ferramenta: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pt-BR" sz="2000" dirty="0"/>
              <a:t>Nome da ferramenta.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pt-BR" sz="2000" dirty="0"/>
              <a:t>Para que serve.</a:t>
            </a:r>
          </a:p>
          <a:p>
            <a:pPr marL="1828800" lvl="3" indent="-457200">
              <a:buFont typeface="Courier New" panose="02070309020205020404" pitchFamily="49" charset="0"/>
              <a:buChar char="o"/>
            </a:pPr>
            <a:r>
              <a:rPr lang="pt-BR" sz="2000" dirty="0"/>
              <a:t>Um exemplo prático de uso.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000" dirty="0"/>
              <a:t>Prepare uma apresentação. PRESTE ATENÇÃO NA APRESENTAÇÃO das demais categorias e tome nota no caderno.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4FD7C15-F094-C5FE-E017-B034B0A2F052}"/>
              </a:ext>
            </a:extLst>
          </p:cNvPr>
          <p:cNvSpPr txBox="1"/>
          <p:nvPr/>
        </p:nvSpPr>
        <p:spPr>
          <a:xfrm>
            <a:off x="8195271" y="4041058"/>
            <a:ext cx="3996729" cy="2816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sz="2000" dirty="0"/>
              <a:t>Categorias de testes: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000" dirty="0"/>
              <a:t>Automatizados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000" dirty="0"/>
              <a:t>Funcionais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000" dirty="0"/>
              <a:t>Desempenho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000" dirty="0"/>
              <a:t>Segurança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000" dirty="0"/>
              <a:t>Integração Contínua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000" dirty="0"/>
              <a:t>Exploratório / Usabilidade</a:t>
            </a:r>
          </a:p>
          <a:p>
            <a:pPr marL="914400" lvl="1" indent="-457200">
              <a:buFont typeface="Wingdings" panose="05000000000000000000" pitchFamily="2" charset="2"/>
              <a:buChar char="§"/>
            </a:pPr>
            <a:r>
              <a:rPr lang="pt-BR" sz="2000" dirty="0"/>
              <a:t>Regressão</a:t>
            </a:r>
          </a:p>
        </p:txBody>
      </p:sp>
    </p:spTree>
    <p:extLst>
      <p:ext uri="{BB962C8B-B14F-4D97-AF65-F5344CB8AC3E}">
        <p14:creationId xmlns:p14="http://schemas.microsoft.com/office/powerpoint/2010/main" val="348106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80A37-182B-C9C0-5401-D156959A0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925C64B4-9268-DFCB-0158-70FD1B73B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17576"/>
            <a:ext cx="10909640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Qualidade de Software</a:t>
            </a:r>
            <a:endParaRPr lang="en-US" sz="66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948C6A5D-4396-DA34-3E88-22DD49084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429" y="1492944"/>
            <a:ext cx="6481141" cy="1042141"/>
          </a:xfrm>
          <a:prstGeom prst="rect">
            <a:avLst/>
          </a:prstGeom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EA35025-0C6D-F9BE-B731-E708CD941D0E}"/>
              </a:ext>
            </a:extLst>
          </p:cNvPr>
          <p:cNvSpPr txBox="1"/>
          <p:nvPr/>
        </p:nvSpPr>
        <p:spPr>
          <a:xfrm>
            <a:off x="640080" y="2872899"/>
            <a:ext cx="5436315" cy="38452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pt-BR" sz="24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8C08F9D1-AC63-26DD-DCB4-6791143E8210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9E9AA1A-582C-6641-1515-B804127DF9E2}"/>
              </a:ext>
            </a:extLst>
          </p:cNvPr>
          <p:cNvSpPr txBox="1"/>
          <p:nvPr/>
        </p:nvSpPr>
        <p:spPr>
          <a:xfrm>
            <a:off x="2620525" y="2872373"/>
            <a:ext cx="6911739" cy="24318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pt-BR" sz="2800" dirty="0"/>
          </a:p>
        </p:txBody>
      </p:sp>
    </p:spTree>
    <p:extLst>
      <p:ext uri="{BB962C8B-B14F-4D97-AF65-F5344CB8AC3E}">
        <p14:creationId xmlns:p14="http://schemas.microsoft.com/office/powerpoint/2010/main" val="177198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É hoje bora!!! | Mensagens engraçadas de whatsapp, Mensagens engraçadas,  Fotos de coração apaixonado">
            <a:extLst>
              <a:ext uri="{FF2B5EF4-FFF2-40B4-BE49-F238E27FC236}">
                <a16:creationId xmlns:a16="http://schemas.microsoft.com/office/drawing/2014/main" id="{CA850129-4AF6-BDE9-5585-0119F26985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17654">
            <a:off x="6735942" y="771397"/>
            <a:ext cx="4198374" cy="41983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45D2C5D-45B5-08D6-B916-BB2448A2B928}"/>
              </a:ext>
            </a:extLst>
          </p:cNvPr>
          <p:cNvSpPr txBox="1">
            <a:spLocks/>
          </p:cNvSpPr>
          <p:nvPr/>
        </p:nvSpPr>
        <p:spPr>
          <a:xfrm>
            <a:off x="838198" y="1302236"/>
            <a:ext cx="7057103" cy="4516412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3200" dirty="0"/>
              <a:t>1. Qualidade de software </a:t>
            </a:r>
          </a:p>
          <a:p>
            <a:pPr algn="l"/>
            <a:r>
              <a:rPr lang="pt-BR" sz="3200" dirty="0"/>
              <a:t>    1.1. Definição </a:t>
            </a:r>
          </a:p>
          <a:p>
            <a:pPr algn="l"/>
            <a:r>
              <a:rPr lang="pt-BR" sz="3200" dirty="0"/>
              <a:t>    1.2. Ferramentas </a:t>
            </a:r>
          </a:p>
          <a:p>
            <a:pPr algn="l"/>
            <a:r>
              <a:rPr lang="pt-BR" sz="3200" dirty="0"/>
              <a:t>    1.3. Processos de trabalho 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BA13B3C-346B-F4DB-2E87-7BC79F79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1912"/>
            <a:ext cx="10515600" cy="464165"/>
          </a:xfrm>
        </p:spPr>
        <p:txBody>
          <a:bodyPr/>
          <a:lstStyle/>
          <a:p>
            <a:r>
              <a:rPr lang="pt-BR" sz="2800" dirty="0"/>
              <a:t>Tópicos de hoje</a:t>
            </a:r>
          </a:p>
        </p:txBody>
      </p:sp>
    </p:spTree>
    <p:extLst>
      <p:ext uri="{BB962C8B-B14F-4D97-AF65-F5344CB8AC3E}">
        <p14:creationId xmlns:p14="http://schemas.microsoft.com/office/powerpoint/2010/main" val="3166912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A93B-7C62-6D19-7906-58D3994A4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990AE08-D465-452E-CFD2-E41FAD1D98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b="1" dirty="0"/>
              <a:t>Qualidade de Software - Definição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FAFD3F60-90B4-0A32-31AE-77E33207F47D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29410BD-9051-36C7-AE79-8F11BB8C8A20}"/>
              </a:ext>
            </a:extLst>
          </p:cNvPr>
          <p:cNvSpPr txBox="1"/>
          <p:nvPr/>
        </p:nvSpPr>
        <p:spPr>
          <a:xfrm>
            <a:off x="838200" y="2316623"/>
            <a:ext cx="10783529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Objetivos Específicos</a:t>
            </a:r>
            <a:r>
              <a:rPr lang="pt-BR" sz="2800" dirty="0"/>
              <a:t>:</a:t>
            </a:r>
          </a:p>
          <a:p>
            <a:endParaRPr lang="pt-BR" sz="2800" dirty="0"/>
          </a:p>
          <a:p>
            <a:pPr lvl="1">
              <a:buFont typeface="+mj-lt"/>
              <a:buAutoNum type="arabicPeriod"/>
            </a:pPr>
            <a:r>
              <a:rPr lang="pt-BR" sz="2400" dirty="0"/>
              <a:t> Compreender o conceito de qualidade de software e sua importância.</a:t>
            </a:r>
            <a:endParaRPr lang="pt-BR" sz="1100" dirty="0"/>
          </a:p>
          <a:p>
            <a:pPr lvl="1">
              <a:buFont typeface="+mj-lt"/>
              <a:buAutoNum type="arabicPeriod"/>
            </a:pPr>
            <a:endParaRPr lang="pt-BR" sz="1100" dirty="0"/>
          </a:p>
          <a:p>
            <a:pPr lvl="1">
              <a:buFont typeface="+mj-lt"/>
              <a:buAutoNum type="arabicPeriod"/>
            </a:pPr>
            <a:r>
              <a:rPr lang="pt-BR" sz="2400" dirty="0"/>
              <a:t> Identificar ferramentas que apoiam a análise e manutenção da qualidade.</a:t>
            </a:r>
            <a:endParaRPr lang="pt-BR" sz="1100" dirty="0"/>
          </a:p>
          <a:p>
            <a:pPr lvl="1">
              <a:buFont typeface="+mj-lt"/>
              <a:buAutoNum type="arabicPeriod"/>
            </a:pPr>
            <a:endParaRPr lang="pt-BR" sz="1100" dirty="0"/>
          </a:p>
          <a:p>
            <a:pPr lvl="1">
              <a:buFont typeface="+mj-lt"/>
              <a:buAutoNum type="arabicPeriod"/>
            </a:pPr>
            <a:r>
              <a:rPr lang="pt-BR" sz="2400" dirty="0"/>
              <a:t> Entender os processos de trabalho que garantem a qualidade em projetos.</a:t>
            </a:r>
          </a:p>
        </p:txBody>
      </p:sp>
    </p:spTree>
    <p:extLst>
      <p:ext uri="{BB962C8B-B14F-4D97-AF65-F5344CB8AC3E}">
        <p14:creationId xmlns:p14="http://schemas.microsoft.com/office/powerpoint/2010/main" val="6726972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EFCA001-3DB2-399E-FB91-021ED8023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b="1" dirty="0"/>
              <a:t>Qualidade de Software – O que é?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92529976-7E1F-A8CA-428F-0501B808CAB9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581A22A7-9DAB-05B9-A357-4994C29421C7}"/>
              </a:ext>
            </a:extLst>
          </p:cNvPr>
          <p:cNvSpPr txBox="1"/>
          <p:nvPr/>
        </p:nvSpPr>
        <p:spPr>
          <a:xfrm>
            <a:off x="838200" y="1313733"/>
            <a:ext cx="107835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O que é Qualidade de Software segundo a ISO/IEC 25010?</a:t>
            </a:r>
          </a:p>
          <a:p>
            <a:endParaRPr lang="pt-BR" sz="2400" b="1" dirty="0"/>
          </a:p>
          <a:p>
            <a:r>
              <a:rPr lang="pt-BR" sz="2400" dirty="0"/>
              <a:t>A </a:t>
            </a:r>
            <a:r>
              <a:rPr lang="pt-BR" sz="2400" b="1" dirty="0"/>
              <a:t>ISO/IEC 25010</a:t>
            </a:r>
            <a:r>
              <a:rPr lang="pt-BR" sz="2400" dirty="0"/>
              <a:t> é um padrão internacional que define os </a:t>
            </a:r>
            <a:r>
              <a:rPr lang="pt-BR" sz="2400" b="1" dirty="0"/>
              <a:t>atributos de qualidade de software</a:t>
            </a:r>
            <a:r>
              <a:rPr lang="pt-BR" sz="2400" dirty="0"/>
              <a:t>. Ele substituiu o modelo anterior ISO/IEC 9126 e é amplamente utilizado para avaliar se um software atende às expectativas dos usuários e aos objetivos de negócio.</a:t>
            </a:r>
          </a:p>
          <a:p>
            <a:endParaRPr lang="pt-BR" sz="2400" dirty="0"/>
          </a:p>
          <a:p>
            <a:r>
              <a:rPr lang="pt-BR" sz="2400" b="1" dirty="0"/>
              <a:t>Importância da ISO/IEC 25010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Padrão Global</a:t>
            </a:r>
            <a:r>
              <a:rPr lang="pt-BR" sz="2400" dirty="0"/>
              <a:t>: É aceito mundialmente como referência para avaliar a qualidade de software.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Garantia de Satisfação</a:t>
            </a:r>
            <a:r>
              <a:rPr lang="pt-BR" sz="2400" dirty="0"/>
              <a:t>: Ajuda a criar produtos que atendem às expectativas dos clientes.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pt-BR" sz="2400" b="1" dirty="0"/>
              <a:t>Melhoria Contínua</a:t>
            </a:r>
            <a:r>
              <a:rPr lang="pt-BR" sz="2400" dirty="0"/>
              <a:t>: Oferece um framework para monitorar e melhorar a qualidade do software ao longo de seu ciclo de vida.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89457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DB9F2-45CC-02D2-861C-C66E4B7C17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46B3FDF-7C61-CB2D-1C88-6CD185BFA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b="1" dirty="0"/>
              <a:t>Qualidade de Software – O que é?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27B031DA-1B24-100B-E623-D83EA5C30AC1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F9ED6550-D6FA-E173-ACA7-16A43680188C}"/>
              </a:ext>
            </a:extLst>
          </p:cNvPr>
          <p:cNvSpPr txBox="1"/>
          <p:nvPr/>
        </p:nvSpPr>
        <p:spPr>
          <a:xfrm>
            <a:off x="838200" y="1313733"/>
            <a:ext cx="1078352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2800" dirty="0"/>
          </a:p>
          <a:p>
            <a:r>
              <a:rPr lang="pt-BR" sz="2800" dirty="0"/>
              <a:t>A qualidade de software, segundo a ISO/IEC 25010, refere-se à capacidade de um software de </a:t>
            </a:r>
            <a:r>
              <a:rPr lang="pt-BR" sz="2800" b="1" dirty="0"/>
              <a:t>atender a requisitos explícitos e implícitos </a:t>
            </a:r>
            <a:r>
              <a:rPr lang="pt-BR" sz="2800" dirty="0"/>
              <a:t>de seus usuários, </a:t>
            </a:r>
            <a:r>
              <a:rPr lang="pt-BR" sz="2800" b="1" dirty="0"/>
              <a:t>considerando aspectos técnicos, funcionais e de experiência.</a:t>
            </a:r>
            <a:endParaRPr lang="pt-BR" sz="2400" b="1" dirty="0"/>
          </a:p>
        </p:txBody>
      </p:sp>
    </p:spTree>
    <p:extLst>
      <p:ext uri="{BB962C8B-B14F-4D97-AF65-F5344CB8AC3E}">
        <p14:creationId xmlns:p14="http://schemas.microsoft.com/office/powerpoint/2010/main" val="760262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4A338-BC4A-120D-8286-6F1488516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B1933F75-F0C7-BB91-31B2-2411F2454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b="1" dirty="0"/>
              <a:t>Qualidade de Software – O que é? </a:t>
            </a:r>
            <a:r>
              <a:rPr lang="pt-BR" sz="2800" b="1" dirty="0">
                <a:sym typeface="Wingdings" panose="05000000000000000000" pitchFamily="2" charset="2"/>
              </a:rPr>
              <a:t> </a:t>
            </a:r>
            <a:r>
              <a:rPr lang="pt-BR" sz="2800" dirty="0"/>
              <a:t>ISO/IEC </a:t>
            </a:r>
            <a:r>
              <a:rPr lang="pt-BR" sz="3200" dirty="0"/>
              <a:t>25010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288FE72A-0017-9543-B087-07DF7DDFA9EF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A7ED302-E41A-979E-B204-22F4BFC38F3A}"/>
              </a:ext>
            </a:extLst>
          </p:cNvPr>
          <p:cNvSpPr txBox="1"/>
          <p:nvPr/>
        </p:nvSpPr>
        <p:spPr>
          <a:xfrm>
            <a:off x="838200" y="1313733"/>
            <a:ext cx="1078352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O modelo define 8 </a:t>
            </a:r>
            <a:r>
              <a:rPr lang="pt-BR" sz="2800" b="1" dirty="0"/>
              <a:t>características principais</a:t>
            </a:r>
            <a:r>
              <a:rPr lang="pt-BR" sz="2800" dirty="0"/>
              <a:t>, cada uma subdividida em atributos específicos. Essas características ajudam a medir a qualidade de um sistema ou software.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B0F62F8-5B0D-2A4D-1EAF-1CF3E77BC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825774"/>
            <a:ext cx="11053331" cy="349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143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91A27-FECD-4588-4336-92AD7FE25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5B1B56D3-33D8-8D3A-BF27-6ED73BD0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b="1" dirty="0"/>
              <a:t>Qualidade de Software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7C7634AD-D703-D1F4-8A74-1573E5D8FCD4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B6DC7B1-AB1C-54CB-9E4A-80EE7C29A750}"/>
              </a:ext>
            </a:extLst>
          </p:cNvPr>
          <p:cNvSpPr txBox="1"/>
          <p:nvPr/>
        </p:nvSpPr>
        <p:spPr>
          <a:xfrm>
            <a:off x="838200" y="1313733"/>
            <a:ext cx="107835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... 8 </a:t>
            </a:r>
            <a:r>
              <a:rPr lang="pt-BR" sz="2800" b="1" dirty="0"/>
              <a:t>características principais</a:t>
            </a:r>
            <a:r>
              <a:rPr lang="pt-BR" sz="2800" dirty="0"/>
              <a:t>... que ajudam a medir a qualidade de um sistema ou software.</a:t>
            </a:r>
          </a:p>
          <a:p>
            <a:endParaRPr lang="pt-BR" sz="2800" dirty="0"/>
          </a:p>
          <a:p>
            <a:r>
              <a:rPr lang="pt-BR" b="1" dirty="0"/>
              <a:t>1. Funcionalidade (Adequação Funcional)</a:t>
            </a:r>
          </a:p>
          <a:p>
            <a:r>
              <a:rPr lang="pt-BR" dirty="0"/>
              <a:t>Avalia se o software fornece as funções necessárias de forma correta.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2. Confiabilidade</a:t>
            </a:r>
          </a:p>
          <a:p>
            <a:r>
              <a:rPr lang="pt-BR" dirty="0"/>
              <a:t>Avalia se o software é capaz de manter seu desempenho esperado em diversas condições.</a:t>
            </a:r>
          </a:p>
          <a:p>
            <a:endParaRPr lang="pt-BR" dirty="0"/>
          </a:p>
          <a:p>
            <a:r>
              <a:rPr lang="pt-BR" b="1" dirty="0"/>
              <a:t>3. Usabilidade</a:t>
            </a:r>
          </a:p>
          <a:p>
            <a:r>
              <a:rPr lang="pt-BR" dirty="0"/>
              <a:t>Avalia o quão fácil é para o usuário final aprender, usar e controlar o software.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4. Eficiência de Desempenho</a:t>
            </a:r>
          </a:p>
          <a:p>
            <a:r>
              <a:rPr lang="pt-BR" dirty="0"/>
              <a:t>Mede como o software utiliza os recursos de hardware e tempo para executar suas funções.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95867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8D606-E209-C7F5-1647-2ADD5BFCB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D5A5BAC8-20CF-B45C-BC2E-E2A94CC47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1744"/>
            <a:ext cx="10515600" cy="464165"/>
          </a:xfrm>
        </p:spPr>
        <p:txBody>
          <a:bodyPr/>
          <a:lstStyle/>
          <a:p>
            <a:r>
              <a:rPr lang="pt-BR" sz="2800" b="1" dirty="0"/>
              <a:t>Qualidade de Software</a:t>
            </a: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4969ABF9-C8A7-2D93-4747-A38DE103975C}"/>
              </a:ext>
            </a:extLst>
          </p:cNvPr>
          <p:cNvSpPr txBox="1">
            <a:spLocks/>
          </p:cNvSpPr>
          <p:nvPr/>
        </p:nvSpPr>
        <p:spPr>
          <a:xfrm>
            <a:off x="668593" y="5833431"/>
            <a:ext cx="11346425" cy="921329"/>
          </a:xfrm>
          <a:prstGeom prst="rect">
            <a:avLst/>
          </a:prstGeo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pt-BR" sz="24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81088FE3-C710-E788-3872-88A8D117265D}"/>
              </a:ext>
            </a:extLst>
          </p:cNvPr>
          <p:cNvSpPr txBox="1"/>
          <p:nvPr/>
        </p:nvSpPr>
        <p:spPr>
          <a:xfrm>
            <a:off x="838200" y="1313733"/>
            <a:ext cx="10783529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dirty="0"/>
              <a:t>... 8 </a:t>
            </a:r>
            <a:r>
              <a:rPr lang="pt-BR" sz="2800" b="1" dirty="0"/>
              <a:t>características principais</a:t>
            </a:r>
            <a:r>
              <a:rPr lang="pt-BR" sz="2800" dirty="0"/>
              <a:t>... que ajudam a medir a qualidade de um sistema ou software.</a:t>
            </a:r>
          </a:p>
          <a:p>
            <a:endParaRPr lang="pt-BR" sz="2800" b="1" dirty="0"/>
          </a:p>
          <a:p>
            <a:r>
              <a:rPr lang="pt-BR" b="1" dirty="0"/>
              <a:t>5. Manutenibilidade</a:t>
            </a:r>
          </a:p>
          <a:p>
            <a:r>
              <a:rPr lang="pt-BR" dirty="0"/>
              <a:t>Avalia a facilidade com que o software pode ser modificado para corrigir defeitos, melhorar funcionalidades ou adaptar-se a novos requisitos.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6. Portabilidade</a:t>
            </a:r>
          </a:p>
          <a:p>
            <a:r>
              <a:rPr lang="pt-BR" dirty="0"/>
              <a:t>Refere-se à capacidade do software de ser transferido para diferentes ambientes de hardware ou software.</a:t>
            </a:r>
          </a:p>
          <a:p>
            <a:endParaRPr lang="pt-BR" dirty="0"/>
          </a:p>
          <a:p>
            <a:r>
              <a:rPr lang="pt-BR" b="1" dirty="0"/>
              <a:t>7. Compatibilidade</a:t>
            </a:r>
          </a:p>
          <a:p>
            <a:r>
              <a:rPr lang="pt-BR" dirty="0"/>
              <a:t>Avalia a capacidade do software de funcionar bem em conjunto com outros sistemas ou componentes.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pt-BR" b="1" dirty="0"/>
              <a:t>8. Segurança</a:t>
            </a:r>
          </a:p>
          <a:p>
            <a:r>
              <a:rPr lang="pt-BR" dirty="0"/>
              <a:t>Mede a capacidade do software de proteger informações e dados contra acessos não autorizados.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44123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1957</TotalTime>
  <Words>2006</Words>
  <Application>Microsoft Office PowerPoint</Application>
  <PresentationFormat>Widescreen</PresentationFormat>
  <Paragraphs>255</Paragraphs>
  <Slides>27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27</vt:i4>
      </vt:variant>
    </vt:vector>
  </HeadingPairs>
  <TitlesOfParts>
    <vt:vector size="35" baseType="lpstr">
      <vt:lpstr>Aharoni</vt:lpstr>
      <vt:lpstr>Arial</vt:lpstr>
      <vt:lpstr>Baguet Script</vt:lpstr>
      <vt:lpstr>Calibri</vt:lpstr>
      <vt:lpstr>Calibri Light</vt:lpstr>
      <vt:lpstr>Courier New</vt:lpstr>
      <vt:lpstr>Wingdings</vt:lpstr>
      <vt:lpstr>Tema do Office</vt:lpstr>
      <vt:lpstr>Apresentação do PowerPoint</vt:lpstr>
      <vt:lpstr>Tópicos</vt:lpstr>
      <vt:lpstr>Tópicos de hoje</vt:lpstr>
      <vt:lpstr>Qualidade de Software - Definição</vt:lpstr>
      <vt:lpstr>Qualidade de Software – O que é?</vt:lpstr>
      <vt:lpstr>Qualidade de Software – O que é?</vt:lpstr>
      <vt:lpstr>Qualidade de Software – O que é?  ISO/IEC 25010</vt:lpstr>
      <vt:lpstr>Qualidade de Software</vt:lpstr>
      <vt:lpstr>Qualidade de Software</vt:lpstr>
      <vt:lpstr>Qualidade de Software – O que é?  ISO/IEC 25010</vt:lpstr>
      <vt:lpstr>Qualidade de Software</vt:lpstr>
      <vt:lpstr>Qualidade de Software</vt:lpstr>
      <vt:lpstr>Qualidade de Software</vt:lpstr>
      <vt:lpstr>Qualidade de Software</vt:lpstr>
      <vt:lpstr>Qualidade de Software</vt:lpstr>
      <vt:lpstr>Qualidade de Software – Note que...</vt:lpstr>
      <vt:lpstr>Qualidade de Software</vt:lpstr>
      <vt:lpstr>Qualidade de Software</vt:lpstr>
      <vt:lpstr>Qualidade de Software - Importância</vt:lpstr>
      <vt:lpstr>Qualidade de Software – Verificação x Validação</vt:lpstr>
      <vt:lpstr>Qualidade de Software – Verificação x Validação</vt:lpstr>
      <vt:lpstr>Qualidade de Software – Verificação x Validação</vt:lpstr>
      <vt:lpstr>Qualidade de Software</vt:lpstr>
      <vt:lpstr>Qualidade de Software</vt:lpstr>
      <vt:lpstr>Qualidade de Software</vt:lpstr>
      <vt:lpstr>Qualidade de Software</vt:lpstr>
      <vt:lpstr>Qualidade de Software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Marcia Scanacapra</dc:creator>
  <cp:lastModifiedBy>Marcia Cristina Scanacapra</cp:lastModifiedBy>
  <cp:revision>41</cp:revision>
  <dcterms:created xsi:type="dcterms:W3CDTF">2023-07-19T21:24:48Z</dcterms:created>
  <dcterms:modified xsi:type="dcterms:W3CDTF">2025-01-22T14:31:32Z</dcterms:modified>
</cp:coreProperties>
</file>