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Gomes da Silva" userId="11ba01ad-99b9-438b-b4bf-87392cee5f97" providerId="ADAL" clId="{D90BC2DD-3D8E-40F9-98AC-A7DA7D47F773}"/>
    <pc:docChg chg="modSld">
      <pc:chgData name="Israel Gomes da Silva" userId="11ba01ad-99b9-438b-b4bf-87392cee5f97" providerId="ADAL" clId="{D90BC2DD-3D8E-40F9-98AC-A7DA7D47F773}" dt="2024-01-22T11:32:38.550" v="24" actId="20577"/>
      <pc:docMkLst>
        <pc:docMk/>
      </pc:docMkLst>
      <pc:sldChg chg="modSp">
        <pc:chgData name="Israel Gomes da Silva" userId="11ba01ad-99b9-438b-b4bf-87392cee5f97" providerId="ADAL" clId="{D90BC2DD-3D8E-40F9-98AC-A7DA7D47F773}" dt="2024-01-22T11:32:38.550" v="24" actId="20577"/>
        <pc:sldMkLst>
          <pc:docMk/>
          <pc:sldMk cId="1505854186" sldId="261"/>
        </pc:sldMkLst>
        <pc:spChg chg="mod">
          <ac:chgData name="Israel Gomes da Silva" userId="11ba01ad-99b9-438b-b4bf-87392cee5f97" providerId="ADAL" clId="{D90BC2DD-3D8E-40F9-98AC-A7DA7D47F773}" dt="2024-01-22T11:32:38.550" v="24" actId="20577"/>
          <ac:spMkLst>
            <pc:docMk/>
            <pc:sldMk cId="1505854186" sldId="261"/>
            <ac:spMk id="20" creationId="{7E706364-595C-0FFA-747B-B90B4E8276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LNurpdErN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AB02DE-17D0-E547-06AE-B213A5443A03}"/>
              </a:ext>
            </a:extLst>
          </p:cNvPr>
          <p:cNvSpPr txBox="1"/>
          <p:nvPr/>
        </p:nvSpPr>
        <p:spPr>
          <a:xfrm>
            <a:off x="1551711" y="2719685"/>
            <a:ext cx="908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Importância do Planejamento</a:t>
            </a:r>
            <a:endParaRPr lang="pt-B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1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A6F370-4935-46D6-A41D-73F4DA70F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338" y="1074970"/>
            <a:ext cx="11287240" cy="4098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Apresentação da UC -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365DFF-5D53-4714-9173-6544429C2729}"/>
              </a:ext>
            </a:extLst>
          </p:cNvPr>
          <p:cNvSpPr txBox="1"/>
          <p:nvPr/>
        </p:nvSpPr>
        <p:spPr>
          <a:xfrm>
            <a:off x="4664280" y="1417739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Israel Gomes da Silva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716338" y="2189607"/>
            <a:ext cx="794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Fundamentos Técnicos e Científicos  ou Capacidades Técnicas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3A7A2B-79A0-4FE8-98F3-B22DBF39B524}"/>
              </a:ext>
            </a:extLst>
          </p:cNvPr>
          <p:cNvSpPr txBox="1"/>
          <p:nvPr/>
        </p:nvSpPr>
        <p:spPr>
          <a:xfrm>
            <a:off x="716338" y="2780131"/>
            <a:ext cx="10734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dirty="0"/>
              <a:t>1. Definir a sequência das atividades para desenvolvimento dos componentes, de acordo com os requisitos do sistema;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2. Definir a infraestrutura física a ser utilizada no desenvolvimento dos componentes;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3. Projetar os componentes do sistema considerando as plataformas computacionais;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4. Definir os recursos humanos e materiais para o desenvolvimento dos componentes;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5. Elaborar cronograma das etapas sequenciadas do desenvolvimento dos componentes, considerando a integração com outros profissionais envolvidos no projeto; 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6. Definir o custo estimado para o desenvolvimento dos componentes;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72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716338" y="1732407"/>
            <a:ext cx="794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Fundamentos Técnicos e Científicos  ou Capacidades Técnicas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3A7A2B-79A0-4FE8-98F3-B22DBF39B524}"/>
              </a:ext>
            </a:extLst>
          </p:cNvPr>
          <p:cNvSpPr txBox="1"/>
          <p:nvPr/>
        </p:nvSpPr>
        <p:spPr>
          <a:xfrm>
            <a:off x="716339" y="2227278"/>
            <a:ext cx="10734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1600" dirty="0"/>
              <a:t>7. </a:t>
            </a:r>
            <a:r>
              <a:rPr lang="pt-PT" dirty="0"/>
              <a:t>Definir os softwares a serem utilizados no desenvolvimento do sistema;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8. Definir as dependências de software considerando os componentes do sistema, para a sua implantação;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9. Elaborar documentação técnica do sistema;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10. Implementar as funcionalidades de acordo com os requisitos definidos;</a:t>
            </a:r>
            <a:endParaRPr lang="pt-BR" dirty="0"/>
          </a:p>
          <a:p>
            <a:pPr lvl="0"/>
            <a:br>
              <a:rPr lang="pt-PT" dirty="0"/>
            </a:br>
            <a:r>
              <a:rPr lang="pt-PT" dirty="0"/>
              <a:t>11. Apresentar tecnicamente ao cliente o sistema de software desenvolvido, sanando as possíveis dúvidas sobre o funcionamento do mesmo;</a:t>
            </a:r>
            <a:endParaRPr lang="pt-BR" dirty="0"/>
          </a:p>
          <a:p>
            <a:br>
              <a:rPr lang="pt-PT" dirty="0"/>
            </a:br>
            <a:r>
              <a:rPr lang="pt-PT" dirty="0"/>
              <a:t>12. Pesquisar em diversas fontes de informação tendo em vista as melhores práticas de mercado considerando, inclusive, a performance e a qualidade de software;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A6F370-4935-46D6-A41D-73F4DA70F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338" y="1074970"/>
            <a:ext cx="11287240" cy="4098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Apresentação da UC -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365DFF-5D53-4714-9173-6544429C2729}"/>
              </a:ext>
            </a:extLst>
          </p:cNvPr>
          <p:cNvSpPr txBox="1"/>
          <p:nvPr/>
        </p:nvSpPr>
        <p:spPr>
          <a:xfrm>
            <a:off x="4664280" y="1417739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Israel Gomes da Silva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716338" y="2189607"/>
            <a:ext cx="6685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Capacidades Socias, Organizativas e Metodológicas</a:t>
            </a:r>
            <a:endParaRPr lang="pt-BR" sz="2400" dirty="0"/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3A7A2B-79A0-4FE8-98F3-B22DBF39B524}"/>
              </a:ext>
            </a:extLst>
          </p:cNvPr>
          <p:cNvSpPr txBox="1"/>
          <p:nvPr/>
        </p:nvSpPr>
        <p:spPr>
          <a:xfrm>
            <a:off x="716338" y="2928271"/>
            <a:ext cx="10734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dirty="0"/>
              <a:t>1. Demonstra atenção a detalhes;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2. Demonstrar capacidade de comunicação com profissionais de diferentes áreas e especialidades;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3. Demonstrar capacidade de organização;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4. Demonstrar raciocínio lógico na organização das informações;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5. Seguir método de trabalho;</a:t>
            </a:r>
            <a:br>
              <a:rPr lang="pt-PT" dirty="0"/>
            </a:br>
            <a:endParaRPr lang="pt-BR" dirty="0"/>
          </a:p>
          <a:p>
            <a:pPr lvl="0"/>
            <a:r>
              <a:rPr lang="pt-PT" dirty="0"/>
              <a:t>6. Trabalhar em equipe.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07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A6F370-4935-46D6-A41D-73F4DA70F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338" y="1074970"/>
            <a:ext cx="11287240" cy="4098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Apresentação da UC -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365DFF-5D53-4714-9173-6544429C2729}"/>
              </a:ext>
            </a:extLst>
          </p:cNvPr>
          <p:cNvSpPr txBox="1"/>
          <p:nvPr/>
        </p:nvSpPr>
        <p:spPr>
          <a:xfrm>
            <a:off x="4664280" y="1417739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Israel Gomes da Silva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4987908" y="2143696"/>
            <a:ext cx="2216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Conhecimentos</a:t>
            </a:r>
            <a:r>
              <a:rPr lang="pt-PT" b="1" dirty="0"/>
              <a:t> </a:t>
            </a:r>
            <a:endParaRPr lang="pt-BR" dirty="0"/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3A7A2B-79A0-4FE8-98F3-B22DBF39B524}"/>
              </a:ext>
            </a:extLst>
          </p:cNvPr>
          <p:cNvSpPr txBox="1"/>
          <p:nvPr/>
        </p:nvSpPr>
        <p:spPr>
          <a:xfrm>
            <a:off x="716339" y="2551128"/>
            <a:ext cx="7779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b="1" dirty="0"/>
              <a:t>	1. Qualidade do SW;</a:t>
            </a:r>
            <a:br>
              <a:rPr lang="pt-PT" dirty="0"/>
            </a:br>
            <a:endParaRPr lang="pt-BR" dirty="0"/>
          </a:p>
          <a:p>
            <a:r>
              <a:rPr lang="pt-PT" b="1" dirty="0"/>
              <a:t>	2. Metodologias de desenvolvimento;</a:t>
            </a:r>
            <a:endParaRPr lang="pt-BR" b="1" dirty="0"/>
          </a:p>
          <a:p>
            <a:pPr lvl="0"/>
            <a:r>
              <a:rPr lang="pt-PT" dirty="0"/>
              <a:t>	2.1 – Clássicas;</a:t>
            </a:r>
            <a:br>
              <a:rPr lang="pt-PT" dirty="0"/>
            </a:br>
            <a:r>
              <a:rPr lang="pt-PT" dirty="0"/>
              <a:t>	2.2 – Ágeis;</a:t>
            </a:r>
            <a:br>
              <a:rPr lang="pt-PT" dirty="0"/>
            </a:br>
            <a:endParaRPr lang="pt-BR" dirty="0"/>
          </a:p>
          <a:p>
            <a:r>
              <a:rPr lang="pt-PT" b="1" dirty="0"/>
              <a:t>	3. Metodologia de gerenciamento de projeto</a:t>
            </a:r>
            <a:endParaRPr lang="pt-BR" b="1" dirty="0"/>
          </a:p>
          <a:p>
            <a:pPr lvl="2"/>
            <a:r>
              <a:rPr lang="pt-PT" dirty="0"/>
              <a:t>3.1 - Escopo</a:t>
            </a:r>
            <a:endParaRPr lang="pt-BR" dirty="0"/>
          </a:p>
          <a:p>
            <a:pPr lvl="2"/>
            <a:r>
              <a:rPr lang="pt-PT" dirty="0"/>
              <a:t>3.2 - Revisão dos objetivos</a:t>
            </a:r>
            <a:endParaRPr lang="pt-BR" dirty="0"/>
          </a:p>
          <a:p>
            <a:pPr lvl="2"/>
            <a:r>
              <a:rPr lang="pt-PT" dirty="0"/>
              <a:t>3.3 - Análise de riscos</a:t>
            </a:r>
            <a:endParaRPr lang="pt-BR" dirty="0"/>
          </a:p>
          <a:p>
            <a:pPr lvl="2"/>
            <a:r>
              <a:rPr lang="pt-PT" dirty="0"/>
              <a:t>3.4 - Cronograma</a:t>
            </a:r>
            <a:endParaRPr lang="pt-BR" dirty="0"/>
          </a:p>
          <a:p>
            <a:pPr lvl="2"/>
            <a:r>
              <a:rPr lang="pt-PT" dirty="0"/>
              <a:t>3.5 - Recursos</a:t>
            </a:r>
            <a:endParaRPr lang="pt-BR" dirty="0"/>
          </a:p>
          <a:p>
            <a:pPr lvl="2"/>
            <a:r>
              <a:rPr lang="pt-PT" dirty="0"/>
              <a:t>3.6 - Custos</a:t>
            </a:r>
            <a:endParaRPr lang="pt-BR" dirty="0"/>
          </a:p>
          <a:p>
            <a:pPr lvl="2"/>
            <a:r>
              <a:rPr lang="pt-PT" dirty="0"/>
              <a:t>3.7 - Documentação</a:t>
            </a:r>
            <a:endParaRPr lang="pt-BR" dirty="0"/>
          </a:p>
          <a:p>
            <a:pPr lvl="2"/>
            <a:r>
              <a:rPr lang="pt-PT" dirty="0"/>
              <a:t>3.8 - Avaliação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21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53A7A2B-79A0-4FE8-98F3-B22DBF39B524}"/>
              </a:ext>
            </a:extLst>
          </p:cNvPr>
          <p:cNvSpPr txBox="1"/>
          <p:nvPr/>
        </p:nvSpPr>
        <p:spPr>
          <a:xfrm>
            <a:off x="716338" y="3198828"/>
            <a:ext cx="867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pt-PT" b="1" dirty="0"/>
              <a:t>4. Apresentação do Projeto;</a:t>
            </a:r>
            <a:br>
              <a:rPr lang="pt-PT" b="1" dirty="0"/>
            </a:br>
            <a:endParaRPr lang="pt-BR" b="1" dirty="0"/>
          </a:p>
          <a:p>
            <a:pPr lvl="2"/>
            <a:r>
              <a:rPr lang="pt-PT" dirty="0"/>
              <a:t>4.1 - Definição dos recursos necessários</a:t>
            </a:r>
            <a:endParaRPr lang="pt-BR" dirty="0"/>
          </a:p>
          <a:p>
            <a:pPr lvl="2"/>
            <a:r>
              <a:rPr lang="pt-PT" dirty="0"/>
              <a:t>4.2 - Definição da programação</a:t>
            </a:r>
            <a:endParaRPr lang="pt-BR" dirty="0"/>
          </a:p>
          <a:p>
            <a:pPr lvl="2"/>
            <a:r>
              <a:rPr lang="pt-PT" dirty="0"/>
              <a:t>4.3 - Técnicas de apresentação</a:t>
            </a:r>
            <a:endParaRPr lang="pt-BR" dirty="0"/>
          </a:p>
          <a:p>
            <a:endParaRPr lang="pt-BR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A9BC625D-1609-7E56-95D0-34A5B614DE92}"/>
              </a:ext>
            </a:extLst>
          </p:cNvPr>
          <p:cNvSpPr txBox="1">
            <a:spLocks/>
          </p:cNvSpPr>
          <p:nvPr/>
        </p:nvSpPr>
        <p:spPr>
          <a:xfrm>
            <a:off x="716338" y="1074970"/>
            <a:ext cx="11287240" cy="409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/>
              <a:t>Apresentação da UC - Projetos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16D710-B552-7643-FB9F-5DDD6F74C7E0}"/>
              </a:ext>
            </a:extLst>
          </p:cNvPr>
          <p:cNvSpPr txBox="1"/>
          <p:nvPr/>
        </p:nvSpPr>
        <p:spPr>
          <a:xfrm>
            <a:off x="4664280" y="1417739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Israel Gomes da Silva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6A3E2A-5250-4170-5023-F0D679A7A092}"/>
              </a:ext>
            </a:extLst>
          </p:cNvPr>
          <p:cNvSpPr txBox="1"/>
          <p:nvPr/>
        </p:nvSpPr>
        <p:spPr>
          <a:xfrm>
            <a:off x="4987908" y="2143696"/>
            <a:ext cx="2216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Conhecimentos</a:t>
            </a:r>
            <a:r>
              <a:rPr lang="pt-PT" b="1" dirty="0"/>
              <a:t> </a:t>
            </a: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6677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93F4394-C82D-C529-D9A8-82F8FE752D1F}"/>
              </a:ext>
            </a:extLst>
          </p:cNvPr>
          <p:cNvGrpSpPr/>
          <p:nvPr/>
        </p:nvGrpSpPr>
        <p:grpSpPr>
          <a:xfrm>
            <a:off x="9220197" y="1767401"/>
            <a:ext cx="2466186" cy="4285141"/>
            <a:chOff x="9220197" y="1767401"/>
            <a:chExt cx="2466186" cy="4285141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FF928D43-FD33-1B65-06D6-3C46E24810A3}"/>
                </a:ext>
              </a:extLst>
            </p:cNvPr>
            <p:cNvGrpSpPr/>
            <p:nvPr/>
          </p:nvGrpSpPr>
          <p:grpSpPr>
            <a:xfrm>
              <a:off x="9990830" y="1767401"/>
              <a:ext cx="904414" cy="930574"/>
              <a:chOff x="895010" y="2468479"/>
              <a:chExt cx="904414" cy="93057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5562232-9349-8DCF-17D2-C2708A934956}"/>
                  </a:ext>
                </a:extLst>
              </p:cNvPr>
              <p:cNvSpPr/>
              <p:nvPr/>
            </p:nvSpPr>
            <p:spPr>
              <a:xfrm>
                <a:off x="918179" y="2596165"/>
                <a:ext cx="869796" cy="8028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449E0E9-5038-C9E8-BF00-E0422B0E9BE5}"/>
                  </a:ext>
                </a:extLst>
              </p:cNvPr>
              <p:cNvSpPr txBox="1"/>
              <p:nvPr/>
            </p:nvSpPr>
            <p:spPr>
              <a:xfrm>
                <a:off x="895010" y="2468479"/>
                <a:ext cx="904414" cy="7700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endParaRPr lang="pt-BR" sz="2400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1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977FE86-99B5-5E12-5A44-5B7CE53C300E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0448897" y="2697975"/>
              <a:ext cx="4393" cy="59928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: Pentágono 45">
              <a:extLst>
                <a:ext uri="{FF2B5EF4-FFF2-40B4-BE49-F238E27FC236}">
                  <a16:creationId xmlns:a16="http://schemas.microsoft.com/office/drawing/2014/main" id="{5B6DB1B7-939F-9C6C-F009-2F5CD00391F8}"/>
                </a:ext>
              </a:extLst>
            </p:cNvPr>
            <p:cNvSpPr/>
            <p:nvPr/>
          </p:nvSpPr>
          <p:spPr>
            <a:xfrm>
              <a:off x="9220197" y="3297256"/>
              <a:ext cx="2466186" cy="623422"/>
            </a:xfrm>
            <a:prstGeom prst="homePlate">
              <a:avLst>
                <a:gd name="adj" fmla="val 0"/>
              </a:avLst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Review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F0C350C-E64E-FD94-1EDC-DF8D90BE8B7B}"/>
                </a:ext>
              </a:extLst>
            </p:cNvPr>
            <p:cNvSpPr/>
            <p:nvPr/>
          </p:nvSpPr>
          <p:spPr>
            <a:xfrm>
              <a:off x="9264614" y="4014984"/>
              <a:ext cx="2068730" cy="20375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Revisão final do curso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44A7984-E0FE-95FF-B0D7-B07018194036}"/>
              </a:ext>
            </a:extLst>
          </p:cNvPr>
          <p:cNvGrpSpPr/>
          <p:nvPr/>
        </p:nvGrpSpPr>
        <p:grpSpPr>
          <a:xfrm>
            <a:off x="7086381" y="1787479"/>
            <a:ext cx="2467731" cy="4265063"/>
            <a:chOff x="7086381" y="1787479"/>
            <a:chExt cx="2467731" cy="426506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9DF85F44-B276-6284-E6D7-0349ABA9565B}"/>
                </a:ext>
              </a:extLst>
            </p:cNvPr>
            <p:cNvGrpSpPr/>
            <p:nvPr/>
          </p:nvGrpSpPr>
          <p:grpSpPr>
            <a:xfrm>
              <a:off x="7661412" y="1787479"/>
              <a:ext cx="995785" cy="930574"/>
              <a:chOff x="849325" y="2468479"/>
              <a:chExt cx="995785" cy="93057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A62292C-B835-8872-3319-8B9848C21AC0}"/>
                  </a:ext>
                </a:extLst>
              </p:cNvPr>
              <p:cNvSpPr/>
              <p:nvPr/>
            </p:nvSpPr>
            <p:spPr>
              <a:xfrm>
                <a:off x="918179" y="2596165"/>
                <a:ext cx="869796" cy="802888"/>
              </a:xfrm>
              <a:prstGeom prst="ellipse">
                <a:avLst/>
              </a:prstGeom>
              <a:solidFill>
                <a:srgbClr val="E84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07C9608-BCB7-6DEE-21CC-F6CF4EB0957E}"/>
                  </a:ext>
                </a:extLst>
              </p:cNvPr>
              <p:cNvSpPr txBox="1"/>
              <p:nvPr/>
            </p:nvSpPr>
            <p:spPr>
              <a:xfrm>
                <a:off x="849325" y="2468479"/>
                <a:ext cx="995785" cy="7700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endParaRPr lang="pt-BR" sz="2400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B6C4B30-3DED-A285-1529-7D23E133E55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 flipH="1">
              <a:off x="8164391" y="2718053"/>
              <a:ext cx="773" cy="57920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ta: Pentágono 39">
              <a:extLst>
                <a:ext uri="{FF2B5EF4-FFF2-40B4-BE49-F238E27FC236}">
                  <a16:creationId xmlns:a16="http://schemas.microsoft.com/office/drawing/2014/main" id="{65536E6C-098B-C506-36DD-43CBE0E1B950}"/>
                </a:ext>
              </a:extLst>
            </p:cNvPr>
            <p:cNvSpPr/>
            <p:nvPr/>
          </p:nvSpPr>
          <p:spPr>
            <a:xfrm>
              <a:off x="7086381" y="3297256"/>
              <a:ext cx="2467731" cy="623422"/>
            </a:xfrm>
            <a:prstGeom prst="homePlate">
              <a:avLst/>
            </a:prstGeom>
            <a:solidFill>
              <a:srgbClr val="E848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3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799E1FC-4937-FECF-20AF-C6025BAE3279}"/>
                </a:ext>
              </a:extLst>
            </p:cNvPr>
            <p:cNvSpPr/>
            <p:nvPr/>
          </p:nvSpPr>
          <p:spPr>
            <a:xfrm>
              <a:off x="7086381" y="4014984"/>
              <a:ext cx="2068730" cy="2037558"/>
            </a:xfrm>
            <a:prstGeom prst="rect">
              <a:avLst/>
            </a:prstGeom>
            <a:solidFill>
              <a:srgbClr val="F7C1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planning</a:t>
              </a: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definir requisitos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Retrospective</a:t>
              </a: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Elaboração e apresentação do projeto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C569F78-7FDA-D567-BD69-F67CB676E752}"/>
              </a:ext>
            </a:extLst>
          </p:cNvPr>
          <p:cNvGrpSpPr/>
          <p:nvPr/>
        </p:nvGrpSpPr>
        <p:grpSpPr>
          <a:xfrm>
            <a:off x="4906335" y="1787479"/>
            <a:ext cx="2467731" cy="4265063"/>
            <a:chOff x="4906335" y="1787479"/>
            <a:chExt cx="2467731" cy="4265063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BFE35798-E553-1F3B-B386-3B5437E5DE0C}"/>
                </a:ext>
              </a:extLst>
            </p:cNvPr>
            <p:cNvGrpSpPr/>
            <p:nvPr/>
          </p:nvGrpSpPr>
          <p:grpSpPr>
            <a:xfrm>
              <a:off x="5481366" y="1787479"/>
              <a:ext cx="995785" cy="930574"/>
              <a:chOff x="849325" y="2468479"/>
              <a:chExt cx="995785" cy="930574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7CC5035-9DF0-E97E-835A-C3A86FD082C8}"/>
                  </a:ext>
                </a:extLst>
              </p:cNvPr>
              <p:cNvSpPr/>
              <p:nvPr/>
            </p:nvSpPr>
            <p:spPr>
              <a:xfrm>
                <a:off x="918179" y="2596165"/>
                <a:ext cx="869796" cy="8028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452A3EF-136B-29DC-1391-BE747F51BF9B}"/>
                  </a:ext>
                </a:extLst>
              </p:cNvPr>
              <p:cNvSpPr txBox="1"/>
              <p:nvPr/>
            </p:nvSpPr>
            <p:spPr>
              <a:xfrm>
                <a:off x="849325" y="2468479"/>
                <a:ext cx="995785" cy="7700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endParaRPr lang="pt-BR" sz="2400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44438A9-7546-07B1-DF5F-9D2C9F2C247B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5984345" y="2718053"/>
              <a:ext cx="773" cy="57920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eta: Pentágono 32">
              <a:extLst>
                <a:ext uri="{FF2B5EF4-FFF2-40B4-BE49-F238E27FC236}">
                  <a16:creationId xmlns:a16="http://schemas.microsoft.com/office/drawing/2014/main" id="{E919DAD5-4ACF-034F-9447-99947B3E6D63}"/>
                </a:ext>
              </a:extLst>
            </p:cNvPr>
            <p:cNvSpPr/>
            <p:nvPr/>
          </p:nvSpPr>
          <p:spPr>
            <a:xfrm>
              <a:off x="4906335" y="3297256"/>
              <a:ext cx="2467731" cy="623422"/>
            </a:xfrm>
            <a:prstGeom prst="homePlat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2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BEF5076C-2DB6-06E0-316C-7DCD6DFF5A74}"/>
                </a:ext>
              </a:extLst>
            </p:cNvPr>
            <p:cNvSpPr/>
            <p:nvPr/>
          </p:nvSpPr>
          <p:spPr>
            <a:xfrm>
              <a:off x="4906335" y="4014984"/>
              <a:ext cx="2068730" cy="2037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planning</a:t>
              </a: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definir requisitos a serem atendidos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Retrospective</a:t>
              </a: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103A76D-A9BD-E1B1-69CE-616FE238E8DC}"/>
              </a:ext>
            </a:extLst>
          </p:cNvPr>
          <p:cNvGrpSpPr/>
          <p:nvPr/>
        </p:nvGrpSpPr>
        <p:grpSpPr>
          <a:xfrm>
            <a:off x="2726289" y="1914323"/>
            <a:ext cx="2467731" cy="4141855"/>
            <a:chOff x="2726289" y="1914323"/>
            <a:chExt cx="2467731" cy="4141855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6BF12DB2-7653-4D0D-BAD8-F358CBDB548F}"/>
                </a:ext>
              </a:extLst>
            </p:cNvPr>
            <p:cNvGrpSpPr/>
            <p:nvPr/>
          </p:nvGrpSpPr>
          <p:grpSpPr>
            <a:xfrm>
              <a:off x="3301359" y="1914323"/>
              <a:ext cx="995785" cy="802888"/>
              <a:chOff x="884765" y="2596165"/>
              <a:chExt cx="995785" cy="802888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3D9FFEE-576D-989F-C54A-3388C8468829}"/>
                  </a:ext>
                </a:extLst>
              </p:cNvPr>
              <p:cNvSpPr/>
              <p:nvPr/>
            </p:nvSpPr>
            <p:spPr>
              <a:xfrm>
                <a:off x="951931" y="2596165"/>
                <a:ext cx="869796" cy="8028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877FF8-CEDB-2ABF-0BBE-D49FE948247F}"/>
                  </a:ext>
                </a:extLst>
              </p:cNvPr>
              <p:cNvSpPr txBox="1"/>
              <p:nvPr/>
            </p:nvSpPr>
            <p:spPr>
              <a:xfrm>
                <a:off x="884765" y="2711736"/>
                <a:ext cx="995785" cy="53918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798C634-9B77-2AFE-FAD0-C850F5143002}"/>
                </a:ext>
              </a:extLst>
            </p:cNvPr>
            <p:cNvCxnSpPr>
              <a:cxnSpLocks/>
              <a:stCxn id="22" idx="4"/>
              <a:endCxn id="25" idx="0"/>
            </p:cNvCxnSpPr>
            <p:nvPr/>
          </p:nvCxnSpPr>
          <p:spPr>
            <a:xfrm>
              <a:off x="3803423" y="2717211"/>
              <a:ext cx="876" cy="58004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eta: Pentágono 24">
              <a:extLst>
                <a:ext uri="{FF2B5EF4-FFF2-40B4-BE49-F238E27FC236}">
                  <a16:creationId xmlns:a16="http://schemas.microsoft.com/office/drawing/2014/main" id="{D4C1FF4B-CA05-7F0C-A5F8-831FC7A85F2E}"/>
                </a:ext>
              </a:extLst>
            </p:cNvPr>
            <p:cNvSpPr/>
            <p:nvPr/>
          </p:nvSpPr>
          <p:spPr>
            <a:xfrm>
              <a:off x="2726289" y="3297256"/>
              <a:ext cx="2467731" cy="623422"/>
            </a:xfrm>
            <a:prstGeom prst="homePlat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1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5685FC1-631E-F4C5-DC7F-C05DDDDAD7AA}"/>
                </a:ext>
              </a:extLst>
            </p:cNvPr>
            <p:cNvSpPr/>
            <p:nvPr/>
          </p:nvSpPr>
          <p:spPr>
            <a:xfrm>
              <a:off x="2726289" y="4018620"/>
              <a:ext cx="2068730" cy="20375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planning</a:t>
              </a:r>
              <a:r>
                <a:rPr lang="pt-BR" sz="1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definir requisitos a serem atendidos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 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Retrospective</a:t>
              </a: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D0A6F370-4935-46D6-A41D-73F4DA70F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338" y="1074970"/>
            <a:ext cx="11287240" cy="4098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Projetos – 3 DES-TB 1º S 2024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D1ED651-8752-D2CD-1057-D03A88097478}"/>
              </a:ext>
            </a:extLst>
          </p:cNvPr>
          <p:cNvGrpSpPr/>
          <p:nvPr/>
        </p:nvGrpSpPr>
        <p:grpSpPr>
          <a:xfrm>
            <a:off x="562005" y="1970078"/>
            <a:ext cx="2478110" cy="4082464"/>
            <a:chOff x="562005" y="1970078"/>
            <a:chExt cx="2478110" cy="4082464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485DBAE5-7AA1-C421-BF89-3BB57182B793}"/>
                </a:ext>
              </a:extLst>
            </p:cNvPr>
            <p:cNvGrpSpPr/>
            <p:nvPr/>
          </p:nvGrpSpPr>
          <p:grpSpPr>
            <a:xfrm>
              <a:off x="1189252" y="1970078"/>
              <a:ext cx="904415" cy="802888"/>
              <a:chOff x="939614" y="2596165"/>
              <a:chExt cx="904415" cy="802888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B2DA65BA-4B45-BF8E-745A-CB641D512565}"/>
                  </a:ext>
                </a:extLst>
              </p:cNvPr>
              <p:cNvSpPr/>
              <p:nvPr/>
            </p:nvSpPr>
            <p:spPr>
              <a:xfrm>
                <a:off x="951931" y="2596165"/>
                <a:ext cx="869796" cy="8028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DE8BBC-2DFD-E522-C3D9-E5C08A2502B4}"/>
                  </a:ext>
                </a:extLst>
              </p:cNvPr>
              <p:cNvSpPr txBox="1"/>
              <p:nvPr/>
            </p:nvSpPr>
            <p:spPr>
              <a:xfrm>
                <a:off x="939614" y="2614961"/>
                <a:ext cx="90441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1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B15060A-3094-70C0-112E-735B4BFF6E77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1636467" y="2772966"/>
              <a:ext cx="8738" cy="5253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eta: Pentágono 10">
              <a:extLst>
                <a:ext uri="{FF2B5EF4-FFF2-40B4-BE49-F238E27FC236}">
                  <a16:creationId xmlns:a16="http://schemas.microsoft.com/office/drawing/2014/main" id="{C3B2C5B4-0FA6-3186-FC62-F7CF64B5D166}"/>
                </a:ext>
              </a:extLst>
            </p:cNvPr>
            <p:cNvSpPr/>
            <p:nvPr/>
          </p:nvSpPr>
          <p:spPr>
            <a:xfrm>
              <a:off x="562006" y="3298300"/>
              <a:ext cx="2478109" cy="623422"/>
            </a:xfrm>
            <a:prstGeom prst="homePlat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Diagnóstico    </a:t>
              </a:r>
              <a:br>
                <a:rPr lang="pt-BR" sz="1600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</a:br>
              <a:r>
                <a:rPr lang="pt-BR" sz="1600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22 a 26/01/2024      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C5E6AD5-0A15-FAFE-1B62-B4F06C4A3B82}"/>
                </a:ext>
              </a:extLst>
            </p:cNvPr>
            <p:cNvSpPr/>
            <p:nvPr/>
          </p:nvSpPr>
          <p:spPr>
            <a:xfrm>
              <a:off x="562005" y="4042076"/>
              <a:ext cx="2052967" cy="20104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Conhecendo os projetos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  de Backlog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0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329FE42-53C7-14B1-C802-5CA6009268F7}"/>
              </a:ext>
            </a:extLst>
          </p:cNvPr>
          <p:cNvGrpSpPr/>
          <p:nvPr/>
        </p:nvGrpSpPr>
        <p:grpSpPr>
          <a:xfrm>
            <a:off x="2659382" y="1295801"/>
            <a:ext cx="6827823" cy="4402471"/>
            <a:chOff x="2659382" y="1295801"/>
            <a:chExt cx="6827823" cy="4402471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3A8AC0A-E231-CA7E-A142-B8845779F7EB}"/>
                </a:ext>
              </a:extLst>
            </p:cNvPr>
            <p:cNvGrpSpPr/>
            <p:nvPr/>
          </p:nvGrpSpPr>
          <p:grpSpPr>
            <a:xfrm>
              <a:off x="7594505" y="1295801"/>
              <a:ext cx="995785" cy="930574"/>
              <a:chOff x="849325" y="2468479"/>
              <a:chExt cx="995785" cy="93057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69F89240-4A63-A0E0-5799-023598EDBB68}"/>
                  </a:ext>
                </a:extLst>
              </p:cNvPr>
              <p:cNvSpPr/>
              <p:nvPr/>
            </p:nvSpPr>
            <p:spPr>
              <a:xfrm>
                <a:off x="918179" y="2596165"/>
                <a:ext cx="869796" cy="802888"/>
              </a:xfrm>
              <a:prstGeom prst="ellipse">
                <a:avLst/>
              </a:prstGeom>
              <a:solidFill>
                <a:srgbClr val="E84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DB393B-86D6-199C-249D-EAE3415ECD44}"/>
                  </a:ext>
                </a:extLst>
              </p:cNvPr>
              <p:cNvSpPr txBox="1"/>
              <p:nvPr/>
            </p:nvSpPr>
            <p:spPr>
              <a:xfrm>
                <a:off x="849325" y="2468479"/>
                <a:ext cx="995785" cy="7700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endParaRPr lang="pt-BR" sz="2400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851FC6B-E152-0812-4958-CC108528943F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8097484" y="2226375"/>
              <a:ext cx="773" cy="57920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eta: Pentágono 8">
              <a:extLst>
                <a:ext uri="{FF2B5EF4-FFF2-40B4-BE49-F238E27FC236}">
                  <a16:creationId xmlns:a16="http://schemas.microsoft.com/office/drawing/2014/main" id="{407FBC66-9B0F-F3D6-CF59-93A0AF3AE81B}"/>
                </a:ext>
              </a:extLst>
            </p:cNvPr>
            <p:cNvSpPr/>
            <p:nvPr/>
          </p:nvSpPr>
          <p:spPr>
            <a:xfrm>
              <a:off x="7019474" y="2805578"/>
              <a:ext cx="2467731" cy="623422"/>
            </a:xfrm>
            <a:prstGeom prst="homePlate">
              <a:avLst/>
            </a:prstGeom>
            <a:solidFill>
              <a:srgbClr val="E848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3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FF7D262-2120-8F5E-E4F9-DB342D5846A1}"/>
                </a:ext>
              </a:extLst>
            </p:cNvPr>
            <p:cNvGrpSpPr/>
            <p:nvPr/>
          </p:nvGrpSpPr>
          <p:grpSpPr>
            <a:xfrm>
              <a:off x="5414459" y="1295801"/>
              <a:ext cx="995785" cy="930574"/>
              <a:chOff x="849325" y="2468479"/>
              <a:chExt cx="995785" cy="93057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5B2B9C0-3B89-5416-EE53-FDEB514B7B3F}"/>
                  </a:ext>
                </a:extLst>
              </p:cNvPr>
              <p:cNvSpPr/>
              <p:nvPr/>
            </p:nvSpPr>
            <p:spPr>
              <a:xfrm>
                <a:off x="918179" y="2596165"/>
                <a:ext cx="869796" cy="8028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F7CA1B7-9E4A-ECC4-3A03-E42A66776A6C}"/>
                  </a:ext>
                </a:extLst>
              </p:cNvPr>
              <p:cNvSpPr txBox="1"/>
              <p:nvPr/>
            </p:nvSpPr>
            <p:spPr>
              <a:xfrm>
                <a:off x="849325" y="2468479"/>
                <a:ext cx="995785" cy="7700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endParaRPr lang="pt-BR" sz="2400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7B55C5D-E7A0-4AD5-EB86-63FC9AFB0D6D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5917438" y="2226375"/>
              <a:ext cx="773" cy="57920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ta: Pentágono 13">
              <a:extLst>
                <a:ext uri="{FF2B5EF4-FFF2-40B4-BE49-F238E27FC236}">
                  <a16:creationId xmlns:a16="http://schemas.microsoft.com/office/drawing/2014/main" id="{1B3AF0EE-C497-F8DD-FF3F-847AAB9A7F8B}"/>
                </a:ext>
              </a:extLst>
            </p:cNvPr>
            <p:cNvSpPr/>
            <p:nvPr/>
          </p:nvSpPr>
          <p:spPr>
            <a:xfrm>
              <a:off x="4839428" y="2805578"/>
              <a:ext cx="2467731" cy="623422"/>
            </a:xfrm>
            <a:prstGeom prst="homePlat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2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7E6AEA-A578-1178-C678-3C1A61B8DE8A}"/>
                </a:ext>
              </a:extLst>
            </p:cNvPr>
            <p:cNvGrpSpPr/>
            <p:nvPr/>
          </p:nvGrpSpPr>
          <p:grpSpPr>
            <a:xfrm>
              <a:off x="3234452" y="1422645"/>
              <a:ext cx="995785" cy="802888"/>
              <a:chOff x="884765" y="2596165"/>
              <a:chExt cx="995785" cy="802888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294C5A8F-C021-15DB-31C6-E788A98FBCC2}"/>
                  </a:ext>
                </a:extLst>
              </p:cNvPr>
              <p:cNvSpPr/>
              <p:nvPr/>
            </p:nvSpPr>
            <p:spPr>
              <a:xfrm>
                <a:off x="951931" y="2596165"/>
                <a:ext cx="869796" cy="8028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BD75850-74CF-387E-DBF3-4AFFC52023CC}"/>
                  </a:ext>
                </a:extLst>
              </p:cNvPr>
              <p:cNvSpPr txBox="1"/>
              <p:nvPr/>
            </p:nvSpPr>
            <p:spPr>
              <a:xfrm>
                <a:off x="884765" y="2711736"/>
                <a:ext cx="995785" cy="53918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pt-BR" sz="2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6</a:t>
                </a:r>
                <a:br>
                  <a:rPr lang="pt-BR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</a:br>
                <a:r>
                  <a:rPr lang="pt-BR" sz="1400" b="1" dirty="0">
                    <a:latin typeface="Amasis MT Pro Black" panose="020B0604020202020204" pitchFamily="18" charset="0"/>
                    <a:cs typeface="Aharoni" panose="020B0604020202020204" pitchFamily="2" charset="-79"/>
                  </a:rPr>
                  <a:t>Semanas</a:t>
                </a:r>
                <a:endParaRPr lang="pt-BR" b="1" dirty="0">
                  <a:latin typeface="Amasis MT Pro Black" panose="020B0604020202020204" pitchFamily="18" charset="0"/>
                  <a:cs typeface="Aharoni" panose="020B0604020202020204" pitchFamily="2" charset="-79"/>
                </a:endParaRP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62FBF36-83E7-DB96-9691-324CCB0F5983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3736516" y="2225533"/>
              <a:ext cx="876" cy="58004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ta: Pentágono 18">
              <a:extLst>
                <a:ext uri="{FF2B5EF4-FFF2-40B4-BE49-F238E27FC236}">
                  <a16:creationId xmlns:a16="http://schemas.microsoft.com/office/drawing/2014/main" id="{6ADA5E3B-A4EE-AB16-F767-601A4C6DD18F}"/>
                </a:ext>
              </a:extLst>
            </p:cNvPr>
            <p:cNvSpPr/>
            <p:nvPr/>
          </p:nvSpPr>
          <p:spPr>
            <a:xfrm>
              <a:off x="2659382" y="2805578"/>
              <a:ext cx="2467731" cy="623422"/>
            </a:xfrm>
            <a:prstGeom prst="homePlat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ysClr val="windowText" lastClr="000000"/>
                  </a:solidFill>
                  <a:latin typeface="Amasis MT Pro Black" panose="02040A04050005020304" pitchFamily="18" charset="0"/>
                </a:rPr>
                <a:t>Sprint 1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E706364-595C-0FFA-747B-B90B4E82763E}"/>
                </a:ext>
              </a:extLst>
            </p:cNvPr>
            <p:cNvSpPr/>
            <p:nvPr/>
          </p:nvSpPr>
          <p:spPr>
            <a:xfrm>
              <a:off x="2659382" y="3546087"/>
              <a:ext cx="6529223" cy="21521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Ciclo comum durante as 18 semanas</a:t>
              </a:r>
            </a:p>
            <a:p>
              <a:pPr algn="ctr"/>
              <a:endParaRPr lang="pt-B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u="sng" dirty="0">
                  <a:solidFill>
                    <a:srgbClr val="FF0000"/>
                  </a:solidFill>
                </a:rPr>
                <a:t>Segunda-feira 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	Conteúdo teórico e exercícios de fixação</a:t>
              </a:r>
            </a:p>
            <a:p>
              <a:endParaRPr lang="pt-B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u="sng" dirty="0">
                  <a:solidFill>
                    <a:srgbClr val="FF0000"/>
                  </a:solidFill>
                </a:rPr>
                <a:t>Terça-feira e Quarta-feira</a:t>
              </a:r>
            </a:p>
            <a:p>
              <a:pPr lvl="1"/>
              <a:r>
                <a:rPr lang="pt-BR" dirty="0">
                  <a:solidFill>
                    <a:schemeClr val="tx1"/>
                  </a:solidFill>
                </a:rPr>
                <a:t>         Desenvolvimento das sprints</a:t>
              </a:r>
            </a:p>
            <a:p>
              <a:pPr lvl="1"/>
              <a:r>
                <a:rPr lang="pt-BR" dirty="0">
                  <a:solidFill>
                    <a:schemeClr val="tx1"/>
                  </a:solidFill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8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7" ma:contentTypeDescription="Crie um novo documento." ma:contentTypeScope="" ma:versionID="f5c5f126cb309d7c9b49dca0c2e1a258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f01099f51c4b3b3ac37abd8fe8d5d47e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BF00E-3720-4FE9-8F76-99CE006F6546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b2cd8d31-7c4f-421f-a75e-d5da1b495736"/>
    <ds:schemaRef ds:uri="452c01f5-6905-414f-9544-623e10c5ea5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B57B51-C2BE-4811-A6B2-E233140764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4FF2E-FAFB-4DE2-BC0F-8725E2BAC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541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Amasis MT Pro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23</cp:revision>
  <dcterms:created xsi:type="dcterms:W3CDTF">2023-01-21T14:10:33Z</dcterms:created>
  <dcterms:modified xsi:type="dcterms:W3CDTF">2024-01-22T11:32:45Z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