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88" r:id="rId5"/>
    <p:sldId id="281" r:id="rId6"/>
    <p:sldId id="289" r:id="rId7"/>
    <p:sldId id="290" r:id="rId8"/>
    <p:sldId id="291" r:id="rId9"/>
    <p:sldId id="293" r:id="rId10"/>
    <p:sldId id="296" r:id="rId11"/>
    <p:sldId id="298" r:id="rId12"/>
    <p:sldId id="301" r:id="rId13"/>
    <p:sldId id="300" r:id="rId14"/>
    <p:sldId id="302" r:id="rId15"/>
    <p:sldId id="303" r:id="rId16"/>
    <p:sldId id="304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C1EF"/>
    <a:srgbClr val="F3A3E8"/>
    <a:srgbClr val="E848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1.jpeg">
            <a:extLst>
              <a:ext uri="{FF2B5EF4-FFF2-40B4-BE49-F238E27FC236}">
                <a16:creationId xmlns:a16="http://schemas.microsoft.com/office/drawing/2014/main" id="{B1406B06-2A64-4D22-9643-BF8340DDF55A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6338" y="458152"/>
            <a:ext cx="1814830" cy="455295"/>
          </a:xfrm>
          <a:prstGeom prst="rect">
            <a:avLst/>
          </a:prstGeom>
        </p:spPr>
      </p:pic>
      <p:sp>
        <p:nvSpPr>
          <p:cNvPr id="11" name="Caixa de Texto 12">
            <a:extLst>
              <a:ext uri="{FF2B5EF4-FFF2-40B4-BE49-F238E27FC236}">
                <a16:creationId xmlns:a16="http://schemas.microsoft.com/office/drawing/2014/main" id="{C80FDFD5-8BD0-4E2A-9386-CEBC3D8E5C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106621" y="319722"/>
            <a:ext cx="2507615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marL="368935" indent="-356870">
              <a:spcBef>
                <a:spcPts val="60"/>
              </a:spcBef>
              <a:spcAft>
                <a:spcPts val="0"/>
              </a:spcAft>
            </a:pPr>
            <a:r>
              <a:rPr lang="pt-PT" sz="12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Escola</a:t>
            </a:r>
            <a:r>
              <a:rPr lang="pt-PT" sz="1200" b="1" i="1" spc="-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pt-PT" sz="12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pt-PT" sz="1200" b="1" i="1" spc="-4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pt-PT" sz="12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Faculdade</a:t>
            </a:r>
            <a:r>
              <a:rPr lang="pt-PT" sz="1200" b="1" i="1" spc="-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pt-PT" sz="12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</a:t>
            </a:r>
            <a:r>
              <a:rPr lang="pt-PT" sz="1200" b="1" i="1" spc="-4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pt-PT" sz="12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Tecnologia SENAI “Roberto Mange”</a:t>
            </a:r>
            <a:endParaRPr lang="pt-BR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958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DAEC45-0927-413E-BB0A-0DD068F2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F401A56-9105-4494-B854-F6A3672F0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4FF902-E827-4DA8-89C9-69FAE0E15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4F8D-5742-484D-ADB8-7B0AC33E3D30}" type="datetimeFigureOut">
              <a:rPr lang="pt-BR" smtClean="0"/>
              <a:t>18/01/2025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F8160C-317A-4394-845A-48F852163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2EC4F6-D696-4001-AF35-B416F24F0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F37B-3E84-4D77-8E21-F9766C86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139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14EF27-0249-44C6-92CF-57E20C60DE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6AC12FE-668D-49BD-A12B-2E85CB992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0F51D5-3504-4670-A970-8ED1B461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4F8D-5742-484D-ADB8-7B0AC33E3D30}" type="datetimeFigureOut">
              <a:rPr lang="pt-BR" smtClean="0"/>
              <a:t>18/01/2025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13D925-C9B7-4F76-8BB4-50B46A95B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015795-4C16-4138-89D8-833A79EFA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F37B-3E84-4D77-8E21-F9766C86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7266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B9F153-08B3-4542-B0F9-247607683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3FF643-E6FB-455D-9BD7-35B298B5A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BFC2F8-7F23-460B-8829-F055C1115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4F8D-5742-484D-ADB8-7B0AC33E3D30}" type="datetimeFigureOut">
              <a:rPr lang="pt-BR" smtClean="0"/>
              <a:t>18/01/2025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BF5D37-9AD2-4913-B58D-13FC85A5C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AEAFEE-1A16-48E7-B060-CF5B0E28C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F37B-3E84-4D77-8E21-F9766C86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8126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6FFE2-5927-4D66-91B3-D1349832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437C75A-33E2-4447-9231-1DA4B0499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620045-A406-4621-B57F-5D5017D3A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4F8D-5742-484D-ADB8-7B0AC33E3D30}" type="datetimeFigureOut">
              <a:rPr lang="pt-BR" smtClean="0"/>
              <a:t>18/01/2025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920020-1DF3-477F-BBC8-5D42F23D2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C03760-087E-4B54-BD58-484F9782E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F37B-3E84-4D77-8E21-F9766C86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28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9AB9B-CF42-4F7C-B7B1-522576623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B96927-33A0-4011-92FA-1931F2F51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88028CC-0E85-4A14-8F33-208612122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5B60EE-D734-448C-BF8A-8C26328AE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4F8D-5742-484D-ADB8-7B0AC33E3D30}" type="datetimeFigureOut">
              <a:rPr lang="pt-BR" smtClean="0"/>
              <a:t>18/01/2025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EE3FFF3-CB2D-412A-8F1D-1F47631F2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FFA0382-E84B-4396-ADE4-501E58FB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F37B-3E84-4D77-8E21-F9766C86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38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DB335B-8B2E-4762-B4D7-8A3B0FD92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154A68-BED3-4537-AF72-6DC1B4AC4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BA04E83-CC94-4C99-AA34-1D6762C4C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5C55F3A-9F12-422D-8D9A-A5FFA67C3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CEE40B6-8BB1-4A52-A6E1-E285D6081E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29F51EC-B6D7-46C5-9C72-573C4B03E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4F8D-5742-484D-ADB8-7B0AC33E3D30}" type="datetimeFigureOut">
              <a:rPr lang="pt-BR" smtClean="0"/>
              <a:t>18/01/2025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3E026EB-647E-4179-AEE5-04DDC4C20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50C1A8B-1E34-4579-9201-5D9CEB730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F37B-3E84-4D77-8E21-F9766C86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71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05163C-BDD8-4204-87C2-F646331D5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4794C12-55B3-4C0E-8574-89B991B97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4F8D-5742-484D-ADB8-7B0AC33E3D30}" type="datetimeFigureOut">
              <a:rPr lang="pt-BR" smtClean="0"/>
              <a:t>18/01/2025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4C29E41-20E8-4D2B-AB13-DF9670E0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6E15322-E73A-4954-8D35-3F9CFE6E3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F37B-3E84-4D77-8E21-F9766C86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2831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D98E5F8-4B31-49FD-B98E-F4C74866F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4F8D-5742-484D-ADB8-7B0AC33E3D30}" type="datetimeFigureOut">
              <a:rPr lang="pt-BR" smtClean="0"/>
              <a:t>18/01/2025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DF119B9-01BD-4743-8726-94986BE05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41C96D9-3977-4AD7-AE03-C8A98E00A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F37B-3E84-4D77-8E21-F9766C86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729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C38875-0ABF-4F9E-ACB4-BEFA22572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5D99D0-DC3F-47A8-B3E0-04EECAA69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C2C5A98-68CA-4B1E-984C-A7C2B5970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358569-F034-4F61-8659-991801E0F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4F8D-5742-484D-ADB8-7B0AC33E3D30}" type="datetimeFigureOut">
              <a:rPr lang="pt-BR" smtClean="0"/>
              <a:t>18/01/2025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597CED-B990-44A0-9FD9-144F100E7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4C0FBD-984D-47FD-9292-CD6519B8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F37B-3E84-4D77-8E21-F9766C86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628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A387E3-7616-4EDC-A391-B8A5376EC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F5134EE-C644-4D9F-8BAA-F8B58B93BF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404597E-DB26-49A0-A997-8FD7B8FB3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69F5340-5BA7-4214-90A1-0D82EAB58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4F8D-5742-484D-ADB8-7B0AC33E3D30}" type="datetimeFigureOut">
              <a:rPr lang="pt-BR" smtClean="0"/>
              <a:t>18/01/2025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B1EC74-7245-4A5E-AB1F-CFB56365F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535B220-76AC-4631-8749-6141ED8CD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F37B-3E84-4D77-8E21-F9766C86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125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D6A7DD9-2598-4E0C-83F8-3A5CF8680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16C7AA-667E-481B-9F6F-8DDEDE528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0EE241-565A-4227-A8F1-7B029C67A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34F8D-5742-484D-ADB8-7B0AC33E3D30}" type="datetimeFigureOut">
              <a:rPr lang="pt-BR" smtClean="0"/>
              <a:t>18/01/2025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960F66-8B39-4A67-A7B8-9BE8F54B20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66A29B-8E3A-46D6-98BC-D0AB55B414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4F37B-3E84-4D77-8E21-F9766C86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2632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ítulo 2">
            <a:extLst>
              <a:ext uri="{FF2B5EF4-FFF2-40B4-BE49-F238E27FC236}">
                <a16:creationId xmlns:a16="http://schemas.microsoft.com/office/drawing/2014/main" id="{48772E26-96A2-3CD3-7B26-7E2EACB6AB05}"/>
              </a:ext>
            </a:extLst>
          </p:cNvPr>
          <p:cNvSpPr txBox="1">
            <a:spLocks/>
          </p:cNvSpPr>
          <p:nvPr/>
        </p:nvSpPr>
        <p:spPr>
          <a:xfrm>
            <a:off x="716338" y="546410"/>
            <a:ext cx="11287240" cy="9384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b="1" dirty="0"/>
              <a:t>Projetos-Revisão </a:t>
            </a:r>
            <a:br>
              <a:rPr lang="pt-BR" b="1" dirty="0"/>
            </a:br>
            <a:r>
              <a:rPr lang="pt-BR" b="1" dirty="0"/>
              <a:t>Sprint Planning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9D8281B-5D61-5EA9-8A59-B5FEE4876EB1}"/>
              </a:ext>
            </a:extLst>
          </p:cNvPr>
          <p:cNvSpPr txBox="1"/>
          <p:nvPr/>
        </p:nvSpPr>
        <p:spPr>
          <a:xfrm>
            <a:off x="751267" y="1600871"/>
            <a:ext cx="10689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0" u="sng" dirty="0">
                <a:solidFill>
                  <a:srgbClr val="2A2B2C"/>
                </a:solidFill>
                <a:effectLst/>
                <a:latin typeface="gordita"/>
              </a:rPr>
              <a:t>OBJETIVO da SPRINT PLANNING:  </a:t>
            </a:r>
            <a:endParaRPr lang="pt-BR" u="sng" dirty="0"/>
          </a:p>
        </p:txBody>
      </p:sp>
      <p:pic>
        <p:nvPicPr>
          <p:cNvPr id="2050" name="Picture 2" descr="Planejamento e Organização do Trabalho | by Lucas BG | Medium">
            <a:extLst>
              <a:ext uri="{FF2B5EF4-FFF2-40B4-BE49-F238E27FC236}">
                <a16:creationId xmlns:a16="http://schemas.microsoft.com/office/drawing/2014/main" id="{D3CC89A8-9E77-6535-F3DB-2F1C8F1C7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375" y="1901726"/>
            <a:ext cx="6066264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983FB6B-A189-061E-2F3D-CB3A84962314}"/>
              </a:ext>
            </a:extLst>
          </p:cNvPr>
          <p:cNvSpPr txBox="1"/>
          <p:nvPr/>
        </p:nvSpPr>
        <p:spPr>
          <a:xfrm>
            <a:off x="751266" y="2199264"/>
            <a:ext cx="1108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Planejar</a:t>
            </a:r>
            <a:r>
              <a:rPr lang="pt-BR" dirty="0"/>
              <a:t> o que será feito neste Sprint que se inicia. </a:t>
            </a:r>
          </a:p>
        </p:txBody>
      </p:sp>
    </p:spTree>
    <p:extLst>
      <p:ext uri="{BB962C8B-B14F-4D97-AF65-F5344CB8AC3E}">
        <p14:creationId xmlns:p14="http://schemas.microsoft.com/office/powerpoint/2010/main" val="2154498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ítulo 2">
            <a:extLst>
              <a:ext uri="{FF2B5EF4-FFF2-40B4-BE49-F238E27FC236}">
                <a16:creationId xmlns:a16="http://schemas.microsoft.com/office/drawing/2014/main" id="{48772E26-96A2-3CD3-7B26-7E2EACB6AB05}"/>
              </a:ext>
            </a:extLst>
          </p:cNvPr>
          <p:cNvSpPr txBox="1">
            <a:spLocks/>
          </p:cNvSpPr>
          <p:nvPr/>
        </p:nvSpPr>
        <p:spPr>
          <a:xfrm>
            <a:off x="716338" y="546410"/>
            <a:ext cx="11287240" cy="9384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b="1" dirty="0"/>
              <a:t>Projetos </a:t>
            </a:r>
            <a:br>
              <a:rPr lang="pt-BR" b="1" dirty="0"/>
            </a:br>
            <a:r>
              <a:rPr lang="pt-BR" b="1" dirty="0"/>
              <a:t>Cronograma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334978" y="1665838"/>
            <a:ext cx="3856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Arial Rounded MT Bold" panose="020F0704030504030204" pitchFamily="34" charset="0"/>
              </a:rPr>
              <a:t>Gráfico de </a:t>
            </a:r>
            <a:r>
              <a:rPr lang="pt-BR" sz="2800" dirty="0" err="1">
                <a:latin typeface="Arial Rounded MT Bold" panose="020F0704030504030204" pitchFamily="34" charset="0"/>
              </a:rPr>
              <a:t>Gantt</a:t>
            </a:r>
            <a:r>
              <a:rPr lang="pt-BR" sz="2800" dirty="0">
                <a:latin typeface="Arial Rounded MT Bold" panose="020F0704030504030204" pitchFamily="34" charset="0"/>
              </a:rPr>
              <a:t>:</a:t>
            </a:r>
            <a:br>
              <a:rPr lang="pt-BR" sz="2800" dirty="0">
                <a:latin typeface="Arial Rounded MT Bold" panose="020F0704030504030204" pitchFamily="34" charset="0"/>
              </a:rPr>
            </a:br>
            <a:r>
              <a:rPr lang="pt-BR" sz="2800" dirty="0">
                <a:latin typeface="Arial Rounded MT Bold" panose="020F0704030504030204" pitchFamily="34" charset="0"/>
              </a:rPr>
              <a:t>Alguns Modelos</a:t>
            </a:r>
          </a:p>
        </p:txBody>
      </p:sp>
      <p:sp>
        <p:nvSpPr>
          <p:cNvPr id="4" name="AutoShape 2" descr="grafico-de-gantt-powerpoint-pp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441" y="1715336"/>
            <a:ext cx="6999762" cy="397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280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ítulo 2">
            <a:extLst>
              <a:ext uri="{FF2B5EF4-FFF2-40B4-BE49-F238E27FC236}">
                <a16:creationId xmlns:a16="http://schemas.microsoft.com/office/drawing/2014/main" id="{48772E26-96A2-3CD3-7B26-7E2EACB6AB05}"/>
              </a:ext>
            </a:extLst>
          </p:cNvPr>
          <p:cNvSpPr txBox="1">
            <a:spLocks/>
          </p:cNvSpPr>
          <p:nvPr/>
        </p:nvSpPr>
        <p:spPr>
          <a:xfrm>
            <a:off x="716338" y="546410"/>
            <a:ext cx="11287240" cy="9384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b="1" dirty="0"/>
              <a:t>Projetos </a:t>
            </a:r>
            <a:br>
              <a:rPr lang="pt-BR" b="1" dirty="0"/>
            </a:br>
            <a:r>
              <a:rPr lang="pt-BR" b="1" dirty="0"/>
              <a:t>Cronograma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334978" y="1665838"/>
            <a:ext cx="3856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Arial Rounded MT Bold" panose="020F0704030504030204" pitchFamily="34" charset="0"/>
              </a:rPr>
              <a:t>Gráfico de </a:t>
            </a:r>
            <a:r>
              <a:rPr lang="pt-BR" sz="2800" dirty="0" err="1">
                <a:latin typeface="Arial Rounded MT Bold" panose="020F0704030504030204" pitchFamily="34" charset="0"/>
              </a:rPr>
              <a:t>Gantt</a:t>
            </a:r>
            <a:r>
              <a:rPr lang="pt-BR" sz="2800" dirty="0">
                <a:latin typeface="Arial Rounded MT Bold" panose="020F0704030504030204" pitchFamily="34" charset="0"/>
              </a:rPr>
              <a:t>:</a:t>
            </a:r>
            <a:br>
              <a:rPr lang="pt-BR" sz="2800" dirty="0">
                <a:latin typeface="Arial Rounded MT Bold" panose="020F0704030504030204" pitchFamily="34" charset="0"/>
              </a:rPr>
            </a:br>
            <a:r>
              <a:rPr lang="pt-BR" sz="2800" dirty="0">
                <a:latin typeface="Arial Rounded MT Bold" panose="020F0704030504030204" pitchFamily="34" charset="0"/>
              </a:rPr>
              <a:t>Alguns Modelos</a:t>
            </a:r>
          </a:p>
        </p:txBody>
      </p:sp>
      <p:sp>
        <p:nvSpPr>
          <p:cNvPr id="4" name="AutoShape 2" descr="grafico-de-gantt-powerpoint-pp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098" name="Picture 2" descr="Dicas de Excel - Criando um gráfico de gantt para um cronograma no Excel  sem utilizar Fórmulas - YouT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974" y="1484852"/>
            <a:ext cx="8075692" cy="514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224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ítulo 2">
            <a:extLst>
              <a:ext uri="{FF2B5EF4-FFF2-40B4-BE49-F238E27FC236}">
                <a16:creationId xmlns:a16="http://schemas.microsoft.com/office/drawing/2014/main" id="{48772E26-96A2-3CD3-7B26-7E2EACB6AB05}"/>
              </a:ext>
            </a:extLst>
          </p:cNvPr>
          <p:cNvSpPr txBox="1">
            <a:spLocks/>
          </p:cNvSpPr>
          <p:nvPr/>
        </p:nvSpPr>
        <p:spPr>
          <a:xfrm>
            <a:off x="716338" y="546410"/>
            <a:ext cx="11287240" cy="9384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b="1" dirty="0"/>
              <a:t>Projetos </a:t>
            </a:r>
            <a:br>
              <a:rPr lang="pt-BR" b="1" dirty="0"/>
            </a:br>
            <a:r>
              <a:rPr lang="pt-BR" b="1" dirty="0"/>
              <a:t>Cronograma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334978" y="1665838"/>
            <a:ext cx="3856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Arial Rounded MT Bold" panose="020F0704030504030204" pitchFamily="34" charset="0"/>
              </a:rPr>
              <a:t>Gráfico de </a:t>
            </a:r>
            <a:r>
              <a:rPr lang="pt-BR" sz="2800" dirty="0" err="1">
                <a:latin typeface="Arial Rounded MT Bold" panose="020F0704030504030204" pitchFamily="34" charset="0"/>
              </a:rPr>
              <a:t>Gantt</a:t>
            </a:r>
            <a:r>
              <a:rPr lang="pt-BR" sz="2800" dirty="0">
                <a:latin typeface="Arial Rounded MT Bold" panose="020F0704030504030204" pitchFamily="34" charset="0"/>
              </a:rPr>
              <a:t>:</a:t>
            </a:r>
            <a:br>
              <a:rPr lang="pt-BR" sz="2800" dirty="0">
                <a:latin typeface="Arial Rounded MT Bold" panose="020F0704030504030204" pitchFamily="34" charset="0"/>
              </a:rPr>
            </a:br>
            <a:r>
              <a:rPr lang="pt-BR" sz="2800" dirty="0">
                <a:latin typeface="Arial Rounded MT Bold" panose="020F0704030504030204" pitchFamily="34" charset="0"/>
              </a:rPr>
              <a:t>Alguns Modelos</a:t>
            </a:r>
          </a:p>
        </p:txBody>
      </p:sp>
      <p:sp>
        <p:nvSpPr>
          <p:cNvPr id="4" name="AutoShape 2" descr="grafico-de-gantt-powerpoint-pp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124" name="Picture 4" descr="Gráfico de Gantt – Project Professional 2010 | In Company T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90" y="1484851"/>
            <a:ext cx="8499887" cy="4997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201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ítulo 2">
            <a:extLst>
              <a:ext uri="{FF2B5EF4-FFF2-40B4-BE49-F238E27FC236}">
                <a16:creationId xmlns:a16="http://schemas.microsoft.com/office/drawing/2014/main" id="{48772E26-96A2-3CD3-7B26-7E2EACB6AB05}"/>
              </a:ext>
            </a:extLst>
          </p:cNvPr>
          <p:cNvSpPr txBox="1">
            <a:spLocks/>
          </p:cNvSpPr>
          <p:nvPr/>
        </p:nvSpPr>
        <p:spPr>
          <a:xfrm>
            <a:off x="716338" y="546410"/>
            <a:ext cx="11287240" cy="9384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b="1" dirty="0"/>
              <a:t>Projetos </a:t>
            </a:r>
            <a:br>
              <a:rPr lang="pt-BR" b="1" dirty="0"/>
            </a:br>
            <a:r>
              <a:rPr lang="pt-BR" b="1" dirty="0"/>
              <a:t>Atividade Prática - Cronograma</a:t>
            </a:r>
          </a:p>
        </p:txBody>
      </p:sp>
      <p:sp>
        <p:nvSpPr>
          <p:cNvPr id="4" name="AutoShape 2" descr="grafico-de-gantt-powerpoint-pp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2725093" y="1841047"/>
            <a:ext cx="744194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https://www.onlinegantt.com/</a:t>
            </a:r>
          </a:p>
        </p:txBody>
      </p:sp>
    </p:spTree>
    <p:extLst>
      <p:ext uri="{BB962C8B-B14F-4D97-AF65-F5344CB8AC3E}">
        <p14:creationId xmlns:p14="http://schemas.microsoft.com/office/powerpoint/2010/main" val="1706158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ítulo 2">
            <a:extLst>
              <a:ext uri="{FF2B5EF4-FFF2-40B4-BE49-F238E27FC236}">
                <a16:creationId xmlns:a16="http://schemas.microsoft.com/office/drawing/2014/main" id="{48772E26-96A2-3CD3-7B26-7E2EACB6AB05}"/>
              </a:ext>
            </a:extLst>
          </p:cNvPr>
          <p:cNvSpPr txBox="1">
            <a:spLocks/>
          </p:cNvSpPr>
          <p:nvPr/>
        </p:nvSpPr>
        <p:spPr>
          <a:xfrm>
            <a:off x="716338" y="546410"/>
            <a:ext cx="11287240" cy="9384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b="1" dirty="0"/>
              <a:t>Projetos - Revisão</a:t>
            </a:r>
            <a:br>
              <a:rPr lang="pt-BR" b="1" dirty="0"/>
            </a:br>
            <a:r>
              <a:rPr lang="pt-BR" b="1" dirty="0"/>
              <a:t>Sprint Planning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9D8281B-5D61-5EA9-8A59-B5FEE4876EB1}"/>
              </a:ext>
            </a:extLst>
          </p:cNvPr>
          <p:cNvSpPr txBox="1"/>
          <p:nvPr/>
        </p:nvSpPr>
        <p:spPr>
          <a:xfrm>
            <a:off x="751267" y="1600871"/>
            <a:ext cx="10689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0" u="sng" dirty="0">
                <a:solidFill>
                  <a:srgbClr val="2A2B2C"/>
                </a:solidFill>
                <a:effectLst/>
                <a:latin typeface="gordita"/>
              </a:rPr>
              <a:t>Quem participa:  </a:t>
            </a:r>
            <a:endParaRPr lang="pt-BR" u="sng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BC6FF3C-42ED-060A-85EA-44788307B9D3}"/>
              </a:ext>
            </a:extLst>
          </p:cNvPr>
          <p:cNvSpPr txBox="1"/>
          <p:nvPr/>
        </p:nvSpPr>
        <p:spPr>
          <a:xfrm>
            <a:off x="751267" y="1970203"/>
            <a:ext cx="106894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0" dirty="0">
                <a:solidFill>
                  <a:srgbClr val="2A2B2C"/>
                </a:solidFill>
                <a:effectLst/>
                <a:latin typeface="gordita"/>
              </a:rPr>
              <a:t>Scrum Master;  </a:t>
            </a:r>
          </a:p>
          <a:p>
            <a:endParaRPr lang="pt-BR" i="0" dirty="0">
              <a:solidFill>
                <a:srgbClr val="2A2B2C"/>
              </a:solidFill>
              <a:effectLst/>
              <a:latin typeface="gordita"/>
            </a:endParaRPr>
          </a:p>
          <a:p>
            <a:r>
              <a:rPr lang="pt-BR" i="0" dirty="0" err="1">
                <a:solidFill>
                  <a:srgbClr val="2A2B2C"/>
                </a:solidFill>
                <a:effectLst/>
                <a:latin typeface="gordita"/>
              </a:rPr>
              <a:t>Product</a:t>
            </a:r>
            <a:r>
              <a:rPr lang="pt-BR" i="0" dirty="0">
                <a:solidFill>
                  <a:srgbClr val="2A2B2C"/>
                </a:solidFill>
                <a:effectLst/>
                <a:latin typeface="gordita"/>
              </a:rPr>
              <a:t> </a:t>
            </a:r>
            <a:r>
              <a:rPr lang="pt-BR" i="0" dirty="0" err="1">
                <a:solidFill>
                  <a:srgbClr val="2A2B2C"/>
                </a:solidFill>
                <a:effectLst/>
                <a:latin typeface="gordita"/>
              </a:rPr>
              <a:t>Owner</a:t>
            </a:r>
            <a:r>
              <a:rPr lang="pt-BR" dirty="0">
                <a:solidFill>
                  <a:srgbClr val="2A2B2C"/>
                </a:solidFill>
                <a:latin typeface="gordita"/>
              </a:rPr>
              <a:t>;</a:t>
            </a:r>
          </a:p>
          <a:p>
            <a:endParaRPr lang="pt-BR" i="0" dirty="0">
              <a:solidFill>
                <a:srgbClr val="2A2B2C"/>
              </a:solidFill>
              <a:effectLst/>
              <a:latin typeface="gordita"/>
            </a:endParaRPr>
          </a:p>
          <a:p>
            <a:r>
              <a:rPr lang="pt-BR" i="0" dirty="0">
                <a:solidFill>
                  <a:srgbClr val="2A2B2C"/>
                </a:solidFill>
                <a:effectLst/>
                <a:latin typeface="gordita"/>
              </a:rPr>
              <a:t>Equipe de Desenvolvedores.</a:t>
            </a:r>
            <a:endParaRPr lang="pt-BR" dirty="0"/>
          </a:p>
        </p:txBody>
      </p:sp>
      <p:pic>
        <p:nvPicPr>
          <p:cNvPr id="1028" name="Picture 4" descr="equipe de scrum">
            <a:extLst>
              <a:ext uri="{FF2B5EF4-FFF2-40B4-BE49-F238E27FC236}">
                <a16:creationId xmlns:a16="http://schemas.microsoft.com/office/drawing/2014/main" id="{EA07E0CA-9A8D-234A-ED78-014C6EE52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697" y="2311299"/>
            <a:ext cx="4821429" cy="330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041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ítulo 2">
            <a:extLst>
              <a:ext uri="{FF2B5EF4-FFF2-40B4-BE49-F238E27FC236}">
                <a16:creationId xmlns:a16="http://schemas.microsoft.com/office/drawing/2014/main" id="{48772E26-96A2-3CD3-7B26-7E2EACB6AB05}"/>
              </a:ext>
            </a:extLst>
          </p:cNvPr>
          <p:cNvSpPr txBox="1">
            <a:spLocks/>
          </p:cNvSpPr>
          <p:nvPr/>
        </p:nvSpPr>
        <p:spPr>
          <a:xfrm>
            <a:off x="716338" y="546410"/>
            <a:ext cx="11287240" cy="9384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b="1" dirty="0"/>
              <a:t>Projetos </a:t>
            </a:r>
            <a:br>
              <a:rPr lang="pt-BR" b="1" dirty="0"/>
            </a:br>
            <a:r>
              <a:rPr lang="pt-BR" b="1" dirty="0"/>
              <a:t>Sprint Planning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6B69900-4D35-0D2F-8E2A-E11119C83B8C}"/>
              </a:ext>
            </a:extLst>
          </p:cNvPr>
          <p:cNvSpPr txBox="1"/>
          <p:nvPr/>
        </p:nvSpPr>
        <p:spPr>
          <a:xfrm>
            <a:off x="716338" y="1456155"/>
            <a:ext cx="10689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0" dirty="0">
                <a:solidFill>
                  <a:srgbClr val="2A2B2C"/>
                </a:solidFill>
                <a:effectLst/>
                <a:latin typeface="gordita"/>
              </a:rPr>
              <a:t>Como funciona:</a:t>
            </a:r>
            <a:r>
              <a:rPr lang="pt-BR" i="0" dirty="0">
                <a:solidFill>
                  <a:srgbClr val="2A2B2C"/>
                </a:solidFill>
                <a:effectLst/>
                <a:latin typeface="gordita"/>
              </a:rPr>
              <a:t> 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9750E53-9944-62B5-610F-C1AC017C7C46}"/>
              </a:ext>
            </a:extLst>
          </p:cNvPr>
          <p:cNvSpPr txBox="1"/>
          <p:nvPr/>
        </p:nvSpPr>
        <p:spPr>
          <a:xfrm>
            <a:off x="617035" y="2024751"/>
            <a:ext cx="4636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0" dirty="0">
                <a:solidFill>
                  <a:srgbClr val="2A2B2C"/>
                </a:solidFill>
                <a:effectLst/>
                <a:latin typeface="gordita"/>
              </a:rPr>
              <a:t> - Com base na lista de </a:t>
            </a:r>
            <a:r>
              <a:rPr lang="pt-BR" i="0" dirty="0" err="1">
                <a:solidFill>
                  <a:srgbClr val="2A2B2C"/>
                </a:solidFill>
                <a:effectLst/>
                <a:latin typeface="gordita"/>
              </a:rPr>
              <a:t>back</a:t>
            </a:r>
            <a:r>
              <a:rPr lang="pt-BR" i="0" dirty="0">
                <a:solidFill>
                  <a:srgbClr val="2A2B2C"/>
                </a:solidFill>
                <a:effectLst/>
                <a:latin typeface="gordita"/>
              </a:rPr>
              <a:t> log de requisitos já priorizados pelo PO, este descreve a estória(ficção) dos requisitos desejáveis a serem implementados nesta sprint;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D8E8ECB-E4A5-F332-F750-AF87D9112CDF}"/>
              </a:ext>
            </a:extLst>
          </p:cNvPr>
          <p:cNvSpPr txBox="1"/>
          <p:nvPr/>
        </p:nvSpPr>
        <p:spPr>
          <a:xfrm>
            <a:off x="617035" y="3764978"/>
            <a:ext cx="3809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i="0" dirty="0">
                <a:solidFill>
                  <a:srgbClr val="2A2B2C"/>
                </a:solidFill>
                <a:effectLst/>
                <a:latin typeface="gordita"/>
              </a:rPr>
              <a:t>Equipe esclarece dúvidas e idealizam como implementar o requisito quebrando-o em tarefas menores;</a:t>
            </a:r>
            <a:r>
              <a:rPr lang="pt-BR" b="1" i="0" dirty="0">
                <a:solidFill>
                  <a:srgbClr val="2A2B2C"/>
                </a:solidFill>
                <a:effectLst/>
                <a:latin typeface="gordita"/>
              </a:rPr>
              <a:t> 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7AF7CED-52D1-E66A-9C02-60DFCD671A2B}"/>
              </a:ext>
            </a:extLst>
          </p:cNvPr>
          <p:cNvSpPr txBox="1"/>
          <p:nvPr/>
        </p:nvSpPr>
        <p:spPr>
          <a:xfrm>
            <a:off x="716338" y="5387196"/>
            <a:ext cx="33949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2A2B2C"/>
                </a:solidFill>
                <a:latin typeface="gordita"/>
              </a:rPr>
              <a:t>- Equipe realiza </a:t>
            </a:r>
            <a:r>
              <a:rPr lang="pt-BR" b="1" dirty="0">
                <a:solidFill>
                  <a:srgbClr val="2A2B2C"/>
                </a:solidFill>
                <a:latin typeface="gordita"/>
              </a:rPr>
              <a:t>estimativa</a:t>
            </a:r>
            <a:r>
              <a:rPr lang="pt-BR" dirty="0">
                <a:solidFill>
                  <a:srgbClr val="2A2B2C"/>
                </a:solidFill>
                <a:latin typeface="gordita"/>
              </a:rPr>
              <a:t> para realização de cada tarefa menor</a:t>
            </a:r>
            <a:br>
              <a:rPr lang="pt-BR" b="1" i="0" dirty="0">
                <a:solidFill>
                  <a:srgbClr val="2A2B2C"/>
                </a:solidFill>
                <a:effectLst/>
                <a:latin typeface="gordita"/>
              </a:rPr>
            </a:br>
            <a:endParaRPr lang="pt-BR" dirty="0"/>
          </a:p>
          <a:p>
            <a:endParaRPr lang="pt-BR" dirty="0"/>
          </a:p>
        </p:txBody>
      </p:sp>
      <p:pic>
        <p:nvPicPr>
          <p:cNvPr id="3074" name="Picture 2" descr="Sprint Planning">
            <a:extLst>
              <a:ext uri="{FF2B5EF4-FFF2-40B4-BE49-F238E27FC236}">
                <a16:creationId xmlns:a16="http://schemas.microsoft.com/office/drawing/2014/main" id="{7579E0DC-3582-41A3-FAFB-39F8D07CF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328" y="1992954"/>
            <a:ext cx="5964637" cy="366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103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ítulo 2">
            <a:extLst>
              <a:ext uri="{FF2B5EF4-FFF2-40B4-BE49-F238E27FC236}">
                <a16:creationId xmlns:a16="http://schemas.microsoft.com/office/drawing/2014/main" id="{48772E26-96A2-3CD3-7B26-7E2EACB6AB05}"/>
              </a:ext>
            </a:extLst>
          </p:cNvPr>
          <p:cNvSpPr txBox="1">
            <a:spLocks/>
          </p:cNvSpPr>
          <p:nvPr/>
        </p:nvSpPr>
        <p:spPr>
          <a:xfrm>
            <a:off x="716338" y="546410"/>
            <a:ext cx="11287240" cy="9384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b="1" dirty="0"/>
              <a:t>Projetos- Revisão </a:t>
            </a:r>
            <a:br>
              <a:rPr lang="pt-BR" b="1" dirty="0"/>
            </a:br>
            <a:r>
              <a:rPr lang="pt-BR" b="1" dirty="0"/>
              <a:t>Sprint Planning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9D8281B-5D61-5EA9-8A59-B5FEE4876EB1}"/>
              </a:ext>
            </a:extLst>
          </p:cNvPr>
          <p:cNvSpPr txBox="1"/>
          <p:nvPr/>
        </p:nvSpPr>
        <p:spPr>
          <a:xfrm>
            <a:off x="751267" y="1554727"/>
            <a:ext cx="10689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253A44"/>
                </a:solidFill>
                <a:latin typeface="Montserrat" panose="020B0604020202020204" pitchFamily="2" charset="0"/>
              </a:rPr>
              <a:t>ESTIMATIVAS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2FCA573-63FE-A393-9A18-04570129D9E0}"/>
              </a:ext>
            </a:extLst>
          </p:cNvPr>
          <p:cNvSpPr txBox="1"/>
          <p:nvPr/>
        </p:nvSpPr>
        <p:spPr>
          <a:xfrm>
            <a:off x="903249" y="2347276"/>
            <a:ext cx="105783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Dimensionar a disponibilidade da equipe:</a:t>
            </a:r>
          </a:p>
          <a:p>
            <a:r>
              <a:rPr lang="pt-BR" dirty="0"/>
              <a:t>      </a:t>
            </a:r>
          </a:p>
          <a:p>
            <a:r>
              <a:rPr lang="pt-BR" dirty="0"/>
              <a:t>    1º.  Calcular o Total de Horas disponíveis para a Sprint </a:t>
            </a:r>
          </a:p>
          <a:p>
            <a:endParaRPr lang="pt-BR" dirty="0"/>
          </a:p>
          <a:p>
            <a:r>
              <a:rPr lang="pt-BR" sz="1600" b="1" dirty="0"/>
              <a:t>     </a:t>
            </a:r>
            <a:r>
              <a:rPr lang="pt-BR" sz="1600" b="1" dirty="0" err="1"/>
              <a:t>Qtde</a:t>
            </a:r>
            <a:r>
              <a:rPr lang="pt-BR" sz="1600" b="1" dirty="0"/>
              <a:t>. de membros na equipe</a:t>
            </a:r>
            <a:r>
              <a:rPr lang="pt-BR" b="1" dirty="0"/>
              <a:t>   </a:t>
            </a:r>
            <a:r>
              <a:rPr lang="pt-BR" sz="1600" b="1" dirty="0"/>
              <a:t>x   disponibilidade em horas/dia   </a:t>
            </a:r>
            <a:r>
              <a:rPr lang="pt-BR" b="1" dirty="0"/>
              <a:t>x  </a:t>
            </a:r>
            <a:r>
              <a:rPr lang="pt-BR" sz="1600" b="1" dirty="0" err="1"/>
              <a:t>qtde</a:t>
            </a:r>
            <a:r>
              <a:rPr lang="pt-BR" sz="1600" b="1" dirty="0"/>
              <a:t>. dias disponíveis </a:t>
            </a:r>
            <a:r>
              <a:rPr lang="pt-BR" b="1" dirty="0"/>
              <a:t> = </a:t>
            </a:r>
            <a:r>
              <a:rPr lang="pt-BR" sz="1600" b="1" dirty="0"/>
              <a:t>Total de Horas para a Sprint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A592426-5439-AFC0-6424-C034A89A0B15}"/>
              </a:ext>
            </a:extLst>
          </p:cNvPr>
          <p:cNvSpPr txBox="1"/>
          <p:nvPr/>
        </p:nvSpPr>
        <p:spPr>
          <a:xfrm>
            <a:off x="903249" y="4102967"/>
            <a:ext cx="94785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/>
              <a:t> </a:t>
            </a:r>
            <a:r>
              <a:rPr lang="pt-BR" sz="1800" dirty="0"/>
              <a:t>2º. Calcular a </a:t>
            </a:r>
            <a:r>
              <a:rPr lang="pt-BR" sz="1800" b="1" dirty="0"/>
              <a:t>Efetividade</a:t>
            </a:r>
            <a:r>
              <a:rPr lang="pt-BR" sz="1800" dirty="0"/>
              <a:t> da horas disponíveis</a:t>
            </a:r>
          </a:p>
          <a:p>
            <a:r>
              <a:rPr lang="pt-BR" sz="1800" dirty="0"/>
              <a:t>     </a:t>
            </a:r>
          </a:p>
          <a:p>
            <a:r>
              <a:rPr lang="pt-BR" sz="1800" dirty="0"/>
              <a:t> 	</a:t>
            </a:r>
            <a:r>
              <a:rPr lang="pt-BR" sz="1800" b="1" dirty="0"/>
              <a:t>Total de Horas para a Sprint x 0,8 (80%)  -&gt;  Desejável</a:t>
            </a:r>
          </a:p>
          <a:p>
            <a:endParaRPr lang="pt-BR" sz="1800" b="1" dirty="0"/>
          </a:p>
          <a:p>
            <a:r>
              <a:rPr lang="pt-BR" sz="1800" b="1" dirty="0"/>
              <a:t>	 Total de Horas para a Sprint x 0,7 (70%)  -&gt;  Aceitável e mais provável</a:t>
            </a:r>
          </a:p>
          <a:p>
            <a:endParaRPr lang="pt-BR" sz="1800" b="1" dirty="0"/>
          </a:p>
          <a:p>
            <a:r>
              <a:rPr lang="pt-BR" sz="1800" b="1" dirty="0"/>
              <a:t> 	Total de Horas para a Sprint &lt; 70% -&gt; Crítico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0657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ítulo 2">
            <a:extLst>
              <a:ext uri="{FF2B5EF4-FFF2-40B4-BE49-F238E27FC236}">
                <a16:creationId xmlns:a16="http://schemas.microsoft.com/office/drawing/2014/main" id="{48772E26-96A2-3CD3-7B26-7E2EACB6AB05}"/>
              </a:ext>
            </a:extLst>
          </p:cNvPr>
          <p:cNvSpPr txBox="1">
            <a:spLocks/>
          </p:cNvSpPr>
          <p:nvPr/>
        </p:nvSpPr>
        <p:spPr>
          <a:xfrm>
            <a:off x="716338" y="546410"/>
            <a:ext cx="11287240" cy="9384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b="1" dirty="0"/>
              <a:t>Projetos - Revisão</a:t>
            </a:r>
            <a:br>
              <a:rPr lang="pt-BR" b="1" dirty="0"/>
            </a:br>
            <a:r>
              <a:rPr lang="pt-BR" b="1" dirty="0"/>
              <a:t>Sprint Planning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9D8281B-5D61-5EA9-8A59-B5FEE4876EB1}"/>
              </a:ext>
            </a:extLst>
          </p:cNvPr>
          <p:cNvSpPr txBox="1"/>
          <p:nvPr/>
        </p:nvSpPr>
        <p:spPr>
          <a:xfrm>
            <a:off x="751267" y="1600871"/>
            <a:ext cx="10689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253A44"/>
                </a:solidFill>
                <a:latin typeface="Montserrat" panose="020B0604020202020204" pitchFamily="2" charset="0"/>
              </a:rPr>
              <a:t>ESTIMATIVAS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34E7D89-5BF1-1803-B4F3-57AD1556EBCB}"/>
              </a:ext>
            </a:extLst>
          </p:cNvPr>
          <p:cNvSpPr txBox="1"/>
          <p:nvPr/>
        </p:nvSpPr>
        <p:spPr>
          <a:xfrm>
            <a:off x="836341" y="2163337"/>
            <a:ext cx="9288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b="1" i="0" dirty="0">
                <a:solidFill>
                  <a:srgbClr val="253A44"/>
                </a:solidFill>
                <a:effectLst/>
                <a:latin typeface="Montserrat" panose="020B0604020202020204" pitchFamily="2" charset="0"/>
              </a:rPr>
              <a:t>Técnica de Estimativa de Software Planning Poker</a:t>
            </a:r>
          </a:p>
          <a:p>
            <a:pPr algn="l"/>
            <a:endParaRPr lang="pt-BR" b="1" dirty="0">
              <a:solidFill>
                <a:srgbClr val="253A44"/>
              </a:solidFill>
              <a:latin typeface="Montserrat" panose="020B0604020202020204" pitchFamily="2" charset="0"/>
            </a:endParaRPr>
          </a:p>
          <a:p>
            <a:pPr algn="l"/>
            <a:endParaRPr lang="pt-BR" b="1" i="0" dirty="0">
              <a:solidFill>
                <a:srgbClr val="253A44"/>
              </a:solidFill>
              <a:effectLst/>
              <a:latin typeface="Montserrat" panose="020B0604020202020204" pitchFamily="2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164B54C-879C-780C-A8CA-01E2DAC0DA97}"/>
              </a:ext>
            </a:extLst>
          </p:cNvPr>
          <p:cNvSpPr txBox="1"/>
          <p:nvPr/>
        </p:nvSpPr>
        <p:spPr>
          <a:xfrm>
            <a:off x="836340" y="2787805"/>
            <a:ext cx="97907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Se obtém as estimativas através de um jogo de cartas;</a:t>
            </a:r>
            <a:br>
              <a:rPr lang="pt-BR" dirty="0"/>
            </a:br>
            <a:endParaRPr lang="pt-BR" dirty="0"/>
          </a:p>
          <a:p>
            <a:r>
              <a:rPr lang="pt-BR" dirty="0"/>
              <a:t>- Todos os membros da equipe de desenvolvimento participam dando sua visão sobre um card a ser desenvolvido </a:t>
            </a:r>
            <a:r>
              <a:rPr lang="pt-BR" b="1" dirty="0"/>
              <a:t>pontuando-os</a:t>
            </a:r>
            <a:r>
              <a:rPr lang="pt-BR" dirty="0"/>
              <a:t> de acordo com essa visão;</a:t>
            </a:r>
            <a:br>
              <a:rPr lang="pt-BR" dirty="0"/>
            </a:br>
            <a:br>
              <a:rPr lang="pt-BR" dirty="0"/>
            </a:br>
            <a:r>
              <a:rPr lang="pt-BR" dirty="0"/>
              <a:t>- Objetivo é, após as exposições divergentes, chegar a um denominador comum sobre a </a:t>
            </a:r>
            <a:r>
              <a:rPr lang="pt-BR" b="1" dirty="0"/>
              <a:t>pontuação </a:t>
            </a:r>
            <a:r>
              <a:rPr lang="pt-BR" dirty="0"/>
              <a:t>do card em questão;</a:t>
            </a:r>
          </a:p>
          <a:p>
            <a:endParaRPr lang="pt-BR" dirty="0"/>
          </a:p>
          <a:p>
            <a:r>
              <a:rPr lang="pt-BR" dirty="0"/>
              <a:t>- Scrum Master além de expor sua estimativa, deve atuar como o mediador;</a:t>
            </a:r>
          </a:p>
          <a:p>
            <a:endParaRPr lang="pt-BR" dirty="0"/>
          </a:p>
          <a:p>
            <a:r>
              <a:rPr lang="pt-BR" dirty="0"/>
              <a:t>- Os pontos não são horas e sim apenas valores de grandeza para realizar a atividade do card </a:t>
            </a:r>
          </a:p>
          <a:p>
            <a:pPr marL="285750" indent="-285750">
              <a:buFontTx/>
              <a:buChar char="-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7320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ítulo 2">
            <a:extLst>
              <a:ext uri="{FF2B5EF4-FFF2-40B4-BE49-F238E27FC236}">
                <a16:creationId xmlns:a16="http://schemas.microsoft.com/office/drawing/2014/main" id="{48772E26-96A2-3CD3-7B26-7E2EACB6AB05}"/>
              </a:ext>
            </a:extLst>
          </p:cNvPr>
          <p:cNvSpPr txBox="1">
            <a:spLocks/>
          </p:cNvSpPr>
          <p:nvPr/>
        </p:nvSpPr>
        <p:spPr>
          <a:xfrm>
            <a:off x="716338" y="546410"/>
            <a:ext cx="11287240" cy="9384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b="1" dirty="0"/>
              <a:t>Projetos - Revisão</a:t>
            </a:r>
            <a:br>
              <a:rPr lang="pt-BR" b="1" dirty="0"/>
            </a:br>
            <a:r>
              <a:rPr lang="pt-BR" b="1" dirty="0"/>
              <a:t>Sprint Planning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9D8281B-5D61-5EA9-8A59-B5FEE4876EB1}"/>
              </a:ext>
            </a:extLst>
          </p:cNvPr>
          <p:cNvSpPr txBox="1"/>
          <p:nvPr/>
        </p:nvSpPr>
        <p:spPr>
          <a:xfrm>
            <a:off x="751267" y="1600871"/>
            <a:ext cx="10689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253A44"/>
                </a:solidFill>
                <a:latin typeface="Montserrat" panose="020B0604020202020204" pitchFamily="2" charset="0"/>
              </a:rPr>
              <a:t>ESTIMATIVAS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34E7D89-5BF1-1803-B4F3-57AD1556EBCB}"/>
              </a:ext>
            </a:extLst>
          </p:cNvPr>
          <p:cNvSpPr txBox="1"/>
          <p:nvPr/>
        </p:nvSpPr>
        <p:spPr>
          <a:xfrm>
            <a:off x="836341" y="2163337"/>
            <a:ext cx="9288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b="1" i="0" dirty="0">
                <a:solidFill>
                  <a:srgbClr val="253A44"/>
                </a:solidFill>
                <a:effectLst/>
                <a:latin typeface="Montserrat" panose="020B0604020202020204" pitchFamily="2" charset="0"/>
              </a:rPr>
              <a:t>Técnica de Estimativa de Software Planning Poker</a:t>
            </a:r>
          </a:p>
          <a:p>
            <a:pPr algn="l"/>
            <a:endParaRPr lang="pt-BR" b="1" dirty="0">
              <a:solidFill>
                <a:srgbClr val="253A44"/>
              </a:solidFill>
              <a:latin typeface="Montserrat" panose="020B0604020202020204" pitchFamily="2" charset="0"/>
            </a:endParaRPr>
          </a:p>
          <a:p>
            <a:pPr algn="l"/>
            <a:endParaRPr lang="pt-BR" b="1" i="0" dirty="0">
              <a:solidFill>
                <a:srgbClr val="253A44"/>
              </a:solidFill>
              <a:effectLst/>
              <a:latin typeface="Montserrat" panose="020B0604020202020204" pitchFamily="2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8B4151F-057E-7C82-3457-AA4D3D3AF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951" y="2646842"/>
            <a:ext cx="5136995" cy="406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24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ítulo 2">
            <a:extLst>
              <a:ext uri="{FF2B5EF4-FFF2-40B4-BE49-F238E27FC236}">
                <a16:creationId xmlns:a16="http://schemas.microsoft.com/office/drawing/2014/main" id="{48772E26-96A2-3CD3-7B26-7E2EACB6AB05}"/>
              </a:ext>
            </a:extLst>
          </p:cNvPr>
          <p:cNvSpPr txBox="1">
            <a:spLocks/>
          </p:cNvSpPr>
          <p:nvPr/>
        </p:nvSpPr>
        <p:spPr>
          <a:xfrm>
            <a:off x="716338" y="546410"/>
            <a:ext cx="11287240" cy="9384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b="1" dirty="0"/>
              <a:t>Projetos </a:t>
            </a:r>
            <a:br>
              <a:rPr lang="pt-BR" b="1" dirty="0"/>
            </a:br>
            <a:r>
              <a:rPr lang="pt-BR" b="1" dirty="0"/>
              <a:t>Atividade Prática 2 - Sprint Planning</a:t>
            </a:r>
            <a:br>
              <a:rPr lang="pt-BR" b="1" dirty="0"/>
            </a:br>
            <a:endParaRPr lang="pt-BR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A34D742-060A-37DA-3669-A77B6B8FA9F5}"/>
              </a:ext>
            </a:extLst>
          </p:cNvPr>
          <p:cNvSpPr txBox="1"/>
          <p:nvPr/>
        </p:nvSpPr>
        <p:spPr>
          <a:xfrm>
            <a:off x="515877" y="1664245"/>
            <a:ext cx="1125231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253A44"/>
                </a:solidFill>
                <a:latin typeface="Montserrat" panose="020B0604020202020204" pitchFamily="2" charset="0"/>
              </a:rPr>
              <a:t>Com base nos resultados apontados na aula anterior, refaçam as estimativas com 2 objetivos complementares:</a:t>
            </a:r>
          </a:p>
          <a:p>
            <a:endParaRPr lang="pt-BR" b="1" dirty="0">
              <a:solidFill>
                <a:srgbClr val="253A44"/>
              </a:solidFill>
              <a:latin typeface="Montserrat" panose="020B0604020202020204" pitchFamily="2" charset="0"/>
            </a:endParaRPr>
          </a:p>
          <a:p>
            <a:endParaRPr lang="pt-BR" b="1" dirty="0">
              <a:solidFill>
                <a:srgbClr val="253A44"/>
              </a:solidFill>
              <a:latin typeface="Montserrat" panose="020B0604020202020204" pitchFamily="2" charset="0"/>
            </a:endParaRPr>
          </a:p>
          <a:p>
            <a:pPr marL="285750" indent="-285750">
              <a:buFontTx/>
              <a:buChar char="-"/>
            </a:pPr>
            <a:r>
              <a:rPr lang="pt-BR" b="1" dirty="0">
                <a:solidFill>
                  <a:srgbClr val="253A44"/>
                </a:solidFill>
                <a:latin typeface="Montserrat" panose="020B0604020202020204" pitchFamily="2" charset="0"/>
              </a:rPr>
              <a:t>Refaçam as estimativas de modo a ficar apenas pontos que aparecem na </a:t>
            </a:r>
            <a:r>
              <a:rPr lang="pt-BR" b="1" dirty="0" err="1">
                <a:solidFill>
                  <a:srgbClr val="253A44"/>
                </a:solidFill>
                <a:latin typeface="Montserrat" panose="020B0604020202020204" pitchFamily="2" charset="0"/>
              </a:rPr>
              <a:t>Plannig</a:t>
            </a:r>
            <a:r>
              <a:rPr lang="pt-BR" b="1" dirty="0">
                <a:solidFill>
                  <a:srgbClr val="253A44"/>
                </a:solidFill>
                <a:latin typeface="Montserrat" panose="020B0604020202020204" pitchFamily="2" charset="0"/>
              </a:rPr>
              <a:t> </a:t>
            </a:r>
            <a:r>
              <a:rPr lang="pt-BR" b="1" dirty="0" err="1">
                <a:solidFill>
                  <a:srgbClr val="253A44"/>
                </a:solidFill>
                <a:latin typeface="Montserrat" panose="020B0604020202020204" pitchFamily="2" charset="0"/>
              </a:rPr>
              <a:t>Poker</a:t>
            </a:r>
            <a:r>
              <a:rPr lang="pt-BR" b="1" dirty="0">
                <a:solidFill>
                  <a:srgbClr val="253A44"/>
                </a:solidFill>
                <a:latin typeface="Montserrat" panose="020B0604020202020204" pitchFamily="2" charset="0"/>
              </a:rPr>
              <a:t>. Ou seja, não existe pontuação média. </a:t>
            </a:r>
          </a:p>
          <a:p>
            <a:pPr marL="285750" indent="-285750">
              <a:buFontTx/>
              <a:buChar char="-"/>
            </a:pPr>
            <a:endParaRPr lang="pt-BR" b="1" dirty="0">
              <a:solidFill>
                <a:srgbClr val="253A44"/>
              </a:solidFill>
              <a:latin typeface="Montserrat" panose="020B0604020202020204" pitchFamily="2" charset="0"/>
            </a:endParaRPr>
          </a:p>
          <a:p>
            <a:pPr marL="285750" indent="-285750">
              <a:buFontTx/>
              <a:buChar char="-"/>
            </a:pPr>
            <a:r>
              <a:rPr lang="pt-BR" b="1" dirty="0">
                <a:solidFill>
                  <a:srgbClr val="253A44"/>
                </a:solidFill>
                <a:latin typeface="Montserrat" panose="020B0604020202020204" pitchFamily="2" charset="0"/>
              </a:rPr>
              <a:t>Se a pontuação de consenso não for nenhuma das pontuações do Planning </a:t>
            </a:r>
            <a:r>
              <a:rPr lang="pt-BR" b="1" dirty="0" err="1">
                <a:solidFill>
                  <a:srgbClr val="253A44"/>
                </a:solidFill>
                <a:latin typeface="Montserrat" panose="020B0604020202020204" pitchFamily="2" charset="0"/>
              </a:rPr>
              <a:t>Poker</a:t>
            </a:r>
            <a:r>
              <a:rPr lang="pt-BR" b="1" dirty="0">
                <a:solidFill>
                  <a:srgbClr val="253A44"/>
                </a:solidFill>
                <a:latin typeface="Montserrat" panose="020B0604020202020204" pitchFamily="2" charset="0"/>
              </a:rPr>
              <a:t>, divida as tarefas do </a:t>
            </a:r>
            <a:r>
              <a:rPr lang="pt-BR" b="1" dirty="0" err="1">
                <a:solidFill>
                  <a:srgbClr val="253A44"/>
                </a:solidFill>
                <a:latin typeface="Montserrat" panose="020B0604020202020204" pitchFamily="2" charset="0"/>
              </a:rPr>
              <a:t>card</a:t>
            </a:r>
            <a:r>
              <a:rPr lang="pt-BR" b="1" dirty="0">
                <a:solidFill>
                  <a:srgbClr val="253A44"/>
                </a:solidFill>
                <a:latin typeface="Montserrat" panose="020B0604020202020204" pitchFamily="2" charset="0"/>
              </a:rPr>
              <a:t> de modo a ficar dentro da pontuação possível do Planning </a:t>
            </a:r>
            <a:r>
              <a:rPr lang="pt-BR" b="1" dirty="0" err="1">
                <a:solidFill>
                  <a:srgbClr val="253A44"/>
                </a:solidFill>
                <a:latin typeface="Montserrat" panose="020B0604020202020204" pitchFamily="2" charset="0"/>
              </a:rPr>
              <a:t>Poker</a:t>
            </a:r>
            <a:r>
              <a:rPr lang="pt-BR" b="1" dirty="0">
                <a:solidFill>
                  <a:srgbClr val="253A44"/>
                </a:solidFill>
                <a:latin typeface="Montserrat" panose="020B0604020202020204" pitchFamily="2" charset="0"/>
              </a:rPr>
              <a:t> .</a:t>
            </a:r>
          </a:p>
          <a:p>
            <a:pPr marL="285750" indent="-285750">
              <a:buFontTx/>
              <a:buChar char="-"/>
            </a:pPr>
            <a:endParaRPr lang="pt-BR" b="1" dirty="0">
              <a:solidFill>
                <a:srgbClr val="253A44"/>
              </a:solidFill>
              <a:latin typeface="Montserrat" panose="020B0604020202020204" pitchFamily="2" charset="0"/>
            </a:endParaRPr>
          </a:p>
          <a:p>
            <a:endParaRPr lang="pt-BR" b="1" dirty="0">
              <a:solidFill>
                <a:srgbClr val="253A44"/>
              </a:solidFill>
              <a:latin typeface="Montserrat" panose="020B0604020202020204" pitchFamily="2" charset="0"/>
            </a:endParaRPr>
          </a:p>
          <a:p>
            <a:r>
              <a:rPr lang="pt-BR" b="1" dirty="0">
                <a:solidFill>
                  <a:srgbClr val="253A44"/>
                </a:solidFill>
                <a:latin typeface="Montserrat" panose="020B0604020202020204" pitchFamily="2" charset="0"/>
              </a:rPr>
              <a:t>Obs.: A pontuação de um grupo nada tem a ver com a pontuação do seu grupo. Ou seja, essa métrica indicada serve apenas ao seu grupo.</a:t>
            </a:r>
          </a:p>
          <a:p>
            <a:endParaRPr lang="pt-BR" b="1" dirty="0">
              <a:solidFill>
                <a:srgbClr val="253A44"/>
              </a:solidFill>
              <a:latin typeface="Montserrat" panose="020B0604020202020204" pitchFamily="2" charset="0"/>
            </a:endParaRPr>
          </a:p>
          <a:p>
            <a:endParaRPr lang="pt-BR" b="1" dirty="0">
              <a:solidFill>
                <a:srgbClr val="253A44"/>
              </a:solidFill>
              <a:latin typeface="Montserrat" panose="020B0604020202020204" pitchFamily="2" charset="0"/>
            </a:endParaRPr>
          </a:p>
          <a:p>
            <a:endParaRPr lang="pt-BR" b="1" dirty="0">
              <a:solidFill>
                <a:srgbClr val="253A44"/>
              </a:solidFill>
              <a:latin typeface="Montserrat" panose="020B0604020202020204" pitchFamily="2" charset="0"/>
            </a:endParaRPr>
          </a:p>
          <a:p>
            <a:endParaRPr lang="pt-BR" b="1" dirty="0">
              <a:solidFill>
                <a:srgbClr val="253A44"/>
              </a:solidFill>
              <a:latin typeface="Montserrat" panose="020B0604020202020204" pitchFamily="2" charset="0"/>
            </a:endParaRPr>
          </a:p>
          <a:p>
            <a:endParaRPr lang="pt-BR" b="1" dirty="0">
              <a:solidFill>
                <a:srgbClr val="253A44"/>
              </a:solidFill>
              <a:latin typeface="Montserrat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702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ítulo 2">
            <a:extLst>
              <a:ext uri="{FF2B5EF4-FFF2-40B4-BE49-F238E27FC236}">
                <a16:creationId xmlns:a16="http://schemas.microsoft.com/office/drawing/2014/main" id="{48772E26-96A2-3CD3-7B26-7E2EACB6AB05}"/>
              </a:ext>
            </a:extLst>
          </p:cNvPr>
          <p:cNvSpPr txBox="1">
            <a:spLocks/>
          </p:cNvSpPr>
          <p:nvPr/>
        </p:nvSpPr>
        <p:spPr>
          <a:xfrm>
            <a:off x="716338" y="546410"/>
            <a:ext cx="11287240" cy="9384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b="1" dirty="0"/>
              <a:t>Projetos </a:t>
            </a:r>
            <a:br>
              <a:rPr lang="pt-BR" b="1" dirty="0"/>
            </a:br>
            <a:r>
              <a:rPr lang="pt-BR" b="1" dirty="0"/>
              <a:t>Cronograma</a:t>
            </a:r>
          </a:p>
        </p:txBody>
      </p:sp>
      <p:pic>
        <p:nvPicPr>
          <p:cNvPr id="1026" name="Picture 2" descr="Como fazer um cronograma de comunicação? - Comunicação Integr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894" y="1744292"/>
            <a:ext cx="7087199" cy="47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35802" y="1704184"/>
            <a:ext cx="3856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Arial Rounded MT Bold" panose="020F0704030504030204" pitchFamily="34" charset="0"/>
              </a:rPr>
              <a:t>Objetivo: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35802" y="2489703"/>
            <a:ext cx="4581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Orientar a Gerência do Projeto;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35802" y="3309800"/>
            <a:ext cx="4581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Dar visibilidade aos </a:t>
            </a:r>
            <a:r>
              <a:rPr lang="pt-BR" sz="2400" dirty="0" err="1"/>
              <a:t>Stakeholders</a:t>
            </a:r>
            <a:r>
              <a:rPr lang="pt-BR" sz="2400" dirty="0"/>
              <a:t> do Projeto;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35802" y="4252407"/>
            <a:ext cx="4581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Mostrar a relação de dependência entre as atividades;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41164" y="5310848"/>
            <a:ext cx="4246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Mostrar a alocação de recursos para cada atividade.</a:t>
            </a:r>
          </a:p>
        </p:txBody>
      </p:sp>
    </p:spTree>
    <p:extLst>
      <p:ext uri="{BB962C8B-B14F-4D97-AF65-F5344CB8AC3E}">
        <p14:creationId xmlns:p14="http://schemas.microsoft.com/office/powerpoint/2010/main" val="1528725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ítulo 2">
            <a:extLst>
              <a:ext uri="{FF2B5EF4-FFF2-40B4-BE49-F238E27FC236}">
                <a16:creationId xmlns:a16="http://schemas.microsoft.com/office/drawing/2014/main" id="{48772E26-96A2-3CD3-7B26-7E2EACB6AB05}"/>
              </a:ext>
            </a:extLst>
          </p:cNvPr>
          <p:cNvSpPr txBox="1">
            <a:spLocks/>
          </p:cNvSpPr>
          <p:nvPr/>
        </p:nvSpPr>
        <p:spPr>
          <a:xfrm>
            <a:off x="716338" y="546410"/>
            <a:ext cx="11287240" cy="9384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b="1" dirty="0"/>
              <a:t>Projetos </a:t>
            </a:r>
            <a:br>
              <a:rPr lang="pt-BR" b="1" dirty="0"/>
            </a:br>
            <a:r>
              <a:rPr lang="pt-BR" b="1" dirty="0"/>
              <a:t>Cronograma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199176" y="1351099"/>
            <a:ext cx="3856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Arial Rounded MT Bold" panose="020F0704030504030204" pitchFamily="34" charset="0"/>
              </a:rPr>
              <a:t>Gráfico de </a:t>
            </a:r>
            <a:r>
              <a:rPr lang="pt-BR" sz="2800" dirty="0" err="1">
                <a:latin typeface="Arial Rounded MT Bold" panose="020F0704030504030204" pitchFamily="34" charset="0"/>
              </a:rPr>
              <a:t>Gantt</a:t>
            </a:r>
            <a:r>
              <a:rPr lang="pt-BR" sz="2800" dirty="0">
                <a:latin typeface="Arial Rounded MT Bold" panose="020F0704030504030204" pitchFamily="34" charset="0"/>
              </a:rPr>
              <a:t>: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99176" y="1874319"/>
            <a:ext cx="67810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b="1" dirty="0"/>
              <a:t>Origem:</a:t>
            </a:r>
            <a:r>
              <a:rPr lang="pt-BR" sz="2400" dirty="0"/>
              <a:t> </a:t>
            </a:r>
          </a:p>
          <a:p>
            <a:r>
              <a:rPr lang="pt-BR" sz="2400" dirty="0"/>
              <a:t>  1º. Modelo – </a:t>
            </a:r>
            <a:r>
              <a:rPr lang="pt-BR" sz="2400" dirty="0" err="1"/>
              <a:t>Sec</a:t>
            </a:r>
            <a:r>
              <a:rPr lang="pt-BR" sz="2400" dirty="0"/>
              <a:t> XIX – Polonês - KAROL</a:t>
            </a:r>
            <a:r>
              <a:rPr lang="pt-BR" dirty="0"/>
              <a:t> </a:t>
            </a:r>
            <a:r>
              <a:rPr lang="pt-BR" sz="2400" dirty="0"/>
              <a:t>ADAMIECKI</a:t>
            </a:r>
          </a:p>
          <a:p>
            <a:br>
              <a:rPr lang="pt-BR" sz="2400" dirty="0"/>
            </a:br>
            <a:r>
              <a:rPr lang="pt-BR" sz="2400" dirty="0"/>
              <a:t>  Modelo Atual – 1917 – Americano – HENRY GANTT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62550" y="3902044"/>
            <a:ext cx="77045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>
                <a:latin typeface="Arial Rounded MT Bold" panose="020F0704030504030204" pitchFamily="34" charset="0"/>
              </a:rPr>
              <a:t>Alguns benefícios</a:t>
            </a:r>
            <a:r>
              <a:rPr lang="pt-BR" sz="2800" b="1" dirty="0">
                <a:latin typeface="Arial Rounded MT Bold" panose="020F0704030504030204" pitchFamily="34" charset="0"/>
              </a:rPr>
              <a:t>:</a:t>
            </a:r>
          </a:p>
          <a:p>
            <a:endParaRPr lang="pt-BR" sz="2800" b="1" dirty="0">
              <a:latin typeface="Arial Rounded MT Bold" panose="020F0704030504030204" pitchFamily="34" charset="0"/>
            </a:endParaRPr>
          </a:p>
          <a:p>
            <a:pPr marL="457200" indent="-457200">
              <a:buFontTx/>
              <a:buChar char="-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Segmentar Tarefas;</a:t>
            </a:r>
          </a:p>
          <a:p>
            <a:pPr marL="457200" indent="-457200">
              <a:buFontTx/>
              <a:buChar char="-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Atribuir Responsabilidades;</a:t>
            </a:r>
          </a:p>
          <a:p>
            <a:pPr marL="457200" indent="-457200">
              <a:buFontTx/>
              <a:buChar char="-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Criar e mostrar a interdependência de atividades;</a:t>
            </a:r>
          </a:p>
          <a:p>
            <a:pPr marL="457200" indent="-457200">
              <a:buFontTx/>
              <a:buChar char="-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Definir e mostrar os prazos de entregas;</a:t>
            </a:r>
          </a:p>
          <a:p>
            <a:pPr marL="457200" indent="-457200">
              <a:buFontTx/>
              <a:buChar char="-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Acompanhar o andamento do projeto.</a:t>
            </a:r>
          </a:p>
          <a:p>
            <a:pPr marL="457200" indent="-457200">
              <a:buFontTx/>
              <a:buChar char="-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b="1" dirty="0">
              <a:latin typeface="Arial Rounded MT Bold" panose="020F0704030504030204" pitchFamily="34" charset="0"/>
            </a:endParaRPr>
          </a:p>
        </p:txBody>
      </p:sp>
      <p:sp>
        <p:nvSpPr>
          <p:cNvPr id="5" name="AutoShape 2" descr="O que é o gráfico de Gantt e como usar em um cronograma de projeto - LUZ  Pri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6" descr="grafico-de-gantt-powerpoint-pp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7294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52c01f5-6905-414f-9544-623e10c5ea5b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51AD63DD68F3D4AA21041DE9FE50B30" ma:contentTypeVersion="12" ma:contentTypeDescription="Crie um novo documento." ma:contentTypeScope="" ma:versionID="674e3aad17232b700491d19e26c48fa4">
  <xsd:schema xmlns:xsd="http://www.w3.org/2001/XMLSchema" xmlns:xs="http://www.w3.org/2001/XMLSchema" xmlns:p="http://schemas.microsoft.com/office/2006/metadata/properties" xmlns:ns3="452c01f5-6905-414f-9544-623e10c5ea5b" xmlns:ns4="b2cd8d31-7c4f-421f-a75e-d5da1b495736" targetNamespace="http://schemas.microsoft.com/office/2006/metadata/properties" ma:root="true" ma:fieldsID="c51b23956c3470161f06d9b35abe68e6" ns3:_="" ns4:_="">
    <xsd:import namespace="452c01f5-6905-414f-9544-623e10c5ea5b"/>
    <xsd:import namespace="b2cd8d31-7c4f-421f-a75e-d5da1b49573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2c01f5-6905-414f-9544-623e10c5ea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cd8d31-7c4f-421f-a75e-d5da1b495736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2B903C-7FBA-4F3B-B94E-D4354B69886E}">
  <ds:schemaRefs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b2cd8d31-7c4f-421f-a75e-d5da1b495736"/>
    <ds:schemaRef ds:uri="http://purl.org/dc/elements/1.1/"/>
    <ds:schemaRef ds:uri="http://www.w3.org/XML/1998/namespace"/>
    <ds:schemaRef ds:uri="http://schemas.openxmlformats.org/package/2006/metadata/core-properties"/>
    <ds:schemaRef ds:uri="452c01f5-6905-414f-9544-623e10c5ea5b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BC6196C-AADE-40F3-B53A-30AD7257CC8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D17547-4EC8-4E79-AF99-50A35C8556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2c01f5-6905-414f-9544-623e10c5ea5b"/>
    <ds:schemaRef ds:uri="b2cd8d31-7c4f-421f-a75e-d5da1b4957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1910</TotalTime>
  <Words>585</Words>
  <Application>Microsoft Office PowerPoint</Application>
  <PresentationFormat>Widescreen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Arial</vt:lpstr>
      <vt:lpstr>Arial Rounded MT Bold</vt:lpstr>
      <vt:lpstr>Calibri</vt:lpstr>
      <vt:lpstr>Calibri Light</vt:lpstr>
      <vt:lpstr>gordita</vt:lpstr>
      <vt:lpstr>Montserrat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Desenvolvimento de Sistemas</dc:creator>
  <cp:lastModifiedBy>Lindomar Jose Batistao</cp:lastModifiedBy>
  <cp:revision>40</cp:revision>
  <dcterms:created xsi:type="dcterms:W3CDTF">2023-01-21T14:10:33Z</dcterms:created>
  <dcterms:modified xsi:type="dcterms:W3CDTF">2025-01-18T17:07:01Z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0x010100D51AD63DD68F3D4AA21041DE9FE50B30</vt:lpwstr>
  </property>
</Properties>
</file>