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87" r:id="rId3"/>
    <p:sldId id="258" r:id="rId5"/>
    <p:sldId id="259" r:id="rId6"/>
    <p:sldId id="264" r:id="rId7"/>
    <p:sldId id="300" r:id="rId8"/>
    <p:sldId id="270" r:id="rId9"/>
    <p:sldId id="316" r:id="rId10"/>
    <p:sldId id="317" r:id="rId11"/>
    <p:sldId id="318" r:id="rId12"/>
    <p:sldId id="268" r:id="rId13"/>
    <p:sldId id="262" r:id="rId14"/>
    <p:sldId id="283" r:id="rId15"/>
    <p:sldId id="266" r:id="rId16"/>
    <p:sldId id="261" r:id="rId17"/>
    <p:sldId id="282" r:id="rId18"/>
    <p:sldId id="273" r:id="rId19"/>
    <p:sldId id="269" r:id="rId20"/>
    <p:sldId id="265" r:id="rId21"/>
    <p:sldId id="284" r:id="rId22"/>
    <p:sldId id="288" r:id="rId23"/>
    <p:sldId id="285" r:id="rId24"/>
    <p:sldId id="260" r:id="rId25"/>
    <p:sldId id="286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91919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429" autoAdjust="0"/>
  </p:normalViewPr>
  <p:slideViewPr>
    <p:cSldViewPr snapToGrid="0" showGuides="1">
      <p:cViewPr varScale="1">
        <p:scale>
          <a:sx n="109" d="100"/>
          <a:sy n="109" d="100"/>
        </p:scale>
        <p:origin x="678" y="78"/>
      </p:cViewPr>
      <p:guideLst>
        <p:guide orient="horz" pos="1193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4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5.png"/><Relationship Id="rId3" Type="http://schemas.openxmlformats.org/officeDocument/2006/relationships/tags" Target="../tags/tag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08941" y="2262398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dirty="0" smtClean="0">
                <a:solidFill>
                  <a:srgbClr val="191919"/>
                </a:solidFill>
              </a:rPr>
              <a:t>述职</a:t>
            </a:r>
            <a:r>
              <a:rPr lang="zh-CN" altLang="en-US" sz="4400" dirty="0">
                <a:solidFill>
                  <a:srgbClr val="191919"/>
                </a:solidFill>
              </a:rPr>
              <a:t>报告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31940" y="3033039"/>
            <a:ext cx="153416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400" dirty="0">
                <a:solidFill>
                  <a:srgbClr val="191919"/>
                </a:solidFill>
              </a:rPr>
              <a:t>2021/04/19~</a:t>
            </a:r>
            <a:r>
              <a:rPr lang="zh-CN" altLang="en-US" sz="1400" dirty="0">
                <a:solidFill>
                  <a:srgbClr val="191919"/>
                </a:solidFill>
              </a:rPr>
              <a:t>现在</a:t>
            </a:r>
            <a:endParaRPr lang="zh-CN" altLang="en-US" sz="14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513320" y="4048125"/>
            <a:ext cx="36474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24434" y="3643173"/>
            <a:ext cx="3716655" cy="3371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职位：前端开发工程师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38901" y="4127701"/>
            <a:ext cx="4029898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2021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年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9472295" y="4498975"/>
            <a:ext cx="166878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>
            <a:off x="3649117" y="250371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箭头: 五边形 2"/>
          <p:cNvSpPr/>
          <p:nvPr/>
        </p:nvSpPr>
        <p:spPr>
          <a:xfrm>
            <a:off x="6219431" y="250371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7"/>
          <p:cNvSpPr/>
          <p:nvPr/>
        </p:nvSpPr>
        <p:spPr>
          <a:xfrm>
            <a:off x="6957617" y="1831565"/>
            <a:ext cx="437336" cy="437334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8"/>
          <p:cNvSpPr/>
          <p:nvPr/>
        </p:nvSpPr>
        <p:spPr>
          <a:xfrm>
            <a:off x="4540025" y="1831564"/>
            <a:ext cx="424266" cy="437336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9"/>
          <p:cNvSpPr txBox="1"/>
          <p:nvPr/>
        </p:nvSpPr>
        <p:spPr>
          <a:xfrm>
            <a:off x="3635781" y="2681029"/>
            <a:ext cx="216262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en-US" altLang="zh-CN" sz="2000" dirty="0">
                <a:latin typeface="+mn-ea"/>
              </a:rPr>
              <a:t>Nuxt</a:t>
            </a:r>
            <a:r>
              <a:rPr lang="zh-CN" altLang="en-US" sz="2000" dirty="0">
                <a:latin typeface="+mn-ea"/>
              </a:rPr>
              <a:t>服务端渲染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91061" y="3481462"/>
            <a:ext cx="2264227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sz="1200" dirty="0">
                <a:solidFill>
                  <a:schemeClr val="bg1">
                    <a:lumMod val="50000"/>
                  </a:schemeClr>
                </a:solidFill>
              </a:rPr>
              <a:t>Nuxt.js 是一个基于 Vue.js 的通用应用框架。</a:t>
            </a:r>
            <a:endParaRPr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sz="1200" dirty="0">
                <a:solidFill>
                  <a:schemeClr val="bg1">
                    <a:lumMod val="50000"/>
                  </a:schemeClr>
                </a:solidFill>
              </a:rPr>
              <a:t>通过对客户端/服务端基础架构的抽象组织，Nuxt.js 主要关注的是应用的 UI 渲染。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Vue SPA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服务端渲染提供了方案实现，目前搭建了一个移动端项目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Demo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作为测试，实现了第三方库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vant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使用以及移动端自适应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适配。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6321028" y="2681029"/>
            <a:ext cx="216262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ue3.0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19435" y="3491655"/>
            <a:ext cx="2264227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主要学习理解了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vue3.0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的基础知识以及一些常用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，以及对比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vue2.x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的一些新特新性，例如组合式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、组合式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语法糖、片段等。目前使用了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vue3.0+vite2.0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开发了一个测试组件的项目，作为以后项目技术升级的一个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前提。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自主学习情况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22" grpId="0" bldLvl="0" animBg="1"/>
      <p:bldP spid="24" grpId="0" bldLvl="0" animBg="1"/>
      <p:bldP spid="11" grpId="0"/>
      <p:bldP spid="12" grpId="0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自主学习情况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4865" y="1762125"/>
            <a:ext cx="10097135" cy="5095875"/>
          </a:xfrm>
          <a:prstGeom prst="rect">
            <a:avLst/>
          </a:prstGeom>
          <a:effectLst>
            <a:outerShdw blurRad="546100" dist="38100" dir="18900000" sx="104000" sy="104000" algn="bl" rotWithShape="0">
              <a:prstClr val="black">
                <a:alpha val="7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5025" y="1080135"/>
            <a:ext cx="3018790" cy="5367655"/>
          </a:xfrm>
          <a:prstGeom prst="rect">
            <a:avLst/>
          </a:prstGeom>
          <a:effectLst>
            <a:outerShdw blurRad="685800" dist="38100" algn="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工作体会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Working experience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>
              <a:fillRect/>
            </a:stretch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0654" y="2532580"/>
              <a:ext cx="1200150" cy="11988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2741" y="1901373"/>
            <a:ext cx="4659086" cy="1631950"/>
            <a:chOff x="1262741" y="2220685"/>
            <a:chExt cx="4659086" cy="1631950"/>
          </a:xfrm>
        </p:grpSpPr>
        <p:sp>
          <p:nvSpPr>
            <p:cNvPr id="2" name="矩形 1"/>
            <p:cNvSpPr/>
            <p:nvPr/>
          </p:nvSpPr>
          <p:spPr>
            <a:xfrm>
              <a:off x="1262741" y="2220685"/>
              <a:ext cx="4659086" cy="163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11430" y="2411598"/>
              <a:ext cx="237279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工作环境</a:t>
              </a:r>
              <a:r>
                <a:rPr lang="en-US" altLang="zh-CN" sz="2000" dirty="0">
                  <a:solidFill>
                    <a:schemeClr val="tx1"/>
                  </a:solidFill>
                </a:rPr>
                <a:t>OK</a:t>
              </a:r>
              <a:endParaRPr lang="en-US" altLang="zh-CN" sz="2000" dirty="0">
                <a:solidFill>
                  <a:srgbClr val="404040"/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公司周边环境安静，吃饭很方便，有一些小的景致可以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小憩。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69716" y="3773716"/>
            <a:ext cx="4659086" cy="1631950"/>
            <a:chOff x="1262741" y="4093028"/>
            <a:chExt cx="4659086" cy="1631950"/>
          </a:xfrm>
        </p:grpSpPr>
        <p:sp>
          <p:nvSpPr>
            <p:cNvPr id="3" name="矩形 2"/>
            <p:cNvSpPr/>
            <p:nvPr/>
          </p:nvSpPr>
          <p:spPr>
            <a:xfrm>
              <a:off x="1262741" y="4093028"/>
              <a:ext cx="4659086" cy="163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11430" y="4283941"/>
              <a:ext cx="2372793" cy="11372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遇到的问题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开发过程中遇到测试案例重复的东西比较多，想通过做一些项目去改善工作方式，提升工作效率，减少返工的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情况。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70172" y="1901373"/>
            <a:ext cx="4659086" cy="1631950"/>
            <a:chOff x="6270172" y="2220685"/>
            <a:chExt cx="4659086" cy="1631950"/>
          </a:xfrm>
        </p:grpSpPr>
        <p:sp>
          <p:nvSpPr>
            <p:cNvPr id="4" name="矩形 3"/>
            <p:cNvSpPr/>
            <p:nvPr/>
          </p:nvSpPr>
          <p:spPr>
            <a:xfrm>
              <a:off x="6270172" y="2220685"/>
              <a:ext cx="4659086" cy="163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18861" y="2411598"/>
              <a:ext cx="2372793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工作安排</a:t>
              </a:r>
              <a:r>
                <a:rPr lang="zh-CN" altLang="en-US" sz="2000" dirty="0">
                  <a:solidFill>
                    <a:schemeClr val="tx1"/>
                  </a:solidFill>
                </a:rPr>
                <a:t>有条理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日常开发任务有节点，小版本的迭代比较轻松，合理安排提高了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效率。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273992" y="3773716"/>
            <a:ext cx="4659086" cy="1631950"/>
            <a:chOff x="6270172" y="4093028"/>
            <a:chExt cx="4659086" cy="1631950"/>
          </a:xfrm>
        </p:grpSpPr>
        <p:sp>
          <p:nvSpPr>
            <p:cNvPr id="5" name="矩形 4"/>
            <p:cNvSpPr/>
            <p:nvPr/>
          </p:nvSpPr>
          <p:spPr>
            <a:xfrm>
              <a:off x="6270172" y="4093028"/>
              <a:ext cx="4659086" cy="163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218861" y="4283941"/>
              <a:ext cx="237279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sym typeface="+mn-ea"/>
                </a:rPr>
                <a:t>有空间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有学习时间，新的技术在项目上使用的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空间。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3" name="图片占位符 22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2742" y="1901373"/>
            <a:ext cx="1611085" cy="1631950"/>
          </a:xfrm>
        </p:spPr>
      </p:pic>
      <p:pic>
        <p:nvPicPr>
          <p:cNvPr id="25" name="图片占位符 24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9717" y="3783241"/>
            <a:ext cx="1611085" cy="1631950"/>
          </a:xfrm>
        </p:spPr>
      </p:pic>
      <p:pic>
        <p:nvPicPr>
          <p:cNvPr id="27" name="图片占位符 26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0173" y="1901373"/>
            <a:ext cx="1611085" cy="1631950"/>
          </a:xfrm>
        </p:spPr>
      </p:pic>
      <p:pic>
        <p:nvPicPr>
          <p:cNvPr id="29" name="图片占位符 28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3993" y="3773716"/>
            <a:ext cx="1611085" cy="1631950"/>
          </a:xfrm>
        </p:spPr>
      </p:pic>
      <p:cxnSp>
        <p:nvCxnSpPr>
          <p:cNvPr id="20" name="直接连接符 19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工作体会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598007" y="1959088"/>
            <a:ext cx="4609061" cy="620140"/>
            <a:chOff x="5394700" y="1317507"/>
            <a:chExt cx="4609061" cy="620140"/>
          </a:xfrm>
        </p:grpSpPr>
        <p:sp>
          <p:nvSpPr>
            <p:cNvPr id="32" name="TextBox 19"/>
            <p:cNvSpPr txBox="1"/>
            <p:nvPr/>
          </p:nvSpPr>
          <p:spPr>
            <a:xfrm>
              <a:off x="5394700" y="1317507"/>
              <a:ext cx="45383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latin typeface="+mn-ea"/>
                </a:rPr>
                <a:t>追求卓越，用工作业绩</a:t>
              </a:r>
              <a:r>
                <a:rPr lang="zh-CN" altLang="en-US" sz="2000" dirty="0">
                  <a:latin typeface="+mn-ea"/>
                </a:rPr>
                <a:t>说话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394701" y="1662057"/>
              <a:ext cx="460906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第二剑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04430" y="3813810"/>
            <a:ext cx="4464685" cy="620307"/>
            <a:chOff x="5394700" y="1317507"/>
            <a:chExt cx="3631840" cy="620007"/>
          </a:xfrm>
        </p:grpSpPr>
        <p:sp>
          <p:nvSpPr>
            <p:cNvPr id="35" name="TextBox 19"/>
            <p:cNvSpPr txBox="1"/>
            <p:nvPr/>
          </p:nvSpPr>
          <p:spPr>
            <a:xfrm>
              <a:off x="5394700" y="1317507"/>
              <a:ext cx="3296920" cy="3985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latin typeface="+mn-ea"/>
                </a:rPr>
                <a:t>对外做好服务，对内也要</a:t>
              </a:r>
              <a:r>
                <a:rPr lang="zh-CN" altLang="en-US" sz="2000" dirty="0">
                  <a:latin typeface="+mn-ea"/>
                </a:rPr>
                <a:t>做好服务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394701" y="1662057"/>
              <a:ext cx="3631839" cy="2754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第四剑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55685" y="2884496"/>
            <a:ext cx="3632200" cy="620140"/>
            <a:chOff x="5394701" y="1317507"/>
            <a:chExt cx="3632200" cy="620140"/>
          </a:xfrm>
        </p:grpSpPr>
        <p:sp>
          <p:nvSpPr>
            <p:cNvPr id="38" name="TextBox 19"/>
            <p:cNvSpPr txBox="1"/>
            <p:nvPr/>
          </p:nvSpPr>
          <p:spPr>
            <a:xfrm>
              <a:off x="5470901" y="1317507"/>
              <a:ext cx="35560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zh-CN" altLang="en-US" sz="2000" dirty="0">
                  <a:latin typeface="+mn-ea"/>
                </a:rPr>
                <a:t>事事有回应，</a:t>
              </a:r>
              <a:r>
                <a:rPr lang="zh-CN" altLang="en-US" sz="2000" dirty="0">
                  <a:latin typeface="+mn-ea"/>
                </a:rPr>
                <a:t>做个靠谱的人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94701" y="1662057"/>
              <a:ext cx="3631839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第三剑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3880" y="4735195"/>
            <a:ext cx="5029835" cy="620241"/>
            <a:chOff x="5394701" y="1317507"/>
            <a:chExt cx="4609060" cy="620060"/>
          </a:xfrm>
        </p:grpSpPr>
        <p:sp>
          <p:nvSpPr>
            <p:cNvPr id="41" name="TextBox 19"/>
            <p:cNvSpPr txBox="1"/>
            <p:nvPr/>
          </p:nvSpPr>
          <p:spPr>
            <a:xfrm>
              <a:off x="5495366" y="1317507"/>
              <a:ext cx="4508395" cy="398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zh-CN" altLang="en-US" sz="2000" dirty="0">
                  <a:latin typeface="+mn-ea"/>
                </a:rPr>
                <a:t>工作成果力求完美，粗制滥造自动</a:t>
              </a:r>
              <a:r>
                <a:rPr lang="zh-CN" altLang="en-US" sz="2000" dirty="0">
                  <a:latin typeface="+mn-ea"/>
                </a:rPr>
                <a:t>羞耻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394701" y="1662057"/>
              <a:ext cx="4609060" cy="2755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第五剑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8" name="图片占位符 47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8606" y="1933689"/>
            <a:ext cx="4434789" cy="3634695"/>
          </a:xfrm>
        </p:spPr>
      </p:pic>
      <p:cxnSp>
        <p:nvCxnSpPr>
          <p:cNvPr id="17" name="直接连接符 16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/>
          <p:cNvSpPr txBox="1"/>
          <p:nvPr/>
        </p:nvSpPr>
        <p:spPr>
          <a:xfrm>
            <a:off x="4586510" y="315340"/>
            <a:ext cx="3171371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企业文化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47330" y="1959301"/>
            <a:ext cx="3631839" cy="620140"/>
            <a:chOff x="5394701" y="1317507"/>
            <a:chExt cx="3631839" cy="620140"/>
          </a:xfrm>
        </p:grpSpPr>
        <p:sp>
          <p:nvSpPr>
            <p:cNvPr id="3" name="TextBox 19"/>
            <p:cNvSpPr txBox="1"/>
            <p:nvPr/>
          </p:nvSpPr>
          <p:spPr>
            <a:xfrm>
              <a:off x="6582107" y="1317507"/>
              <a:ext cx="244443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zh-CN" altLang="en-US" sz="2000" dirty="0">
                  <a:latin typeface="+mn-ea"/>
                </a:rPr>
                <a:t>不要怕，</a:t>
              </a:r>
              <a:r>
                <a:rPr lang="zh-CN" altLang="en-US" sz="2000" dirty="0">
                  <a:latin typeface="+mn-ea"/>
                </a:rPr>
                <a:t>向前走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394701" y="1662057"/>
              <a:ext cx="3631839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第一剑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自我评价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Self-appraisal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>
              <a:fillRect/>
            </a:stretch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0654" y="2532580"/>
              <a:ext cx="1200150" cy="11988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754454" y="1676128"/>
            <a:ext cx="2736718" cy="2124000"/>
            <a:chOff x="5394700" y="1317507"/>
            <a:chExt cx="2444433" cy="2124000"/>
          </a:xfrm>
        </p:grpSpPr>
        <p:sp>
          <p:nvSpPr>
            <p:cNvPr id="19" name="TextBox 19"/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latin typeface="+mn-ea"/>
                </a:rPr>
                <a:t>工作表现概述</a:t>
              </a:r>
              <a:endParaRPr lang="en-US" sz="2000" dirty="0">
                <a:latin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94701" y="1734627"/>
              <a:ext cx="2286776" cy="1706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就目前公司项目上的一些开发需求以及日常维护可以完全胜任，对于一些临时的特殊项目需求也可以在定期内完成并投入使用，有新的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想法。工作习惯是先考虑清楚问题再动手，喜欢尝试一些新的技术以及技术的横向拓展。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2" name="图片占位符 31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6788" y="1676603"/>
            <a:ext cx="4209145" cy="4024768"/>
          </a:xfrm>
        </p:spPr>
      </p:pic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综合工作能力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5688" y="2081351"/>
            <a:ext cx="2520156" cy="744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75844" y="2081351"/>
            <a:ext cx="2520156" cy="744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96001" y="2081351"/>
            <a:ext cx="2520156" cy="744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16157" y="2081351"/>
            <a:ext cx="2520156" cy="744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1055688" y="2253587"/>
            <a:ext cx="25201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有技能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6095999" y="2253587"/>
            <a:ext cx="25201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有理想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8616158" y="2253587"/>
            <a:ext cx="25201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有动力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3575841" y="2253587"/>
            <a:ext cx="252015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000" dirty="0">
                <a:latin typeface="+mn-ea"/>
              </a:rPr>
              <a:t>有</a:t>
            </a:r>
            <a:r>
              <a:rPr lang="zh-CN" altLang="en-US" sz="2000" dirty="0">
                <a:latin typeface="+mn-ea"/>
              </a:rPr>
              <a:t>效率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4435" y="4212590"/>
            <a:ext cx="224218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具备前端技能，以及了解后端一些技术，可胜任日常的工作需求及特殊需求，有快速处理问题的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能力。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575844" y="3008815"/>
            <a:ext cx="4045172" cy="2593702"/>
            <a:chOff x="3575844" y="3110413"/>
            <a:chExt cx="4045172" cy="2593702"/>
          </a:xfrm>
        </p:grpSpPr>
        <p:sp>
          <p:nvSpPr>
            <p:cNvPr id="7" name="矩形 6"/>
            <p:cNvSpPr/>
            <p:nvPr/>
          </p:nvSpPr>
          <p:spPr>
            <a:xfrm>
              <a:off x="3575844" y="3110413"/>
              <a:ext cx="2520156" cy="2593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835" y="4307403"/>
              <a:ext cx="224216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能够快速完成项目需求，在定期内完成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目标。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椭圆 17"/>
            <p:cNvSpPr/>
            <p:nvPr/>
          </p:nvSpPr>
          <p:spPr>
            <a:xfrm>
              <a:off x="7168917" y="3423920"/>
              <a:ext cx="452099" cy="544574"/>
            </a:xfrm>
            <a:custGeom>
              <a:avLst/>
              <a:gdLst>
                <a:gd name="T0" fmla="*/ 212 w 212"/>
                <a:gd name="T1" fmla="*/ 160 h 256"/>
                <a:gd name="T2" fmla="*/ 210 w 212"/>
                <a:gd name="T3" fmla="*/ 171 h 256"/>
                <a:gd name="T4" fmla="*/ 203 w 212"/>
                <a:gd name="T5" fmla="*/ 180 h 256"/>
                <a:gd name="T6" fmla="*/ 208 w 212"/>
                <a:gd name="T7" fmla="*/ 188 h 256"/>
                <a:gd name="T8" fmla="*/ 209 w 212"/>
                <a:gd name="T9" fmla="*/ 200 h 256"/>
                <a:gd name="T10" fmla="*/ 205 w 212"/>
                <a:gd name="T11" fmla="*/ 212 h 256"/>
                <a:gd name="T12" fmla="*/ 200 w 212"/>
                <a:gd name="T13" fmla="*/ 218 h 256"/>
                <a:gd name="T14" fmla="*/ 193 w 212"/>
                <a:gd name="T15" fmla="*/ 222 h 256"/>
                <a:gd name="T16" fmla="*/ 194 w 212"/>
                <a:gd name="T17" fmla="*/ 235 h 256"/>
                <a:gd name="T18" fmla="*/ 186 w 212"/>
                <a:gd name="T19" fmla="*/ 245 h 256"/>
                <a:gd name="T20" fmla="*/ 176 w 212"/>
                <a:gd name="T21" fmla="*/ 251 h 256"/>
                <a:gd name="T22" fmla="*/ 169 w 212"/>
                <a:gd name="T23" fmla="*/ 254 h 256"/>
                <a:gd name="T24" fmla="*/ 131 w 212"/>
                <a:gd name="T25" fmla="*/ 256 h 256"/>
                <a:gd name="T26" fmla="*/ 91 w 212"/>
                <a:gd name="T27" fmla="*/ 254 h 256"/>
                <a:gd name="T28" fmla="*/ 60 w 212"/>
                <a:gd name="T29" fmla="*/ 247 h 256"/>
                <a:gd name="T30" fmla="*/ 55 w 212"/>
                <a:gd name="T31" fmla="*/ 245 h 256"/>
                <a:gd name="T32" fmla="*/ 50 w 212"/>
                <a:gd name="T33" fmla="*/ 242 h 256"/>
                <a:gd name="T34" fmla="*/ 46 w 212"/>
                <a:gd name="T35" fmla="*/ 239 h 256"/>
                <a:gd name="T36" fmla="*/ 42 w 212"/>
                <a:gd name="T37" fmla="*/ 234 h 256"/>
                <a:gd name="T38" fmla="*/ 0 w 212"/>
                <a:gd name="T39" fmla="*/ 230 h 256"/>
                <a:gd name="T40" fmla="*/ 0 w 212"/>
                <a:gd name="T41" fmla="*/ 136 h 256"/>
                <a:gd name="T42" fmla="*/ 15 w 212"/>
                <a:gd name="T43" fmla="*/ 136 h 256"/>
                <a:gd name="T44" fmla="*/ 30 w 212"/>
                <a:gd name="T45" fmla="*/ 136 h 256"/>
                <a:gd name="T46" fmla="*/ 37 w 212"/>
                <a:gd name="T47" fmla="*/ 131 h 256"/>
                <a:gd name="T48" fmla="*/ 41 w 212"/>
                <a:gd name="T49" fmla="*/ 127 h 256"/>
                <a:gd name="T50" fmla="*/ 43 w 212"/>
                <a:gd name="T51" fmla="*/ 116 h 256"/>
                <a:gd name="T52" fmla="*/ 46 w 212"/>
                <a:gd name="T53" fmla="*/ 104 h 256"/>
                <a:gd name="T54" fmla="*/ 50 w 212"/>
                <a:gd name="T55" fmla="*/ 95 h 256"/>
                <a:gd name="T56" fmla="*/ 56 w 212"/>
                <a:gd name="T57" fmla="*/ 84 h 256"/>
                <a:gd name="T58" fmla="*/ 73 w 212"/>
                <a:gd name="T59" fmla="*/ 68 h 256"/>
                <a:gd name="T60" fmla="*/ 89 w 212"/>
                <a:gd name="T61" fmla="*/ 18 h 256"/>
                <a:gd name="T62" fmla="*/ 89 w 212"/>
                <a:gd name="T63" fmla="*/ 2 h 256"/>
                <a:gd name="T64" fmla="*/ 97 w 212"/>
                <a:gd name="T65" fmla="*/ 0 h 256"/>
                <a:gd name="T66" fmla="*/ 117 w 212"/>
                <a:gd name="T67" fmla="*/ 18 h 256"/>
                <a:gd name="T68" fmla="*/ 121 w 212"/>
                <a:gd name="T69" fmla="*/ 39 h 256"/>
                <a:gd name="T70" fmla="*/ 114 w 212"/>
                <a:gd name="T71" fmla="*/ 59 h 256"/>
                <a:gd name="T72" fmla="*/ 109 w 212"/>
                <a:gd name="T73" fmla="*/ 89 h 256"/>
                <a:gd name="T74" fmla="*/ 113 w 212"/>
                <a:gd name="T75" fmla="*/ 100 h 256"/>
                <a:gd name="T76" fmla="*/ 122 w 212"/>
                <a:gd name="T77" fmla="*/ 107 h 256"/>
                <a:gd name="T78" fmla="*/ 126 w 212"/>
                <a:gd name="T79" fmla="*/ 107 h 256"/>
                <a:gd name="T80" fmla="*/ 131 w 212"/>
                <a:gd name="T81" fmla="*/ 107 h 256"/>
                <a:gd name="T82" fmla="*/ 136 w 212"/>
                <a:gd name="T83" fmla="*/ 107 h 256"/>
                <a:gd name="T84" fmla="*/ 141 w 212"/>
                <a:gd name="T85" fmla="*/ 106 h 256"/>
                <a:gd name="T86" fmla="*/ 152 w 212"/>
                <a:gd name="T87" fmla="*/ 103 h 256"/>
                <a:gd name="T88" fmla="*/ 164 w 212"/>
                <a:gd name="T89" fmla="*/ 99 h 256"/>
                <a:gd name="T90" fmla="*/ 188 w 212"/>
                <a:gd name="T91" fmla="*/ 98 h 256"/>
                <a:gd name="T92" fmla="*/ 198 w 212"/>
                <a:gd name="T93" fmla="*/ 101 h 256"/>
                <a:gd name="T94" fmla="*/ 205 w 212"/>
                <a:gd name="T95" fmla="*/ 106 h 256"/>
                <a:gd name="T96" fmla="*/ 206 w 212"/>
                <a:gd name="T97" fmla="*/ 109 h 256"/>
                <a:gd name="T98" fmla="*/ 207 w 212"/>
                <a:gd name="T99" fmla="*/ 112 h 256"/>
                <a:gd name="T100" fmla="*/ 208 w 212"/>
                <a:gd name="T101" fmla="*/ 115 h 256"/>
                <a:gd name="T102" fmla="*/ 208 w 212"/>
                <a:gd name="T103" fmla="*/ 118 h 256"/>
                <a:gd name="T104" fmla="*/ 208 w 212"/>
                <a:gd name="T105" fmla="*/ 123 h 256"/>
                <a:gd name="T106" fmla="*/ 203 w 212"/>
                <a:gd name="T107" fmla="*/ 136 h 256"/>
                <a:gd name="T108" fmla="*/ 205 w 212"/>
                <a:gd name="T109" fmla="*/ 139 h 256"/>
                <a:gd name="T110" fmla="*/ 207 w 212"/>
                <a:gd name="T111" fmla="*/ 141 h 256"/>
                <a:gd name="T112" fmla="*/ 209 w 212"/>
                <a:gd name="T113" fmla="*/ 144 h 256"/>
                <a:gd name="T114" fmla="*/ 210 w 212"/>
                <a:gd name="T115" fmla="*/ 147 h 256"/>
                <a:gd name="T116" fmla="*/ 211 w 212"/>
                <a:gd name="T117" fmla="*/ 150 h 256"/>
                <a:gd name="T118" fmla="*/ 212 w 212"/>
                <a:gd name="T119" fmla="*/ 155 h 256"/>
                <a:gd name="T120" fmla="*/ 212 w 212"/>
                <a:gd name="T121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2" h="256">
                  <a:moveTo>
                    <a:pt x="212" y="160"/>
                  </a:moveTo>
                  <a:cubicBezTo>
                    <a:pt x="212" y="165"/>
                    <a:pt x="211" y="169"/>
                    <a:pt x="210" y="171"/>
                  </a:cubicBezTo>
                  <a:cubicBezTo>
                    <a:pt x="209" y="174"/>
                    <a:pt x="206" y="177"/>
                    <a:pt x="203" y="180"/>
                  </a:cubicBezTo>
                  <a:cubicBezTo>
                    <a:pt x="205" y="182"/>
                    <a:pt x="207" y="185"/>
                    <a:pt x="208" y="188"/>
                  </a:cubicBezTo>
                  <a:cubicBezTo>
                    <a:pt x="208" y="191"/>
                    <a:pt x="209" y="195"/>
                    <a:pt x="209" y="200"/>
                  </a:cubicBezTo>
                  <a:cubicBezTo>
                    <a:pt x="208" y="205"/>
                    <a:pt x="207" y="209"/>
                    <a:pt x="205" y="212"/>
                  </a:cubicBezTo>
                  <a:cubicBezTo>
                    <a:pt x="203" y="215"/>
                    <a:pt x="201" y="217"/>
                    <a:pt x="200" y="218"/>
                  </a:cubicBezTo>
                  <a:cubicBezTo>
                    <a:pt x="199" y="219"/>
                    <a:pt x="196" y="220"/>
                    <a:pt x="193" y="222"/>
                  </a:cubicBezTo>
                  <a:cubicBezTo>
                    <a:pt x="195" y="227"/>
                    <a:pt x="195" y="231"/>
                    <a:pt x="194" y="235"/>
                  </a:cubicBezTo>
                  <a:cubicBezTo>
                    <a:pt x="192" y="239"/>
                    <a:pt x="190" y="242"/>
                    <a:pt x="186" y="245"/>
                  </a:cubicBezTo>
                  <a:cubicBezTo>
                    <a:pt x="183" y="248"/>
                    <a:pt x="180" y="250"/>
                    <a:pt x="176" y="251"/>
                  </a:cubicBezTo>
                  <a:cubicBezTo>
                    <a:pt x="173" y="253"/>
                    <a:pt x="171" y="254"/>
                    <a:pt x="169" y="254"/>
                  </a:cubicBezTo>
                  <a:cubicBezTo>
                    <a:pt x="157" y="255"/>
                    <a:pt x="144" y="256"/>
                    <a:pt x="131" y="256"/>
                  </a:cubicBezTo>
                  <a:cubicBezTo>
                    <a:pt x="118" y="256"/>
                    <a:pt x="104" y="256"/>
                    <a:pt x="91" y="254"/>
                  </a:cubicBezTo>
                  <a:cubicBezTo>
                    <a:pt x="77" y="253"/>
                    <a:pt x="67" y="250"/>
                    <a:pt x="60" y="247"/>
                  </a:cubicBezTo>
                  <a:cubicBezTo>
                    <a:pt x="60" y="247"/>
                    <a:pt x="58" y="246"/>
                    <a:pt x="55" y="245"/>
                  </a:cubicBezTo>
                  <a:cubicBezTo>
                    <a:pt x="53" y="243"/>
                    <a:pt x="51" y="243"/>
                    <a:pt x="50" y="242"/>
                  </a:cubicBezTo>
                  <a:cubicBezTo>
                    <a:pt x="49" y="241"/>
                    <a:pt x="47" y="240"/>
                    <a:pt x="46" y="239"/>
                  </a:cubicBezTo>
                  <a:cubicBezTo>
                    <a:pt x="44" y="237"/>
                    <a:pt x="43" y="236"/>
                    <a:pt x="42" y="234"/>
                  </a:cubicBezTo>
                  <a:cubicBezTo>
                    <a:pt x="37" y="231"/>
                    <a:pt x="24" y="230"/>
                    <a:pt x="0" y="2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5" y="136"/>
                    <a:pt x="10" y="136"/>
                    <a:pt x="15" y="136"/>
                  </a:cubicBezTo>
                  <a:cubicBezTo>
                    <a:pt x="21" y="136"/>
                    <a:pt x="26" y="136"/>
                    <a:pt x="30" y="136"/>
                  </a:cubicBezTo>
                  <a:cubicBezTo>
                    <a:pt x="35" y="135"/>
                    <a:pt x="37" y="134"/>
                    <a:pt x="37" y="131"/>
                  </a:cubicBezTo>
                  <a:cubicBezTo>
                    <a:pt x="38" y="130"/>
                    <a:pt x="40" y="128"/>
                    <a:pt x="41" y="127"/>
                  </a:cubicBezTo>
                  <a:cubicBezTo>
                    <a:pt x="41" y="126"/>
                    <a:pt x="42" y="122"/>
                    <a:pt x="43" y="116"/>
                  </a:cubicBezTo>
                  <a:cubicBezTo>
                    <a:pt x="45" y="111"/>
                    <a:pt x="46" y="107"/>
                    <a:pt x="46" y="104"/>
                  </a:cubicBezTo>
                  <a:cubicBezTo>
                    <a:pt x="47" y="102"/>
                    <a:pt x="48" y="99"/>
                    <a:pt x="50" y="95"/>
                  </a:cubicBezTo>
                  <a:cubicBezTo>
                    <a:pt x="52" y="91"/>
                    <a:pt x="54" y="87"/>
                    <a:pt x="56" y="84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84" y="48"/>
                    <a:pt x="89" y="32"/>
                    <a:pt x="89" y="18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2" y="0"/>
                    <a:pt x="97" y="0"/>
                  </a:cubicBezTo>
                  <a:cubicBezTo>
                    <a:pt x="107" y="0"/>
                    <a:pt x="114" y="6"/>
                    <a:pt x="117" y="1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9"/>
                    <a:pt x="118" y="56"/>
                    <a:pt x="114" y="59"/>
                  </a:cubicBezTo>
                  <a:cubicBezTo>
                    <a:pt x="112" y="75"/>
                    <a:pt x="111" y="85"/>
                    <a:pt x="109" y="89"/>
                  </a:cubicBezTo>
                  <a:cubicBezTo>
                    <a:pt x="108" y="93"/>
                    <a:pt x="110" y="97"/>
                    <a:pt x="113" y="100"/>
                  </a:cubicBezTo>
                  <a:cubicBezTo>
                    <a:pt x="116" y="104"/>
                    <a:pt x="119" y="106"/>
                    <a:pt x="122" y="107"/>
                  </a:cubicBezTo>
                  <a:cubicBezTo>
                    <a:pt x="124" y="107"/>
                    <a:pt x="126" y="107"/>
                    <a:pt x="126" y="107"/>
                  </a:cubicBezTo>
                  <a:cubicBezTo>
                    <a:pt x="127" y="107"/>
                    <a:pt x="129" y="107"/>
                    <a:pt x="131" y="107"/>
                  </a:cubicBezTo>
                  <a:cubicBezTo>
                    <a:pt x="133" y="107"/>
                    <a:pt x="134" y="107"/>
                    <a:pt x="136" y="107"/>
                  </a:cubicBezTo>
                  <a:cubicBezTo>
                    <a:pt x="138" y="107"/>
                    <a:pt x="139" y="106"/>
                    <a:pt x="141" y="106"/>
                  </a:cubicBezTo>
                  <a:cubicBezTo>
                    <a:pt x="143" y="105"/>
                    <a:pt x="147" y="104"/>
                    <a:pt x="152" y="103"/>
                  </a:cubicBezTo>
                  <a:cubicBezTo>
                    <a:pt x="158" y="101"/>
                    <a:pt x="162" y="100"/>
                    <a:pt x="164" y="99"/>
                  </a:cubicBezTo>
                  <a:cubicBezTo>
                    <a:pt x="173" y="97"/>
                    <a:pt x="181" y="97"/>
                    <a:pt x="188" y="98"/>
                  </a:cubicBezTo>
                  <a:cubicBezTo>
                    <a:pt x="191" y="99"/>
                    <a:pt x="195" y="100"/>
                    <a:pt x="198" y="101"/>
                  </a:cubicBezTo>
                  <a:cubicBezTo>
                    <a:pt x="202" y="103"/>
                    <a:pt x="204" y="104"/>
                    <a:pt x="205" y="106"/>
                  </a:cubicBezTo>
                  <a:cubicBezTo>
                    <a:pt x="205" y="106"/>
                    <a:pt x="205" y="107"/>
                    <a:pt x="206" y="109"/>
                  </a:cubicBezTo>
                  <a:cubicBezTo>
                    <a:pt x="207" y="111"/>
                    <a:pt x="207" y="112"/>
                    <a:pt x="207" y="112"/>
                  </a:cubicBezTo>
                  <a:cubicBezTo>
                    <a:pt x="207" y="112"/>
                    <a:pt x="207" y="113"/>
                    <a:pt x="208" y="115"/>
                  </a:cubicBezTo>
                  <a:cubicBezTo>
                    <a:pt x="208" y="116"/>
                    <a:pt x="209" y="118"/>
                    <a:pt x="208" y="118"/>
                  </a:cubicBezTo>
                  <a:cubicBezTo>
                    <a:pt x="208" y="119"/>
                    <a:pt x="208" y="120"/>
                    <a:pt x="208" y="123"/>
                  </a:cubicBezTo>
                  <a:cubicBezTo>
                    <a:pt x="208" y="125"/>
                    <a:pt x="206" y="129"/>
                    <a:pt x="203" y="136"/>
                  </a:cubicBezTo>
                  <a:cubicBezTo>
                    <a:pt x="203" y="136"/>
                    <a:pt x="204" y="137"/>
                    <a:pt x="205" y="139"/>
                  </a:cubicBezTo>
                  <a:cubicBezTo>
                    <a:pt x="206" y="140"/>
                    <a:pt x="207" y="141"/>
                    <a:pt x="207" y="141"/>
                  </a:cubicBezTo>
                  <a:cubicBezTo>
                    <a:pt x="207" y="142"/>
                    <a:pt x="208" y="143"/>
                    <a:pt x="209" y="144"/>
                  </a:cubicBezTo>
                  <a:cubicBezTo>
                    <a:pt x="209" y="145"/>
                    <a:pt x="210" y="146"/>
                    <a:pt x="210" y="147"/>
                  </a:cubicBezTo>
                  <a:cubicBezTo>
                    <a:pt x="210" y="148"/>
                    <a:pt x="211" y="149"/>
                    <a:pt x="211" y="150"/>
                  </a:cubicBezTo>
                  <a:cubicBezTo>
                    <a:pt x="211" y="152"/>
                    <a:pt x="212" y="153"/>
                    <a:pt x="212" y="155"/>
                  </a:cubicBezTo>
                  <a:cubicBezTo>
                    <a:pt x="212" y="156"/>
                    <a:pt x="212" y="158"/>
                    <a:pt x="212" y="1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62321" y="3426505"/>
            <a:ext cx="3914837" cy="1424460"/>
            <a:chOff x="4562321" y="3528103"/>
            <a:chExt cx="3914837" cy="1424460"/>
          </a:xfrm>
        </p:grpSpPr>
        <p:sp>
          <p:nvSpPr>
            <p:cNvPr id="15" name="文本框 14"/>
            <p:cNvSpPr txBox="1"/>
            <p:nvPr/>
          </p:nvSpPr>
          <p:spPr>
            <a:xfrm>
              <a:off x="6234993" y="4307403"/>
              <a:ext cx="224216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除了日常工作，希望自己能够为推动公司产品发展出一份力量，提升自我，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体现自我价值。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椭圆 18"/>
            <p:cNvSpPr/>
            <p:nvPr/>
          </p:nvSpPr>
          <p:spPr>
            <a:xfrm>
              <a:off x="4562321" y="3528103"/>
              <a:ext cx="544574" cy="44034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755152" y="3348357"/>
            <a:ext cx="2242165" cy="1502608"/>
            <a:chOff x="8755152" y="3449955"/>
            <a:chExt cx="2242165" cy="1502608"/>
          </a:xfrm>
        </p:grpSpPr>
        <p:sp>
          <p:nvSpPr>
            <p:cNvPr id="16" name="文本框 15"/>
            <p:cNvSpPr txBox="1"/>
            <p:nvPr/>
          </p:nvSpPr>
          <p:spPr>
            <a:xfrm>
              <a:off x="8755152" y="4307403"/>
              <a:ext cx="224216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希望在公司内成为一个不可或缺的力量为目标，致力于成为一个更加优秀的人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而努力。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椭圆 19"/>
            <p:cNvSpPr/>
            <p:nvPr/>
          </p:nvSpPr>
          <p:spPr>
            <a:xfrm>
              <a:off x="9613079" y="3449955"/>
              <a:ext cx="526310" cy="544574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我所具备的优势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5"/>
          <p:cNvSpPr/>
          <p:nvPr/>
        </p:nvSpPr>
        <p:spPr>
          <a:xfrm>
            <a:off x="2064564" y="3399882"/>
            <a:ext cx="493486" cy="49348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9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055688" y="2597151"/>
            <a:ext cx="3149600" cy="2932793"/>
            <a:chOff x="1055688" y="2901949"/>
            <a:chExt cx="3149600" cy="2932793"/>
          </a:xfrm>
        </p:grpSpPr>
        <p:sp>
          <p:nvSpPr>
            <p:cNvPr id="2" name="矩形 1"/>
            <p:cNvSpPr/>
            <p:nvPr/>
          </p:nvSpPr>
          <p:spPr>
            <a:xfrm>
              <a:off x="1055688" y="2901949"/>
              <a:ext cx="3149600" cy="2932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4"/>
            <p:cNvSpPr/>
            <p:nvPr/>
          </p:nvSpPr>
          <p:spPr>
            <a:xfrm>
              <a:off x="1483857" y="3244334"/>
              <a:ext cx="493486" cy="478189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11285" y="4154831"/>
              <a:ext cx="2445068" cy="1239807"/>
              <a:chOff x="5394700" y="1317507"/>
              <a:chExt cx="2445068" cy="1239807"/>
            </a:xfrm>
          </p:grpSpPr>
          <p:sp>
            <p:nvSpPr>
              <p:cNvPr id="9" name="TextBox 19"/>
              <p:cNvSpPr txBox="1"/>
              <p:nvPr/>
            </p:nvSpPr>
            <p:spPr>
              <a:xfrm>
                <a:off x="5394700" y="1317507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r>
                  <a:rPr lang="zh-CN" altLang="en-US" sz="2000" dirty="0">
                    <a:latin typeface="+mn-ea"/>
                  </a:rPr>
                  <a:t>工作技能的提升</a:t>
                </a:r>
                <a:endParaRPr lang="en-US" sz="2000" dirty="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395336" y="1727369"/>
                <a:ext cx="2444432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不希望自己只是作为前端岗位的角色，希望能够掌握更多的技能提升自我以外，能够为帮助到同事。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521201" y="2597151"/>
            <a:ext cx="3149600" cy="2932793"/>
            <a:chOff x="4521201" y="2901949"/>
            <a:chExt cx="3149600" cy="2932793"/>
          </a:xfrm>
        </p:grpSpPr>
        <p:sp>
          <p:nvSpPr>
            <p:cNvPr id="3" name="矩形 2"/>
            <p:cNvSpPr/>
            <p:nvPr/>
          </p:nvSpPr>
          <p:spPr>
            <a:xfrm>
              <a:off x="4521201" y="2901949"/>
              <a:ext cx="3149600" cy="2932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5"/>
            <p:cNvSpPr/>
            <p:nvPr/>
          </p:nvSpPr>
          <p:spPr>
            <a:xfrm>
              <a:off x="4949369" y="3236685"/>
              <a:ext cx="493486" cy="493486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76797" y="4154831"/>
              <a:ext cx="2444433" cy="1174495"/>
              <a:chOff x="5394700" y="1317507"/>
              <a:chExt cx="2444433" cy="1174495"/>
            </a:xfrm>
          </p:grpSpPr>
          <p:sp>
            <p:nvSpPr>
              <p:cNvPr id="12" name="TextBox 19"/>
              <p:cNvSpPr txBox="1"/>
              <p:nvPr/>
            </p:nvSpPr>
            <p:spPr>
              <a:xfrm>
                <a:off x="5394700" y="1317507"/>
                <a:ext cx="2444433" cy="30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r>
                  <a:rPr lang="zh-CN" altLang="en-US" sz="2000" dirty="0">
                    <a:latin typeface="+mn-ea"/>
                  </a:rPr>
                  <a:t>沟通能力</a:t>
                </a:r>
                <a:r>
                  <a:rPr lang="zh-CN" altLang="en-US" sz="2000" dirty="0">
                    <a:latin typeface="+mn-ea"/>
                    <a:sym typeface="+mn-ea"/>
                  </a:rPr>
                  <a:t>的提升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394701" y="1662057"/>
                <a:ext cx="2444432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不要仅限于工作上的一些交流，多和公司同事有一些生活上的交流，学习沟通技巧、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表达能力，提高沟通效率，对工作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上有帮助。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986713" y="2597151"/>
            <a:ext cx="3149600" cy="2932793"/>
            <a:chOff x="7986713" y="2901949"/>
            <a:chExt cx="3149600" cy="2932793"/>
          </a:xfrm>
        </p:grpSpPr>
        <p:sp>
          <p:nvSpPr>
            <p:cNvPr id="4" name="矩形 3"/>
            <p:cNvSpPr/>
            <p:nvPr/>
          </p:nvSpPr>
          <p:spPr>
            <a:xfrm>
              <a:off x="7986713" y="2901949"/>
              <a:ext cx="3149600" cy="2932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6"/>
            <p:cNvSpPr/>
            <p:nvPr/>
          </p:nvSpPr>
          <p:spPr>
            <a:xfrm>
              <a:off x="8441652" y="3236685"/>
              <a:ext cx="439946" cy="493486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342310" y="4154831"/>
              <a:ext cx="2444433" cy="1174495"/>
              <a:chOff x="5394700" y="1317507"/>
              <a:chExt cx="2444433" cy="1174495"/>
            </a:xfrm>
          </p:grpSpPr>
          <p:sp>
            <p:nvSpPr>
              <p:cNvPr id="15" name="TextBox 19"/>
              <p:cNvSpPr txBox="1"/>
              <p:nvPr/>
            </p:nvSpPr>
            <p:spPr>
              <a:xfrm>
                <a:off x="5394700" y="1317507"/>
                <a:ext cx="2444433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r>
                  <a:rPr lang="zh-CN" altLang="en-US" sz="2000" dirty="0">
                    <a:latin typeface="+mn-ea"/>
                  </a:rPr>
                  <a:t>视野的</a:t>
                </a:r>
                <a:r>
                  <a:rPr lang="zh-CN" altLang="en-US" sz="2000" dirty="0">
                    <a:latin typeface="+mn-ea"/>
                    <a:sym typeface="+mn-ea"/>
                  </a:rPr>
                  <a:t>提升</a:t>
                </a:r>
                <a:endParaRPr lang="zh-CN" altLang="en-US" sz="2000" dirty="0">
                  <a:latin typeface="+mn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394701" y="1662057"/>
                <a:ext cx="2444432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在工作中不要仅仅停留在开发的角度看待产品，要有全局观。从整个产品角度看产品的实用性，易用性，价值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性。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7" name="文本框 16"/>
          <p:cNvSpPr txBox="1"/>
          <p:nvPr/>
        </p:nvSpPr>
        <p:spPr>
          <a:xfrm>
            <a:off x="1092427" y="1821714"/>
            <a:ext cx="10043886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需要提升的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地方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我所欠缺的地方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规划展望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Work plan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>
              <a:fillRect/>
            </a:stretch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1617373" cy="584775"/>
            <a:chOff x="6426646" y="1196311"/>
            <a:chExt cx="1617373" cy="584775"/>
          </a:xfrm>
        </p:grpSpPr>
        <p:grpSp>
          <p:nvGrpSpPr>
            <p:cNvPr id="3" name="组合 2"/>
            <p:cNvGrpSpPr/>
            <p:nvPr/>
          </p:nvGrpSpPr>
          <p:grpSpPr>
            <a:xfrm>
              <a:off x="6884727" y="1271088"/>
              <a:ext cx="1159292" cy="456244"/>
              <a:chOff x="1943100" y="3022067"/>
              <a:chExt cx="1159292" cy="456244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工作总结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43100" y="3264316"/>
                <a:ext cx="864870" cy="213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Work summary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4441" y="3679550"/>
            <a:ext cx="1613237" cy="583565"/>
            <a:chOff x="6430782" y="1196311"/>
            <a:chExt cx="1613237" cy="583565"/>
          </a:xfrm>
        </p:grpSpPr>
        <p:grpSp>
          <p:nvGrpSpPr>
            <p:cNvPr id="26" name="组合 25"/>
            <p:cNvGrpSpPr/>
            <p:nvPr/>
          </p:nvGrpSpPr>
          <p:grpSpPr>
            <a:xfrm>
              <a:off x="6884727" y="1271088"/>
              <a:ext cx="1159292" cy="456244"/>
              <a:chOff x="1943100" y="3022067"/>
              <a:chExt cx="1159292" cy="456244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自我评价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943100" y="3264316"/>
                <a:ext cx="804545" cy="213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Self-appraisal</a:t>
                </a:r>
                <a:endPara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430782" y="1196311"/>
              <a:ext cx="52197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4441" y="2887312"/>
            <a:ext cx="1613237" cy="583565"/>
            <a:chOff x="6430782" y="1196311"/>
            <a:chExt cx="1613237" cy="583565"/>
          </a:xfrm>
        </p:grpSpPr>
        <p:grpSp>
          <p:nvGrpSpPr>
            <p:cNvPr id="31" name="组合 30"/>
            <p:cNvGrpSpPr/>
            <p:nvPr/>
          </p:nvGrpSpPr>
          <p:grpSpPr>
            <a:xfrm>
              <a:off x="6884727" y="1271088"/>
              <a:ext cx="1159292" cy="456244"/>
              <a:chOff x="1943100" y="3022067"/>
              <a:chExt cx="1159292" cy="456244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工作体会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943100" y="3264316"/>
                <a:ext cx="1080770" cy="213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Working experience</a:t>
                </a:r>
                <a:endParaRPr lang="en-US" altLang="zh-CN" sz="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6430782" y="1196311"/>
              <a:ext cx="52197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1617373" cy="584775"/>
            <a:chOff x="6426646" y="1196311"/>
            <a:chExt cx="1617373" cy="584775"/>
          </a:xfrm>
        </p:grpSpPr>
        <p:grpSp>
          <p:nvGrpSpPr>
            <p:cNvPr id="36" name="组合 35"/>
            <p:cNvGrpSpPr/>
            <p:nvPr/>
          </p:nvGrpSpPr>
          <p:grpSpPr>
            <a:xfrm>
              <a:off x="6884727" y="1271088"/>
              <a:ext cx="1159292" cy="456244"/>
              <a:chOff x="1943100" y="3022067"/>
              <a:chExt cx="1159292" cy="45624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943100" y="3022067"/>
                <a:ext cx="1159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展望规划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43100" y="3264316"/>
                <a:ext cx="640080" cy="213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Work plan</a:t>
                </a:r>
                <a:endParaRPr lang="en-US" altLang="zh-CN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20305" y="5292542"/>
            <a:ext cx="1226240" cy="584775"/>
            <a:chOff x="6426646" y="1196311"/>
            <a:chExt cx="1226240" cy="584775"/>
          </a:xfrm>
        </p:grpSpPr>
        <p:grpSp>
          <p:nvGrpSpPr>
            <p:cNvPr id="41" name="组合 40"/>
            <p:cNvGrpSpPr/>
            <p:nvPr/>
          </p:nvGrpSpPr>
          <p:grpSpPr>
            <a:xfrm>
              <a:off x="6884727" y="1271088"/>
              <a:ext cx="768159" cy="456244"/>
              <a:chOff x="1943100" y="3022067"/>
              <a:chExt cx="768159" cy="45624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943100" y="3022067"/>
                <a:ext cx="768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6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致 谢</a:t>
                </a:r>
                <a:endParaRPr lang="zh-CN" altLang="en-US" sz="16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43100" y="3264316"/>
                <a:ext cx="499110" cy="213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Thankr</a:t>
                </a:r>
                <a:endPara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录</a:t>
            </a:r>
            <a:endParaRPr lang="zh-CN" altLang="en-US" sz="4800" b="1" dirty="0">
              <a:solidFill>
                <a:srgbClr val="1C253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f060959-5d43-4639-8ba6-3e5b819695b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77480" y="1301750"/>
            <a:ext cx="3037040" cy="3032126"/>
            <a:chOff x="4034313" y="1577096"/>
            <a:chExt cx="4123373" cy="41167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îś1ídé"/>
            <p:cNvSpPr/>
            <p:nvPr/>
          </p:nvSpPr>
          <p:spPr bwMode="auto">
            <a:xfrm>
              <a:off x="5032914" y="2567101"/>
              <a:ext cx="2137305" cy="2139528"/>
            </a:xfrm>
            <a:custGeom>
              <a:avLst/>
              <a:gdLst>
                <a:gd name="T0" fmla="*/ 762755 w 19679"/>
                <a:gd name="T1" fmla="*/ 838126 h 19679"/>
                <a:gd name="T2" fmla="*/ 762755 w 19679"/>
                <a:gd name="T3" fmla="*/ 838126 h 19679"/>
                <a:gd name="T4" fmla="*/ 762755 w 19679"/>
                <a:gd name="T5" fmla="*/ 838126 h 19679"/>
                <a:gd name="T6" fmla="*/ 762755 w 19679"/>
                <a:gd name="T7" fmla="*/ 83812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8"/>
                    <a:pt x="6723" y="20638"/>
                    <a:pt x="2881" y="16796"/>
                  </a:cubicBezTo>
                  <a:cubicBezTo>
                    <a:pt x="-961" y="12954"/>
                    <a:pt x="-961" y="6724"/>
                    <a:pt x="2881" y="2882"/>
                  </a:cubicBezTo>
                  <a:cubicBezTo>
                    <a:pt x="6723" y="-961"/>
                    <a:pt x="12954" y="-961"/>
                    <a:pt x="16796" y="2882"/>
                  </a:cubicBez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 dirty="0">
                <a:solidFill>
                  <a:srgbClr val="424242"/>
                </a:solidFill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grpSp>
          <p:nvGrpSpPr>
            <p:cNvPr id="12" name="iŝḷïḍe"/>
            <p:cNvGrpSpPr/>
            <p:nvPr/>
          </p:nvGrpSpPr>
          <p:grpSpPr>
            <a:xfrm>
              <a:off x="4034313" y="1577096"/>
              <a:ext cx="4123373" cy="4116702"/>
              <a:chOff x="4034313" y="1787370"/>
              <a:chExt cx="4123373" cy="4116702"/>
            </a:xfrm>
          </p:grpSpPr>
          <p:grpSp>
            <p:nvGrpSpPr>
              <p:cNvPr id="14" name="íṣḻïḓé"/>
              <p:cNvGrpSpPr/>
              <p:nvPr/>
            </p:nvGrpSpPr>
            <p:grpSpPr>
              <a:xfrm>
                <a:off x="6158273" y="1787370"/>
                <a:ext cx="1685823" cy="1427835"/>
                <a:chOff x="6158273" y="1787370"/>
                <a:chExt cx="1685823" cy="1427835"/>
              </a:xfrm>
            </p:grpSpPr>
            <p:sp>
              <p:nvSpPr>
                <p:cNvPr id="38" name="îṡ1îďé"/>
                <p:cNvSpPr/>
                <p:nvPr/>
              </p:nvSpPr>
              <p:spPr bwMode="auto">
                <a:xfrm>
                  <a:off x="6158273" y="1787370"/>
                  <a:ext cx="1685823" cy="1427835"/>
                </a:xfrm>
                <a:custGeom>
                  <a:avLst/>
                  <a:gdLst>
                    <a:gd name="T0" fmla="*/ 601663 w 21600"/>
                    <a:gd name="T1" fmla="*/ 509588 h 21600"/>
                    <a:gd name="T2" fmla="*/ 601663 w 21600"/>
                    <a:gd name="T3" fmla="*/ 509588 h 21600"/>
                    <a:gd name="T4" fmla="*/ 601663 w 21600"/>
                    <a:gd name="T5" fmla="*/ 509588 h 21600"/>
                    <a:gd name="T6" fmla="*/ 601663 w 21600"/>
                    <a:gd name="T7" fmla="*/ 509588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13292"/>
                      </a:move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9217" y="497"/>
                        <a:pt x="17027" y="5981"/>
                        <a:pt x="21600" y="14538"/>
                      </a:cubicBezTo>
                      <a:cubicBezTo>
                        <a:pt x="12030" y="21600"/>
                        <a:pt x="12030" y="21600"/>
                        <a:pt x="12030" y="21600"/>
                      </a:cubicBezTo>
                      <a:cubicBezTo>
                        <a:pt x="9498" y="16865"/>
                        <a:pt x="5065" y="13624"/>
                        <a:pt x="0" y="1329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39" name="îšḷiḋê"/>
                <p:cNvGrpSpPr/>
                <p:nvPr/>
              </p:nvGrpSpPr>
              <p:grpSpPr>
                <a:xfrm>
                  <a:off x="6684760" y="2233977"/>
                  <a:ext cx="464344" cy="464344"/>
                  <a:chOff x="3498967" y="3049909"/>
                  <a:chExt cx="464344" cy="464344"/>
                </a:xfrm>
                <a:solidFill>
                  <a:schemeClr val="bg1"/>
                </a:solidFill>
              </p:grpSpPr>
              <p:sp>
                <p:nvSpPr>
                  <p:cNvPr id="40" name="îŝľiḑe"/>
                  <p:cNvSpPr/>
                  <p:nvPr/>
                </p:nvSpPr>
                <p:spPr bwMode="auto">
                  <a:xfrm>
                    <a:off x="3498967" y="3049909"/>
                    <a:ext cx="464344" cy="46434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3499" y="14850"/>
                        </a:moveTo>
                        <a:cubicBezTo>
                          <a:pt x="9772" y="14850"/>
                          <a:pt x="6749" y="11827"/>
                          <a:pt x="6749" y="8100"/>
                        </a:cubicBezTo>
                        <a:cubicBezTo>
                          <a:pt x="6749" y="4372"/>
                          <a:pt x="9772" y="1350"/>
                          <a:pt x="13499" y="1350"/>
                        </a:cubicBezTo>
                        <a:cubicBezTo>
                          <a:pt x="17227" y="1350"/>
                          <a:pt x="20249" y="4372"/>
                          <a:pt x="20249" y="8100"/>
                        </a:cubicBezTo>
                        <a:cubicBezTo>
                          <a:pt x="20249" y="11827"/>
                          <a:pt x="17227" y="14850"/>
                          <a:pt x="13499" y="14850"/>
                        </a:cubicBezTo>
                        <a:moveTo>
                          <a:pt x="3236" y="20042"/>
                        </a:moveTo>
                        <a:cubicBezTo>
                          <a:pt x="3019" y="20266"/>
                          <a:pt x="2718" y="20408"/>
                          <a:pt x="2382" y="20408"/>
                        </a:cubicBezTo>
                        <a:cubicBezTo>
                          <a:pt x="1724" y="20408"/>
                          <a:pt x="1191" y="19875"/>
                          <a:pt x="1191" y="19218"/>
                        </a:cubicBezTo>
                        <a:cubicBezTo>
                          <a:pt x="1191" y="18881"/>
                          <a:pt x="1332" y="18580"/>
                          <a:pt x="1557" y="18363"/>
                        </a:cubicBezTo>
                        <a:lnTo>
                          <a:pt x="1551" y="18358"/>
                        </a:lnTo>
                        <a:lnTo>
                          <a:pt x="6996" y="12913"/>
                        </a:lnTo>
                        <a:cubicBezTo>
                          <a:pt x="7472" y="13555"/>
                          <a:pt x="8039" y="14122"/>
                          <a:pt x="8680" y="14599"/>
                        </a:cubicBezTo>
                        <a:cubicBezTo>
                          <a:pt x="8680" y="14599"/>
                          <a:pt x="3236" y="20042"/>
                          <a:pt x="3236" y="20042"/>
                        </a:cubicBezTo>
                        <a:close/>
                        <a:moveTo>
                          <a:pt x="13499" y="0"/>
                        </a:moveTo>
                        <a:cubicBezTo>
                          <a:pt x="9026" y="0"/>
                          <a:pt x="5399" y="3626"/>
                          <a:pt x="5399" y="8100"/>
                        </a:cubicBezTo>
                        <a:cubicBezTo>
                          <a:pt x="5399" y="9467"/>
                          <a:pt x="5742" y="10754"/>
                          <a:pt x="6341" y="11884"/>
                        </a:cubicBezTo>
                        <a:lnTo>
                          <a:pt x="709" y="17515"/>
                        </a:lnTo>
                        <a:lnTo>
                          <a:pt x="713" y="17520"/>
                        </a:lnTo>
                        <a:cubicBezTo>
                          <a:pt x="274" y="17953"/>
                          <a:pt x="0" y="18552"/>
                          <a:pt x="0" y="19218"/>
                        </a:cubicBezTo>
                        <a:cubicBezTo>
                          <a:pt x="0" y="20533"/>
                          <a:pt x="1066" y="21599"/>
                          <a:pt x="2382" y="21599"/>
                        </a:cubicBezTo>
                        <a:cubicBezTo>
                          <a:pt x="3047" y="21599"/>
                          <a:pt x="3647" y="21326"/>
                          <a:pt x="4079" y="20885"/>
                        </a:cubicBezTo>
                        <a:lnTo>
                          <a:pt x="4078" y="20884"/>
                        </a:lnTo>
                        <a:lnTo>
                          <a:pt x="9708" y="15255"/>
                        </a:lnTo>
                        <a:cubicBezTo>
                          <a:pt x="10839" y="15856"/>
                          <a:pt x="12128" y="16200"/>
                          <a:pt x="13499" y="16200"/>
                        </a:cubicBezTo>
                        <a:cubicBezTo>
                          <a:pt x="17973" y="16200"/>
                          <a:pt x="21600" y="12573"/>
                          <a:pt x="21600" y="8100"/>
                        </a:cubicBezTo>
                        <a:cubicBezTo>
                          <a:pt x="21600" y="3626"/>
                          <a:pt x="17973" y="0"/>
                          <a:pt x="1349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1" name="iṡlíḓè"/>
                  <p:cNvSpPr/>
                  <p:nvPr/>
                </p:nvSpPr>
                <p:spPr bwMode="auto">
                  <a:xfrm>
                    <a:off x="3687085" y="3122140"/>
                    <a:ext cx="109538" cy="10874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160" y="0"/>
                        </a:moveTo>
                        <a:cubicBezTo>
                          <a:pt x="9025" y="0"/>
                          <a:pt x="0" y="9025"/>
                          <a:pt x="0" y="20160"/>
                        </a:cubicBezTo>
                        <a:cubicBezTo>
                          <a:pt x="0" y="20954"/>
                          <a:pt x="644" y="21600"/>
                          <a:pt x="1440" y="21600"/>
                        </a:cubicBezTo>
                        <a:cubicBezTo>
                          <a:pt x="2235" y="21600"/>
                          <a:pt x="2880" y="20954"/>
                          <a:pt x="2880" y="20160"/>
                        </a:cubicBezTo>
                        <a:cubicBezTo>
                          <a:pt x="2880" y="10618"/>
                          <a:pt x="10617" y="2880"/>
                          <a:pt x="20160" y="2880"/>
                        </a:cubicBezTo>
                        <a:cubicBezTo>
                          <a:pt x="20955" y="2880"/>
                          <a:pt x="21599" y="2234"/>
                          <a:pt x="21599" y="1440"/>
                        </a:cubicBezTo>
                        <a:cubicBezTo>
                          <a:pt x="21599" y="645"/>
                          <a:pt x="20955" y="0"/>
                          <a:pt x="2016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5" name="iŝlïḍê"/>
              <p:cNvGrpSpPr/>
              <p:nvPr/>
            </p:nvGrpSpPr>
            <p:grpSpPr>
              <a:xfrm>
                <a:off x="4339007" y="1787370"/>
                <a:ext cx="1681375" cy="1436731"/>
                <a:chOff x="4339007" y="1787370"/>
                <a:chExt cx="1681375" cy="1436731"/>
              </a:xfrm>
            </p:grpSpPr>
            <p:sp>
              <p:nvSpPr>
                <p:cNvPr id="36" name="îsḷíḓè"/>
                <p:cNvSpPr/>
                <p:nvPr/>
              </p:nvSpPr>
              <p:spPr bwMode="auto">
                <a:xfrm>
                  <a:off x="4339007" y="1787370"/>
                  <a:ext cx="1681375" cy="1436731"/>
                </a:xfrm>
                <a:custGeom>
                  <a:avLst/>
                  <a:gdLst>
                    <a:gd name="T0" fmla="*/ 600075 w 21600"/>
                    <a:gd name="T1" fmla="*/ 512763 h 21600"/>
                    <a:gd name="T2" fmla="*/ 600075 w 21600"/>
                    <a:gd name="T3" fmla="*/ 512763 h 21600"/>
                    <a:gd name="T4" fmla="*/ 600075 w 21600"/>
                    <a:gd name="T5" fmla="*/ 512763 h 21600"/>
                    <a:gd name="T6" fmla="*/ 600075 w 21600"/>
                    <a:gd name="T7" fmla="*/ 512763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9599" y="21600"/>
                      </a:moveTo>
                      <a:cubicBezTo>
                        <a:pt x="0" y="14675"/>
                        <a:pt x="0" y="14675"/>
                        <a:pt x="0" y="14675"/>
                      </a:cubicBezTo>
                      <a:cubicBezTo>
                        <a:pt x="4518" y="6100"/>
                        <a:pt x="12282" y="576"/>
                        <a:pt x="20893" y="0"/>
                      </a:cubicBezTo>
                      <a:cubicBezTo>
                        <a:pt x="21599" y="13191"/>
                        <a:pt x="21599" y="13191"/>
                        <a:pt x="21599" y="13191"/>
                      </a:cubicBezTo>
                      <a:cubicBezTo>
                        <a:pt x="16518" y="13521"/>
                        <a:pt x="12140" y="16817"/>
                        <a:pt x="9599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7" name="iṣḷiḑé"/>
                <p:cNvSpPr/>
                <p:nvPr/>
              </p:nvSpPr>
              <p:spPr bwMode="auto">
                <a:xfrm>
                  <a:off x="4989382" y="2240756"/>
                  <a:ext cx="465138" cy="464344"/>
                </a:xfrm>
                <a:custGeom>
                  <a:avLst/>
                  <a:gdLst>
                    <a:gd name="T0" fmla="+- 0 10794 23"/>
                    <a:gd name="T1" fmla="*/ T0 w 21543"/>
                    <a:gd name="T2" fmla="*/ 10800 h 21600"/>
                    <a:gd name="T3" fmla="+- 0 10794 23"/>
                    <a:gd name="T4" fmla="*/ T3 w 21543"/>
                    <a:gd name="T5" fmla="*/ 10800 h 21600"/>
                    <a:gd name="T6" fmla="+- 0 10794 23"/>
                    <a:gd name="T7" fmla="*/ T6 w 21543"/>
                    <a:gd name="T8" fmla="*/ 10800 h 21600"/>
                    <a:gd name="T9" fmla="+- 0 10794 23"/>
                    <a:gd name="T10" fmla="*/ T9 w 21543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43" h="21600">
                      <a:moveTo>
                        <a:pt x="16976" y="19986"/>
                      </a:moveTo>
                      <a:lnTo>
                        <a:pt x="11226" y="17680"/>
                      </a:lnTo>
                      <a:cubicBezTo>
                        <a:pt x="11088" y="17626"/>
                        <a:pt x="10946" y="17608"/>
                        <a:pt x="10806" y="17600"/>
                      </a:cubicBezTo>
                      <a:lnTo>
                        <a:pt x="19660" y="3837"/>
                      </a:lnTo>
                      <a:cubicBezTo>
                        <a:pt x="19660" y="3837"/>
                        <a:pt x="16976" y="19986"/>
                        <a:pt x="16976" y="19986"/>
                      </a:cubicBezTo>
                      <a:close/>
                      <a:moveTo>
                        <a:pt x="6859" y="16244"/>
                      </a:moveTo>
                      <a:cubicBezTo>
                        <a:pt x="6858" y="16242"/>
                        <a:pt x="6855" y="16240"/>
                        <a:pt x="6854" y="16238"/>
                      </a:cubicBezTo>
                      <a:lnTo>
                        <a:pt x="19606" y="2552"/>
                      </a:lnTo>
                      <a:lnTo>
                        <a:pt x="8735" y="19536"/>
                      </a:lnTo>
                      <a:cubicBezTo>
                        <a:pt x="8735" y="19536"/>
                        <a:pt x="6859" y="16244"/>
                        <a:pt x="6859" y="16244"/>
                      </a:cubicBezTo>
                      <a:close/>
                      <a:moveTo>
                        <a:pt x="2111" y="14024"/>
                      </a:moveTo>
                      <a:lnTo>
                        <a:pt x="17712" y="3595"/>
                      </a:lnTo>
                      <a:lnTo>
                        <a:pt x="6369" y="15770"/>
                      </a:lnTo>
                      <a:cubicBezTo>
                        <a:pt x="6309" y="15734"/>
                        <a:pt x="6256" y="15687"/>
                        <a:pt x="6190" y="15660"/>
                      </a:cubicBezTo>
                      <a:cubicBezTo>
                        <a:pt x="6190" y="15660"/>
                        <a:pt x="2111" y="14024"/>
                        <a:pt x="2111" y="14024"/>
                      </a:cubicBezTo>
                      <a:close/>
                      <a:moveTo>
                        <a:pt x="21234" y="108"/>
                      </a:moveTo>
                      <a:cubicBezTo>
                        <a:pt x="21123" y="35"/>
                        <a:pt x="20996" y="0"/>
                        <a:pt x="20868" y="0"/>
                      </a:cubicBezTo>
                      <a:cubicBezTo>
                        <a:pt x="20738" y="0"/>
                        <a:pt x="20608" y="36"/>
                        <a:pt x="20495" y="113"/>
                      </a:cubicBezTo>
                      <a:lnTo>
                        <a:pt x="299" y="13613"/>
                      </a:lnTo>
                      <a:cubicBezTo>
                        <a:pt x="91" y="13751"/>
                        <a:pt x="-23" y="13995"/>
                        <a:pt x="3" y="14244"/>
                      </a:cubicBezTo>
                      <a:cubicBezTo>
                        <a:pt x="28" y="14494"/>
                        <a:pt x="190" y="14708"/>
                        <a:pt x="422" y="14801"/>
                      </a:cubicBezTo>
                      <a:lnTo>
                        <a:pt x="5689" y="16914"/>
                      </a:lnTo>
                      <a:lnTo>
                        <a:pt x="8166" y="21259"/>
                      </a:lnTo>
                      <a:cubicBezTo>
                        <a:pt x="8284" y="21468"/>
                        <a:pt x="8505" y="21597"/>
                        <a:pt x="8743" y="21599"/>
                      </a:cubicBezTo>
                      <a:lnTo>
                        <a:pt x="8751" y="21599"/>
                      </a:lnTo>
                      <a:cubicBezTo>
                        <a:pt x="8987" y="21599"/>
                        <a:pt x="9206" y="21474"/>
                        <a:pt x="9328" y="21271"/>
                      </a:cubicBezTo>
                      <a:lnTo>
                        <a:pt x="10726" y="18934"/>
                      </a:lnTo>
                      <a:lnTo>
                        <a:pt x="17253" y="21551"/>
                      </a:lnTo>
                      <a:cubicBezTo>
                        <a:pt x="17332" y="21584"/>
                        <a:pt x="17418" y="21599"/>
                        <a:pt x="17502" y="21599"/>
                      </a:cubicBezTo>
                      <a:cubicBezTo>
                        <a:pt x="17617" y="21599"/>
                        <a:pt x="17731" y="21571"/>
                        <a:pt x="17832" y="21512"/>
                      </a:cubicBezTo>
                      <a:cubicBezTo>
                        <a:pt x="18010" y="21412"/>
                        <a:pt x="18133" y="21238"/>
                        <a:pt x="18167" y="21035"/>
                      </a:cubicBezTo>
                      <a:lnTo>
                        <a:pt x="21533" y="785"/>
                      </a:lnTo>
                      <a:cubicBezTo>
                        <a:pt x="21576" y="520"/>
                        <a:pt x="21459" y="254"/>
                        <a:pt x="21234" y="108"/>
                      </a:cubicBezTo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íṡḷïḍè"/>
              <p:cNvGrpSpPr/>
              <p:nvPr/>
            </p:nvGrpSpPr>
            <p:grpSpPr>
              <a:xfrm>
                <a:off x="4034313" y="2912735"/>
                <a:ext cx="1018611" cy="1901556"/>
                <a:chOff x="4034313" y="2912735"/>
                <a:chExt cx="1018611" cy="1901556"/>
              </a:xfrm>
            </p:grpSpPr>
            <p:sp>
              <p:nvSpPr>
                <p:cNvPr id="31" name="ï$líḑê"/>
                <p:cNvSpPr/>
                <p:nvPr/>
              </p:nvSpPr>
              <p:spPr bwMode="auto">
                <a:xfrm>
                  <a:off x="4034313" y="2912735"/>
                  <a:ext cx="1018611" cy="1901556"/>
                </a:xfrm>
                <a:custGeom>
                  <a:avLst/>
                  <a:gdLst>
                    <a:gd name="T0" fmla="*/ 363519 w 20023"/>
                    <a:gd name="T1" fmla="*/ 678657 h 21600"/>
                    <a:gd name="T2" fmla="*/ 363519 w 20023"/>
                    <a:gd name="T3" fmla="*/ 678657 h 21600"/>
                    <a:gd name="T4" fmla="*/ 363519 w 20023"/>
                    <a:gd name="T5" fmla="*/ 678657 h 21600"/>
                    <a:gd name="T6" fmla="*/ 363519 w 20023"/>
                    <a:gd name="T7" fmla="*/ 67865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023" h="21600">
                      <a:moveTo>
                        <a:pt x="20022" y="16855"/>
                      </a:moveTo>
                      <a:cubicBezTo>
                        <a:pt x="4794" y="21599"/>
                        <a:pt x="4794" y="21599"/>
                        <a:pt x="4794" y="21599"/>
                      </a:cubicBezTo>
                      <a:cubicBezTo>
                        <a:pt x="-1469" y="14858"/>
                        <a:pt x="-1577" y="6805"/>
                        <a:pt x="4363" y="0"/>
                      </a:cubicBezTo>
                      <a:cubicBezTo>
                        <a:pt x="19806" y="4495"/>
                        <a:pt x="19806" y="4495"/>
                        <a:pt x="19806" y="4495"/>
                      </a:cubicBezTo>
                      <a:cubicBezTo>
                        <a:pt x="18186" y="6305"/>
                        <a:pt x="17322" y="8365"/>
                        <a:pt x="17322" y="10550"/>
                      </a:cubicBezTo>
                      <a:cubicBezTo>
                        <a:pt x="17322" y="12860"/>
                        <a:pt x="18294" y="14982"/>
                        <a:pt x="20022" y="16855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32" name="íSľïḑe"/>
                <p:cNvGrpSpPr/>
                <p:nvPr/>
              </p:nvGrpSpPr>
              <p:grpSpPr>
                <a:xfrm>
                  <a:off x="4286914" y="3667853"/>
                  <a:ext cx="465138" cy="391319"/>
                  <a:chOff x="5356342" y="3093565"/>
                  <a:chExt cx="465138" cy="391319"/>
                </a:xfrm>
                <a:solidFill>
                  <a:schemeClr val="bg1"/>
                </a:solidFill>
              </p:grpSpPr>
              <p:sp>
                <p:nvSpPr>
                  <p:cNvPr id="33" name="ïŝḻïḍe"/>
                  <p:cNvSpPr/>
                  <p:nvPr/>
                </p:nvSpPr>
                <p:spPr bwMode="auto">
                  <a:xfrm>
                    <a:off x="5473023" y="3195165"/>
                    <a:ext cx="231775" cy="231775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6948" y="16070"/>
                        </a:moveTo>
                        <a:cubicBezTo>
                          <a:pt x="14037" y="19468"/>
                          <a:pt x="8925" y="19859"/>
                          <a:pt x="5529" y="16948"/>
                        </a:cubicBezTo>
                        <a:cubicBezTo>
                          <a:pt x="2130" y="14038"/>
                          <a:pt x="1740" y="8924"/>
                          <a:pt x="4651" y="5527"/>
                        </a:cubicBezTo>
                        <a:cubicBezTo>
                          <a:pt x="7559" y="2131"/>
                          <a:pt x="12674" y="1740"/>
                          <a:pt x="16070" y="4650"/>
                        </a:cubicBezTo>
                        <a:cubicBezTo>
                          <a:pt x="19466" y="7560"/>
                          <a:pt x="19859" y="12673"/>
                          <a:pt x="16948" y="16070"/>
                        </a:cubicBezTo>
                        <a:moveTo>
                          <a:pt x="10800" y="0"/>
                        </a:moveTo>
                        <a:cubicBezTo>
                          <a:pt x="4833" y="0"/>
                          <a:pt x="0" y="4834"/>
                          <a:pt x="0" y="10800"/>
                        </a:cubicBezTo>
                        <a:cubicBezTo>
                          <a:pt x="0" y="16765"/>
                          <a:pt x="4833" y="21599"/>
                          <a:pt x="10800" y="21599"/>
                        </a:cubicBezTo>
                        <a:cubicBezTo>
                          <a:pt x="16764" y="21599"/>
                          <a:pt x="21600" y="16765"/>
                          <a:pt x="21600" y="10800"/>
                        </a:cubicBezTo>
                        <a:cubicBezTo>
                          <a:pt x="21600" y="4834"/>
                          <a:pt x="16764" y="0"/>
                          <a:pt x="108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4" name="ïṧ1ïḍê"/>
                  <p:cNvSpPr/>
                  <p:nvPr/>
                </p:nvSpPr>
                <p:spPr bwMode="auto">
                  <a:xfrm>
                    <a:off x="5530967" y="3253109"/>
                    <a:ext cx="65088" cy="65088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9200" y="0"/>
                        </a:moveTo>
                        <a:cubicBezTo>
                          <a:pt x="8596" y="0"/>
                          <a:pt x="0" y="8596"/>
                          <a:pt x="0" y="19195"/>
                        </a:cubicBezTo>
                        <a:lnTo>
                          <a:pt x="0" y="19199"/>
                        </a:lnTo>
                        <a:cubicBezTo>
                          <a:pt x="0" y="20524"/>
                          <a:pt x="1068" y="21599"/>
                          <a:pt x="2400" y="21599"/>
                        </a:cubicBezTo>
                        <a:cubicBezTo>
                          <a:pt x="3721" y="21599"/>
                          <a:pt x="4800" y="20524"/>
                          <a:pt x="4800" y="19199"/>
                        </a:cubicBezTo>
                        <a:lnTo>
                          <a:pt x="4800" y="19195"/>
                        </a:lnTo>
                        <a:cubicBezTo>
                          <a:pt x="4800" y="11247"/>
                          <a:pt x="11240" y="4799"/>
                          <a:pt x="19200" y="4799"/>
                        </a:cubicBezTo>
                        <a:cubicBezTo>
                          <a:pt x="20521" y="4799"/>
                          <a:pt x="21600" y="3724"/>
                          <a:pt x="21600" y="2399"/>
                        </a:cubicBezTo>
                        <a:cubicBezTo>
                          <a:pt x="21600" y="1075"/>
                          <a:pt x="20521" y="0"/>
                          <a:pt x="192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5" name="íṥļidè"/>
                  <p:cNvSpPr/>
                  <p:nvPr/>
                </p:nvSpPr>
                <p:spPr bwMode="auto">
                  <a:xfrm>
                    <a:off x="5356342" y="3093565"/>
                    <a:ext cx="465138" cy="39131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249" y="19199"/>
                        </a:moveTo>
                        <a:cubicBezTo>
                          <a:pt x="20249" y="19642"/>
                          <a:pt x="19948" y="19999"/>
                          <a:pt x="19575" y="19999"/>
                        </a:cubicBezTo>
                        <a:lnTo>
                          <a:pt x="2024" y="19999"/>
                        </a:lnTo>
                        <a:cubicBezTo>
                          <a:pt x="1651" y="19999"/>
                          <a:pt x="1349" y="19642"/>
                          <a:pt x="1349" y="19199"/>
                        </a:cubicBezTo>
                        <a:lnTo>
                          <a:pt x="1349" y="7200"/>
                        </a:lnTo>
                        <a:cubicBezTo>
                          <a:pt x="1349" y="6809"/>
                          <a:pt x="1588" y="6475"/>
                          <a:pt x="1914" y="6411"/>
                        </a:cubicBezTo>
                        <a:lnTo>
                          <a:pt x="5588" y="5684"/>
                        </a:lnTo>
                        <a:lnTo>
                          <a:pt x="6797" y="2103"/>
                        </a:lnTo>
                        <a:cubicBezTo>
                          <a:pt x="6900" y="1799"/>
                          <a:pt x="7148" y="1600"/>
                          <a:pt x="7424" y="1600"/>
                        </a:cubicBezTo>
                        <a:lnTo>
                          <a:pt x="14174" y="1600"/>
                        </a:lnTo>
                        <a:cubicBezTo>
                          <a:pt x="14450" y="1600"/>
                          <a:pt x="14698" y="1799"/>
                          <a:pt x="14801" y="2103"/>
                        </a:cubicBezTo>
                        <a:lnTo>
                          <a:pt x="16010" y="5684"/>
                        </a:lnTo>
                        <a:lnTo>
                          <a:pt x="19685" y="6411"/>
                        </a:lnTo>
                        <a:cubicBezTo>
                          <a:pt x="20011" y="6475"/>
                          <a:pt x="20249" y="6809"/>
                          <a:pt x="20249" y="7200"/>
                        </a:cubicBezTo>
                        <a:cubicBezTo>
                          <a:pt x="20249" y="7200"/>
                          <a:pt x="20249" y="19199"/>
                          <a:pt x="20249" y="19199"/>
                        </a:cubicBezTo>
                        <a:close/>
                        <a:moveTo>
                          <a:pt x="19907" y="4832"/>
                        </a:moveTo>
                        <a:lnTo>
                          <a:pt x="16981" y="4254"/>
                        </a:lnTo>
                        <a:lnTo>
                          <a:pt x="16054" y="1507"/>
                        </a:lnTo>
                        <a:cubicBezTo>
                          <a:pt x="15745" y="591"/>
                          <a:pt x="15006" y="0"/>
                          <a:pt x="14174" y="0"/>
                        </a:cubicBezTo>
                        <a:lnTo>
                          <a:pt x="7424" y="0"/>
                        </a:lnTo>
                        <a:cubicBezTo>
                          <a:pt x="6593" y="0"/>
                          <a:pt x="5854" y="591"/>
                          <a:pt x="5543" y="1509"/>
                        </a:cubicBezTo>
                        <a:lnTo>
                          <a:pt x="4618" y="4254"/>
                        </a:lnTo>
                        <a:lnTo>
                          <a:pt x="1692" y="4832"/>
                        </a:lnTo>
                        <a:cubicBezTo>
                          <a:pt x="711" y="5025"/>
                          <a:pt x="0" y="6020"/>
                          <a:pt x="0" y="7200"/>
                        </a:cubicBezTo>
                        <a:lnTo>
                          <a:pt x="0" y="19199"/>
                        </a:lnTo>
                        <a:cubicBezTo>
                          <a:pt x="0" y="20523"/>
                          <a:pt x="908" y="21600"/>
                          <a:pt x="2024" y="21600"/>
                        </a:cubicBezTo>
                        <a:lnTo>
                          <a:pt x="19575" y="21600"/>
                        </a:lnTo>
                        <a:cubicBezTo>
                          <a:pt x="20691" y="21600"/>
                          <a:pt x="21600" y="20523"/>
                          <a:pt x="21600" y="19199"/>
                        </a:cubicBezTo>
                        <a:lnTo>
                          <a:pt x="21600" y="7200"/>
                        </a:lnTo>
                        <a:cubicBezTo>
                          <a:pt x="21600" y="6020"/>
                          <a:pt x="20888" y="5025"/>
                          <a:pt x="19907" y="4832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7" name="îṥ1ide"/>
              <p:cNvGrpSpPr/>
              <p:nvPr/>
            </p:nvGrpSpPr>
            <p:grpSpPr>
              <a:xfrm>
                <a:off x="4379040" y="4489581"/>
                <a:ext cx="1685823" cy="1414491"/>
                <a:chOff x="4379040" y="4489581"/>
                <a:chExt cx="1685823" cy="1414491"/>
              </a:xfrm>
            </p:grpSpPr>
            <p:sp>
              <p:nvSpPr>
                <p:cNvPr id="27" name="íSļîḑè"/>
                <p:cNvSpPr/>
                <p:nvPr/>
              </p:nvSpPr>
              <p:spPr bwMode="auto">
                <a:xfrm>
                  <a:off x="4379040" y="4489581"/>
                  <a:ext cx="1685823" cy="1414491"/>
                </a:xfrm>
                <a:custGeom>
                  <a:avLst/>
                  <a:gdLst>
                    <a:gd name="T0" fmla="*/ 601663 w 21600"/>
                    <a:gd name="T1" fmla="*/ 504825 h 21600"/>
                    <a:gd name="T2" fmla="*/ 601663 w 21600"/>
                    <a:gd name="T3" fmla="*/ 504825 h 21600"/>
                    <a:gd name="T4" fmla="*/ 601663 w 21600"/>
                    <a:gd name="T5" fmla="*/ 504825 h 21600"/>
                    <a:gd name="T6" fmla="*/ 601663 w 21600"/>
                    <a:gd name="T7" fmla="*/ 50482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8153"/>
                      </a:moveTo>
                      <a:cubicBezTo>
                        <a:pt x="21248" y="21600"/>
                        <a:pt x="21248" y="21600"/>
                        <a:pt x="21248" y="21600"/>
                      </a:cubicBezTo>
                      <a:cubicBezTo>
                        <a:pt x="12664" y="21347"/>
                        <a:pt x="4714" y="16052"/>
                        <a:pt x="0" y="7479"/>
                      </a:cubicBezTo>
                      <a:cubicBezTo>
                        <a:pt x="9358" y="0"/>
                        <a:pt x="9358" y="0"/>
                        <a:pt x="9358" y="0"/>
                      </a:cubicBezTo>
                      <a:cubicBezTo>
                        <a:pt x="12030" y="4790"/>
                        <a:pt x="16464" y="7984"/>
                        <a:pt x="21600" y="81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28" name="ïşḻíḍè"/>
                <p:cNvGrpSpPr/>
                <p:nvPr/>
              </p:nvGrpSpPr>
              <p:grpSpPr>
                <a:xfrm>
                  <a:off x="5115541" y="5049296"/>
                  <a:ext cx="465138" cy="435769"/>
                  <a:chOff x="5368132" y="3540125"/>
                  <a:chExt cx="465138" cy="435769"/>
                </a:xfrm>
                <a:solidFill>
                  <a:schemeClr val="bg1"/>
                </a:solidFill>
              </p:grpSpPr>
              <p:sp>
                <p:nvSpPr>
                  <p:cNvPr id="29" name="ïṥ1îḍè"/>
                  <p:cNvSpPr/>
                  <p:nvPr/>
                </p:nvSpPr>
                <p:spPr bwMode="auto">
                  <a:xfrm>
                    <a:off x="5426869" y="3598069"/>
                    <a:ext cx="347663" cy="2325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699" y="20255"/>
                        </a:moveTo>
                        <a:lnTo>
                          <a:pt x="899" y="20255"/>
                        </a:lnTo>
                        <a:lnTo>
                          <a:pt x="899" y="1350"/>
                        </a:lnTo>
                        <a:lnTo>
                          <a:pt x="20699" y="1350"/>
                        </a:lnTo>
                        <a:cubicBezTo>
                          <a:pt x="20699" y="1350"/>
                          <a:pt x="20699" y="20255"/>
                          <a:pt x="20699" y="20255"/>
                        </a:cubicBezTo>
                        <a:close/>
                        <a:moveTo>
                          <a:pt x="20699" y="0"/>
                        </a:moveTo>
                        <a:lnTo>
                          <a:pt x="899" y="5"/>
                        </a:lnTo>
                        <a:cubicBezTo>
                          <a:pt x="402" y="5"/>
                          <a:pt x="0" y="603"/>
                          <a:pt x="0" y="1350"/>
                        </a:cubicBezTo>
                        <a:lnTo>
                          <a:pt x="0" y="20249"/>
                        </a:lnTo>
                        <a:cubicBezTo>
                          <a:pt x="0" y="20996"/>
                          <a:pt x="402" y="21599"/>
                          <a:pt x="899" y="21599"/>
                        </a:cubicBezTo>
                        <a:lnTo>
                          <a:pt x="20699" y="21599"/>
                        </a:lnTo>
                        <a:cubicBezTo>
                          <a:pt x="21197" y="21599"/>
                          <a:pt x="21600" y="20996"/>
                          <a:pt x="21600" y="20249"/>
                        </a:cubicBezTo>
                        <a:lnTo>
                          <a:pt x="21600" y="1350"/>
                        </a:lnTo>
                        <a:cubicBezTo>
                          <a:pt x="21600" y="603"/>
                          <a:pt x="21197" y="0"/>
                          <a:pt x="20699" y="0"/>
                        </a:cubicBezTo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0" name="ïŝḻíḍê"/>
                  <p:cNvSpPr/>
                  <p:nvPr/>
                </p:nvSpPr>
                <p:spPr bwMode="auto">
                  <a:xfrm>
                    <a:off x="5368132" y="3540125"/>
                    <a:ext cx="465138" cy="4357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0249" y="16562"/>
                        </a:moveTo>
                        <a:cubicBezTo>
                          <a:pt x="20249" y="16959"/>
                          <a:pt x="19946" y="17282"/>
                          <a:pt x="19575" y="17282"/>
                        </a:cubicBezTo>
                        <a:lnTo>
                          <a:pt x="13499" y="17282"/>
                        </a:lnTo>
                        <a:lnTo>
                          <a:pt x="8099" y="17282"/>
                        </a:lnTo>
                        <a:lnTo>
                          <a:pt x="2024" y="17282"/>
                        </a:lnTo>
                        <a:cubicBezTo>
                          <a:pt x="1651" y="17282"/>
                          <a:pt x="1349" y="16959"/>
                          <a:pt x="1349" y="16562"/>
                        </a:cubicBezTo>
                        <a:lnTo>
                          <a:pt x="1349" y="2160"/>
                        </a:lnTo>
                        <a:cubicBezTo>
                          <a:pt x="1349" y="1762"/>
                          <a:pt x="1651" y="1440"/>
                          <a:pt x="2024" y="1440"/>
                        </a:cubicBezTo>
                        <a:lnTo>
                          <a:pt x="19575" y="1440"/>
                        </a:lnTo>
                        <a:cubicBezTo>
                          <a:pt x="19946" y="1440"/>
                          <a:pt x="20249" y="1762"/>
                          <a:pt x="20249" y="2160"/>
                        </a:cubicBezTo>
                        <a:cubicBezTo>
                          <a:pt x="20249" y="2160"/>
                          <a:pt x="20249" y="16562"/>
                          <a:pt x="20249" y="16562"/>
                        </a:cubicBezTo>
                        <a:close/>
                        <a:moveTo>
                          <a:pt x="19575" y="0"/>
                        </a:moveTo>
                        <a:lnTo>
                          <a:pt x="2024" y="0"/>
                        </a:lnTo>
                        <a:cubicBezTo>
                          <a:pt x="905" y="0"/>
                          <a:pt x="0" y="966"/>
                          <a:pt x="0" y="2160"/>
                        </a:cubicBezTo>
                        <a:lnTo>
                          <a:pt x="0" y="16562"/>
                        </a:lnTo>
                        <a:cubicBezTo>
                          <a:pt x="0" y="17753"/>
                          <a:pt x="903" y="18718"/>
                          <a:pt x="2018" y="18721"/>
                        </a:cubicBezTo>
                        <a:lnTo>
                          <a:pt x="8774" y="18721"/>
                        </a:lnTo>
                        <a:lnTo>
                          <a:pt x="8774" y="19597"/>
                        </a:lnTo>
                        <a:lnTo>
                          <a:pt x="4561" y="20181"/>
                        </a:lnTo>
                        <a:cubicBezTo>
                          <a:pt x="4260" y="20262"/>
                          <a:pt x="4049" y="20549"/>
                          <a:pt x="4049" y="20879"/>
                        </a:cubicBezTo>
                        <a:cubicBezTo>
                          <a:pt x="4049" y="21277"/>
                          <a:pt x="4351" y="21599"/>
                          <a:pt x="4724" y="21599"/>
                        </a:cubicBezTo>
                        <a:lnTo>
                          <a:pt x="16874" y="21599"/>
                        </a:lnTo>
                        <a:cubicBezTo>
                          <a:pt x="17248" y="21599"/>
                          <a:pt x="17549" y="21277"/>
                          <a:pt x="17549" y="20879"/>
                        </a:cubicBezTo>
                        <a:cubicBezTo>
                          <a:pt x="17549" y="20549"/>
                          <a:pt x="17339" y="20262"/>
                          <a:pt x="17038" y="20181"/>
                        </a:cubicBezTo>
                        <a:lnTo>
                          <a:pt x="12824" y="19597"/>
                        </a:lnTo>
                        <a:lnTo>
                          <a:pt x="12824" y="18721"/>
                        </a:lnTo>
                        <a:lnTo>
                          <a:pt x="19581" y="18721"/>
                        </a:lnTo>
                        <a:cubicBezTo>
                          <a:pt x="20696" y="18718"/>
                          <a:pt x="21600" y="17753"/>
                          <a:pt x="21600" y="16562"/>
                        </a:cubicBezTo>
                        <a:lnTo>
                          <a:pt x="21600" y="2160"/>
                        </a:lnTo>
                        <a:cubicBezTo>
                          <a:pt x="21600" y="966"/>
                          <a:pt x="20692" y="0"/>
                          <a:pt x="19575" y="0"/>
                        </a:cubicBezTo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8" name="ïşľïḑê"/>
              <p:cNvGrpSpPr/>
              <p:nvPr/>
            </p:nvGrpSpPr>
            <p:grpSpPr>
              <a:xfrm>
                <a:off x="7141300" y="2892719"/>
                <a:ext cx="1016386" cy="1899332"/>
                <a:chOff x="7141300" y="2892719"/>
                <a:chExt cx="1016386" cy="1899332"/>
              </a:xfrm>
            </p:grpSpPr>
            <p:sp>
              <p:nvSpPr>
                <p:cNvPr id="22" name="íŝḷîḑê"/>
                <p:cNvSpPr/>
                <p:nvPr/>
              </p:nvSpPr>
              <p:spPr bwMode="auto">
                <a:xfrm>
                  <a:off x="7141300" y="2892719"/>
                  <a:ext cx="1016386" cy="1899332"/>
                </a:xfrm>
                <a:custGeom>
                  <a:avLst/>
                  <a:gdLst>
                    <a:gd name="T0" fmla="*/ 362725 w 20053"/>
                    <a:gd name="T1" fmla="*/ 677863 h 21600"/>
                    <a:gd name="T2" fmla="*/ 362725 w 20053"/>
                    <a:gd name="T3" fmla="*/ 677863 h 21600"/>
                    <a:gd name="T4" fmla="*/ 362725 w 20053"/>
                    <a:gd name="T5" fmla="*/ 677863 h 21600"/>
                    <a:gd name="T6" fmla="*/ 362725 w 20053"/>
                    <a:gd name="T7" fmla="*/ 677863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053" h="21600">
                      <a:moveTo>
                        <a:pt x="0" y="4620"/>
                      </a:moveTo>
                      <a:cubicBezTo>
                        <a:pt x="15412" y="0"/>
                        <a:pt x="15412" y="0"/>
                        <a:pt x="15412" y="0"/>
                      </a:cubicBezTo>
                      <a:cubicBezTo>
                        <a:pt x="21599" y="6741"/>
                        <a:pt x="21599" y="14858"/>
                        <a:pt x="15412" y="21599"/>
                      </a:cubicBezTo>
                      <a:cubicBezTo>
                        <a:pt x="0" y="16979"/>
                        <a:pt x="0" y="16979"/>
                        <a:pt x="0" y="16979"/>
                      </a:cubicBezTo>
                      <a:cubicBezTo>
                        <a:pt x="1737" y="15169"/>
                        <a:pt x="2605" y="13047"/>
                        <a:pt x="2605" y="10800"/>
                      </a:cubicBezTo>
                      <a:cubicBezTo>
                        <a:pt x="2605" y="8553"/>
                        <a:pt x="1737" y="6492"/>
                        <a:pt x="0" y="46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23" name="î$lïḑe"/>
                <p:cNvGrpSpPr/>
                <p:nvPr/>
              </p:nvGrpSpPr>
              <p:grpSpPr>
                <a:xfrm>
                  <a:off x="7461470" y="3682140"/>
                  <a:ext cx="465138" cy="406400"/>
                  <a:chOff x="6357938" y="3535363"/>
                  <a:chExt cx="465138" cy="406400"/>
                </a:xfrm>
                <a:solidFill>
                  <a:schemeClr val="bg1"/>
                </a:solidFill>
              </p:grpSpPr>
              <p:sp>
                <p:nvSpPr>
                  <p:cNvPr id="24" name="i$1ïḓê"/>
                  <p:cNvSpPr/>
                  <p:nvPr/>
                </p:nvSpPr>
                <p:spPr bwMode="auto">
                  <a:xfrm>
                    <a:off x="6357938" y="3535363"/>
                    <a:ext cx="465138" cy="334169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951" y="9367"/>
                        </a:moveTo>
                        <a:cubicBezTo>
                          <a:pt x="10901" y="9383"/>
                          <a:pt x="10851" y="9391"/>
                          <a:pt x="10800" y="9391"/>
                        </a:cubicBezTo>
                        <a:cubicBezTo>
                          <a:pt x="10748" y="9391"/>
                          <a:pt x="10698" y="9383"/>
                          <a:pt x="10648" y="9367"/>
                        </a:cubicBezTo>
                        <a:lnTo>
                          <a:pt x="1873" y="6550"/>
                        </a:lnTo>
                        <a:cubicBezTo>
                          <a:pt x="1566" y="6452"/>
                          <a:pt x="1349" y="6072"/>
                          <a:pt x="1349" y="5634"/>
                        </a:cubicBezTo>
                        <a:cubicBezTo>
                          <a:pt x="1349" y="5197"/>
                          <a:pt x="1566" y="4817"/>
                          <a:pt x="1873" y="4719"/>
                        </a:cubicBezTo>
                        <a:lnTo>
                          <a:pt x="10648" y="1902"/>
                        </a:lnTo>
                        <a:cubicBezTo>
                          <a:pt x="10698" y="1886"/>
                          <a:pt x="10748" y="1878"/>
                          <a:pt x="10800" y="1878"/>
                        </a:cubicBezTo>
                        <a:cubicBezTo>
                          <a:pt x="10851" y="1878"/>
                          <a:pt x="10901" y="1886"/>
                          <a:pt x="10951" y="1902"/>
                        </a:cubicBezTo>
                        <a:lnTo>
                          <a:pt x="19726" y="4719"/>
                        </a:lnTo>
                        <a:cubicBezTo>
                          <a:pt x="20033" y="4817"/>
                          <a:pt x="20249" y="5197"/>
                          <a:pt x="20249" y="5634"/>
                        </a:cubicBezTo>
                        <a:cubicBezTo>
                          <a:pt x="20249" y="6072"/>
                          <a:pt x="20033" y="6452"/>
                          <a:pt x="19726" y="6550"/>
                        </a:cubicBezTo>
                        <a:cubicBezTo>
                          <a:pt x="19726" y="6550"/>
                          <a:pt x="10951" y="9367"/>
                          <a:pt x="10951" y="9367"/>
                        </a:cubicBezTo>
                        <a:close/>
                        <a:moveTo>
                          <a:pt x="16874" y="16904"/>
                        </a:moveTo>
                        <a:cubicBezTo>
                          <a:pt x="16874" y="17942"/>
                          <a:pt x="14849" y="19721"/>
                          <a:pt x="10800" y="19721"/>
                        </a:cubicBezTo>
                        <a:cubicBezTo>
                          <a:pt x="6749" y="19721"/>
                          <a:pt x="4724" y="17942"/>
                          <a:pt x="4724" y="16904"/>
                        </a:cubicBezTo>
                        <a:lnTo>
                          <a:pt x="4724" y="9394"/>
                        </a:lnTo>
                        <a:lnTo>
                          <a:pt x="10353" y="11200"/>
                        </a:lnTo>
                        <a:cubicBezTo>
                          <a:pt x="10501" y="11246"/>
                          <a:pt x="10651" y="11269"/>
                          <a:pt x="10800" y="11269"/>
                        </a:cubicBezTo>
                        <a:cubicBezTo>
                          <a:pt x="10949" y="11269"/>
                          <a:pt x="11098" y="11246"/>
                          <a:pt x="11255" y="11198"/>
                        </a:cubicBezTo>
                        <a:lnTo>
                          <a:pt x="16874" y="9394"/>
                        </a:lnTo>
                        <a:cubicBezTo>
                          <a:pt x="16874" y="9394"/>
                          <a:pt x="16874" y="16904"/>
                          <a:pt x="16874" y="16904"/>
                        </a:cubicBezTo>
                        <a:close/>
                        <a:moveTo>
                          <a:pt x="21600" y="5634"/>
                        </a:moveTo>
                        <a:cubicBezTo>
                          <a:pt x="21600" y="4314"/>
                          <a:pt x="20954" y="3185"/>
                          <a:pt x="20030" y="2888"/>
                        </a:cubicBezTo>
                        <a:lnTo>
                          <a:pt x="11246" y="68"/>
                        </a:lnTo>
                        <a:cubicBezTo>
                          <a:pt x="11098" y="22"/>
                          <a:pt x="10949" y="0"/>
                          <a:pt x="10800" y="0"/>
                        </a:cubicBezTo>
                        <a:cubicBezTo>
                          <a:pt x="10651" y="0"/>
                          <a:pt x="10501" y="22"/>
                          <a:pt x="10344" y="71"/>
                        </a:cubicBezTo>
                        <a:lnTo>
                          <a:pt x="1570" y="2888"/>
                        </a:lnTo>
                        <a:cubicBezTo>
                          <a:pt x="645" y="3185"/>
                          <a:pt x="0" y="4314"/>
                          <a:pt x="0" y="5634"/>
                        </a:cubicBezTo>
                        <a:cubicBezTo>
                          <a:pt x="0" y="6955"/>
                          <a:pt x="645" y="8084"/>
                          <a:pt x="1569" y="8380"/>
                        </a:cubicBezTo>
                        <a:lnTo>
                          <a:pt x="3374" y="8960"/>
                        </a:lnTo>
                        <a:lnTo>
                          <a:pt x="3374" y="16904"/>
                        </a:lnTo>
                        <a:cubicBezTo>
                          <a:pt x="3374" y="19397"/>
                          <a:pt x="5425" y="21600"/>
                          <a:pt x="10800" y="21600"/>
                        </a:cubicBezTo>
                        <a:cubicBezTo>
                          <a:pt x="16174" y="21600"/>
                          <a:pt x="18224" y="19397"/>
                          <a:pt x="18224" y="16904"/>
                        </a:cubicBezTo>
                        <a:lnTo>
                          <a:pt x="18224" y="8960"/>
                        </a:lnTo>
                        <a:lnTo>
                          <a:pt x="20030" y="8380"/>
                        </a:lnTo>
                        <a:cubicBezTo>
                          <a:pt x="20954" y="8084"/>
                          <a:pt x="21600" y="6955"/>
                          <a:pt x="21600" y="5634"/>
                        </a:cubicBezTo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5" name="iṧlïḋè"/>
                  <p:cNvSpPr/>
                  <p:nvPr/>
                </p:nvSpPr>
                <p:spPr bwMode="auto">
                  <a:xfrm>
                    <a:off x="6779419" y="3680619"/>
                    <a:ext cx="28575" cy="159544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0" y="1963"/>
                        </a:moveTo>
                        <a:lnTo>
                          <a:pt x="0" y="19636"/>
                        </a:lnTo>
                        <a:cubicBezTo>
                          <a:pt x="0" y="20721"/>
                          <a:pt x="4841" y="21599"/>
                          <a:pt x="10800" y="21599"/>
                        </a:cubicBezTo>
                        <a:cubicBezTo>
                          <a:pt x="16758" y="21599"/>
                          <a:pt x="21600" y="20721"/>
                          <a:pt x="21600" y="19636"/>
                        </a:cubicBezTo>
                        <a:lnTo>
                          <a:pt x="21600" y="1963"/>
                        </a:lnTo>
                        <a:cubicBezTo>
                          <a:pt x="21600" y="878"/>
                          <a:pt x="16758" y="0"/>
                          <a:pt x="10800" y="0"/>
                        </a:cubicBezTo>
                        <a:cubicBezTo>
                          <a:pt x="4841" y="0"/>
                          <a:pt x="0" y="878"/>
                          <a:pt x="0" y="1963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6" name="íślîďê"/>
                  <p:cNvSpPr/>
                  <p:nvPr/>
                </p:nvSpPr>
                <p:spPr bwMode="auto">
                  <a:xfrm>
                    <a:off x="6764338" y="3854450"/>
                    <a:ext cx="58738" cy="87313"/>
                  </a:xfrm>
                  <a:custGeom>
                    <a:avLst/>
                    <a:gdLst>
                      <a:gd name="T0" fmla="*/ 10800 w 21600"/>
                      <a:gd name="T1" fmla="*/ 10800 h 21600"/>
                      <a:gd name="T2" fmla="*/ 10800 w 21600"/>
                      <a:gd name="T3" fmla="*/ 10800 h 21600"/>
                      <a:gd name="T4" fmla="*/ 10800 w 21600"/>
                      <a:gd name="T5" fmla="*/ 10800 h 21600"/>
                      <a:gd name="T6" fmla="*/ 10800 w 21600"/>
                      <a:gd name="T7" fmla="*/ 108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0800" y="0"/>
                        </a:moveTo>
                        <a:cubicBezTo>
                          <a:pt x="4838" y="0"/>
                          <a:pt x="0" y="10427"/>
                          <a:pt x="0" y="14400"/>
                        </a:cubicBezTo>
                        <a:cubicBezTo>
                          <a:pt x="0" y="18372"/>
                          <a:pt x="4838" y="21599"/>
                          <a:pt x="10800" y="21599"/>
                        </a:cubicBezTo>
                        <a:cubicBezTo>
                          <a:pt x="16761" y="21599"/>
                          <a:pt x="21600" y="18372"/>
                          <a:pt x="21600" y="14400"/>
                        </a:cubicBezTo>
                        <a:cubicBezTo>
                          <a:pt x="21600" y="10427"/>
                          <a:pt x="16761" y="0"/>
                          <a:pt x="1080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>
                      <a:lnSpc>
                        <a:spcPct val="130000"/>
                      </a:lnSpc>
                    </a:pPr>
                    <a:endParaRPr dirty="0">
                      <a:solidFill>
                        <a:srgbClr val="424242"/>
                      </a:solidFill>
                      <a:latin typeface="Arial" panose="020B0604020202020204" pitchFamily="34" charset="0"/>
                      <a:ea typeface="方正黑体简体" panose="02010601030101010101" pitchFamily="2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9" name="iṩlîḑé"/>
              <p:cNvGrpSpPr/>
              <p:nvPr/>
            </p:nvGrpSpPr>
            <p:grpSpPr>
              <a:xfrm>
                <a:off x="6169393" y="4456220"/>
                <a:ext cx="1688048" cy="1441179"/>
                <a:chOff x="6169393" y="4456220"/>
                <a:chExt cx="1688048" cy="1441179"/>
              </a:xfrm>
            </p:grpSpPr>
            <p:sp>
              <p:nvSpPr>
                <p:cNvPr id="20" name="ï$ľîdê"/>
                <p:cNvSpPr/>
                <p:nvPr/>
              </p:nvSpPr>
              <p:spPr bwMode="auto">
                <a:xfrm>
                  <a:off x="6169393" y="4456220"/>
                  <a:ext cx="1688048" cy="1441179"/>
                </a:xfrm>
                <a:custGeom>
                  <a:avLst/>
                  <a:gdLst>
                    <a:gd name="T0" fmla="*/ 602457 w 21600"/>
                    <a:gd name="T1" fmla="*/ 514350 h 21600"/>
                    <a:gd name="T2" fmla="*/ 602457 w 21600"/>
                    <a:gd name="T3" fmla="*/ 514350 h 21600"/>
                    <a:gd name="T4" fmla="*/ 602457 w 21600"/>
                    <a:gd name="T5" fmla="*/ 514350 h 21600"/>
                    <a:gd name="T6" fmla="*/ 602457 w 21600"/>
                    <a:gd name="T7" fmla="*/ 51435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1961" y="0"/>
                      </a:moveTo>
                      <a:cubicBezTo>
                        <a:pt x="21600" y="6924"/>
                        <a:pt x="21600" y="6924"/>
                        <a:pt x="21600" y="6924"/>
                      </a:cubicBezTo>
                      <a:cubicBezTo>
                        <a:pt x="17096" y="15499"/>
                        <a:pt x="9287" y="21023"/>
                        <a:pt x="703" y="21600"/>
                      </a:cubicBezTo>
                      <a:cubicBezTo>
                        <a:pt x="0" y="8492"/>
                        <a:pt x="0" y="8492"/>
                        <a:pt x="0" y="8492"/>
                      </a:cubicBezTo>
                      <a:cubicBezTo>
                        <a:pt x="5065" y="8079"/>
                        <a:pt x="9498" y="4782"/>
                        <a:pt x="11961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1" name="iS1îḑè"/>
                <p:cNvSpPr/>
                <p:nvPr/>
              </p:nvSpPr>
              <p:spPr bwMode="auto">
                <a:xfrm>
                  <a:off x="6750244" y="4964219"/>
                  <a:ext cx="464344" cy="465138"/>
                </a:xfrm>
                <a:custGeom>
                  <a:avLst/>
                  <a:gdLst>
                    <a:gd name="T0" fmla="*/ 10510 w 21020"/>
                    <a:gd name="T1" fmla="*/ 10800 h 21600"/>
                    <a:gd name="T2" fmla="*/ 10510 w 21020"/>
                    <a:gd name="T3" fmla="*/ 10800 h 21600"/>
                    <a:gd name="T4" fmla="*/ 10510 w 21020"/>
                    <a:gd name="T5" fmla="*/ 10800 h 21600"/>
                    <a:gd name="T6" fmla="*/ 10510 w 2102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020" h="21600">
                      <a:moveTo>
                        <a:pt x="18846" y="7946"/>
                      </a:moveTo>
                      <a:lnTo>
                        <a:pt x="17740" y="9091"/>
                      </a:lnTo>
                      <a:cubicBezTo>
                        <a:pt x="17740" y="8939"/>
                        <a:pt x="17758" y="8792"/>
                        <a:pt x="17744" y="8636"/>
                      </a:cubicBezTo>
                      <a:cubicBezTo>
                        <a:pt x="17629" y="7331"/>
                        <a:pt x="17036" y="6068"/>
                        <a:pt x="16074" y="5080"/>
                      </a:cubicBezTo>
                      <a:cubicBezTo>
                        <a:pt x="15004" y="3980"/>
                        <a:pt x="13585" y="3348"/>
                        <a:pt x="12180" y="3345"/>
                      </a:cubicBezTo>
                      <a:lnTo>
                        <a:pt x="13268" y="2218"/>
                      </a:lnTo>
                      <a:cubicBezTo>
                        <a:pt x="13812" y="1659"/>
                        <a:pt x="14572" y="1350"/>
                        <a:pt x="15403" y="1350"/>
                      </a:cubicBezTo>
                      <a:cubicBezTo>
                        <a:pt x="16460" y="1350"/>
                        <a:pt x="17546" y="1840"/>
                        <a:pt x="18381" y="2696"/>
                      </a:cubicBezTo>
                      <a:cubicBezTo>
                        <a:pt x="19165" y="3500"/>
                        <a:pt x="19631" y="4499"/>
                        <a:pt x="19698" y="5510"/>
                      </a:cubicBezTo>
                      <a:cubicBezTo>
                        <a:pt x="19760" y="6453"/>
                        <a:pt x="19457" y="7317"/>
                        <a:pt x="18846" y="7946"/>
                      </a:cubicBezTo>
                      <a:moveTo>
                        <a:pt x="5828" y="19329"/>
                      </a:moveTo>
                      <a:cubicBezTo>
                        <a:pt x="5813" y="18424"/>
                        <a:pt x="5454" y="17481"/>
                        <a:pt x="4730" y="16739"/>
                      </a:cubicBezTo>
                      <a:cubicBezTo>
                        <a:pt x="4046" y="16034"/>
                        <a:pt x="3150" y="15628"/>
                        <a:pt x="2257" y="15592"/>
                      </a:cubicBezTo>
                      <a:lnTo>
                        <a:pt x="2911" y="13157"/>
                      </a:lnTo>
                      <a:cubicBezTo>
                        <a:pt x="2959" y="12995"/>
                        <a:pt x="3052" y="12835"/>
                        <a:pt x="3168" y="12695"/>
                      </a:cubicBezTo>
                      <a:cubicBezTo>
                        <a:pt x="4485" y="11726"/>
                        <a:pt x="6512" y="12012"/>
                        <a:pt x="7920" y="13460"/>
                      </a:cubicBezTo>
                      <a:cubicBezTo>
                        <a:pt x="9409" y="14990"/>
                        <a:pt x="9639" y="17230"/>
                        <a:pt x="8492" y="18568"/>
                      </a:cubicBezTo>
                      <a:cubicBezTo>
                        <a:pt x="8416" y="18609"/>
                        <a:pt x="8339" y="18648"/>
                        <a:pt x="8256" y="18675"/>
                      </a:cubicBezTo>
                      <a:cubicBezTo>
                        <a:pt x="8256" y="18675"/>
                        <a:pt x="5828" y="19329"/>
                        <a:pt x="5828" y="19329"/>
                      </a:cubicBezTo>
                      <a:close/>
                      <a:moveTo>
                        <a:pt x="2737" y="20164"/>
                      </a:moveTo>
                      <a:cubicBezTo>
                        <a:pt x="2665" y="20181"/>
                        <a:pt x="2443" y="20239"/>
                        <a:pt x="2291" y="20249"/>
                      </a:cubicBezTo>
                      <a:cubicBezTo>
                        <a:pt x="1751" y="20244"/>
                        <a:pt x="1313" y="19792"/>
                        <a:pt x="1313" y="19237"/>
                      </a:cubicBezTo>
                      <a:cubicBezTo>
                        <a:pt x="1321" y="19124"/>
                        <a:pt x="1365" y="18929"/>
                        <a:pt x="1380" y="18857"/>
                      </a:cubicBezTo>
                      <a:lnTo>
                        <a:pt x="2071" y="16283"/>
                      </a:lnTo>
                      <a:cubicBezTo>
                        <a:pt x="2822" y="16261"/>
                        <a:pt x="3630" y="16562"/>
                        <a:pt x="4265" y="17215"/>
                      </a:cubicBezTo>
                      <a:cubicBezTo>
                        <a:pt x="4911" y="17878"/>
                        <a:pt x="5214" y="18725"/>
                        <a:pt x="5181" y="19504"/>
                      </a:cubicBezTo>
                      <a:cubicBezTo>
                        <a:pt x="5181" y="19504"/>
                        <a:pt x="2737" y="20164"/>
                        <a:pt x="2737" y="20164"/>
                      </a:cubicBezTo>
                      <a:close/>
                      <a:moveTo>
                        <a:pt x="6888" y="11179"/>
                      </a:moveTo>
                      <a:cubicBezTo>
                        <a:pt x="6280" y="10927"/>
                        <a:pt x="5642" y="10783"/>
                        <a:pt x="5004" y="10774"/>
                      </a:cubicBezTo>
                      <a:lnTo>
                        <a:pt x="10063" y="5536"/>
                      </a:lnTo>
                      <a:cubicBezTo>
                        <a:pt x="10838" y="4759"/>
                        <a:pt x="11966" y="4536"/>
                        <a:pt x="13077" y="4819"/>
                      </a:cubicBezTo>
                      <a:cubicBezTo>
                        <a:pt x="13077" y="4819"/>
                        <a:pt x="6888" y="11179"/>
                        <a:pt x="6888" y="11179"/>
                      </a:cubicBezTo>
                      <a:close/>
                      <a:moveTo>
                        <a:pt x="9717" y="13672"/>
                      </a:moveTo>
                      <a:cubicBezTo>
                        <a:pt x="9473" y="13258"/>
                        <a:pt x="9194" y="12859"/>
                        <a:pt x="8848" y="12505"/>
                      </a:cubicBezTo>
                      <a:cubicBezTo>
                        <a:pt x="8447" y="12093"/>
                        <a:pt x="7986" y="11770"/>
                        <a:pt x="7507" y="11498"/>
                      </a:cubicBezTo>
                      <a:lnTo>
                        <a:pt x="13767" y="5064"/>
                      </a:lnTo>
                      <a:cubicBezTo>
                        <a:pt x="14259" y="5288"/>
                        <a:pt x="14729" y="5607"/>
                        <a:pt x="15145" y="6035"/>
                      </a:cubicBezTo>
                      <a:cubicBezTo>
                        <a:pt x="15500" y="6398"/>
                        <a:pt x="15775" y="6806"/>
                        <a:pt x="15987" y="7229"/>
                      </a:cubicBezTo>
                      <a:cubicBezTo>
                        <a:pt x="15987" y="7229"/>
                        <a:pt x="9717" y="13672"/>
                        <a:pt x="9717" y="13672"/>
                      </a:cubicBezTo>
                      <a:close/>
                      <a:moveTo>
                        <a:pt x="10519" y="16061"/>
                      </a:moveTo>
                      <a:cubicBezTo>
                        <a:pt x="10465" y="15452"/>
                        <a:pt x="10298" y="14854"/>
                        <a:pt x="10047" y="14288"/>
                      </a:cubicBezTo>
                      <a:lnTo>
                        <a:pt x="16257" y="7906"/>
                      </a:lnTo>
                      <a:cubicBezTo>
                        <a:pt x="16637" y="9140"/>
                        <a:pt x="16442" y="10429"/>
                        <a:pt x="15610" y="11284"/>
                      </a:cubicBezTo>
                      <a:cubicBezTo>
                        <a:pt x="15604" y="11290"/>
                        <a:pt x="15598" y="11293"/>
                        <a:pt x="15593" y="11298"/>
                      </a:cubicBezTo>
                      <a:lnTo>
                        <a:pt x="15602" y="11306"/>
                      </a:lnTo>
                      <a:lnTo>
                        <a:pt x="10525" y="16565"/>
                      </a:lnTo>
                      <a:cubicBezTo>
                        <a:pt x="10527" y="16397"/>
                        <a:pt x="10534" y="16232"/>
                        <a:pt x="10519" y="16061"/>
                      </a:cubicBezTo>
                      <a:moveTo>
                        <a:pt x="19308" y="1741"/>
                      </a:moveTo>
                      <a:cubicBezTo>
                        <a:pt x="18228" y="632"/>
                        <a:pt x="16805" y="0"/>
                        <a:pt x="15403" y="0"/>
                      </a:cubicBezTo>
                      <a:cubicBezTo>
                        <a:pt x="14220" y="0"/>
                        <a:pt x="13131" y="450"/>
                        <a:pt x="12335" y="1266"/>
                      </a:cubicBezTo>
                      <a:lnTo>
                        <a:pt x="9138" y="4577"/>
                      </a:lnTo>
                      <a:cubicBezTo>
                        <a:pt x="9129" y="4585"/>
                        <a:pt x="9118" y="4592"/>
                        <a:pt x="9108" y="4602"/>
                      </a:cubicBezTo>
                      <a:cubicBezTo>
                        <a:pt x="9103" y="4608"/>
                        <a:pt x="9100" y="4614"/>
                        <a:pt x="9095" y="4620"/>
                      </a:cubicBezTo>
                      <a:lnTo>
                        <a:pt x="9096" y="4621"/>
                      </a:lnTo>
                      <a:lnTo>
                        <a:pt x="2310" y="11647"/>
                      </a:lnTo>
                      <a:cubicBezTo>
                        <a:pt x="1998" y="11966"/>
                        <a:pt x="1771" y="12364"/>
                        <a:pt x="1645" y="12797"/>
                      </a:cubicBezTo>
                      <a:lnTo>
                        <a:pt x="102" y="18541"/>
                      </a:lnTo>
                      <a:cubicBezTo>
                        <a:pt x="100" y="18557"/>
                        <a:pt x="0" y="19008"/>
                        <a:pt x="0" y="19237"/>
                      </a:cubicBezTo>
                      <a:cubicBezTo>
                        <a:pt x="0" y="20541"/>
                        <a:pt x="1030" y="21599"/>
                        <a:pt x="2302" y="21599"/>
                      </a:cubicBezTo>
                      <a:cubicBezTo>
                        <a:pt x="2554" y="21599"/>
                        <a:pt x="3044" y="21475"/>
                        <a:pt x="3062" y="21473"/>
                      </a:cubicBezTo>
                      <a:lnTo>
                        <a:pt x="8630" y="19969"/>
                      </a:lnTo>
                      <a:cubicBezTo>
                        <a:pt x="9054" y="19839"/>
                        <a:pt x="9439" y="19604"/>
                        <a:pt x="9750" y="19283"/>
                      </a:cubicBezTo>
                      <a:lnTo>
                        <a:pt x="19776" y="8899"/>
                      </a:lnTo>
                      <a:cubicBezTo>
                        <a:pt x="21600" y="7023"/>
                        <a:pt x="21394" y="3881"/>
                        <a:pt x="19308" y="174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</a:pPr>
                  <a:endParaRPr dirty="0">
                    <a:solidFill>
                      <a:srgbClr val="424242"/>
                    </a:solidFill>
                    <a:latin typeface="Arial" panose="020B0604020202020204" pitchFamily="34" charset="0"/>
                    <a:ea typeface="方正黑体简体" panose="02010601030101010101" pitchFamily="2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57" name="组合 56"/>
          <p:cNvGrpSpPr/>
          <p:nvPr/>
        </p:nvGrpSpPr>
        <p:grpSpPr>
          <a:xfrm>
            <a:off x="1669720" y="1725947"/>
            <a:ext cx="2566578" cy="654828"/>
            <a:chOff x="1589601" y="2311027"/>
            <a:chExt cx="2566578" cy="654828"/>
          </a:xfrm>
        </p:grpSpPr>
        <p:sp>
          <p:nvSpPr>
            <p:cNvPr id="58" name="文本框 57"/>
            <p:cNvSpPr txBox="1"/>
            <p:nvPr/>
          </p:nvSpPr>
          <p:spPr>
            <a:xfrm>
              <a:off x="2037113" y="2311027"/>
              <a:ext cx="1671556" cy="4508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rgbClr val="424242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工作</a:t>
              </a:r>
              <a:r>
                <a:rPr lang="zh-CN" altLang="en-US" b="1" dirty="0">
                  <a:solidFill>
                    <a:srgbClr val="424242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日常</a:t>
              </a:r>
              <a:endParaRPr lang="zh-CN" altLang="en-US" b="1" dirty="0">
                <a:solidFill>
                  <a:srgbClr val="424242"/>
                </a:solidFill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89601" y="2635020"/>
              <a:ext cx="2566578" cy="330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24242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sym typeface="Arial" panose="020B0604020202020204" pitchFamily="34" charset="0"/>
                </a:rPr>
                <a:t>日常工作维护，</a:t>
              </a:r>
              <a:r>
                <a:rPr lang="zh-CN" altLang="en-US" sz="1200" dirty="0">
                  <a:solidFill>
                    <a:srgbClr val="424242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sym typeface="Arial" panose="020B0604020202020204" pitchFamily="34" charset="0"/>
                </a:rPr>
                <a:t>开发。</a:t>
              </a:r>
              <a:endParaRPr lang="zh-CN" altLang="en-US" sz="1200" dirty="0">
                <a:solidFill>
                  <a:srgbClr val="42424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69720" y="3048408"/>
            <a:ext cx="2413635" cy="894715"/>
            <a:chOff x="1589601" y="2311027"/>
            <a:chExt cx="2413635" cy="894715"/>
          </a:xfrm>
        </p:grpSpPr>
        <p:sp>
          <p:nvSpPr>
            <p:cNvPr id="61" name="文本框 60"/>
            <p:cNvSpPr txBox="1"/>
            <p:nvPr/>
          </p:nvSpPr>
          <p:spPr>
            <a:xfrm>
              <a:off x="2037113" y="2311027"/>
              <a:ext cx="1671556" cy="4508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rgbClr val="424242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继续</a:t>
              </a:r>
              <a:r>
                <a:rPr lang="zh-CN" altLang="en-US" b="1" dirty="0">
                  <a:solidFill>
                    <a:srgbClr val="424242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学习</a:t>
              </a:r>
              <a:endParaRPr lang="zh-CN" altLang="en-US" b="1" dirty="0">
                <a:solidFill>
                  <a:srgbClr val="424242"/>
                </a:solidFill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89601" y="2634877"/>
              <a:ext cx="2413635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24242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sym typeface="Arial" panose="020B0604020202020204" pitchFamily="34" charset="0"/>
                </a:rPr>
                <a:t>学习前沿技术，投入项目，提升</a:t>
              </a:r>
              <a:r>
                <a:rPr lang="zh-CN" altLang="en-US" sz="1200" dirty="0">
                  <a:solidFill>
                    <a:srgbClr val="424242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sym typeface="Arial" panose="020B0604020202020204" pitchFamily="34" charset="0"/>
                </a:rPr>
                <a:t>产品。</a:t>
              </a:r>
              <a:endParaRPr lang="zh-CN" altLang="en-US" sz="1200" dirty="0">
                <a:solidFill>
                  <a:srgbClr val="42424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901727" y="1597677"/>
            <a:ext cx="2566578" cy="894858"/>
            <a:chOff x="1589601" y="2311027"/>
            <a:chExt cx="2566578" cy="894858"/>
          </a:xfrm>
        </p:grpSpPr>
        <p:sp>
          <p:nvSpPr>
            <p:cNvPr id="67" name="文本框 66"/>
            <p:cNvSpPr txBox="1"/>
            <p:nvPr/>
          </p:nvSpPr>
          <p:spPr>
            <a:xfrm>
              <a:off x="2037113" y="2311027"/>
              <a:ext cx="1671556" cy="4508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rgbClr val="424242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提升</a:t>
              </a:r>
              <a:r>
                <a:rPr lang="zh-CN" altLang="en-US" b="1" dirty="0">
                  <a:solidFill>
                    <a:srgbClr val="424242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效率</a:t>
              </a:r>
              <a:endParaRPr lang="zh-CN" altLang="en-US" b="1" dirty="0">
                <a:solidFill>
                  <a:srgbClr val="424242"/>
                </a:solidFill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89601" y="2635020"/>
              <a:ext cx="2566578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24242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sym typeface="Arial" panose="020B0604020202020204" pitchFamily="34" charset="0"/>
                </a:rPr>
                <a:t>开发辅助工具</a:t>
              </a:r>
              <a:r>
                <a:rPr lang="zh-CN" altLang="en-US" sz="1200" dirty="0">
                  <a:solidFill>
                    <a:srgbClr val="424242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sym typeface="Arial" panose="020B0604020202020204" pitchFamily="34" charset="0"/>
                </a:rPr>
                <a:t>逻辑测试组件，自动化测试页面组件，提升工作效率。</a:t>
              </a:r>
              <a:endParaRPr lang="zh-CN" altLang="en-US" sz="1200" dirty="0">
                <a:solidFill>
                  <a:srgbClr val="42424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01727" y="2920138"/>
            <a:ext cx="2566578" cy="894858"/>
            <a:chOff x="1589601" y="2311027"/>
            <a:chExt cx="2566578" cy="894858"/>
          </a:xfrm>
        </p:grpSpPr>
        <p:sp>
          <p:nvSpPr>
            <p:cNvPr id="70" name="文本框 69"/>
            <p:cNvSpPr txBox="1"/>
            <p:nvPr/>
          </p:nvSpPr>
          <p:spPr>
            <a:xfrm>
              <a:off x="2037113" y="2311027"/>
              <a:ext cx="1671556" cy="4508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rgbClr val="424242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团队</a:t>
              </a:r>
              <a:r>
                <a:rPr lang="zh-CN" altLang="en-US" b="1" dirty="0">
                  <a:solidFill>
                    <a:srgbClr val="424242"/>
                  </a:solidFill>
                  <a:latin typeface="Arial" panose="020B0604020202020204" pitchFamily="34" charset="0"/>
                  <a:ea typeface="方正黑体简体" panose="02010601030101010101" pitchFamily="2" charset="-122"/>
                  <a:sym typeface="Arial" panose="020B0604020202020204" pitchFamily="34" charset="0"/>
                </a:rPr>
                <a:t>提升</a:t>
              </a:r>
              <a:endParaRPr lang="zh-CN" altLang="en-US" b="1" dirty="0">
                <a:solidFill>
                  <a:srgbClr val="424242"/>
                </a:solidFill>
                <a:latin typeface="Arial" panose="020B0604020202020204" pitchFamily="34" charset="0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589601" y="2635020"/>
              <a:ext cx="2566578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24242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sym typeface="Arial" panose="020B0604020202020204" pitchFamily="34" charset="0"/>
                </a:rPr>
                <a:t>学习、技术</a:t>
              </a:r>
              <a:r>
                <a:rPr lang="zh-CN" altLang="en-US" sz="1200" dirty="0">
                  <a:solidFill>
                    <a:srgbClr val="424242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sym typeface="Arial" panose="020B0604020202020204" pitchFamily="34" charset="0"/>
                </a:rPr>
                <a:t>分享，工作生活交流，提升</a:t>
              </a:r>
              <a:r>
                <a:rPr lang="zh-CN" altLang="en-US" sz="1200" dirty="0">
                  <a:solidFill>
                    <a:srgbClr val="424242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sym typeface="Arial" panose="020B0604020202020204" pitchFamily="34" charset="0"/>
                </a:rPr>
                <a:t>团队凝聚力。</a:t>
              </a:r>
              <a:endParaRPr lang="zh-CN" altLang="en-US" sz="1200" dirty="0">
                <a:solidFill>
                  <a:srgbClr val="42424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下一步工作计划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38070" y="5066030"/>
            <a:ext cx="8080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希望在工作上除了本职工作之外，更多的去帮助公司前端技术的更新以及拓展，帮助同事提高工作效率，主动承担任务和及时处理问题。工作之余学习更多的知识，掌握更多的技能。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54083" y="2424859"/>
            <a:ext cx="156556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dirty="0">
                <a:solidFill>
                  <a:srgbClr val="191919"/>
                </a:solidFill>
              </a:rPr>
              <a:t>致谢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hanks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>
              <a:fillRect/>
            </a:stretch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5688" y="2064477"/>
            <a:ext cx="10080625" cy="30561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9049657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4"/>
          <p:cNvSpPr/>
          <p:nvPr/>
        </p:nvSpPr>
        <p:spPr>
          <a:xfrm>
            <a:off x="9149670" y="5362849"/>
            <a:ext cx="235402" cy="23540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9565640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8"/>
          <p:cNvSpPr/>
          <p:nvPr/>
        </p:nvSpPr>
        <p:spPr>
          <a:xfrm>
            <a:off x="9665653" y="5362849"/>
            <a:ext cx="235402" cy="23540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10081623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11"/>
          <p:cNvSpPr/>
          <p:nvPr/>
        </p:nvSpPr>
        <p:spPr>
          <a:xfrm>
            <a:off x="10181636" y="5363975"/>
            <a:ext cx="235402" cy="233149"/>
          </a:xfrm>
          <a:custGeom>
            <a:avLst/>
            <a:gdLst>
              <a:gd name="connsiteX0" fmla="*/ 292147 w 331788"/>
              <a:gd name="connsiteY0" fmla="*/ 109538 h 328613"/>
              <a:gd name="connsiteX1" fmla="*/ 327025 w 331788"/>
              <a:gd name="connsiteY1" fmla="*/ 145621 h 328613"/>
              <a:gd name="connsiteX2" fmla="*/ 327025 w 331788"/>
              <a:gd name="connsiteY2" fmla="*/ 229385 h 328613"/>
              <a:gd name="connsiteX3" fmla="*/ 293438 w 331788"/>
              <a:gd name="connsiteY3" fmla="*/ 264179 h 328613"/>
              <a:gd name="connsiteX4" fmla="*/ 252101 w 331788"/>
              <a:gd name="connsiteY4" fmla="*/ 264179 h 328613"/>
              <a:gd name="connsiteX5" fmla="*/ 252101 w 331788"/>
              <a:gd name="connsiteY5" fmla="*/ 319593 h 328613"/>
              <a:gd name="connsiteX6" fmla="*/ 243059 w 331788"/>
              <a:gd name="connsiteY6" fmla="*/ 328613 h 328613"/>
              <a:gd name="connsiteX7" fmla="*/ 205596 w 331788"/>
              <a:gd name="connsiteY7" fmla="*/ 328613 h 328613"/>
              <a:gd name="connsiteX8" fmla="*/ 195262 w 331788"/>
              <a:gd name="connsiteY8" fmla="*/ 319593 h 328613"/>
              <a:gd name="connsiteX9" fmla="*/ 195262 w 331788"/>
              <a:gd name="connsiteY9" fmla="*/ 235829 h 328613"/>
              <a:gd name="connsiteX10" fmla="*/ 224973 w 331788"/>
              <a:gd name="connsiteY10" fmla="*/ 207478 h 328613"/>
              <a:gd name="connsiteX11" fmla="*/ 255976 w 331788"/>
              <a:gd name="connsiteY11" fmla="*/ 207478 h 328613"/>
              <a:gd name="connsiteX12" fmla="*/ 255976 w 331788"/>
              <a:gd name="connsiteY12" fmla="*/ 145621 h 328613"/>
              <a:gd name="connsiteX13" fmla="*/ 292147 w 331788"/>
              <a:gd name="connsiteY13" fmla="*/ 109538 h 328613"/>
              <a:gd name="connsiteX14" fmla="*/ 38473 w 331788"/>
              <a:gd name="connsiteY14" fmla="*/ 109538 h 328613"/>
              <a:gd name="connsiteX15" fmla="*/ 75079 w 331788"/>
              <a:gd name="connsiteY15" fmla="*/ 145621 h 328613"/>
              <a:gd name="connsiteX16" fmla="*/ 75079 w 331788"/>
              <a:gd name="connsiteY16" fmla="*/ 207478 h 328613"/>
              <a:gd name="connsiteX17" fmla="*/ 106456 w 331788"/>
              <a:gd name="connsiteY17" fmla="*/ 207478 h 328613"/>
              <a:gd name="connsiteX18" fmla="*/ 136525 w 331788"/>
              <a:gd name="connsiteY18" fmla="*/ 235829 h 328613"/>
              <a:gd name="connsiteX19" fmla="*/ 136525 w 331788"/>
              <a:gd name="connsiteY19" fmla="*/ 319593 h 328613"/>
              <a:gd name="connsiteX20" fmla="*/ 126066 w 331788"/>
              <a:gd name="connsiteY20" fmla="*/ 328613 h 328613"/>
              <a:gd name="connsiteX21" fmla="*/ 88153 w 331788"/>
              <a:gd name="connsiteY21" fmla="*/ 328613 h 328613"/>
              <a:gd name="connsiteX22" fmla="*/ 79001 w 331788"/>
              <a:gd name="connsiteY22" fmla="*/ 319593 h 328613"/>
              <a:gd name="connsiteX23" fmla="*/ 79001 w 331788"/>
              <a:gd name="connsiteY23" fmla="*/ 264179 h 328613"/>
              <a:gd name="connsiteX24" fmla="*/ 37166 w 331788"/>
              <a:gd name="connsiteY24" fmla="*/ 264179 h 328613"/>
              <a:gd name="connsiteX25" fmla="*/ 3175 w 331788"/>
              <a:gd name="connsiteY25" fmla="*/ 229385 h 328613"/>
              <a:gd name="connsiteX26" fmla="*/ 3175 w 331788"/>
              <a:gd name="connsiteY26" fmla="*/ 145621 h 328613"/>
              <a:gd name="connsiteX27" fmla="*/ 38473 w 331788"/>
              <a:gd name="connsiteY27" fmla="*/ 109538 h 328613"/>
              <a:gd name="connsiteX28" fmla="*/ 160734 w 331788"/>
              <a:gd name="connsiteY28" fmla="*/ 88900 h 328613"/>
              <a:gd name="connsiteX29" fmla="*/ 171053 w 331788"/>
              <a:gd name="connsiteY29" fmla="*/ 88900 h 328613"/>
              <a:gd name="connsiteX30" fmla="*/ 173633 w 331788"/>
              <a:gd name="connsiteY30" fmla="*/ 90195 h 328613"/>
              <a:gd name="connsiteX31" fmla="*/ 174923 w 331788"/>
              <a:gd name="connsiteY31" fmla="*/ 95375 h 328613"/>
              <a:gd name="connsiteX32" fmla="*/ 169763 w 331788"/>
              <a:gd name="connsiteY32" fmla="*/ 103146 h 328613"/>
              <a:gd name="connsiteX33" fmla="*/ 172343 w 331788"/>
              <a:gd name="connsiteY33" fmla="*/ 123867 h 328613"/>
              <a:gd name="connsiteX34" fmla="*/ 167184 w 331788"/>
              <a:gd name="connsiteY34" fmla="*/ 136818 h 328613"/>
              <a:gd name="connsiteX35" fmla="*/ 164604 w 331788"/>
              <a:gd name="connsiteY35" fmla="*/ 136818 h 328613"/>
              <a:gd name="connsiteX36" fmla="*/ 159444 w 331788"/>
              <a:gd name="connsiteY36" fmla="*/ 123867 h 328613"/>
              <a:gd name="connsiteX37" fmla="*/ 162024 w 331788"/>
              <a:gd name="connsiteY37" fmla="*/ 103146 h 328613"/>
              <a:gd name="connsiteX38" fmla="*/ 156865 w 331788"/>
              <a:gd name="connsiteY38" fmla="*/ 95375 h 328613"/>
              <a:gd name="connsiteX39" fmla="*/ 158155 w 331788"/>
              <a:gd name="connsiteY39" fmla="*/ 90195 h 328613"/>
              <a:gd name="connsiteX40" fmla="*/ 160734 w 331788"/>
              <a:gd name="connsiteY40" fmla="*/ 88900 h 328613"/>
              <a:gd name="connsiteX41" fmla="*/ 136182 w 331788"/>
              <a:gd name="connsiteY41" fmla="*/ 88900 h 328613"/>
              <a:gd name="connsiteX42" fmla="*/ 138766 w 331788"/>
              <a:gd name="connsiteY42" fmla="*/ 91502 h 328613"/>
              <a:gd name="connsiteX43" fmla="*/ 165893 w 331788"/>
              <a:gd name="connsiteY43" fmla="*/ 165652 h 328613"/>
              <a:gd name="connsiteX44" fmla="*/ 193021 w 331788"/>
              <a:gd name="connsiteY44" fmla="*/ 91502 h 328613"/>
              <a:gd name="connsiteX45" fmla="*/ 196897 w 331788"/>
              <a:gd name="connsiteY45" fmla="*/ 90201 h 328613"/>
              <a:gd name="connsiteX46" fmla="*/ 208523 w 331788"/>
              <a:gd name="connsiteY46" fmla="*/ 92802 h 328613"/>
              <a:gd name="connsiteX47" fmla="*/ 231775 w 331788"/>
              <a:gd name="connsiteY47" fmla="*/ 125325 h 328613"/>
              <a:gd name="connsiteX48" fmla="*/ 231775 w 331788"/>
              <a:gd name="connsiteY48" fmla="*/ 176059 h 328613"/>
              <a:gd name="connsiteX49" fmla="*/ 226608 w 331788"/>
              <a:gd name="connsiteY49" fmla="*/ 182563 h 328613"/>
              <a:gd name="connsiteX50" fmla="*/ 105179 w 331788"/>
              <a:gd name="connsiteY50" fmla="*/ 182563 h 328613"/>
              <a:gd name="connsiteX51" fmla="*/ 100012 w 331788"/>
              <a:gd name="connsiteY51" fmla="*/ 176059 h 328613"/>
              <a:gd name="connsiteX52" fmla="*/ 100012 w 331788"/>
              <a:gd name="connsiteY52" fmla="*/ 125325 h 328613"/>
              <a:gd name="connsiteX53" fmla="*/ 123264 w 331788"/>
              <a:gd name="connsiteY53" fmla="*/ 92802 h 328613"/>
              <a:gd name="connsiteX54" fmla="*/ 134890 w 331788"/>
              <a:gd name="connsiteY54" fmla="*/ 90201 h 328613"/>
              <a:gd name="connsiteX55" fmla="*/ 136182 w 331788"/>
              <a:gd name="connsiteY55" fmla="*/ 88900 h 328613"/>
              <a:gd name="connsiteX56" fmla="*/ 292100 w 331788"/>
              <a:gd name="connsiteY56" fmla="*/ 19050 h 328613"/>
              <a:gd name="connsiteX57" fmla="*/ 331788 w 331788"/>
              <a:gd name="connsiteY57" fmla="*/ 58738 h 328613"/>
              <a:gd name="connsiteX58" fmla="*/ 292100 w 331788"/>
              <a:gd name="connsiteY58" fmla="*/ 98426 h 328613"/>
              <a:gd name="connsiteX59" fmla="*/ 252412 w 331788"/>
              <a:gd name="connsiteY59" fmla="*/ 58738 h 328613"/>
              <a:gd name="connsiteX60" fmla="*/ 292100 w 331788"/>
              <a:gd name="connsiteY60" fmla="*/ 19050 h 328613"/>
              <a:gd name="connsiteX61" fmla="*/ 39688 w 331788"/>
              <a:gd name="connsiteY61" fmla="*/ 19050 h 328613"/>
              <a:gd name="connsiteX62" fmla="*/ 79376 w 331788"/>
              <a:gd name="connsiteY62" fmla="*/ 58738 h 328613"/>
              <a:gd name="connsiteX63" fmla="*/ 39688 w 331788"/>
              <a:gd name="connsiteY63" fmla="*/ 98426 h 328613"/>
              <a:gd name="connsiteX64" fmla="*/ 0 w 331788"/>
              <a:gd name="connsiteY64" fmla="*/ 58738 h 328613"/>
              <a:gd name="connsiteX65" fmla="*/ 39688 w 331788"/>
              <a:gd name="connsiteY65" fmla="*/ 19050 h 328613"/>
              <a:gd name="connsiteX66" fmla="*/ 165894 w 331788"/>
              <a:gd name="connsiteY66" fmla="*/ 0 h 328613"/>
              <a:gd name="connsiteX67" fmla="*/ 204788 w 331788"/>
              <a:gd name="connsiteY67" fmla="*/ 39688 h 328613"/>
              <a:gd name="connsiteX68" fmla="*/ 165894 w 331788"/>
              <a:gd name="connsiteY68" fmla="*/ 79376 h 328613"/>
              <a:gd name="connsiteX69" fmla="*/ 127000 w 331788"/>
              <a:gd name="connsiteY69" fmla="*/ 39688 h 328613"/>
              <a:gd name="connsiteX70" fmla="*/ 165894 w 331788"/>
              <a:gd name="connsiteY70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10597606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14"/>
          <p:cNvSpPr/>
          <p:nvPr/>
        </p:nvSpPr>
        <p:spPr>
          <a:xfrm>
            <a:off x="10716767" y="5362849"/>
            <a:ext cx="197107" cy="235402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8533674" y="5262836"/>
            <a:ext cx="435428" cy="435428"/>
            <a:chOff x="8533674" y="5262836"/>
            <a:chExt cx="435428" cy="435428"/>
          </a:xfrm>
        </p:grpSpPr>
        <p:sp>
          <p:nvSpPr>
            <p:cNvPr id="29" name="矩形: 圆角 28"/>
            <p:cNvSpPr/>
            <p:nvPr/>
          </p:nvSpPr>
          <p:spPr>
            <a:xfrm>
              <a:off x="8533674" y="5262836"/>
              <a:ext cx="435428" cy="4354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17"/>
            <p:cNvSpPr/>
            <p:nvPr/>
          </p:nvSpPr>
          <p:spPr>
            <a:xfrm>
              <a:off x="8641423" y="5362849"/>
              <a:ext cx="219929" cy="235402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58790" y="2585479"/>
            <a:ext cx="5025031" cy="1017784"/>
            <a:chOff x="5394700" y="1317507"/>
            <a:chExt cx="5025031" cy="1017784"/>
          </a:xfrm>
        </p:grpSpPr>
        <p:sp>
          <p:nvSpPr>
            <p:cNvPr id="21" name="TextBox 19"/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latin typeface="+mn-ea"/>
                </a:rPr>
                <a:t>向大家致谢</a:t>
              </a:r>
              <a:endParaRPr lang="en-US" sz="2000" dirty="0">
                <a:latin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94701" y="1782206"/>
              <a:ext cx="5025030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感谢大家百忙之中抽空参加我的述职报告，希望大家工作开心，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生活美满。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7" name="图片占位符 26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24" name="直接连接符 23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致  谢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1" grpId="0" animBg="1"/>
      <p:bldP spid="8" grpId="0" animBg="1"/>
      <p:bldP spid="33" grpId="0" animBg="1"/>
      <p:bldP spid="11" grpId="0" animBg="1"/>
      <p:bldP spid="32" grpId="0" animBg="1"/>
      <p:bldP spid="14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71137" y="467610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191919"/>
                </a:solidFill>
              </a:rPr>
              <a:t>述职报告</a:t>
            </a:r>
            <a:endParaRPr lang="zh-CN" altLang="en-US" sz="2400" dirty="0">
              <a:solidFill>
                <a:srgbClr val="191919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88027" y="5299036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lvl="0" algn="l">
              <a:defRPr/>
            </a:pPr>
            <a:r>
              <a:rPr lang="zh-CN" altLang="en-US" sz="2400" dirty="0">
                <a:solidFill>
                  <a:srgbClr val="191919"/>
                </a:solidFill>
                <a:sym typeface="+mn-ea"/>
              </a:rPr>
              <a:t>王强</a:t>
            </a:r>
            <a:endParaRPr lang="zh-CN" altLang="en-US" sz="2400" dirty="0">
              <a:solidFill>
                <a:srgbClr val="19191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99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99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99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000" b="1" spc="600" dirty="0">
                <a:solidFill>
                  <a:srgbClr val="191919"/>
                </a:solidFill>
              </a:rPr>
              <a:t>工作总结</a:t>
            </a:r>
            <a:endParaRPr lang="zh-CN" altLang="en-US" sz="4000" b="1" spc="600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Work summary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>
              <a:fillRect/>
            </a:stretch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99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7079073" y="4520416"/>
            <a:ext cx="3904341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业精于勤，行成于思。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55688" y="2133602"/>
            <a:ext cx="4677455" cy="508000"/>
            <a:chOff x="1055688" y="2481944"/>
            <a:chExt cx="4677455" cy="508000"/>
          </a:xfrm>
        </p:grpSpPr>
        <p:grpSp>
          <p:nvGrpSpPr>
            <p:cNvPr id="4" name="组合 3"/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9"/>
            <p:cNvSpPr txBox="1"/>
            <p:nvPr/>
          </p:nvSpPr>
          <p:spPr>
            <a:xfrm>
              <a:off x="2817178" y="2527029"/>
              <a:ext cx="29159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现有项目维护、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优化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01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68070" y="3740150"/>
            <a:ext cx="5366385" cy="508000"/>
            <a:chOff x="1055688" y="4084160"/>
            <a:chExt cx="4784725" cy="508000"/>
          </a:xfrm>
        </p:grpSpPr>
        <p:grpSp>
          <p:nvGrpSpPr>
            <p:cNvPr id="8" name="组合 7"/>
            <p:cNvGrpSpPr/>
            <p:nvPr/>
          </p:nvGrpSpPr>
          <p:grpSpPr>
            <a:xfrm>
              <a:off x="1055688" y="4084160"/>
              <a:ext cx="4784725" cy="508000"/>
              <a:chOff x="1055688" y="2481944"/>
              <a:chExt cx="4784725" cy="50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37473" y="2481944"/>
                <a:ext cx="3202940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817178" y="4134325"/>
              <a:ext cx="29152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领域前沿技术学习及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运用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1055688" y="4134054"/>
              <a:ext cx="158205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03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18590" y="2934970"/>
            <a:ext cx="5227321" cy="508000"/>
            <a:chOff x="1418544" y="3283052"/>
            <a:chExt cx="5227322" cy="508000"/>
          </a:xfrm>
        </p:grpSpPr>
        <p:grpSp>
          <p:nvGrpSpPr>
            <p:cNvPr id="5" name="组合 4"/>
            <p:cNvGrpSpPr/>
            <p:nvPr/>
          </p:nvGrpSpPr>
          <p:grpSpPr>
            <a:xfrm>
              <a:off x="1418545" y="3283052"/>
              <a:ext cx="5227321" cy="508000"/>
              <a:chOff x="1055688" y="2481944"/>
              <a:chExt cx="5227321" cy="508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37473" y="2481944"/>
                <a:ext cx="3645536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180034" y="3337027"/>
              <a:ext cx="32429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保质完成产品项目实施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落地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1418544" y="3344707"/>
              <a:ext cx="158205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02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18590" y="4537075"/>
            <a:ext cx="4314825" cy="508000"/>
            <a:chOff x="1418544" y="4885268"/>
            <a:chExt cx="4677456" cy="508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418545" y="4885268"/>
              <a:ext cx="4677455" cy="508000"/>
              <a:chOff x="1055688" y="2481944"/>
              <a:chExt cx="4677455" cy="508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19"/>
            <p:cNvSpPr txBox="1"/>
            <p:nvPr/>
          </p:nvSpPr>
          <p:spPr>
            <a:xfrm>
              <a:off x="3180034" y="4929718"/>
              <a:ext cx="24098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公司产品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研发支持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418544" y="4939213"/>
              <a:ext cx="158205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Part 04</a:t>
              </a:r>
              <a:endParaRPr lang="en-US" sz="2000" dirty="0">
                <a:latin typeface="+mn-lt"/>
              </a:endParaRPr>
            </a:p>
          </p:txBody>
        </p:sp>
      </p:grpSp>
      <p:pic>
        <p:nvPicPr>
          <p:cNvPr id="30" name="图片占位符 29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09" y="2110924"/>
            <a:ext cx="3540368" cy="2132895"/>
          </a:xfrm>
        </p:spPr>
      </p:pic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工作岗位及职责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具体工作完成情况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25295" y="1412875"/>
            <a:ext cx="873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分账管理系统政府端优化</a:t>
            </a:r>
            <a:r>
              <a:rPr lang="zh-CN" altLang="en-US"/>
              <a:t>，根据不同环境配置，配置相应的路由、</a:t>
            </a:r>
            <a:r>
              <a:rPr lang="en-US" altLang="zh-CN"/>
              <a:t>CSS</a:t>
            </a:r>
            <a:r>
              <a:rPr lang="zh-CN" altLang="en-US"/>
              <a:t>模块、</a:t>
            </a:r>
            <a:r>
              <a:rPr lang="zh-CN" altLang="en-US"/>
              <a:t>页面。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89300" y="5033645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en-US" altLang="zh-CN"/>
              <a:t>efore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58200" y="503047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en-US" altLang="zh-CN"/>
              <a:t>fter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9120" y="2706370"/>
            <a:ext cx="3302635" cy="1666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75" y="3163570"/>
            <a:ext cx="3194050" cy="1612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40" y="2591435"/>
            <a:ext cx="3187700" cy="1609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255" y="3045460"/>
            <a:ext cx="3177540" cy="160401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5295" y="838200"/>
            <a:ext cx="8736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建信开太平劳务管理平台--工人信息录入单页面开发</a:t>
            </a:r>
            <a:r>
              <a:rPr lang="zh-CN" altLang="en-US"/>
              <a:t>，摄像头采集人脸照片，上传到云服务返回图片地址信息，读取器设备读取身份证信息，最后上传到后台记录</a:t>
            </a:r>
            <a:r>
              <a:rPr lang="zh-CN" altLang="en-US"/>
              <a:t>工人信息。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2319020"/>
            <a:ext cx="8707120" cy="2241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591310" y="621030"/>
            <a:ext cx="873633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招工信息爬虫开发</a:t>
            </a:r>
            <a:r>
              <a:rPr lang="zh-CN" altLang="en-US"/>
              <a:t>，爬取一些招工信息网站。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困难：招工信息网站的反爬虫手段。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解决：查找一些对付反爬虫的技术，利用百度云智能识别等技术解决了问题。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4325" y="1995805"/>
            <a:ext cx="873633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山西人社平台地图开发</a:t>
            </a:r>
            <a:r>
              <a:rPr lang="zh-CN" altLang="en-US"/>
              <a:t>，根据不同地区</a:t>
            </a:r>
            <a:r>
              <a:rPr lang="en-US" altLang="zh-CN"/>
              <a:t>code</a:t>
            </a:r>
            <a:r>
              <a:rPr lang="zh-CN" altLang="en-US"/>
              <a:t>或查询省级名称，显示对应的部分地图。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困难：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高德地图文档阅读实践。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收获：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了解了地图的一些基础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知识及高级用法。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325" y="3462655"/>
            <a:ext cx="4225290" cy="2533015"/>
          </a:xfrm>
          <a:prstGeom prst="rect">
            <a:avLst/>
          </a:prstGeom>
          <a:effectLst>
            <a:outerShdw blurRad="711200" sx="102000" sy="102000" algn="ctr" rotWithShape="0">
              <a:prstClr val="black">
                <a:alpha val="16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581785" y="992505"/>
            <a:ext cx="873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 </a:t>
            </a:r>
            <a:r>
              <a:t>山西项目-国检阶段 图片预览</a:t>
            </a:r>
            <a:r>
              <a:rPr lang="zh-CN"/>
              <a:t>插件</a:t>
            </a:r>
            <a:r>
              <a:t>开发</a:t>
            </a:r>
            <a:r>
              <a:rPr lang="en-US"/>
              <a:t> CSS</a:t>
            </a:r>
            <a:r>
              <a:rPr lang="zh-CN" altLang="en-US"/>
              <a:t>动画过渡</a:t>
            </a:r>
            <a:r>
              <a:rPr lang="zh-CN" altLang="en-US"/>
              <a:t>原理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065" y="2047875"/>
            <a:ext cx="4417060" cy="3976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81785" y="929005"/>
            <a:ext cx="4653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 </a:t>
            </a:r>
            <a:r>
              <a:rPr lang="en-US">
                <a:sym typeface="+mn-ea"/>
              </a:rPr>
              <a:t>Python</a:t>
            </a:r>
            <a:r>
              <a:rPr lang="zh-CN" altLang="en-US">
                <a:sym typeface="+mn-ea"/>
              </a:rPr>
              <a:t>爬虫、</a:t>
            </a:r>
            <a:r>
              <a:rPr lang="en-US" altLang="zh-CN">
                <a:sym typeface="+mn-ea"/>
              </a:rPr>
              <a:t>Python web</a:t>
            </a:r>
            <a:r>
              <a:rPr lang="zh-CN" altLang="en-US">
                <a:sym typeface="+mn-ea"/>
              </a:rPr>
              <a:t>技术分享会</a:t>
            </a:r>
            <a:endParaRPr lang="zh-CN" altLang="en-US">
              <a:sym typeface="+mn-ea"/>
            </a:endParaRPr>
          </a:p>
          <a:p>
            <a:endParaRPr lang="zh-CN"/>
          </a:p>
          <a:p>
            <a:r>
              <a:rPr lang="en-US" altLang="zh-CN"/>
              <a:t> 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分享内容：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python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爬虫爬取豆瓣书城信息并存储至数据库。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python+Django web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服务项目提供接口。前端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H5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展示爬虫爬取的数据。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图片格式化应用。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整个分享展示了数据来源、存储、展示的扭转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过程。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81785" y="4699000"/>
            <a:ext cx="87363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7. </a:t>
            </a:r>
            <a:r>
              <a:rPr>
                <a:sym typeface="+mn-ea"/>
              </a:rPr>
              <a:t>云浮市住建系统实名制管理平台 一期需求开发</a:t>
            </a:r>
            <a:r>
              <a:rPr lang="zh-CN">
                <a:sym typeface="+mn-ea"/>
              </a:rPr>
              <a:t>（6.20版本）（6.21~6.25版本）</a:t>
            </a:r>
            <a:endParaRPr lang="zh-CN">
              <a:sym typeface="+mn-ea"/>
            </a:endParaRPr>
          </a:p>
          <a:p>
            <a:endParaRPr lang="zh-CN"/>
          </a:p>
          <a:p>
            <a:r>
              <a:rPr lang="en-US" altLang="zh-CN"/>
              <a:t> 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上线内容：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      1.不良人员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录入、不良人员列表、不良人员详情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       2.保证金/保函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录入、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保证金/保函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列表、保证金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/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保函统计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3.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施工进度录入、施工进度列表、施工进度统计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735" y="776605"/>
            <a:ext cx="2106295" cy="3744595"/>
          </a:xfrm>
          <a:prstGeom prst="rect">
            <a:avLst/>
          </a:prstGeom>
          <a:effectLst>
            <a:outerShdw blurRad="12700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81,&quot;width&quot;:10266}"/>
</p:tagLst>
</file>

<file path=ppt/tags/tag2.xml><?xml version="1.0" encoding="utf-8"?>
<p:tagLst xmlns:p="http://schemas.openxmlformats.org/presentationml/2006/main">
  <p:tag name="KSO_WM_UNIT_PLACING_PICTURE_USER_VIEWPORT" val="{&quot;height&quot;:9600,&quot;width&quot;:5400}"/>
</p:tagLst>
</file>

<file path=ppt/tags/tag3.xml><?xml version="1.0" encoding="utf-8"?>
<p:tagLst xmlns:p="http://schemas.openxmlformats.org/presentationml/2006/main">
  <p:tag name="ISLIDE.DIAGRAM" val="5f060959-5d43-4639-8ba6-3e5b819695b0"/>
</p:tagLst>
</file>

<file path=ppt/tags/tag4.xml><?xml version="1.0" encoding="utf-8"?>
<p:tagLst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演示</Application>
  <PresentationFormat>宽屏</PresentationFormat>
  <Paragraphs>258</Paragraphs>
  <Slides>23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EngraversGothic BT</vt:lpstr>
      <vt:lpstr>Yu Gothic UI</vt:lpstr>
      <vt:lpstr>微软雅黑</vt:lpstr>
      <vt:lpstr>Arial Unicode MS</vt:lpstr>
      <vt:lpstr>等线</vt:lpstr>
      <vt:lpstr>方正黑体简体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>小V</cp:lastModifiedBy>
  <cp:revision>16</cp:revision>
  <dcterms:created xsi:type="dcterms:W3CDTF">2018-09-30T02:58:00Z</dcterms:created>
  <dcterms:modified xsi:type="dcterms:W3CDTF">2021-07-07T07:17:32Z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C8DD9389F8EA43FEB98F6A11F64F9262</vt:lpwstr>
  </property>
  <property fmtid="{D5CDD505-2E9C-101B-9397-08002B2CF9AE}" pid="3" name="KSOProductBuildVer">
    <vt:lpwstr>2052-11.1.0.10578</vt:lpwstr>
  </property>
</Properties>
</file>