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99" r:id="rId3"/>
    <p:sldId id="311" r:id="rId4"/>
    <p:sldId id="31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2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1F3AB-86E6-4918-915A-18ACFC7F300E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4A29-D31B-4154-8810-AA413BC5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4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8029-9855-C5D4-1DA0-8D750A1A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8049-9080-A180-382A-106E152F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357B-F5B3-4814-B9E2-1BF94DB49BDF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D641E-57F8-3EBE-C125-3746E547ABB3}"/>
              </a:ext>
            </a:extLst>
          </p:cNvPr>
          <p:cNvSpPr txBox="1"/>
          <p:nvPr/>
        </p:nvSpPr>
        <p:spPr>
          <a:xfrm>
            <a:off x="2064812" y="1606493"/>
            <a:ext cx="186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Value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EA6B3-FE2B-1044-62C4-AB8F3FE66E7A}"/>
              </a:ext>
            </a:extLst>
          </p:cNvPr>
          <p:cNvSpPr txBox="1"/>
          <p:nvPr/>
        </p:nvSpPr>
        <p:spPr>
          <a:xfrm>
            <a:off x="8235400" y="1606493"/>
            <a:ext cx="186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Customer Profile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F68129-E7E4-EA12-CBAC-45BCF788F66F}"/>
              </a:ext>
            </a:extLst>
          </p:cNvPr>
          <p:cNvGrpSpPr/>
          <p:nvPr/>
        </p:nvGrpSpPr>
        <p:grpSpPr>
          <a:xfrm>
            <a:off x="5120351" y="2875039"/>
            <a:ext cx="2007860" cy="2275557"/>
            <a:chOff x="5092071" y="2872178"/>
            <a:chExt cx="2007860" cy="2275557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C2253A7-462C-229A-24AD-CD486002342F}"/>
                </a:ext>
              </a:extLst>
            </p:cNvPr>
            <p:cNvSpPr/>
            <p:nvPr/>
          </p:nvSpPr>
          <p:spPr>
            <a:xfrm rot="5400000">
              <a:off x="4252165" y="3712084"/>
              <a:ext cx="2275557" cy="595746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2D8C916-7040-25EE-5293-C7EDF5658890}"/>
                </a:ext>
              </a:extLst>
            </p:cNvPr>
            <p:cNvSpPr/>
            <p:nvPr/>
          </p:nvSpPr>
          <p:spPr>
            <a:xfrm rot="16200000">
              <a:off x="6271275" y="3712082"/>
              <a:ext cx="1061564" cy="59574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15A96B-41B9-62D7-44DC-3FAFBD4D441F}"/>
                </a:ext>
              </a:extLst>
            </p:cNvPr>
            <p:cNvSpPr/>
            <p:nvPr/>
          </p:nvSpPr>
          <p:spPr>
            <a:xfrm>
              <a:off x="5389944" y="3347176"/>
              <a:ext cx="1412111" cy="132556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FIT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DAFF381-B22F-02C1-F19A-666BA0E7A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326" y="2134320"/>
            <a:ext cx="3916613" cy="384048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3CFC59C8-A300-C504-03DC-2C2C0EFF6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02" y="2026440"/>
            <a:ext cx="3977141" cy="39727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3BF3DB9-D28F-EC81-EE73-D9B0B7C68E3B}"/>
              </a:ext>
            </a:extLst>
          </p:cNvPr>
          <p:cNvSpPr txBox="1"/>
          <p:nvPr/>
        </p:nvSpPr>
        <p:spPr>
          <a:xfrm>
            <a:off x="2403835" y="2168144"/>
            <a:ext cx="246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Gain Creators </a:t>
            </a:r>
            <a:r>
              <a:rPr lang="en-US" sz="1200" dirty="0"/>
              <a:t>describe how your products and services create customer gains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F27F6C-16FD-7FBB-0611-A48AF44FD8B6}"/>
              </a:ext>
            </a:extLst>
          </p:cNvPr>
          <p:cNvSpPr txBox="1"/>
          <p:nvPr/>
        </p:nvSpPr>
        <p:spPr>
          <a:xfrm>
            <a:off x="2927732" y="4072582"/>
            <a:ext cx="1936499" cy="646331"/>
          </a:xfrm>
          <a:custGeom>
            <a:avLst/>
            <a:gdLst>
              <a:gd name="connsiteX0" fmla="*/ 0 w 2460396"/>
              <a:gd name="connsiteY0" fmla="*/ 0 h 646331"/>
              <a:gd name="connsiteX1" fmla="*/ 2460396 w 2460396"/>
              <a:gd name="connsiteY1" fmla="*/ 0 h 646331"/>
              <a:gd name="connsiteX2" fmla="*/ 2460396 w 2460396"/>
              <a:gd name="connsiteY2" fmla="*/ 646331 h 646331"/>
              <a:gd name="connsiteX3" fmla="*/ 0 w 2460396"/>
              <a:gd name="connsiteY3" fmla="*/ 646331 h 646331"/>
              <a:gd name="connsiteX4" fmla="*/ 0 w 2460396"/>
              <a:gd name="connsiteY4" fmla="*/ 0 h 646331"/>
              <a:gd name="connsiteX0" fmla="*/ 763571 w 3223967"/>
              <a:gd name="connsiteY0" fmla="*/ 0 h 646331"/>
              <a:gd name="connsiteX1" fmla="*/ 3223967 w 3223967"/>
              <a:gd name="connsiteY1" fmla="*/ 0 h 646331"/>
              <a:gd name="connsiteX2" fmla="*/ 3223967 w 3223967"/>
              <a:gd name="connsiteY2" fmla="*/ 646331 h 646331"/>
              <a:gd name="connsiteX3" fmla="*/ 0 w 3223967"/>
              <a:gd name="connsiteY3" fmla="*/ 636904 h 646331"/>
              <a:gd name="connsiteX4" fmla="*/ 763571 w 3223967"/>
              <a:gd name="connsiteY4" fmla="*/ 0 h 646331"/>
              <a:gd name="connsiteX0" fmla="*/ 914400 w 3374796"/>
              <a:gd name="connsiteY0" fmla="*/ 0 h 646331"/>
              <a:gd name="connsiteX1" fmla="*/ 3374796 w 3374796"/>
              <a:gd name="connsiteY1" fmla="*/ 0 h 646331"/>
              <a:gd name="connsiteX2" fmla="*/ 3374796 w 3374796"/>
              <a:gd name="connsiteY2" fmla="*/ 646331 h 646331"/>
              <a:gd name="connsiteX3" fmla="*/ 0 w 3374796"/>
              <a:gd name="connsiteY3" fmla="*/ 636904 h 646331"/>
              <a:gd name="connsiteX4" fmla="*/ 914400 w 3374796"/>
              <a:gd name="connsiteY4" fmla="*/ 0 h 646331"/>
              <a:gd name="connsiteX0" fmla="*/ 1084082 w 3374796"/>
              <a:gd name="connsiteY0" fmla="*/ 0 h 1079964"/>
              <a:gd name="connsiteX1" fmla="*/ 3374796 w 3374796"/>
              <a:gd name="connsiteY1" fmla="*/ 433633 h 1079964"/>
              <a:gd name="connsiteX2" fmla="*/ 3374796 w 3374796"/>
              <a:gd name="connsiteY2" fmla="*/ 1079964 h 1079964"/>
              <a:gd name="connsiteX3" fmla="*/ 0 w 3374796"/>
              <a:gd name="connsiteY3" fmla="*/ 1070537 h 1079964"/>
              <a:gd name="connsiteX4" fmla="*/ 1084082 w 3374796"/>
              <a:gd name="connsiteY4" fmla="*/ 0 h 1079964"/>
              <a:gd name="connsiteX0" fmla="*/ 1084082 w 3374796"/>
              <a:gd name="connsiteY0" fmla="*/ 18853 h 1098817"/>
              <a:gd name="connsiteX1" fmla="*/ 3355942 w 3374796"/>
              <a:gd name="connsiteY1" fmla="*/ 0 h 1098817"/>
              <a:gd name="connsiteX2" fmla="*/ 3374796 w 3374796"/>
              <a:gd name="connsiteY2" fmla="*/ 1098817 h 1098817"/>
              <a:gd name="connsiteX3" fmla="*/ 0 w 3374796"/>
              <a:gd name="connsiteY3" fmla="*/ 1089390 h 1098817"/>
              <a:gd name="connsiteX4" fmla="*/ 1084082 w 3374796"/>
              <a:gd name="connsiteY4" fmla="*/ 18853 h 109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4796" h="1098817">
                <a:moveTo>
                  <a:pt x="1084082" y="18853"/>
                </a:moveTo>
                <a:lnTo>
                  <a:pt x="3355942" y="0"/>
                </a:lnTo>
                <a:lnTo>
                  <a:pt x="3374796" y="1098817"/>
                </a:lnTo>
                <a:lnTo>
                  <a:pt x="0" y="1089390"/>
                </a:lnTo>
                <a:lnTo>
                  <a:pt x="1084082" y="18853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FF7878"/>
                </a:solidFill>
              </a:rPr>
              <a:t>Pain Relievers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describe how your products and services alleviate customer pains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E8502E-E96F-64FB-1939-0CACE3CDC607}"/>
              </a:ext>
            </a:extLst>
          </p:cNvPr>
          <p:cNvSpPr txBox="1"/>
          <p:nvPr/>
        </p:nvSpPr>
        <p:spPr>
          <a:xfrm>
            <a:off x="1074341" y="3419675"/>
            <a:ext cx="1097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Products and Services </a:t>
            </a:r>
            <a:r>
              <a:rPr lang="en-US" sz="1200" dirty="0"/>
              <a:t>around which the value proposition is built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5B01E0-1236-291D-F8D7-037C359433CB}"/>
              </a:ext>
            </a:extLst>
          </p:cNvPr>
          <p:cNvSpPr txBox="1"/>
          <p:nvPr/>
        </p:nvSpPr>
        <p:spPr>
          <a:xfrm>
            <a:off x="8054858" y="2411356"/>
            <a:ext cx="208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Desired Gains </a:t>
            </a:r>
            <a:r>
              <a:rPr lang="en-US" sz="1200" dirty="0"/>
              <a:t>describe the outcomes customers want to achieve or the concrete benefits they are seeking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A2AC8B-E5DF-D4EB-37F4-1080A0423C73}"/>
              </a:ext>
            </a:extLst>
          </p:cNvPr>
          <p:cNvSpPr txBox="1"/>
          <p:nvPr/>
        </p:nvSpPr>
        <p:spPr>
          <a:xfrm>
            <a:off x="7421683" y="4121075"/>
            <a:ext cx="1891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Pain Points</a:t>
            </a:r>
            <a:r>
              <a:rPr lang="en-US" sz="1200" dirty="0"/>
              <a:t> describe the bad outcomes, risks, and obstacles related to customer jobs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649CEC9-DDF6-53AF-AD7D-FE7675F3990E}"/>
              </a:ext>
            </a:extLst>
          </p:cNvPr>
          <p:cNvSpPr txBox="1"/>
          <p:nvPr/>
        </p:nvSpPr>
        <p:spPr>
          <a:xfrm>
            <a:off x="9730596" y="3439766"/>
            <a:ext cx="1216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</a:rPr>
              <a:t>Jobs To Be Done </a:t>
            </a:r>
            <a:r>
              <a:rPr lang="en-US" sz="1200" dirty="0"/>
              <a:t>describe what customers are trying to get done in their work and lives</a:t>
            </a:r>
          </a:p>
        </p:txBody>
      </p:sp>
      <p:pic>
        <p:nvPicPr>
          <p:cNvPr id="94" name="Graphic 93" descr="Clipboard Mixed with solid fill">
            <a:extLst>
              <a:ext uri="{FF2B5EF4-FFF2-40B4-BE49-F238E27FC236}">
                <a16:creationId xmlns:a16="http://schemas.microsoft.com/office/drawing/2014/main" id="{2A46A2B0-DE6A-3AA4-2F18-5D3500875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0967" y="3703831"/>
            <a:ext cx="639375" cy="639375"/>
          </a:xfrm>
          <a:prstGeom prst="rect">
            <a:avLst/>
          </a:prstGeom>
        </p:spPr>
      </p:pic>
      <p:pic>
        <p:nvPicPr>
          <p:cNvPr id="98" name="Graphic 97" descr="Store with solid fill">
            <a:extLst>
              <a:ext uri="{FF2B5EF4-FFF2-40B4-BE49-F238E27FC236}">
                <a16:creationId xmlns:a16="http://schemas.microsoft.com/office/drawing/2014/main" id="{D8CB663C-437F-B737-76C3-141CB9611A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4707" y="3668298"/>
            <a:ext cx="646332" cy="646332"/>
          </a:xfrm>
          <a:prstGeom prst="rect">
            <a:avLst/>
          </a:prstGeom>
        </p:spPr>
      </p:pic>
      <p:pic>
        <p:nvPicPr>
          <p:cNvPr id="100" name="Graphic 99" descr="Smiling face outline with solid fill">
            <a:extLst>
              <a:ext uri="{FF2B5EF4-FFF2-40B4-BE49-F238E27FC236}">
                <a16:creationId xmlns:a16="http://schemas.microsoft.com/office/drawing/2014/main" id="{9DFAF2A1-5C7B-EBBF-819D-C70769D13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95571" y="4929321"/>
            <a:ext cx="749818" cy="749818"/>
          </a:xfrm>
          <a:prstGeom prst="rect">
            <a:avLst/>
          </a:prstGeom>
        </p:spPr>
      </p:pic>
      <p:pic>
        <p:nvPicPr>
          <p:cNvPr id="102" name="Graphic 101" descr="Upward trend with solid fill">
            <a:extLst>
              <a:ext uri="{FF2B5EF4-FFF2-40B4-BE49-F238E27FC236}">
                <a16:creationId xmlns:a16="http://schemas.microsoft.com/office/drawing/2014/main" id="{DB35C3DA-CBFE-88DF-885E-9F451500CD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95571" y="2818368"/>
            <a:ext cx="749818" cy="749818"/>
          </a:xfrm>
          <a:prstGeom prst="rect">
            <a:avLst/>
          </a:prstGeom>
        </p:spPr>
      </p:pic>
      <p:pic>
        <p:nvPicPr>
          <p:cNvPr id="104" name="Graphic 103" descr="Crying face outline with solid fill">
            <a:extLst>
              <a:ext uri="{FF2B5EF4-FFF2-40B4-BE49-F238E27FC236}">
                <a16:creationId xmlns:a16="http://schemas.microsoft.com/office/drawing/2014/main" id="{14F1B279-17E9-591F-4419-FE17E5367A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03464" y="4929321"/>
            <a:ext cx="749818" cy="749818"/>
          </a:xfrm>
          <a:prstGeom prst="rect">
            <a:avLst/>
          </a:prstGeom>
        </p:spPr>
      </p:pic>
      <p:pic>
        <p:nvPicPr>
          <p:cNvPr id="106" name="Graphic 105" descr="Group brainstorm with solid fill">
            <a:extLst>
              <a:ext uri="{FF2B5EF4-FFF2-40B4-BE49-F238E27FC236}">
                <a16:creationId xmlns:a16="http://schemas.microsoft.com/office/drawing/2014/main" id="{0F41FCEA-A1C8-6C47-7D6A-D7B1EE7314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13490" y="3293099"/>
            <a:ext cx="576672" cy="5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8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8029-9855-C5D4-1DA0-8D750A1A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8049-9080-A180-382A-106E152F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357B-F5B3-4814-B9E2-1BF94DB49BDF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23061B-FF25-0C77-B251-499DBAFD2150}"/>
              </a:ext>
            </a:extLst>
          </p:cNvPr>
          <p:cNvGrpSpPr>
            <a:grpSpLocks noChangeAspect="1"/>
          </p:cNvGrpSpPr>
          <p:nvPr/>
        </p:nvGrpSpPr>
        <p:grpSpPr>
          <a:xfrm>
            <a:off x="10196392" y="799306"/>
            <a:ext cx="1157408" cy="457200"/>
            <a:chOff x="1007002" y="2026440"/>
            <a:chExt cx="10057083" cy="397275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F68129-E7E4-EA12-CBAC-45BCF788F66F}"/>
                </a:ext>
              </a:extLst>
            </p:cNvPr>
            <p:cNvGrpSpPr/>
            <p:nvPr/>
          </p:nvGrpSpPr>
          <p:grpSpPr>
            <a:xfrm>
              <a:off x="5120351" y="2875039"/>
              <a:ext cx="2007860" cy="2275557"/>
              <a:chOff x="5092071" y="2872178"/>
              <a:chExt cx="2007860" cy="2275557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1C2253A7-462C-229A-24AD-CD486002342F}"/>
                  </a:ext>
                </a:extLst>
              </p:cNvPr>
              <p:cNvSpPr/>
              <p:nvPr/>
            </p:nvSpPr>
            <p:spPr>
              <a:xfrm rot="5400000">
                <a:off x="4252165" y="3712084"/>
                <a:ext cx="2275557" cy="595746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92D8C916-7040-25EE-5293-C7EDF5658890}"/>
                  </a:ext>
                </a:extLst>
              </p:cNvPr>
              <p:cNvSpPr/>
              <p:nvPr/>
            </p:nvSpPr>
            <p:spPr>
              <a:xfrm rot="16200000">
                <a:off x="6271275" y="3712082"/>
                <a:ext cx="1061564" cy="595748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315A96B-41B9-62D7-44DC-3FAFBD4D441F}"/>
                  </a:ext>
                </a:extLst>
              </p:cNvPr>
              <p:cNvSpPr/>
              <p:nvPr/>
            </p:nvSpPr>
            <p:spPr>
              <a:xfrm>
                <a:off x="5389944" y="3347176"/>
                <a:ext cx="1412111" cy="132556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</p:txBody>
          </p: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ADAFF381-B22F-02C1-F19A-666BA0E7A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7472" y="2132839"/>
              <a:ext cx="3916613" cy="384048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CFC59C8-A300-C504-03DC-2C2C0EFF6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7002" y="2026440"/>
              <a:ext cx="3977141" cy="3972757"/>
            </a:xfrm>
            <a:prstGeom prst="rect">
              <a:avLst/>
            </a:prstGeom>
          </p:spPr>
        </p:pic>
      </p:grp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89A562AB-CE6E-37BE-5B0E-3285C9503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145974"/>
              </p:ext>
            </p:extLst>
          </p:nvPr>
        </p:nvGraphicFramePr>
        <p:xfrm>
          <a:off x="838200" y="1678815"/>
          <a:ext cx="10595737" cy="41148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571478">
                  <a:extLst>
                    <a:ext uri="{9D8B030D-6E8A-4147-A177-3AD203B41FA5}">
                      <a16:colId xmlns:a16="http://schemas.microsoft.com/office/drawing/2014/main" val="3809056779"/>
                    </a:ext>
                  </a:extLst>
                </a:gridCol>
                <a:gridCol w="5024259">
                  <a:extLst>
                    <a:ext uri="{9D8B030D-6E8A-4147-A177-3AD203B41FA5}">
                      <a16:colId xmlns:a16="http://schemas.microsoft.com/office/drawing/2014/main" val="1052239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Pain Points</a:t>
                      </a:r>
                    </a:p>
                  </a:txBody>
                  <a:tcPr marL="182880" marR="18288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7878"/>
                          </a:solidFill>
                        </a:rPr>
                        <a:t>Pain Relievers</a:t>
                      </a:r>
                    </a:p>
                  </a:txBody>
                  <a:tcPr marL="182880" marR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84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Agents: Current and verified transaction data (disaggregated by niche)</a:t>
                      </a:r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 data fields, filters, and an easy search UI</a:t>
                      </a:r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89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Agents: Reliable, sector-wide business intelligence</a:t>
                      </a:r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Proprietary UI and analytics tools</a:t>
                      </a:r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94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Brands: Verified athlete feedback and review system</a:t>
                      </a:r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27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146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Desired Gains</a:t>
                      </a:r>
                    </a:p>
                  </a:txBody>
                  <a:tcPr marL="182880" marR="18288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Gain Creators</a:t>
                      </a:r>
                    </a:p>
                  </a:txBody>
                  <a:tcPr marL="182880" marR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97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Athletes: Sticky, gamified, comparative market data</a:t>
                      </a:r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03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Agents: Integrated social media data calls (</a:t>
                      </a:r>
                      <a:r>
                        <a:rPr lang="en-US" sz="1200" dirty="0" err="1"/>
                        <a:t>ie</a:t>
                      </a:r>
                      <a:r>
                        <a:rPr lang="en-US" sz="1200" dirty="0"/>
                        <a:t> this post reached x new accounts)</a:t>
                      </a:r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25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Agents: One-stop shop for market analytics, integrated data, research (</a:t>
                      </a:r>
                      <a:r>
                        <a:rPr lang="en-US" sz="1200" dirty="0" err="1"/>
                        <a:t>ie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CapIQ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9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30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Jobs To Be Done</a:t>
                      </a:r>
                    </a:p>
                  </a:txBody>
                  <a:tcPr marL="182880" marR="18288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Products and Services</a:t>
                      </a:r>
                    </a:p>
                  </a:txBody>
                  <a:tcPr marL="182880" marR="1828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325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01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839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06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82880" marR="18288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29577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B2E1B25-62AC-FEEF-4906-11D4FD273C09}"/>
              </a:ext>
            </a:extLst>
          </p:cNvPr>
          <p:cNvGraphicFramePr>
            <a:graphicFrameLocks/>
          </p:cNvGraphicFramePr>
          <p:nvPr/>
        </p:nvGraphicFramePr>
        <p:xfrm>
          <a:off x="8397447" y="790770"/>
          <a:ext cx="1558501" cy="4572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558501">
                  <a:extLst>
                    <a:ext uri="{9D8B030D-6E8A-4147-A177-3AD203B41FA5}">
                      <a16:colId xmlns:a16="http://schemas.microsoft.com/office/drawing/2014/main" val="3809056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b="1" dirty="0"/>
                        <a:t>Property Owner / Manager</a:t>
                      </a:r>
                    </a:p>
                  </a:txBody>
                  <a:tcPr marL="71192" marR="7119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89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b="1" dirty="0"/>
                        <a:t>Current / Prospective Tenant </a:t>
                      </a:r>
                    </a:p>
                  </a:txBody>
                  <a:tcPr marL="71192" marR="7119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9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2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15B0-E97C-12B7-8368-298D44D8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Vision: Growth-Hacked Cold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C9AD-109E-7946-5AAF-606C3AC72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Phase IA</a:t>
            </a:r>
          </a:p>
          <a:p>
            <a:r>
              <a:rPr lang="en-US" sz="1600" dirty="0"/>
              <a:t>Simplistic MVP</a:t>
            </a:r>
          </a:p>
          <a:p>
            <a:r>
              <a:rPr lang="en-US" sz="1600" dirty="0"/>
              <a:t>Build a localized platform to maximize NIL values at one or few schools</a:t>
            </a:r>
          </a:p>
          <a:p>
            <a:r>
              <a:rPr lang="en-US" sz="1600" dirty="0"/>
              <a:t>Athlete-to-athlete, incentivize localized network effects: see how much your peers make… campus leaderboard… maybe mentor-mentee information service… UGC</a:t>
            </a:r>
          </a:p>
          <a:p>
            <a:r>
              <a:rPr lang="en-US" sz="1600" dirty="0"/>
              <a:t>Personalized NIL insights</a:t>
            </a:r>
          </a:p>
          <a:p>
            <a:r>
              <a:rPr lang="en-US" sz="1600" dirty="0"/>
              <a:t>Snowball network effect for accounts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Phase IB</a:t>
            </a:r>
          </a:p>
          <a:p>
            <a:r>
              <a:rPr lang="en-US" sz="1600" dirty="0"/>
              <a:t>Freemium model (time-bound) for NIL agent analytics</a:t>
            </a:r>
          </a:p>
          <a:p>
            <a:r>
              <a:rPr lang="en-US" sz="1600" dirty="0"/>
              <a:t>Pitch to as many agents as possible, while aggregating valuable data</a:t>
            </a:r>
          </a:p>
          <a:p>
            <a:r>
              <a:rPr lang="en-US" sz="1600" dirty="0"/>
              <a:t>Run at a loss early 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1A972-6D9A-CA68-6B05-DC9D64E630AB}"/>
              </a:ext>
            </a:extLst>
          </p:cNvPr>
          <p:cNvSpPr txBox="1"/>
          <p:nvPr/>
        </p:nvSpPr>
        <p:spPr>
          <a:xfrm>
            <a:off x="6096000" y="1825625"/>
            <a:ext cx="5221550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Phase II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“Come for the tool, stay for the network”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Real time market-insights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For x amount of dollars a month, would you want access beyond your walled garden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Monetize a habit that we have built 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Solve Cold Start Problem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03BCB-EB5D-2BB6-B399-1424B1F72E8D}"/>
              </a:ext>
            </a:extLst>
          </p:cNvPr>
          <p:cNvSpPr/>
          <p:nvPr/>
        </p:nvSpPr>
        <p:spPr>
          <a:xfrm>
            <a:off x="4250871" y="2775857"/>
            <a:ext cx="3690258" cy="130628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Transferred to Notion</a:t>
            </a:r>
          </a:p>
        </p:txBody>
      </p:sp>
    </p:spTree>
    <p:extLst>
      <p:ext uri="{BB962C8B-B14F-4D97-AF65-F5344CB8AC3E}">
        <p14:creationId xmlns:p14="http://schemas.microsoft.com/office/powerpoint/2010/main" val="129571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1531</TotalTime>
  <Words>329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Hypothesis Testing</vt:lpstr>
      <vt:lpstr>Value Proposition Canvas</vt:lpstr>
      <vt:lpstr>PowerPoint Presentation</vt:lpstr>
      <vt:lpstr>Product Vision: Growth-Hacked Cold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LinDon Harris</dc:creator>
  <cp:lastModifiedBy>LinDon Harris</cp:lastModifiedBy>
  <cp:revision>6</cp:revision>
  <dcterms:created xsi:type="dcterms:W3CDTF">2023-07-24T14:56:36Z</dcterms:created>
  <dcterms:modified xsi:type="dcterms:W3CDTF">2023-07-26T20:37:46Z</dcterms:modified>
</cp:coreProperties>
</file>