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6" r:id="rId6"/>
    <p:sldId id="259" r:id="rId7"/>
    <p:sldId id="268" r:id="rId8"/>
    <p:sldId id="269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51" d="100"/>
          <a:sy n="51" d="100"/>
        </p:scale>
        <p:origin x="65" y="1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 Size ($M)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pre-2021</c:v>
                </c:pt>
                <c:pt idx="1">
                  <c:v>2022A</c:v>
                </c:pt>
                <c:pt idx="2">
                  <c:v>2023E</c:v>
                </c:pt>
                <c:pt idx="3">
                  <c:v>2024E</c:v>
                </c:pt>
                <c:pt idx="4">
                  <c:v>2025E</c:v>
                </c:pt>
                <c:pt idx="5">
                  <c:v>2026E</c:v>
                </c:pt>
                <c:pt idx="6">
                  <c:v>2027E</c:v>
                </c:pt>
                <c:pt idx="7">
                  <c:v>2028E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</c:v>
                </c:pt>
                <c:pt idx="1">
                  <c:v>917</c:v>
                </c:pt>
                <c:pt idx="2">
                  <c:v>1140</c:v>
                </c:pt>
                <c:pt idx="3">
                  <c:v>1500</c:v>
                </c:pt>
                <c:pt idx="4">
                  <c:v>1900</c:v>
                </c:pt>
                <c:pt idx="5">
                  <c:v>2400</c:v>
                </c:pt>
                <c:pt idx="6">
                  <c:v>3000</c:v>
                </c:pt>
                <c:pt idx="7">
                  <c:v>3800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F0-46DE-8D11-214DF2BD93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7538272"/>
        <c:axId val="1751864080"/>
      </c:barChart>
      <c:catAx>
        <c:axId val="1867538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864080"/>
        <c:crosses val="autoZero"/>
        <c:auto val="1"/>
        <c:lblAlgn val="ctr"/>
        <c:lblOffset val="100"/>
        <c:noMultiLvlLbl val="0"/>
      </c:catAx>
      <c:valAx>
        <c:axId val="17518640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7538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SPNSR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SPNSR platform and value proposition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the SPNSR Platform</a:t>
            </a:r>
          </a:p>
          <a:p>
            <a:r>
              <a:rPr lang="en-US" dirty="0"/>
              <a:t>Key Features and Services Offered</a:t>
            </a:r>
          </a:p>
          <a:p>
            <a:r>
              <a:rPr lang="en-US" dirty="0"/>
              <a:t>Unique Value Proposition</a:t>
            </a:r>
          </a:p>
          <a:p>
            <a:r>
              <a:rPr lang="en-US" dirty="0"/>
              <a:t>How SPNSR Addresses the Identified Pain Points</a:t>
            </a:r>
          </a:p>
        </p:txBody>
      </p:sp>
    </p:spTree>
    <p:extLst>
      <p:ext uri="{BB962C8B-B14F-4D97-AF65-F5344CB8AC3E}">
        <p14:creationId xmlns:p14="http://schemas.microsoft.com/office/powerpoint/2010/main" val="1768345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Customer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discovery</a:t>
            </a:r>
          </a:p>
          <a:p>
            <a:r>
              <a:rPr lang="en-US" dirty="0"/>
              <a:t>Customer validation</a:t>
            </a:r>
          </a:p>
          <a:p>
            <a:r>
              <a:rPr lang="en-US" dirty="0"/>
              <a:t>Customer creation</a:t>
            </a:r>
          </a:p>
          <a:p>
            <a:r>
              <a:rPr lang="en-US" dirty="0"/>
              <a:t>Company building</a:t>
            </a:r>
          </a:p>
        </p:txBody>
      </p:sp>
    </p:spTree>
    <p:extLst>
      <p:ext uri="{BB962C8B-B14F-4D97-AF65-F5344CB8AC3E}">
        <p14:creationId xmlns:p14="http://schemas.microsoft.com/office/powerpoint/2010/main" val="331618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[non-dilutive funding sources]</a:t>
            </a:r>
          </a:p>
          <a:p>
            <a:endParaRPr lang="en-US" dirty="0"/>
          </a:p>
          <a:p>
            <a:r>
              <a:rPr lang="en-US" dirty="0"/>
              <a:t>Y Combinator</a:t>
            </a:r>
          </a:p>
        </p:txBody>
      </p:sp>
    </p:spTree>
    <p:extLst>
      <p:ext uri="{BB962C8B-B14F-4D97-AF65-F5344CB8AC3E}">
        <p14:creationId xmlns:p14="http://schemas.microsoft.com/office/powerpoint/2010/main" val="3910735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630CED6-A090-1B6B-1A64-08A8EB0A3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5015220"/>
              </p:ext>
            </p:extLst>
          </p:nvPr>
        </p:nvGraphicFramePr>
        <p:xfrm>
          <a:off x="838200" y="1825624"/>
          <a:ext cx="10515600" cy="44686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2142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and Context of NIL and NCAA</a:t>
            </a:r>
          </a:p>
          <a:p>
            <a:r>
              <a:rPr lang="en-US" dirty="0"/>
              <a:t>Geographic Spread of Legislation</a:t>
            </a:r>
          </a:p>
          <a:p>
            <a:r>
              <a:rPr lang="en-US" dirty="0"/>
              <a:t>Categories of Invested Parties and Stakeholders</a:t>
            </a:r>
          </a:p>
        </p:txBody>
      </p:sp>
    </p:spTree>
    <p:extLst>
      <p:ext uri="{BB962C8B-B14F-4D97-AF65-F5344CB8AC3E}">
        <p14:creationId xmlns:p14="http://schemas.microsoft.com/office/powerpoint/2010/main" val="4001344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chain of NIL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it Works: Step-by-step Breakdown of an NIL Transaction</a:t>
            </a:r>
          </a:p>
          <a:p>
            <a:r>
              <a:rPr lang="en-US" dirty="0"/>
              <a:t>Key Players and their Roles</a:t>
            </a:r>
          </a:p>
        </p:txBody>
      </p:sp>
    </p:spTree>
    <p:extLst>
      <p:ext uri="{BB962C8B-B14F-4D97-AF65-F5344CB8AC3E}">
        <p14:creationId xmlns:p14="http://schemas.microsoft.com/office/powerpoint/2010/main" val="2897312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1338-A1CC-D9FE-CC7C-FFED819B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NIL Collectives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8786-0698-B75B-5DA3-1C006AF0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251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What Are NIL Collectives?</a:t>
            </a:r>
          </a:p>
          <a:p>
            <a:r>
              <a:rPr lang="en-US" sz="1600" dirty="0"/>
              <a:t>NIL Collectives, over 60 in existence, are groups of donors, alumni, boosters, and local businesses. They collectively pool their resources, aggregating a multi-million-dollar pool to provide NIL opportunities for student athletes</a:t>
            </a:r>
          </a:p>
          <a:p>
            <a:pPr marL="0" indent="0">
              <a:buNone/>
            </a:pPr>
            <a:r>
              <a:rPr lang="en-US" sz="1600" b="1" dirty="0"/>
              <a:t>Current Landscape</a:t>
            </a:r>
          </a:p>
          <a:p>
            <a:r>
              <a:rPr lang="en-US" sz="1600" dirty="0"/>
              <a:t>Active collectives like Oregon’s Division Street and Tennessee’s </a:t>
            </a:r>
            <a:r>
              <a:rPr lang="en-US" sz="1600" dirty="0" err="1"/>
              <a:t>Spyre</a:t>
            </a:r>
            <a:r>
              <a:rPr lang="en-US" sz="1600" dirty="0"/>
              <a:t> Sports Collective are well-funded, holding contracts worth six to eight figures, but such high-value deals are in the minority</a:t>
            </a:r>
          </a:p>
          <a:p>
            <a:r>
              <a:rPr lang="en-US" sz="1600" dirty="0"/>
              <a:t>Despite extensive media coverage and perceived impact, CEO Blake Lawrence from </a:t>
            </a:r>
            <a:r>
              <a:rPr lang="en-US" sz="1600" dirty="0" err="1"/>
              <a:t>Opendorse</a:t>
            </a:r>
            <a:r>
              <a:rPr lang="en-US" sz="1600" dirty="0"/>
              <a:t> suggests a significant gap between the media's portrayal and the actual scenario. Most collectives are quietly laying foundations, whilst the buzz revolves around a few.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05BF11-47C2-9A6E-9E6B-6F3161C5061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25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Case Studies</a:t>
            </a:r>
          </a:p>
          <a:p>
            <a:r>
              <a:rPr lang="en-US" sz="1600" dirty="0"/>
              <a:t>The NC State's 'Pack of Wolves' collective has secured numerous deals for its athletes. Tim </a:t>
            </a:r>
            <a:r>
              <a:rPr lang="en-US" sz="1600" dirty="0" err="1"/>
              <a:t>McCay</a:t>
            </a:r>
            <a:r>
              <a:rPr lang="en-US" sz="1600" dirty="0"/>
              <a:t>, an offensive lineman, has achieved a net worth of over $50,000 through NIL deals facilitated by the collective.</a:t>
            </a:r>
          </a:p>
          <a:p>
            <a:r>
              <a:rPr lang="en-US" sz="1600" dirty="0"/>
              <a:t>"There’s a big gap between the collectives that have figured it out…and those that are creating a lot of buzz through announcements but aren’t doing much in reality.” – Front Office Sports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The Future</a:t>
            </a:r>
          </a:p>
          <a:p>
            <a:r>
              <a:rPr lang="en-US" sz="1600" dirty="0"/>
              <a:t>NIL collectives are here to stay. Experts agree that the future will see these groups influencing not just recruitment but also the benefit athletes derive from NIL deals.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25DB7-6829-C8FD-6D24-B8015D7F2F69}"/>
              </a:ext>
            </a:extLst>
          </p:cNvPr>
          <p:cNvSpPr txBox="1">
            <a:spLocks/>
          </p:cNvSpPr>
          <p:nvPr/>
        </p:nvSpPr>
        <p:spPr>
          <a:xfrm>
            <a:off x="990600" y="6212180"/>
            <a:ext cx="5257800" cy="28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Front Office Sports</a:t>
            </a:r>
          </a:p>
        </p:txBody>
      </p:sp>
    </p:spTree>
    <p:extLst>
      <p:ext uri="{BB962C8B-B14F-4D97-AF65-F5344CB8AC3E}">
        <p14:creationId xmlns:p14="http://schemas.microsoft.com/office/powerpoint/2010/main" val="206531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Categories of Businesses Delivering value in the NIL Space </a:t>
            </a:r>
          </a:p>
          <a:p>
            <a:r>
              <a:rPr lang="en-US" dirty="0"/>
              <a:t>Key Competitors and their Offerings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SponsorUnited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Opendorse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Altius Sports Partners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52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1338-A1CC-D9FE-CC7C-FFED819B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</a:t>
            </a:r>
            <a:r>
              <a:rPr lang="en-US" dirty="0" err="1"/>
              <a:t>Opendorse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8786-0698-B75B-5DA3-1C006AF0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86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Introduction</a:t>
            </a:r>
          </a:p>
          <a:p>
            <a:r>
              <a:rPr lang="en-US" sz="1500" dirty="0"/>
              <a:t>Founded in 2012, </a:t>
            </a:r>
            <a:r>
              <a:rPr lang="en-US" sz="1500" dirty="0" err="1"/>
              <a:t>Opendorse’s</a:t>
            </a:r>
            <a:r>
              <a:rPr lang="en-US" sz="1500" dirty="0"/>
              <a:t> mission is to assist athletes in the monetization of their name, image, and likeness (NIL). It has become the go-to platform for numerous stakeholders in sports, including fans, brands, sponsors, donors, and schools, serving over 100,000 athletes to date.</a:t>
            </a:r>
          </a:p>
          <a:p>
            <a:pPr marL="0" indent="0">
              <a:buNone/>
            </a:pPr>
            <a:r>
              <a:rPr lang="en-US" sz="1500" b="1" dirty="0"/>
              <a:t>Key Services:</a:t>
            </a:r>
          </a:p>
          <a:p>
            <a:r>
              <a:rPr lang="en-US" sz="1500" dirty="0"/>
              <a:t>Athlete Marketplace: matching athletes and sponsors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Streamlined Buying Experience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Smart Athlete Search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Complete Athlete Profiles</a:t>
            </a:r>
          </a:p>
          <a:p>
            <a:r>
              <a:rPr lang="en-US" sz="1500" dirty="0"/>
              <a:t>NIL Solutions: leading compliance, education, and content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Automated Compliance Disclosures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Expert-Led Education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500" dirty="0"/>
              <a:t>On-Demand Content Sharing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05BF11-47C2-9A6E-9E6B-6F3161C5061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2516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/>
              <a:t>Case Studies</a:t>
            </a:r>
          </a:p>
          <a:p>
            <a:r>
              <a:rPr lang="en-US" sz="1600" dirty="0"/>
              <a:t>In a recent funding round, </a:t>
            </a:r>
            <a:r>
              <a:rPr lang="en-US" sz="1600" dirty="0" err="1"/>
              <a:t>Opendorse</a:t>
            </a:r>
            <a:r>
              <a:rPr lang="en-US" sz="1600" dirty="0"/>
              <a:t> secured $20M, pushing its total funding to approximately $40M. This surge of funding attests to the investors' confidence in </a:t>
            </a:r>
            <a:r>
              <a:rPr lang="en-US" sz="1600" dirty="0" err="1"/>
              <a:t>Opendorse</a:t>
            </a:r>
            <a:r>
              <a:rPr lang="en-US" sz="1600" dirty="0"/>
              <a:t> as a potential leader in the bustling NIL space</a:t>
            </a:r>
          </a:p>
          <a:p>
            <a:r>
              <a:rPr lang="en-US" sz="1600" dirty="0" err="1"/>
              <a:t>Opendorse</a:t>
            </a:r>
            <a:r>
              <a:rPr lang="en-US" sz="1600" dirty="0"/>
              <a:t> plans to utilize the new funds to launch a fan-subscription product called </a:t>
            </a:r>
            <a:r>
              <a:rPr lang="en-US" sz="1600" dirty="0" err="1"/>
              <a:t>Opendorse</a:t>
            </a:r>
            <a:r>
              <a:rPr lang="en-US" sz="1600" dirty="0"/>
              <a:t> Clubs and bolster its NIL marketplace and NIL collective capacity. CEO Blake Lawrence predicts that, in 2023, </a:t>
            </a:r>
            <a:r>
              <a:rPr lang="en-US" sz="1600" dirty="0" err="1"/>
              <a:t>Opendorse</a:t>
            </a:r>
            <a:r>
              <a:rPr lang="en-US" sz="1600" dirty="0"/>
              <a:t> will have the tools to assist athletes in earning $100 million on the platform</a:t>
            </a:r>
          </a:p>
          <a:p>
            <a:pPr marL="0" indent="0">
              <a:buNone/>
            </a:pPr>
            <a:r>
              <a:rPr lang="en-US" sz="1600" b="1" dirty="0"/>
              <a:t>Impact and Future Goals</a:t>
            </a:r>
          </a:p>
          <a:p>
            <a:r>
              <a:rPr lang="en-US" sz="1600" dirty="0"/>
              <a:t>In the first year of NIL, nearly $1 billion flowed through the new market, signifying rapid growth and indicating that the NIL industry shows no signs of slowing</a:t>
            </a:r>
          </a:p>
          <a:p>
            <a:r>
              <a:rPr lang="en-US" sz="1600" dirty="0" err="1"/>
              <a:t>Opendorse</a:t>
            </a:r>
            <a:r>
              <a:rPr lang="en-US" sz="1600" dirty="0"/>
              <a:t> aims to expand its NIL collective division and enhance offerings for schools and brands. With their unified approach, </a:t>
            </a:r>
            <a:r>
              <a:rPr lang="en-US" sz="1600" dirty="0" err="1"/>
              <a:t>Opendorse</a:t>
            </a:r>
            <a:r>
              <a:rPr lang="en-US" sz="1600" dirty="0"/>
              <a:t> anticipates a $10 billion annual market, positioning student-athletes and their supporting parties for success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25DB7-6829-C8FD-6D24-B8015D7F2F69}"/>
              </a:ext>
            </a:extLst>
          </p:cNvPr>
          <p:cNvSpPr txBox="1">
            <a:spLocks/>
          </p:cNvSpPr>
          <p:nvPr/>
        </p:nvSpPr>
        <p:spPr>
          <a:xfrm>
            <a:off x="990600" y="6212180"/>
            <a:ext cx="5257800" cy="28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Opendorse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0199C5-14C8-3FEE-6D8F-1EC91CD0A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267" y="814387"/>
            <a:ext cx="2277533" cy="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2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1338-A1CC-D9FE-CC7C-FFED819B0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Gaps in the </a:t>
            </a:r>
            <a:r>
              <a:rPr lang="en-US" dirty="0" err="1"/>
              <a:t>Opendorse</a:t>
            </a:r>
            <a:r>
              <a:rPr lang="en-US" dirty="0"/>
              <a:t> 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48786-0698-B75B-5DA3-1C006AF09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86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b="1" dirty="0"/>
              <a:t>Personalization</a:t>
            </a:r>
          </a:p>
          <a:p>
            <a:r>
              <a:rPr lang="en-US" sz="1500" dirty="0"/>
              <a:t>With a large pool of athletes on the platform, there could be potential challenges in terms of personalizing deals to suit the individual brand of each athlete. A “one-size-fits-all” approach might not effectively serve the interests of every athlete or brand</a:t>
            </a:r>
          </a:p>
          <a:p>
            <a:pPr marL="0" indent="0">
              <a:buNone/>
            </a:pPr>
            <a:r>
              <a:rPr lang="en-US" sz="1500" b="1" dirty="0"/>
              <a:t>Market Saturation</a:t>
            </a:r>
          </a:p>
          <a:p>
            <a:r>
              <a:rPr lang="en-US" sz="1500" dirty="0"/>
              <a:t>Given the high number of athletes and brand partners, there might be an oversaturation leading to lower engagement rates and lower perceived value for the sponsors</a:t>
            </a:r>
          </a:p>
          <a:p>
            <a:pPr marL="0" indent="0">
              <a:buNone/>
            </a:pPr>
            <a:r>
              <a:rPr lang="en-US" sz="1500" b="1" dirty="0"/>
              <a:t>Advanced Technology</a:t>
            </a:r>
          </a:p>
          <a:p>
            <a:r>
              <a:rPr lang="en-US" sz="1500" dirty="0"/>
              <a:t>A key opportunity for disruption lies in the technology aspect. While </a:t>
            </a:r>
            <a:r>
              <a:rPr lang="en-US" sz="1500" dirty="0" err="1"/>
              <a:t>Opendorse</a:t>
            </a:r>
            <a:r>
              <a:rPr lang="en-US" sz="1500" dirty="0"/>
              <a:t> focuses on simplifying transactions, a potential competitor could innovate with advanced AI and machine learning algorithms to better match athletes with brands, predict successful partnerships, and personalize the platform's offerings to each user. This tech-focused approach could create a more efficient and engaging platform for all parties involved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05BF11-47C2-9A6E-9E6B-6F3161C50617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251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500" b="1" dirty="0"/>
              <a:t>Trust and Accountability</a:t>
            </a:r>
          </a:p>
          <a:p>
            <a:r>
              <a:rPr lang="en-US" sz="1500" dirty="0" err="1"/>
              <a:t>Opendorse</a:t>
            </a:r>
            <a:r>
              <a:rPr lang="en-US" sz="1500" dirty="0"/>
              <a:t> does not currently provide athletes with substantial information on the brands they might partner with. Creating a feature for brand reviews and ratings by previous athlete collaborators could increase transparency and trust. </a:t>
            </a:r>
          </a:p>
          <a:p>
            <a:pPr marL="0" indent="0">
              <a:buNone/>
            </a:pPr>
            <a:r>
              <a:rPr lang="en-US" sz="1500" b="1" dirty="0"/>
              <a:t>Case Studies</a:t>
            </a:r>
          </a:p>
          <a:p>
            <a:r>
              <a:rPr lang="en-US" sz="1500" dirty="0" err="1"/>
              <a:t>Opendorse</a:t>
            </a:r>
            <a:r>
              <a:rPr lang="en-US" sz="1500" dirty="0"/>
              <a:t> lacks in-depth analytics or insight tools that assist brands and boosters in making endorsement decisions. Developing a toolset that offers comprehensive data about athletes' performance, engagement metrics, and audience demographics could offer value.</a:t>
            </a:r>
          </a:p>
          <a:p>
            <a:pPr marL="0" indent="0">
              <a:buNone/>
            </a:pPr>
            <a:r>
              <a:rPr lang="en-US" sz="1500" b="1" dirty="0"/>
              <a:t>Micro-Influencing</a:t>
            </a:r>
          </a:p>
          <a:p>
            <a:r>
              <a:rPr lang="en-US" sz="1500" dirty="0" err="1"/>
              <a:t>Opendorse</a:t>
            </a:r>
            <a:r>
              <a:rPr lang="en-US" sz="1500" dirty="0"/>
              <a:t> is primarily focused on high-profile athletes, missing the potential of smaller, more dedicated followings of “micro-influencers”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C625DB7-6829-C8FD-6D24-B8015D7F2F69}"/>
              </a:ext>
            </a:extLst>
          </p:cNvPr>
          <p:cNvSpPr txBox="1">
            <a:spLocks/>
          </p:cNvSpPr>
          <p:nvPr/>
        </p:nvSpPr>
        <p:spPr>
          <a:xfrm>
            <a:off x="990600" y="6212180"/>
            <a:ext cx="5257800" cy="2806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</a:t>
            </a:r>
            <a:r>
              <a:rPr 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Opendorse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232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EC52-6B3B-BF05-BF5F-A10F013B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pain points to be addressed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C26F6-B1C5-54B9-5F1D-03077FA6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Pain Points Currently Experienced by Athletes, Sponsors, and other Stakeholders [with anecdotal validation]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85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633</TotalTime>
  <Words>888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SPNSR</vt:lpstr>
      <vt:lpstr>Market Analysis</vt:lpstr>
      <vt:lpstr>Market Context</vt:lpstr>
      <vt:lpstr>Value chain of NIL transactions</vt:lpstr>
      <vt:lpstr>Understanding NIL Collectives</vt:lpstr>
      <vt:lpstr>Competitive Landscape</vt:lpstr>
      <vt:lpstr>Case Study: Opendorse</vt:lpstr>
      <vt:lpstr>Gaps in the Opendorse Business Model</vt:lpstr>
      <vt:lpstr>Current pain points to be addressed</vt:lpstr>
      <vt:lpstr>SPNSR platform and value proposition</vt:lpstr>
      <vt:lpstr>Customer Development</vt:lpstr>
      <vt:lpstr>Roadmap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LinDon Harris</cp:lastModifiedBy>
  <cp:revision>2</cp:revision>
  <dcterms:created xsi:type="dcterms:W3CDTF">2023-07-24T14:56:36Z</dcterms:created>
  <dcterms:modified xsi:type="dcterms:W3CDTF">2023-07-25T01:32:58Z</dcterms:modified>
</cp:coreProperties>
</file>