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4"/>
  </p:notesMasterIdLst>
  <p:sldIdLst>
    <p:sldId id="256" r:id="rId2"/>
    <p:sldId id="259" r:id="rId3"/>
    <p:sldId id="262" r:id="rId4"/>
    <p:sldId id="267" r:id="rId5"/>
    <p:sldId id="263" r:id="rId6"/>
    <p:sldId id="264" r:id="rId7"/>
    <p:sldId id="265" r:id="rId8"/>
    <p:sldId id="269" r:id="rId9"/>
    <p:sldId id="270" r:id="rId10"/>
    <p:sldId id="268" r:id="rId11"/>
    <p:sldId id="260" r:id="rId12"/>
    <p:sldId id="261"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3690"/>
  </p:normalViewPr>
  <p:slideViewPr>
    <p:cSldViewPr snapToGrid="0">
      <p:cViewPr>
        <p:scale>
          <a:sx n="104" d="100"/>
          <a:sy n="104" d="100"/>
        </p:scale>
        <p:origin x="-576"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FEDE2-B828-4C8F-AA36-557D87031497}"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491113F5-A3E2-4102-96D9-E07E4B688E6A}">
      <dgm:prSet/>
      <dgm:spPr/>
      <dgm:t>
        <a:bodyPr/>
        <a:lstStyle/>
        <a:p>
          <a:r>
            <a:rPr lang="fr-FR" dirty="0" err="1"/>
            <a:t>constructionType</a:t>
          </a:r>
          <a:r>
            <a:rPr lang="fr-FR" dirty="0"/>
            <a:t>() : permet de construire les différents types d’une pièce </a:t>
          </a:r>
          <a:endParaRPr lang="en-US" dirty="0"/>
        </a:p>
      </dgm:t>
    </dgm:pt>
    <dgm:pt modelId="{101FCBD1-CD20-4D1E-A8A0-E8B037FBBFAC}" type="parTrans" cxnId="{A39A8FEC-6FB7-4666-8B3A-FE5214BE7C20}">
      <dgm:prSet/>
      <dgm:spPr/>
      <dgm:t>
        <a:bodyPr/>
        <a:lstStyle/>
        <a:p>
          <a:endParaRPr lang="en-US"/>
        </a:p>
      </dgm:t>
    </dgm:pt>
    <dgm:pt modelId="{55921418-BEDF-407E-91AA-7349F51207C1}" type="sibTrans" cxnId="{A39A8FEC-6FB7-4666-8B3A-FE5214BE7C20}">
      <dgm:prSet/>
      <dgm:spPr/>
      <dgm:t>
        <a:bodyPr/>
        <a:lstStyle/>
        <a:p>
          <a:endParaRPr lang="en-US"/>
        </a:p>
      </dgm:t>
    </dgm:pt>
    <dgm:pt modelId="{E9C43D32-CE08-40D5-A82F-930E240604A1}">
      <dgm:prSet/>
      <dgm:spPr/>
      <dgm:t>
        <a:bodyPr/>
        <a:lstStyle/>
        <a:p>
          <a:r>
            <a:rPr lang="fr-FR" dirty="0"/>
            <a:t>TYPE_1 : barre en mouvement et initialisation des entité du jeu (bombes, vies, potions)</a:t>
          </a:r>
          <a:endParaRPr lang="en-US" dirty="0"/>
        </a:p>
      </dgm:t>
    </dgm:pt>
    <dgm:pt modelId="{7063DC8E-BD8A-4241-A0EC-223FFC56E4CB}" type="parTrans" cxnId="{E5E4F114-680A-4006-B4E4-910C2C17A997}">
      <dgm:prSet/>
      <dgm:spPr/>
      <dgm:t>
        <a:bodyPr/>
        <a:lstStyle/>
        <a:p>
          <a:endParaRPr lang="en-US"/>
        </a:p>
      </dgm:t>
    </dgm:pt>
    <dgm:pt modelId="{955132EA-8ABC-4567-A2CD-410C6CCCB3EC}" type="sibTrans" cxnId="{E5E4F114-680A-4006-B4E4-910C2C17A997}">
      <dgm:prSet/>
      <dgm:spPr/>
      <dgm:t>
        <a:bodyPr/>
        <a:lstStyle/>
        <a:p>
          <a:endParaRPr lang="en-US"/>
        </a:p>
      </dgm:t>
    </dgm:pt>
    <dgm:pt modelId="{459C3909-1B5C-4D5E-823D-228C315F98F1}">
      <dgm:prSet/>
      <dgm:spPr/>
      <dgm:t>
        <a:bodyPr/>
        <a:lstStyle/>
        <a:p>
          <a:r>
            <a:rPr lang="fr-FR"/>
            <a:t>TYPE_2 : présence de monstre et initialisation des entité du jeu (bombes, vies, potions)</a:t>
          </a:r>
          <a:endParaRPr lang="en-US"/>
        </a:p>
      </dgm:t>
    </dgm:pt>
    <dgm:pt modelId="{0CA8E461-75C1-4866-9311-7FB0D02EA14D}" type="parTrans" cxnId="{5A4A0A50-6A13-43AB-9234-72A0E06D8574}">
      <dgm:prSet/>
      <dgm:spPr/>
      <dgm:t>
        <a:bodyPr/>
        <a:lstStyle/>
        <a:p>
          <a:endParaRPr lang="en-US"/>
        </a:p>
      </dgm:t>
    </dgm:pt>
    <dgm:pt modelId="{DB02F34D-E1C7-4267-88CC-3EEF40423E6E}" type="sibTrans" cxnId="{5A4A0A50-6A13-43AB-9234-72A0E06D8574}">
      <dgm:prSet/>
      <dgm:spPr/>
      <dgm:t>
        <a:bodyPr/>
        <a:lstStyle/>
        <a:p>
          <a:endParaRPr lang="en-US"/>
        </a:p>
      </dgm:t>
    </dgm:pt>
    <dgm:pt modelId="{3732BC32-43C7-4678-88B5-DF7459C4C120}">
      <dgm:prSet/>
      <dgm:spPr/>
      <dgm:t>
        <a:bodyPr/>
        <a:lstStyle/>
        <a:p>
          <a:r>
            <a:rPr lang="fr-FR"/>
            <a:t>TYPE_3 : trésor </a:t>
          </a:r>
          <a:endParaRPr lang="en-US"/>
        </a:p>
      </dgm:t>
    </dgm:pt>
    <dgm:pt modelId="{9E5F9686-66F3-42D9-98CA-135C6F2015EF}" type="parTrans" cxnId="{F81803C1-7A5F-4B83-B225-EE6439C580BE}">
      <dgm:prSet/>
      <dgm:spPr/>
      <dgm:t>
        <a:bodyPr/>
        <a:lstStyle/>
        <a:p>
          <a:endParaRPr lang="en-US"/>
        </a:p>
      </dgm:t>
    </dgm:pt>
    <dgm:pt modelId="{1A7BCE88-C40F-4192-B310-0E831050E047}" type="sibTrans" cxnId="{F81803C1-7A5F-4B83-B225-EE6439C580BE}">
      <dgm:prSet/>
      <dgm:spPr/>
      <dgm:t>
        <a:bodyPr/>
        <a:lstStyle/>
        <a:p>
          <a:endParaRPr lang="en-US"/>
        </a:p>
      </dgm:t>
    </dgm:pt>
    <dgm:pt modelId="{B2E17333-A674-F64B-ABC9-2EA226757088}" type="pres">
      <dgm:prSet presAssocID="{D77FEDE2-B828-4C8F-AA36-557D87031497}" presName="outerComposite" presStyleCnt="0">
        <dgm:presLayoutVars>
          <dgm:chMax val="5"/>
          <dgm:dir/>
          <dgm:resizeHandles val="exact"/>
        </dgm:presLayoutVars>
      </dgm:prSet>
      <dgm:spPr/>
    </dgm:pt>
    <dgm:pt modelId="{EB848FCC-AFB2-1B4F-AAC1-0C0E47C4B081}" type="pres">
      <dgm:prSet presAssocID="{D77FEDE2-B828-4C8F-AA36-557D87031497}" presName="dummyMaxCanvas" presStyleCnt="0">
        <dgm:presLayoutVars/>
      </dgm:prSet>
      <dgm:spPr/>
    </dgm:pt>
    <dgm:pt modelId="{F808E510-BFC9-D343-8F3A-973457A08957}" type="pres">
      <dgm:prSet presAssocID="{D77FEDE2-B828-4C8F-AA36-557D87031497}" presName="FourNodes_1" presStyleLbl="node1" presStyleIdx="0" presStyleCnt="4">
        <dgm:presLayoutVars>
          <dgm:bulletEnabled val="1"/>
        </dgm:presLayoutVars>
      </dgm:prSet>
      <dgm:spPr/>
    </dgm:pt>
    <dgm:pt modelId="{F7CD0B48-47C7-484B-BE67-24975F13D12F}" type="pres">
      <dgm:prSet presAssocID="{D77FEDE2-B828-4C8F-AA36-557D87031497}" presName="FourNodes_2" presStyleLbl="node1" presStyleIdx="1" presStyleCnt="4">
        <dgm:presLayoutVars>
          <dgm:bulletEnabled val="1"/>
        </dgm:presLayoutVars>
      </dgm:prSet>
      <dgm:spPr/>
    </dgm:pt>
    <dgm:pt modelId="{7A324DBD-4855-F64A-8AE2-D7432F3C2B44}" type="pres">
      <dgm:prSet presAssocID="{D77FEDE2-B828-4C8F-AA36-557D87031497}" presName="FourNodes_3" presStyleLbl="node1" presStyleIdx="2" presStyleCnt="4">
        <dgm:presLayoutVars>
          <dgm:bulletEnabled val="1"/>
        </dgm:presLayoutVars>
      </dgm:prSet>
      <dgm:spPr/>
    </dgm:pt>
    <dgm:pt modelId="{8676A8CD-A2E4-FB4F-A0DF-B9AA36B03049}" type="pres">
      <dgm:prSet presAssocID="{D77FEDE2-B828-4C8F-AA36-557D87031497}" presName="FourNodes_4" presStyleLbl="node1" presStyleIdx="3" presStyleCnt="4">
        <dgm:presLayoutVars>
          <dgm:bulletEnabled val="1"/>
        </dgm:presLayoutVars>
      </dgm:prSet>
      <dgm:spPr/>
    </dgm:pt>
    <dgm:pt modelId="{B1F8028D-18BD-9945-8DCA-1E8D7415F850}" type="pres">
      <dgm:prSet presAssocID="{D77FEDE2-B828-4C8F-AA36-557D87031497}" presName="FourConn_1-2" presStyleLbl="fgAccFollowNode1" presStyleIdx="0" presStyleCnt="3">
        <dgm:presLayoutVars>
          <dgm:bulletEnabled val="1"/>
        </dgm:presLayoutVars>
      </dgm:prSet>
      <dgm:spPr/>
    </dgm:pt>
    <dgm:pt modelId="{CDF8A37D-5538-0C4F-AB1B-576876AD7BBE}" type="pres">
      <dgm:prSet presAssocID="{D77FEDE2-B828-4C8F-AA36-557D87031497}" presName="FourConn_2-3" presStyleLbl="fgAccFollowNode1" presStyleIdx="1" presStyleCnt="3">
        <dgm:presLayoutVars>
          <dgm:bulletEnabled val="1"/>
        </dgm:presLayoutVars>
      </dgm:prSet>
      <dgm:spPr/>
    </dgm:pt>
    <dgm:pt modelId="{AD382AE5-E364-494F-A607-67CB21B08EAC}" type="pres">
      <dgm:prSet presAssocID="{D77FEDE2-B828-4C8F-AA36-557D87031497}" presName="FourConn_3-4" presStyleLbl="fgAccFollowNode1" presStyleIdx="2" presStyleCnt="3">
        <dgm:presLayoutVars>
          <dgm:bulletEnabled val="1"/>
        </dgm:presLayoutVars>
      </dgm:prSet>
      <dgm:spPr/>
    </dgm:pt>
    <dgm:pt modelId="{21E33D8B-F4B0-C645-B2A7-FCB6C772BBB0}" type="pres">
      <dgm:prSet presAssocID="{D77FEDE2-B828-4C8F-AA36-557D87031497}" presName="FourNodes_1_text" presStyleLbl="node1" presStyleIdx="3" presStyleCnt="4">
        <dgm:presLayoutVars>
          <dgm:bulletEnabled val="1"/>
        </dgm:presLayoutVars>
      </dgm:prSet>
      <dgm:spPr/>
    </dgm:pt>
    <dgm:pt modelId="{2776D6E8-44F4-3D49-8F42-BD05D401DA62}" type="pres">
      <dgm:prSet presAssocID="{D77FEDE2-B828-4C8F-AA36-557D87031497}" presName="FourNodes_2_text" presStyleLbl="node1" presStyleIdx="3" presStyleCnt="4">
        <dgm:presLayoutVars>
          <dgm:bulletEnabled val="1"/>
        </dgm:presLayoutVars>
      </dgm:prSet>
      <dgm:spPr/>
    </dgm:pt>
    <dgm:pt modelId="{615E9981-0350-4A4F-B095-D86FF2D1FDBD}" type="pres">
      <dgm:prSet presAssocID="{D77FEDE2-B828-4C8F-AA36-557D87031497}" presName="FourNodes_3_text" presStyleLbl="node1" presStyleIdx="3" presStyleCnt="4">
        <dgm:presLayoutVars>
          <dgm:bulletEnabled val="1"/>
        </dgm:presLayoutVars>
      </dgm:prSet>
      <dgm:spPr/>
    </dgm:pt>
    <dgm:pt modelId="{E1FF6552-FED4-9C4E-8C10-8317A6C6FA72}" type="pres">
      <dgm:prSet presAssocID="{D77FEDE2-B828-4C8F-AA36-557D87031497}" presName="FourNodes_4_text" presStyleLbl="node1" presStyleIdx="3" presStyleCnt="4">
        <dgm:presLayoutVars>
          <dgm:bulletEnabled val="1"/>
        </dgm:presLayoutVars>
      </dgm:prSet>
      <dgm:spPr/>
    </dgm:pt>
  </dgm:ptLst>
  <dgm:cxnLst>
    <dgm:cxn modelId="{E6C9150A-3C32-F444-9305-5A405ADE11AB}" type="presOf" srcId="{3732BC32-43C7-4678-88B5-DF7459C4C120}" destId="{E1FF6552-FED4-9C4E-8C10-8317A6C6FA72}" srcOrd="1" destOrd="0" presId="urn:microsoft.com/office/officeart/2005/8/layout/vProcess5"/>
    <dgm:cxn modelId="{E5E4F114-680A-4006-B4E4-910C2C17A997}" srcId="{D77FEDE2-B828-4C8F-AA36-557D87031497}" destId="{E9C43D32-CE08-40D5-A82F-930E240604A1}" srcOrd="1" destOrd="0" parTransId="{7063DC8E-BD8A-4241-A0EC-223FFC56E4CB}" sibTransId="{955132EA-8ABC-4567-A2CD-410C6CCCB3EC}"/>
    <dgm:cxn modelId="{C9D3163A-6A1C-1E47-93F8-EA46EF837623}" type="presOf" srcId="{E9C43D32-CE08-40D5-A82F-930E240604A1}" destId="{F7CD0B48-47C7-484B-BE67-24975F13D12F}" srcOrd="0" destOrd="0" presId="urn:microsoft.com/office/officeart/2005/8/layout/vProcess5"/>
    <dgm:cxn modelId="{AE8A984B-983F-5643-9AEE-CE4A7946CE82}" type="presOf" srcId="{3732BC32-43C7-4678-88B5-DF7459C4C120}" destId="{8676A8CD-A2E4-FB4F-A0DF-B9AA36B03049}" srcOrd="0" destOrd="0" presId="urn:microsoft.com/office/officeart/2005/8/layout/vProcess5"/>
    <dgm:cxn modelId="{3E0D694C-ADF0-004D-A247-126C10476ECF}" type="presOf" srcId="{459C3909-1B5C-4D5E-823D-228C315F98F1}" destId="{615E9981-0350-4A4F-B095-D86FF2D1FDBD}" srcOrd="1" destOrd="0" presId="urn:microsoft.com/office/officeart/2005/8/layout/vProcess5"/>
    <dgm:cxn modelId="{5A4A0A50-6A13-43AB-9234-72A0E06D8574}" srcId="{D77FEDE2-B828-4C8F-AA36-557D87031497}" destId="{459C3909-1B5C-4D5E-823D-228C315F98F1}" srcOrd="2" destOrd="0" parTransId="{0CA8E461-75C1-4866-9311-7FB0D02EA14D}" sibTransId="{DB02F34D-E1C7-4267-88CC-3EEF40423E6E}"/>
    <dgm:cxn modelId="{93ABB151-E5BF-1645-82CB-6B77E27D1EE0}" type="presOf" srcId="{459C3909-1B5C-4D5E-823D-228C315F98F1}" destId="{7A324DBD-4855-F64A-8AE2-D7432F3C2B44}" srcOrd="0" destOrd="0" presId="urn:microsoft.com/office/officeart/2005/8/layout/vProcess5"/>
    <dgm:cxn modelId="{28D00D95-8367-1943-94D4-BE2768879571}" type="presOf" srcId="{D77FEDE2-B828-4C8F-AA36-557D87031497}" destId="{B2E17333-A674-F64B-ABC9-2EA226757088}" srcOrd="0" destOrd="0" presId="urn:microsoft.com/office/officeart/2005/8/layout/vProcess5"/>
    <dgm:cxn modelId="{D33B81A6-6C67-C141-8D15-846EB1875511}" type="presOf" srcId="{491113F5-A3E2-4102-96D9-E07E4B688E6A}" destId="{21E33D8B-F4B0-C645-B2A7-FCB6C772BBB0}" srcOrd="1" destOrd="0" presId="urn:microsoft.com/office/officeart/2005/8/layout/vProcess5"/>
    <dgm:cxn modelId="{D6B063B9-B7A9-BB43-970B-E06CB9A4CB41}" type="presOf" srcId="{491113F5-A3E2-4102-96D9-E07E4B688E6A}" destId="{F808E510-BFC9-D343-8F3A-973457A08957}" srcOrd="0" destOrd="0" presId="urn:microsoft.com/office/officeart/2005/8/layout/vProcess5"/>
    <dgm:cxn modelId="{4B2908BF-B827-F142-82B0-8C1382B614EF}" type="presOf" srcId="{DB02F34D-E1C7-4267-88CC-3EEF40423E6E}" destId="{AD382AE5-E364-494F-A607-67CB21B08EAC}" srcOrd="0" destOrd="0" presId="urn:microsoft.com/office/officeart/2005/8/layout/vProcess5"/>
    <dgm:cxn modelId="{F81803C1-7A5F-4B83-B225-EE6439C580BE}" srcId="{D77FEDE2-B828-4C8F-AA36-557D87031497}" destId="{3732BC32-43C7-4678-88B5-DF7459C4C120}" srcOrd="3" destOrd="0" parTransId="{9E5F9686-66F3-42D9-98CA-135C6F2015EF}" sibTransId="{1A7BCE88-C40F-4192-B310-0E831050E047}"/>
    <dgm:cxn modelId="{D29851CC-7506-FB4B-B13D-8AC492C26A97}" type="presOf" srcId="{55921418-BEDF-407E-91AA-7349F51207C1}" destId="{B1F8028D-18BD-9945-8DCA-1E8D7415F850}" srcOrd="0" destOrd="0" presId="urn:microsoft.com/office/officeart/2005/8/layout/vProcess5"/>
    <dgm:cxn modelId="{A39A8FEC-6FB7-4666-8B3A-FE5214BE7C20}" srcId="{D77FEDE2-B828-4C8F-AA36-557D87031497}" destId="{491113F5-A3E2-4102-96D9-E07E4B688E6A}" srcOrd="0" destOrd="0" parTransId="{101FCBD1-CD20-4D1E-A8A0-E8B037FBBFAC}" sibTransId="{55921418-BEDF-407E-91AA-7349F51207C1}"/>
    <dgm:cxn modelId="{E15545EE-F140-494B-B358-E3D9BE9D9B75}" type="presOf" srcId="{955132EA-8ABC-4567-A2CD-410C6CCCB3EC}" destId="{CDF8A37D-5538-0C4F-AB1B-576876AD7BBE}" srcOrd="0" destOrd="0" presId="urn:microsoft.com/office/officeart/2005/8/layout/vProcess5"/>
    <dgm:cxn modelId="{132E23F9-DA13-1047-B512-05BECFC6080F}" type="presOf" srcId="{E9C43D32-CE08-40D5-A82F-930E240604A1}" destId="{2776D6E8-44F4-3D49-8F42-BD05D401DA62}" srcOrd="1" destOrd="0" presId="urn:microsoft.com/office/officeart/2005/8/layout/vProcess5"/>
    <dgm:cxn modelId="{213357ED-4259-364E-B0F2-128208B87002}" type="presParOf" srcId="{B2E17333-A674-F64B-ABC9-2EA226757088}" destId="{EB848FCC-AFB2-1B4F-AAC1-0C0E47C4B081}" srcOrd="0" destOrd="0" presId="urn:microsoft.com/office/officeart/2005/8/layout/vProcess5"/>
    <dgm:cxn modelId="{A863DC46-4C97-AF45-9E82-36BF82518350}" type="presParOf" srcId="{B2E17333-A674-F64B-ABC9-2EA226757088}" destId="{F808E510-BFC9-D343-8F3A-973457A08957}" srcOrd="1" destOrd="0" presId="urn:microsoft.com/office/officeart/2005/8/layout/vProcess5"/>
    <dgm:cxn modelId="{362CCC00-1B9B-DA47-911E-1D2CF67AC839}" type="presParOf" srcId="{B2E17333-A674-F64B-ABC9-2EA226757088}" destId="{F7CD0B48-47C7-484B-BE67-24975F13D12F}" srcOrd="2" destOrd="0" presId="urn:microsoft.com/office/officeart/2005/8/layout/vProcess5"/>
    <dgm:cxn modelId="{7B342C77-FFE6-2F4A-80B0-5D924102716D}" type="presParOf" srcId="{B2E17333-A674-F64B-ABC9-2EA226757088}" destId="{7A324DBD-4855-F64A-8AE2-D7432F3C2B44}" srcOrd="3" destOrd="0" presId="urn:microsoft.com/office/officeart/2005/8/layout/vProcess5"/>
    <dgm:cxn modelId="{E4644B86-BC69-3B45-B2ED-BD4EA5451AB8}" type="presParOf" srcId="{B2E17333-A674-F64B-ABC9-2EA226757088}" destId="{8676A8CD-A2E4-FB4F-A0DF-B9AA36B03049}" srcOrd="4" destOrd="0" presId="urn:microsoft.com/office/officeart/2005/8/layout/vProcess5"/>
    <dgm:cxn modelId="{463ACE58-BE49-3446-8EA3-A27C5A40EF6F}" type="presParOf" srcId="{B2E17333-A674-F64B-ABC9-2EA226757088}" destId="{B1F8028D-18BD-9945-8DCA-1E8D7415F850}" srcOrd="5" destOrd="0" presId="urn:microsoft.com/office/officeart/2005/8/layout/vProcess5"/>
    <dgm:cxn modelId="{5B8AE7B8-9906-A447-B201-7CCD642394B8}" type="presParOf" srcId="{B2E17333-A674-F64B-ABC9-2EA226757088}" destId="{CDF8A37D-5538-0C4F-AB1B-576876AD7BBE}" srcOrd="6" destOrd="0" presId="urn:microsoft.com/office/officeart/2005/8/layout/vProcess5"/>
    <dgm:cxn modelId="{E8129078-5D61-5B4A-8F9F-8221FBA6C270}" type="presParOf" srcId="{B2E17333-A674-F64B-ABC9-2EA226757088}" destId="{AD382AE5-E364-494F-A607-67CB21B08EAC}" srcOrd="7" destOrd="0" presId="urn:microsoft.com/office/officeart/2005/8/layout/vProcess5"/>
    <dgm:cxn modelId="{2697895C-37DF-3F4D-BB1A-6C17551AC4A0}" type="presParOf" srcId="{B2E17333-A674-F64B-ABC9-2EA226757088}" destId="{21E33D8B-F4B0-C645-B2A7-FCB6C772BBB0}" srcOrd="8" destOrd="0" presId="urn:microsoft.com/office/officeart/2005/8/layout/vProcess5"/>
    <dgm:cxn modelId="{127591FF-7DC7-1C44-BA40-F36C2010A03E}" type="presParOf" srcId="{B2E17333-A674-F64B-ABC9-2EA226757088}" destId="{2776D6E8-44F4-3D49-8F42-BD05D401DA62}" srcOrd="9" destOrd="0" presId="urn:microsoft.com/office/officeart/2005/8/layout/vProcess5"/>
    <dgm:cxn modelId="{6FE85F56-59F9-A945-8B1B-249926DE3184}" type="presParOf" srcId="{B2E17333-A674-F64B-ABC9-2EA226757088}" destId="{615E9981-0350-4A4F-B095-D86FF2D1FDBD}" srcOrd="10" destOrd="0" presId="urn:microsoft.com/office/officeart/2005/8/layout/vProcess5"/>
    <dgm:cxn modelId="{4A6E9E8F-4295-9D40-A4E8-216533386421}" type="presParOf" srcId="{B2E17333-A674-F64B-ABC9-2EA226757088}" destId="{E1FF6552-FED4-9C4E-8C10-8317A6C6FA7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4EED27-4C26-4D76-8EF7-22C54C095C6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017E6D5F-DDB8-4B40-8F10-8FBCC1E11FD3}">
      <dgm:prSet/>
      <dgm:spPr/>
      <dgm:t>
        <a:bodyPr/>
        <a:lstStyle/>
        <a:p>
          <a:r>
            <a:rPr lang="fr-FR"/>
            <a:t>Int collisionMurs(Pos p, int tailleX, int tailleY) </a:t>
          </a:r>
          <a:endParaRPr lang="en-US"/>
        </a:p>
      </dgm:t>
    </dgm:pt>
    <dgm:pt modelId="{0531B828-52B7-4AFF-A177-C077E8C36921}" type="parTrans" cxnId="{C9AF4C41-1636-4DA3-95A1-45159838797B}">
      <dgm:prSet/>
      <dgm:spPr/>
      <dgm:t>
        <a:bodyPr/>
        <a:lstStyle/>
        <a:p>
          <a:endParaRPr lang="en-US"/>
        </a:p>
      </dgm:t>
    </dgm:pt>
    <dgm:pt modelId="{D91DA8BC-6FDB-4ED8-9350-240A2C9FD8F7}" type="sibTrans" cxnId="{C9AF4C41-1636-4DA3-95A1-45159838797B}">
      <dgm:prSet/>
      <dgm:spPr/>
      <dgm:t>
        <a:bodyPr/>
        <a:lstStyle/>
        <a:p>
          <a:endParaRPr lang="en-US"/>
        </a:p>
      </dgm:t>
    </dgm:pt>
    <dgm:pt modelId="{C7834AAE-6D0D-4DC7-B47D-4808D48935A3}">
      <dgm:prSet/>
      <dgm:spPr/>
      <dgm:t>
        <a:bodyPr/>
        <a:lstStyle/>
        <a:p>
          <a:r>
            <a:rPr lang="fr-FR" dirty="0"/>
            <a:t>Vérifie si un objet se trouve en collision avec l’un des murs de la pièce, </a:t>
          </a:r>
          <a:endParaRPr lang="en-US" dirty="0"/>
        </a:p>
      </dgm:t>
    </dgm:pt>
    <dgm:pt modelId="{C7F37A1A-8083-4DE2-893C-604DF5C63D06}" type="parTrans" cxnId="{898FC5AF-3CD3-430B-8256-3A294F5BBC6C}">
      <dgm:prSet/>
      <dgm:spPr/>
      <dgm:t>
        <a:bodyPr/>
        <a:lstStyle/>
        <a:p>
          <a:endParaRPr lang="en-US"/>
        </a:p>
      </dgm:t>
    </dgm:pt>
    <dgm:pt modelId="{18CD1921-E4A8-4B3C-830F-9029F0677284}" type="sibTrans" cxnId="{898FC5AF-3CD3-430B-8256-3A294F5BBC6C}">
      <dgm:prSet/>
      <dgm:spPr/>
      <dgm:t>
        <a:bodyPr/>
        <a:lstStyle/>
        <a:p>
          <a:endParaRPr lang="en-US"/>
        </a:p>
      </dgm:t>
    </dgm:pt>
    <dgm:pt modelId="{E38126EE-E2B6-45BD-8F8C-736910F7688D}">
      <dgm:prSet/>
      <dgm:spPr/>
      <dgm:t>
        <a:bodyPr/>
        <a:lstStyle/>
        <a:p>
          <a:r>
            <a:rPr lang="fr-FR"/>
            <a:t>La boucle « do while » permet de parcourir les murs afin de vérifier la collision avec une entité. Si cela est le cas, la variable valide est mis à faux, on sort de la boucle et le numéro du mur en indice est renvoyé </a:t>
          </a:r>
          <a:endParaRPr lang="en-US"/>
        </a:p>
      </dgm:t>
    </dgm:pt>
    <dgm:pt modelId="{88875C63-879D-4F3C-BC2B-6C7F77B2A2CA}" type="parTrans" cxnId="{EBBF3FD9-94B7-4108-979C-A485F0CB1A5E}">
      <dgm:prSet/>
      <dgm:spPr/>
      <dgm:t>
        <a:bodyPr/>
        <a:lstStyle/>
        <a:p>
          <a:endParaRPr lang="en-US"/>
        </a:p>
      </dgm:t>
    </dgm:pt>
    <dgm:pt modelId="{0490D618-05D9-4B29-9ABC-B594A8FC1F0E}" type="sibTrans" cxnId="{EBBF3FD9-94B7-4108-979C-A485F0CB1A5E}">
      <dgm:prSet/>
      <dgm:spPr/>
      <dgm:t>
        <a:bodyPr/>
        <a:lstStyle/>
        <a:p>
          <a:endParaRPr lang="en-US"/>
        </a:p>
      </dgm:t>
    </dgm:pt>
    <dgm:pt modelId="{6171B986-78C5-4EA8-A267-5211AA07C88A}">
      <dgm:prSet/>
      <dgm:spPr/>
      <dgm:t>
        <a:bodyPr/>
        <a:lstStyle/>
        <a:p>
          <a:r>
            <a:rPr lang="fr-FR" dirty="0"/>
            <a:t>Finalement si aucun mur n’est en collision avec l’objet, la fonction renvoie « -1 ». Sinon, elle renvoie l’index du dernier mur avec lequel l’objet est rentré en collision. </a:t>
          </a:r>
          <a:endParaRPr lang="en-US" dirty="0"/>
        </a:p>
      </dgm:t>
    </dgm:pt>
    <dgm:pt modelId="{21C628D9-EE86-4D33-B5D2-3573FBE9634F}" type="parTrans" cxnId="{EB3788EB-0FB7-4393-8FB2-4F8BBCECAF89}">
      <dgm:prSet/>
      <dgm:spPr/>
      <dgm:t>
        <a:bodyPr/>
        <a:lstStyle/>
        <a:p>
          <a:endParaRPr lang="en-US"/>
        </a:p>
      </dgm:t>
    </dgm:pt>
    <dgm:pt modelId="{79CFA809-E144-4CBB-9FAD-DFC509218890}" type="sibTrans" cxnId="{EB3788EB-0FB7-4393-8FB2-4F8BBCECAF89}">
      <dgm:prSet/>
      <dgm:spPr/>
      <dgm:t>
        <a:bodyPr/>
        <a:lstStyle/>
        <a:p>
          <a:endParaRPr lang="en-US"/>
        </a:p>
      </dgm:t>
    </dgm:pt>
    <dgm:pt modelId="{C7EAE27C-82AF-6D45-BBCD-F3F58F042735}" type="pres">
      <dgm:prSet presAssocID="{A04EED27-4C26-4D76-8EF7-22C54C095C66}" presName="outerComposite" presStyleCnt="0">
        <dgm:presLayoutVars>
          <dgm:chMax val="5"/>
          <dgm:dir/>
          <dgm:resizeHandles val="exact"/>
        </dgm:presLayoutVars>
      </dgm:prSet>
      <dgm:spPr/>
    </dgm:pt>
    <dgm:pt modelId="{DBBD08C7-10BD-EE4F-BBB1-E5BB70961B89}" type="pres">
      <dgm:prSet presAssocID="{A04EED27-4C26-4D76-8EF7-22C54C095C66}" presName="dummyMaxCanvas" presStyleCnt="0">
        <dgm:presLayoutVars/>
      </dgm:prSet>
      <dgm:spPr/>
    </dgm:pt>
    <dgm:pt modelId="{5B05436A-FDFA-E047-85F8-C5323CCAD3B1}" type="pres">
      <dgm:prSet presAssocID="{A04EED27-4C26-4D76-8EF7-22C54C095C66}" presName="FourNodes_1" presStyleLbl="node1" presStyleIdx="0" presStyleCnt="4">
        <dgm:presLayoutVars>
          <dgm:bulletEnabled val="1"/>
        </dgm:presLayoutVars>
      </dgm:prSet>
      <dgm:spPr/>
    </dgm:pt>
    <dgm:pt modelId="{31D8A6FB-C4A8-DC46-9C3B-F14035570A4D}" type="pres">
      <dgm:prSet presAssocID="{A04EED27-4C26-4D76-8EF7-22C54C095C66}" presName="FourNodes_2" presStyleLbl="node1" presStyleIdx="1" presStyleCnt="4">
        <dgm:presLayoutVars>
          <dgm:bulletEnabled val="1"/>
        </dgm:presLayoutVars>
      </dgm:prSet>
      <dgm:spPr/>
    </dgm:pt>
    <dgm:pt modelId="{04460657-46BE-B74F-9CE4-514DFC4DC4DD}" type="pres">
      <dgm:prSet presAssocID="{A04EED27-4C26-4D76-8EF7-22C54C095C66}" presName="FourNodes_3" presStyleLbl="node1" presStyleIdx="2" presStyleCnt="4">
        <dgm:presLayoutVars>
          <dgm:bulletEnabled val="1"/>
        </dgm:presLayoutVars>
      </dgm:prSet>
      <dgm:spPr/>
    </dgm:pt>
    <dgm:pt modelId="{19ED4A5E-3115-9044-8F5C-5C6530CAC5E8}" type="pres">
      <dgm:prSet presAssocID="{A04EED27-4C26-4D76-8EF7-22C54C095C66}" presName="FourNodes_4" presStyleLbl="node1" presStyleIdx="3" presStyleCnt="4">
        <dgm:presLayoutVars>
          <dgm:bulletEnabled val="1"/>
        </dgm:presLayoutVars>
      </dgm:prSet>
      <dgm:spPr/>
    </dgm:pt>
    <dgm:pt modelId="{A397F560-F2EC-7C44-94FD-4E29B780C793}" type="pres">
      <dgm:prSet presAssocID="{A04EED27-4C26-4D76-8EF7-22C54C095C66}" presName="FourConn_1-2" presStyleLbl="fgAccFollowNode1" presStyleIdx="0" presStyleCnt="3">
        <dgm:presLayoutVars>
          <dgm:bulletEnabled val="1"/>
        </dgm:presLayoutVars>
      </dgm:prSet>
      <dgm:spPr/>
    </dgm:pt>
    <dgm:pt modelId="{5816A0C5-8F88-0649-A8DF-CF1348B59922}" type="pres">
      <dgm:prSet presAssocID="{A04EED27-4C26-4D76-8EF7-22C54C095C66}" presName="FourConn_2-3" presStyleLbl="fgAccFollowNode1" presStyleIdx="1" presStyleCnt="3">
        <dgm:presLayoutVars>
          <dgm:bulletEnabled val="1"/>
        </dgm:presLayoutVars>
      </dgm:prSet>
      <dgm:spPr/>
    </dgm:pt>
    <dgm:pt modelId="{61271EE2-E5C7-D741-8BD9-0F10D498548C}" type="pres">
      <dgm:prSet presAssocID="{A04EED27-4C26-4D76-8EF7-22C54C095C66}" presName="FourConn_3-4" presStyleLbl="fgAccFollowNode1" presStyleIdx="2" presStyleCnt="3">
        <dgm:presLayoutVars>
          <dgm:bulletEnabled val="1"/>
        </dgm:presLayoutVars>
      </dgm:prSet>
      <dgm:spPr/>
    </dgm:pt>
    <dgm:pt modelId="{79E61143-F4ED-944F-9DE7-4A1A520F96E1}" type="pres">
      <dgm:prSet presAssocID="{A04EED27-4C26-4D76-8EF7-22C54C095C66}" presName="FourNodes_1_text" presStyleLbl="node1" presStyleIdx="3" presStyleCnt="4">
        <dgm:presLayoutVars>
          <dgm:bulletEnabled val="1"/>
        </dgm:presLayoutVars>
      </dgm:prSet>
      <dgm:spPr/>
    </dgm:pt>
    <dgm:pt modelId="{98D53408-C3B2-744E-A721-E8D6696EF4C1}" type="pres">
      <dgm:prSet presAssocID="{A04EED27-4C26-4D76-8EF7-22C54C095C66}" presName="FourNodes_2_text" presStyleLbl="node1" presStyleIdx="3" presStyleCnt="4">
        <dgm:presLayoutVars>
          <dgm:bulletEnabled val="1"/>
        </dgm:presLayoutVars>
      </dgm:prSet>
      <dgm:spPr/>
    </dgm:pt>
    <dgm:pt modelId="{46C96825-004E-8345-B6C8-B457F27BA9A0}" type="pres">
      <dgm:prSet presAssocID="{A04EED27-4C26-4D76-8EF7-22C54C095C66}" presName="FourNodes_3_text" presStyleLbl="node1" presStyleIdx="3" presStyleCnt="4">
        <dgm:presLayoutVars>
          <dgm:bulletEnabled val="1"/>
        </dgm:presLayoutVars>
      </dgm:prSet>
      <dgm:spPr/>
    </dgm:pt>
    <dgm:pt modelId="{2B500E7F-6323-6F47-BAAD-92A147CC5F92}" type="pres">
      <dgm:prSet presAssocID="{A04EED27-4C26-4D76-8EF7-22C54C095C66}" presName="FourNodes_4_text" presStyleLbl="node1" presStyleIdx="3" presStyleCnt="4">
        <dgm:presLayoutVars>
          <dgm:bulletEnabled val="1"/>
        </dgm:presLayoutVars>
      </dgm:prSet>
      <dgm:spPr/>
    </dgm:pt>
  </dgm:ptLst>
  <dgm:cxnLst>
    <dgm:cxn modelId="{B711DB07-C205-1C49-947B-004EE01C27D9}" type="presOf" srcId="{C7834AAE-6D0D-4DC7-B47D-4808D48935A3}" destId="{98D53408-C3B2-744E-A721-E8D6696EF4C1}" srcOrd="1" destOrd="0" presId="urn:microsoft.com/office/officeart/2005/8/layout/vProcess5"/>
    <dgm:cxn modelId="{E131280B-11C0-344F-8135-8AD82DAC2ADD}" type="presOf" srcId="{017E6D5F-DDB8-4B40-8F10-8FBCC1E11FD3}" destId="{79E61143-F4ED-944F-9DE7-4A1A520F96E1}" srcOrd="1" destOrd="0" presId="urn:microsoft.com/office/officeart/2005/8/layout/vProcess5"/>
    <dgm:cxn modelId="{C6FF871F-C03F-EE40-9EEF-9EFC61AD8530}" type="presOf" srcId="{A04EED27-4C26-4D76-8EF7-22C54C095C66}" destId="{C7EAE27C-82AF-6D45-BBCD-F3F58F042735}" srcOrd="0" destOrd="0" presId="urn:microsoft.com/office/officeart/2005/8/layout/vProcess5"/>
    <dgm:cxn modelId="{3E03B723-EEF8-BD4A-80E5-BCB2E5ADA6AA}" type="presOf" srcId="{18CD1921-E4A8-4B3C-830F-9029F0677284}" destId="{5816A0C5-8F88-0649-A8DF-CF1348B59922}" srcOrd="0" destOrd="0" presId="urn:microsoft.com/office/officeart/2005/8/layout/vProcess5"/>
    <dgm:cxn modelId="{C9AF4C41-1636-4DA3-95A1-45159838797B}" srcId="{A04EED27-4C26-4D76-8EF7-22C54C095C66}" destId="{017E6D5F-DDB8-4B40-8F10-8FBCC1E11FD3}" srcOrd="0" destOrd="0" parTransId="{0531B828-52B7-4AFF-A177-C077E8C36921}" sibTransId="{D91DA8BC-6FDB-4ED8-9350-240A2C9FD8F7}"/>
    <dgm:cxn modelId="{0D9FF253-4249-7B41-95C6-B2E00E448453}" type="presOf" srcId="{6171B986-78C5-4EA8-A267-5211AA07C88A}" destId="{2B500E7F-6323-6F47-BAAD-92A147CC5F92}" srcOrd="1" destOrd="0" presId="urn:microsoft.com/office/officeart/2005/8/layout/vProcess5"/>
    <dgm:cxn modelId="{DAD33D5A-30EB-364A-A8F5-2E013496C681}" type="presOf" srcId="{E38126EE-E2B6-45BD-8F8C-736910F7688D}" destId="{46C96825-004E-8345-B6C8-B457F27BA9A0}" srcOrd="1" destOrd="0" presId="urn:microsoft.com/office/officeart/2005/8/layout/vProcess5"/>
    <dgm:cxn modelId="{907FBF7D-6A82-944C-A929-94AAB8873E00}" type="presOf" srcId="{6171B986-78C5-4EA8-A267-5211AA07C88A}" destId="{19ED4A5E-3115-9044-8F5C-5C6530CAC5E8}" srcOrd="0" destOrd="0" presId="urn:microsoft.com/office/officeart/2005/8/layout/vProcess5"/>
    <dgm:cxn modelId="{09DD60A3-8A32-BF4F-B142-106F85509CCB}" type="presOf" srcId="{0490D618-05D9-4B29-9ABC-B594A8FC1F0E}" destId="{61271EE2-E5C7-D741-8BD9-0F10D498548C}" srcOrd="0" destOrd="0" presId="urn:microsoft.com/office/officeart/2005/8/layout/vProcess5"/>
    <dgm:cxn modelId="{898FC5AF-3CD3-430B-8256-3A294F5BBC6C}" srcId="{A04EED27-4C26-4D76-8EF7-22C54C095C66}" destId="{C7834AAE-6D0D-4DC7-B47D-4808D48935A3}" srcOrd="1" destOrd="0" parTransId="{C7F37A1A-8083-4DE2-893C-604DF5C63D06}" sibTransId="{18CD1921-E4A8-4B3C-830F-9029F0677284}"/>
    <dgm:cxn modelId="{308E7FB4-4BD1-A14D-88E1-7DFF1515907A}" type="presOf" srcId="{E38126EE-E2B6-45BD-8F8C-736910F7688D}" destId="{04460657-46BE-B74F-9CE4-514DFC4DC4DD}" srcOrd="0" destOrd="0" presId="urn:microsoft.com/office/officeart/2005/8/layout/vProcess5"/>
    <dgm:cxn modelId="{EBBF3FD9-94B7-4108-979C-A485F0CB1A5E}" srcId="{A04EED27-4C26-4D76-8EF7-22C54C095C66}" destId="{E38126EE-E2B6-45BD-8F8C-736910F7688D}" srcOrd="2" destOrd="0" parTransId="{88875C63-879D-4F3C-BC2B-6C7F77B2A2CA}" sibTransId="{0490D618-05D9-4B29-9ABC-B594A8FC1F0E}"/>
    <dgm:cxn modelId="{9F11F3DA-AED9-7B48-AE40-3F9DF1E21B74}" type="presOf" srcId="{D91DA8BC-6FDB-4ED8-9350-240A2C9FD8F7}" destId="{A397F560-F2EC-7C44-94FD-4E29B780C793}" srcOrd="0" destOrd="0" presId="urn:microsoft.com/office/officeart/2005/8/layout/vProcess5"/>
    <dgm:cxn modelId="{C7397BE1-FA36-C342-8EF1-CC825FA41B41}" type="presOf" srcId="{C7834AAE-6D0D-4DC7-B47D-4808D48935A3}" destId="{31D8A6FB-C4A8-DC46-9C3B-F14035570A4D}" srcOrd="0" destOrd="0" presId="urn:microsoft.com/office/officeart/2005/8/layout/vProcess5"/>
    <dgm:cxn modelId="{EB3788EB-0FB7-4393-8FB2-4F8BBCECAF89}" srcId="{A04EED27-4C26-4D76-8EF7-22C54C095C66}" destId="{6171B986-78C5-4EA8-A267-5211AA07C88A}" srcOrd="3" destOrd="0" parTransId="{21C628D9-EE86-4D33-B5D2-3573FBE9634F}" sibTransId="{79CFA809-E144-4CBB-9FAD-DFC509218890}"/>
    <dgm:cxn modelId="{A2F2B8F7-1004-2747-8138-F73CADDE977D}" type="presOf" srcId="{017E6D5F-DDB8-4B40-8F10-8FBCC1E11FD3}" destId="{5B05436A-FDFA-E047-85F8-C5323CCAD3B1}" srcOrd="0" destOrd="0" presId="urn:microsoft.com/office/officeart/2005/8/layout/vProcess5"/>
    <dgm:cxn modelId="{520CC44B-F0E4-0740-AB7B-E3B3C6C47BAD}" type="presParOf" srcId="{C7EAE27C-82AF-6D45-BBCD-F3F58F042735}" destId="{DBBD08C7-10BD-EE4F-BBB1-E5BB70961B89}" srcOrd="0" destOrd="0" presId="urn:microsoft.com/office/officeart/2005/8/layout/vProcess5"/>
    <dgm:cxn modelId="{4C1D168F-7691-1246-ABF4-5B27BCA715FE}" type="presParOf" srcId="{C7EAE27C-82AF-6D45-BBCD-F3F58F042735}" destId="{5B05436A-FDFA-E047-85F8-C5323CCAD3B1}" srcOrd="1" destOrd="0" presId="urn:microsoft.com/office/officeart/2005/8/layout/vProcess5"/>
    <dgm:cxn modelId="{0110B737-2883-1040-A129-980AE8FE3EBD}" type="presParOf" srcId="{C7EAE27C-82AF-6D45-BBCD-F3F58F042735}" destId="{31D8A6FB-C4A8-DC46-9C3B-F14035570A4D}" srcOrd="2" destOrd="0" presId="urn:microsoft.com/office/officeart/2005/8/layout/vProcess5"/>
    <dgm:cxn modelId="{1893F497-4251-4E41-BC03-3BCE7C9470DC}" type="presParOf" srcId="{C7EAE27C-82AF-6D45-BBCD-F3F58F042735}" destId="{04460657-46BE-B74F-9CE4-514DFC4DC4DD}" srcOrd="3" destOrd="0" presId="urn:microsoft.com/office/officeart/2005/8/layout/vProcess5"/>
    <dgm:cxn modelId="{894F8C1A-56E5-A548-ACAB-C8AAE06E9E10}" type="presParOf" srcId="{C7EAE27C-82AF-6D45-BBCD-F3F58F042735}" destId="{19ED4A5E-3115-9044-8F5C-5C6530CAC5E8}" srcOrd="4" destOrd="0" presId="urn:microsoft.com/office/officeart/2005/8/layout/vProcess5"/>
    <dgm:cxn modelId="{01D76317-CE44-A247-A288-29B48816BABF}" type="presParOf" srcId="{C7EAE27C-82AF-6D45-BBCD-F3F58F042735}" destId="{A397F560-F2EC-7C44-94FD-4E29B780C793}" srcOrd="5" destOrd="0" presId="urn:microsoft.com/office/officeart/2005/8/layout/vProcess5"/>
    <dgm:cxn modelId="{AA3343FA-D26E-AA4E-967C-E934543DE274}" type="presParOf" srcId="{C7EAE27C-82AF-6D45-BBCD-F3F58F042735}" destId="{5816A0C5-8F88-0649-A8DF-CF1348B59922}" srcOrd="6" destOrd="0" presId="urn:microsoft.com/office/officeart/2005/8/layout/vProcess5"/>
    <dgm:cxn modelId="{040515B9-C11B-2A4C-9A36-687EED21F41E}" type="presParOf" srcId="{C7EAE27C-82AF-6D45-BBCD-F3F58F042735}" destId="{61271EE2-E5C7-D741-8BD9-0F10D498548C}" srcOrd="7" destOrd="0" presId="urn:microsoft.com/office/officeart/2005/8/layout/vProcess5"/>
    <dgm:cxn modelId="{A3C3601A-D0FC-584F-AEA1-60C9B7A9023C}" type="presParOf" srcId="{C7EAE27C-82AF-6D45-BBCD-F3F58F042735}" destId="{79E61143-F4ED-944F-9DE7-4A1A520F96E1}" srcOrd="8" destOrd="0" presId="urn:microsoft.com/office/officeart/2005/8/layout/vProcess5"/>
    <dgm:cxn modelId="{BFF8CFE8-EF16-214E-964D-03AA1CFC623F}" type="presParOf" srcId="{C7EAE27C-82AF-6D45-BBCD-F3F58F042735}" destId="{98D53408-C3B2-744E-A721-E8D6696EF4C1}" srcOrd="9" destOrd="0" presId="urn:microsoft.com/office/officeart/2005/8/layout/vProcess5"/>
    <dgm:cxn modelId="{7585A895-D6E3-B344-8C00-C039C62F690E}" type="presParOf" srcId="{C7EAE27C-82AF-6D45-BBCD-F3F58F042735}" destId="{46C96825-004E-8345-B6C8-B457F27BA9A0}" srcOrd="10" destOrd="0" presId="urn:microsoft.com/office/officeart/2005/8/layout/vProcess5"/>
    <dgm:cxn modelId="{9C42237E-88D3-7249-B66E-3D56314F5E8C}" type="presParOf" srcId="{C7EAE27C-82AF-6D45-BBCD-F3F58F042735}" destId="{2B500E7F-6323-6F47-BAAD-92A147CC5F9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3A7A2D-B400-46E7-8D0A-36CCAC73B856}"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AD893ED-DC71-47EB-B9C8-D178A13AB740}">
      <dgm:prSet/>
      <dgm:spPr/>
      <dgm:t>
        <a:bodyPr/>
        <a:lstStyle/>
        <a:p>
          <a:r>
            <a:rPr lang="fr-FR"/>
            <a:t>But de cette fonction : </a:t>
          </a:r>
          <a:endParaRPr lang="en-US"/>
        </a:p>
      </dgm:t>
    </dgm:pt>
    <dgm:pt modelId="{A8920C3A-BE74-4CD7-A0A3-8F760CE0DE75}" type="parTrans" cxnId="{2CC91344-9B1E-47AE-8AE4-F44364BA7BD8}">
      <dgm:prSet/>
      <dgm:spPr/>
      <dgm:t>
        <a:bodyPr/>
        <a:lstStyle/>
        <a:p>
          <a:endParaRPr lang="en-US"/>
        </a:p>
      </dgm:t>
    </dgm:pt>
    <dgm:pt modelId="{B55CA276-BCF3-4241-9B80-4C1404F4AD60}" type="sibTrans" cxnId="{2CC91344-9B1E-47AE-8AE4-F44364BA7BD8}">
      <dgm:prSet/>
      <dgm:spPr/>
      <dgm:t>
        <a:bodyPr/>
        <a:lstStyle/>
        <a:p>
          <a:endParaRPr lang="en-US"/>
        </a:p>
      </dgm:t>
    </dgm:pt>
    <dgm:pt modelId="{2BF6D673-5694-426A-A623-6E50E95AE1AE}">
      <dgm:prSet/>
      <dgm:spPr/>
      <dgm:t>
        <a:bodyPr/>
        <a:lstStyle/>
        <a:p>
          <a:r>
            <a:rPr lang="fr-FR"/>
            <a:t>Parcours chaque case du tableau et pour chaque case, un type de pièce et de potion est choisie aléatoirement</a:t>
          </a:r>
          <a:endParaRPr lang="en-US"/>
        </a:p>
      </dgm:t>
    </dgm:pt>
    <dgm:pt modelId="{0B20C22B-7BC2-45A5-B50E-D1F8168A10EE}" type="parTrans" cxnId="{A4947343-0185-49C3-BC39-407E35BF6305}">
      <dgm:prSet/>
      <dgm:spPr/>
      <dgm:t>
        <a:bodyPr/>
        <a:lstStyle/>
        <a:p>
          <a:endParaRPr lang="en-US"/>
        </a:p>
      </dgm:t>
    </dgm:pt>
    <dgm:pt modelId="{2C2F5870-096A-416D-8805-4539186011B0}" type="sibTrans" cxnId="{A4947343-0185-49C3-BC39-407E35BF6305}">
      <dgm:prSet/>
      <dgm:spPr/>
      <dgm:t>
        <a:bodyPr/>
        <a:lstStyle/>
        <a:p>
          <a:endParaRPr lang="en-US"/>
        </a:p>
      </dgm:t>
    </dgm:pt>
    <dgm:pt modelId="{F50738B7-2A54-4C40-AAC9-1D81395D35C9}">
      <dgm:prSet/>
      <dgm:spPr/>
      <dgm:t>
        <a:bodyPr/>
        <a:lstStyle/>
        <a:p>
          <a:r>
            <a:rPr lang="fr-FR" dirty="0"/>
            <a:t>Pour chaque case, la méthode crée une instance de la classe Pièce appelant la méthode de construction de type </a:t>
          </a:r>
          <a:endParaRPr lang="en-US" dirty="0"/>
        </a:p>
      </dgm:t>
    </dgm:pt>
    <dgm:pt modelId="{F1CF1A73-E4AC-400F-B111-DB353F60DE60}" type="parTrans" cxnId="{7163FE3A-4943-45E7-B0D8-72DBDC60FB8C}">
      <dgm:prSet/>
      <dgm:spPr/>
      <dgm:t>
        <a:bodyPr/>
        <a:lstStyle/>
        <a:p>
          <a:endParaRPr lang="en-US"/>
        </a:p>
      </dgm:t>
    </dgm:pt>
    <dgm:pt modelId="{CF5971E4-1A66-45F0-9013-C82C61EAE565}" type="sibTrans" cxnId="{7163FE3A-4943-45E7-B0D8-72DBDC60FB8C}">
      <dgm:prSet/>
      <dgm:spPr/>
      <dgm:t>
        <a:bodyPr/>
        <a:lstStyle/>
        <a:p>
          <a:endParaRPr lang="en-US"/>
        </a:p>
      </dgm:t>
    </dgm:pt>
    <dgm:pt modelId="{076C3F37-8230-42DD-8DDA-5DBB10AE08E6}">
      <dgm:prSet/>
      <dgm:spPr/>
      <dgm:t>
        <a:bodyPr/>
        <a:lstStyle/>
        <a:p>
          <a:r>
            <a:rPr lang="fr-FR"/>
            <a:t>Portes qui relient les pièces : si une case n’est pas à gauche ou à droite du plateau : porte à gauche ou droite, si une case n’est pas en haut ou en bas du plateau : porte en haut ou en bas. </a:t>
          </a:r>
          <a:endParaRPr lang="en-US"/>
        </a:p>
      </dgm:t>
    </dgm:pt>
    <dgm:pt modelId="{FF7E10B7-52D4-44DB-A4F1-3174BA6C27D8}" type="parTrans" cxnId="{1FF53076-A4A4-4341-A40C-8914C1882C86}">
      <dgm:prSet/>
      <dgm:spPr/>
      <dgm:t>
        <a:bodyPr/>
        <a:lstStyle/>
        <a:p>
          <a:endParaRPr lang="en-US"/>
        </a:p>
      </dgm:t>
    </dgm:pt>
    <dgm:pt modelId="{03B72392-ECCD-4E0B-A117-127B5DB68E1A}" type="sibTrans" cxnId="{1FF53076-A4A4-4341-A40C-8914C1882C86}">
      <dgm:prSet/>
      <dgm:spPr/>
      <dgm:t>
        <a:bodyPr/>
        <a:lstStyle/>
        <a:p>
          <a:endParaRPr lang="en-US"/>
        </a:p>
      </dgm:t>
    </dgm:pt>
    <dgm:pt modelId="{22E17D43-2E18-459F-897C-96293B97F207}">
      <dgm:prSet/>
      <dgm:spPr/>
      <dgm:t>
        <a:bodyPr/>
        <a:lstStyle/>
        <a:p>
          <a:r>
            <a:rPr lang="fr-FR"/>
            <a:t>La salle de trésor est placée aléatoirement dans le plateau </a:t>
          </a:r>
          <a:endParaRPr lang="en-US"/>
        </a:p>
      </dgm:t>
    </dgm:pt>
    <dgm:pt modelId="{DBC727C3-9E70-4F7F-89C8-E20502DA4629}" type="parTrans" cxnId="{DC51AA4C-39FD-44EB-9CFD-8DCF26AC09B5}">
      <dgm:prSet/>
      <dgm:spPr/>
      <dgm:t>
        <a:bodyPr/>
        <a:lstStyle/>
        <a:p>
          <a:endParaRPr lang="en-US"/>
        </a:p>
      </dgm:t>
    </dgm:pt>
    <dgm:pt modelId="{607A6BB2-A06A-41AB-8CE8-D5A0A07E695F}" type="sibTrans" cxnId="{DC51AA4C-39FD-44EB-9CFD-8DCF26AC09B5}">
      <dgm:prSet/>
      <dgm:spPr/>
      <dgm:t>
        <a:bodyPr/>
        <a:lstStyle/>
        <a:p>
          <a:endParaRPr lang="en-US"/>
        </a:p>
      </dgm:t>
    </dgm:pt>
    <dgm:pt modelId="{3BBEA5A3-F195-1D4E-8CD2-435C99552AFB}" type="pres">
      <dgm:prSet presAssocID="{DE3A7A2D-B400-46E7-8D0A-36CCAC73B856}" presName="diagram" presStyleCnt="0">
        <dgm:presLayoutVars>
          <dgm:dir/>
          <dgm:resizeHandles val="exact"/>
        </dgm:presLayoutVars>
      </dgm:prSet>
      <dgm:spPr/>
    </dgm:pt>
    <dgm:pt modelId="{E23B9553-FA66-0C4F-9B2F-D2FC4EC836EB}" type="pres">
      <dgm:prSet presAssocID="{BAD893ED-DC71-47EB-B9C8-D178A13AB740}" presName="node" presStyleLbl="node1" presStyleIdx="0" presStyleCnt="5">
        <dgm:presLayoutVars>
          <dgm:bulletEnabled val="1"/>
        </dgm:presLayoutVars>
      </dgm:prSet>
      <dgm:spPr/>
    </dgm:pt>
    <dgm:pt modelId="{3794C0DB-97B8-8044-A838-B26D5F555A42}" type="pres">
      <dgm:prSet presAssocID="{B55CA276-BCF3-4241-9B80-4C1404F4AD60}" presName="sibTrans" presStyleCnt="0"/>
      <dgm:spPr/>
    </dgm:pt>
    <dgm:pt modelId="{FBD47D71-233D-4A45-8543-73EE1E4267BE}" type="pres">
      <dgm:prSet presAssocID="{2BF6D673-5694-426A-A623-6E50E95AE1AE}" presName="node" presStyleLbl="node1" presStyleIdx="1" presStyleCnt="5">
        <dgm:presLayoutVars>
          <dgm:bulletEnabled val="1"/>
        </dgm:presLayoutVars>
      </dgm:prSet>
      <dgm:spPr/>
    </dgm:pt>
    <dgm:pt modelId="{26F91B59-ED1E-BD42-A33D-9A166285C09D}" type="pres">
      <dgm:prSet presAssocID="{2C2F5870-096A-416D-8805-4539186011B0}" presName="sibTrans" presStyleCnt="0"/>
      <dgm:spPr/>
    </dgm:pt>
    <dgm:pt modelId="{437FD591-29C3-2747-8E7C-9CF0487748EE}" type="pres">
      <dgm:prSet presAssocID="{F50738B7-2A54-4C40-AAC9-1D81395D35C9}" presName="node" presStyleLbl="node1" presStyleIdx="2" presStyleCnt="5">
        <dgm:presLayoutVars>
          <dgm:bulletEnabled val="1"/>
        </dgm:presLayoutVars>
      </dgm:prSet>
      <dgm:spPr/>
    </dgm:pt>
    <dgm:pt modelId="{B67B47D0-2139-BD43-8248-CE77503965C3}" type="pres">
      <dgm:prSet presAssocID="{CF5971E4-1A66-45F0-9013-C82C61EAE565}" presName="sibTrans" presStyleCnt="0"/>
      <dgm:spPr/>
    </dgm:pt>
    <dgm:pt modelId="{276BA127-7388-7B45-BC59-4C2E4B6DC686}" type="pres">
      <dgm:prSet presAssocID="{076C3F37-8230-42DD-8DDA-5DBB10AE08E6}" presName="node" presStyleLbl="node1" presStyleIdx="3" presStyleCnt="5">
        <dgm:presLayoutVars>
          <dgm:bulletEnabled val="1"/>
        </dgm:presLayoutVars>
      </dgm:prSet>
      <dgm:spPr/>
    </dgm:pt>
    <dgm:pt modelId="{D4125D65-13D4-B545-BCCE-E0EDAD35A77D}" type="pres">
      <dgm:prSet presAssocID="{03B72392-ECCD-4E0B-A117-127B5DB68E1A}" presName="sibTrans" presStyleCnt="0"/>
      <dgm:spPr/>
    </dgm:pt>
    <dgm:pt modelId="{3ADFE8E0-40A4-2B45-BF7A-7013F289281D}" type="pres">
      <dgm:prSet presAssocID="{22E17D43-2E18-459F-897C-96293B97F207}" presName="node" presStyleLbl="node1" presStyleIdx="4" presStyleCnt="5">
        <dgm:presLayoutVars>
          <dgm:bulletEnabled val="1"/>
        </dgm:presLayoutVars>
      </dgm:prSet>
      <dgm:spPr/>
    </dgm:pt>
  </dgm:ptLst>
  <dgm:cxnLst>
    <dgm:cxn modelId="{7163FE3A-4943-45E7-B0D8-72DBDC60FB8C}" srcId="{DE3A7A2D-B400-46E7-8D0A-36CCAC73B856}" destId="{F50738B7-2A54-4C40-AAC9-1D81395D35C9}" srcOrd="2" destOrd="0" parTransId="{F1CF1A73-E4AC-400F-B111-DB353F60DE60}" sibTransId="{CF5971E4-1A66-45F0-9013-C82C61EAE565}"/>
    <dgm:cxn modelId="{85454C3E-74F1-684B-B904-759F8A8D0AB4}" type="presOf" srcId="{F50738B7-2A54-4C40-AAC9-1D81395D35C9}" destId="{437FD591-29C3-2747-8E7C-9CF0487748EE}" srcOrd="0" destOrd="0" presId="urn:microsoft.com/office/officeart/2005/8/layout/default"/>
    <dgm:cxn modelId="{A4947343-0185-49C3-BC39-407E35BF6305}" srcId="{DE3A7A2D-B400-46E7-8D0A-36CCAC73B856}" destId="{2BF6D673-5694-426A-A623-6E50E95AE1AE}" srcOrd="1" destOrd="0" parTransId="{0B20C22B-7BC2-45A5-B50E-D1F8168A10EE}" sibTransId="{2C2F5870-096A-416D-8805-4539186011B0}"/>
    <dgm:cxn modelId="{2CC91344-9B1E-47AE-8AE4-F44364BA7BD8}" srcId="{DE3A7A2D-B400-46E7-8D0A-36CCAC73B856}" destId="{BAD893ED-DC71-47EB-B9C8-D178A13AB740}" srcOrd="0" destOrd="0" parTransId="{A8920C3A-BE74-4CD7-A0A3-8F760CE0DE75}" sibTransId="{B55CA276-BCF3-4241-9B80-4C1404F4AD60}"/>
    <dgm:cxn modelId="{F2EB4F44-251F-0A44-8720-FAB37117E099}" type="presOf" srcId="{DE3A7A2D-B400-46E7-8D0A-36CCAC73B856}" destId="{3BBEA5A3-F195-1D4E-8CD2-435C99552AFB}" srcOrd="0" destOrd="0" presId="urn:microsoft.com/office/officeart/2005/8/layout/default"/>
    <dgm:cxn modelId="{DC51AA4C-39FD-44EB-9CFD-8DCF26AC09B5}" srcId="{DE3A7A2D-B400-46E7-8D0A-36CCAC73B856}" destId="{22E17D43-2E18-459F-897C-96293B97F207}" srcOrd="4" destOrd="0" parTransId="{DBC727C3-9E70-4F7F-89C8-E20502DA4629}" sibTransId="{607A6BB2-A06A-41AB-8CE8-D5A0A07E695F}"/>
    <dgm:cxn modelId="{4B6AEA4E-FD6F-4E46-AF60-DCEC86747119}" type="presOf" srcId="{BAD893ED-DC71-47EB-B9C8-D178A13AB740}" destId="{E23B9553-FA66-0C4F-9B2F-D2FC4EC836EB}" srcOrd="0" destOrd="0" presId="urn:microsoft.com/office/officeart/2005/8/layout/default"/>
    <dgm:cxn modelId="{1FF53076-A4A4-4341-A40C-8914C1882C86}" srcId="{DE3A7A2D-B400-46E7-8D0A-36CCAC73B856}" destId="{076C3F37-8230-42DD-8DDA-5DBB10AE08E6}" srcOrd="3" destOrd="0" parTransId="{FF7E10B7-52D4-44DB-A4F1-3174BA6C27D8}" sibTransId="{03B72392-ECCD-4E0B-A117-127B5DB68E1A}"/>
    <dgm:cxn modelId="{2D841489-B27E-4B44-B1C2-29E49156249D}" type="presOf" srcId="{2BF6D673-5694-426A-A623-6E50E95AE1AE}" destId="{FBD47D71-233D-4A45-8543-73EE1E4267BE}" srcOrd="0" destOrd="0" presId="urn:microsoft.com/office/officeart/2005/8/layout/default"/>
    <dgm:cxn modelId="{AEA0BB97-CD92-EA44-A1E1-F315B6B2E3CA}" type="presOf" srcId="{22E17D43-2E18-459F-897C-96293B97F207}" destId="{3ADFE8E0-40A4-2B45-BF7A-7013F289281D}" srcOrd="0" destOrd="0" presId="urn:microsoft.com/office/officeart/2005/8/layout/default"/>
    <dgm:cxn modelId="{A64C34E1-1125-3D44-B55A-603253C881B7}" type="presOf" srcId="{076C3F37-8230-42DD-8DDA-5DBB10AE08E6}" destId="{276BA127-7388-7B45-BC59-4C2E4B6DC686}" srcOrd="0" destOrd="0" presId="urn:microsoft.com/office/officeart/2005/8/layout/default"/>
    <dgm:cxn modelId="{8E8EFEAA-9C3E-A843-81BD-B2F60394285B}" type="presParOf" srcId="{3BBEA5A3-F195-1D4E-8CD2-435C99552AFB}" destId="{E23B9553-FA66-0C4F-9B2F-D2FC4EC836EB}" srcOrd="0" destOrd="0" presId="urn:microsoft.com/office/officeart/2005/8/layout/default"/>
    <dgm:cxn modelId="{EDC0E138-4201-A14F-90AB-D5D6DE4EEE2D}" type="presParOf" srcId="{3BBEA5A3-F195-1D4E-8CD2-435C99552AFB}" destId="{3794C0DB-97B8-8044-A838-B26D5F555A42}" srcOrd="1" destOrd="0" presId="urn:microsoft.com/office/officeart/2005/8/layout/default"/>
    <dgm:cxn modelId="{C98B9F2A-1965-4040-AA75-280314376711}" type="presParOf" srcId="{3BBEA5A3-F195-1D4E-8CD2-435C99552AFB}" destId="{FBD47D71-233D-4A45-8543-73EE1E4267BE}" srcOrd="2" destOrd="0" presId="urn:microsoft.com/office/officeart/2005/8/layout/default"/>
    <dgm:cxn modelId="{B372E6F2-B22D-204F-B6C1-1ACF0788826F}" type="presParOf" srcId="{3BBEA5A3-F195-1D4E-8CD2-435C99552AFB}" destId="{26F91B59-ED1E-BD42-A33D-9A166285C09D}" srcOrd="3" destOrd="0" presId="urn:microsoft.com/office/officeart/2005/8/layout/default"/>
    <dgm:cxn modelId="{E73A5BBF-B44A-2042-82C2-E27D4E1863BE}" type="presParOf" srcId="{3BBEA5A3-F195-1D4E-8CD2-435C99552AFB}" destId="{437FD591-29C3-2747-8E7C-9CF0487748EE}" srcOrd="4" destOrd="0" presId="urn:microsoft.com/office/officeart/2005/8/layout/default"/>
    <dgm:cxn modelId="{E8AD5A19-9848-E645-B5E2-E4A8BE1B1280}" type="presParOf" srcId="{3BBEA5A3-F195-1D4E-8CD2-435C99552AFB}" destId="{B67B47D0-2139-BD43-8248-CE77503965C3}" srcOrd="5" destOrd="0" presId="urn:microsoft.com/office/officeart/2005/8/layout/default"/>
    <dgm:cxn modelId="{2EE7B96D-238E-D44B-B611-3D7033FE3E74}" type="presParOf" srcId="{3BBEA5A3-F195-1D4E-8CD2-435C99552AFB}" destId="{276BA127-7388-7B45-BC59-4C2E4B6DC686}" srcOrd="6" destOrd="0" presId="urn:microsoft.com/office/officeart/2005/8/layout/default"/>
    <dgm:cxn modelId="{F69D6A36-0BCD-044A-8A1C-C7B50D5514E3}" type="presParOf" srcId="{3BBEA5A3-F195-1D4E-8CD2-435C99552AFB}" destId="{D4125D65-13D4-B545-BCCE-E0EDAD35A77D}" srcOrd="7" destOrd="0" presId="urn:microsoft.com/office/officeart/2005/8/layout/default"/>
    <dgm:cxn modelId="{56F2E01C-3A0C-6F4E-96D8-2E360063C87B}" type="presParOf" srcId="{3BBEA5A3-F195-1D4E-8CD2-435C99552AFB}" destId="{3ADFE8E0-40A4-2B45-BF7A-7013F289281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8E510-BFC9-D343-8F3A-973457A08957}">
      <dsp:nvSpPr>
        <dsp:cNvPr id="0" name=""/>
        <dsp:cNvSpPr/>
      </dsp:nvSpPr>
      <dsp:spPr>
        <a:xfrm>
          <a:off x="0" y="0"/>
          <a:ext cx="7589520" cy="86369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dirty="0" err="1"/>
            <a:t>constructionType</a:t>
          </a:r>
          <a:r>
            <a:rPr lang="fr-FR" sz="2200" kern="1200" dirty="0"/>
            <a:t>() : permet de construire les différents types d’une pièce </a:t>
          </a:r>
          <a:endParaRPr lang="en-US" sz="2200" kern="1200" dirty="0"/>
        </a:p>
      </dsp:txBody>
      <dsp:txXfrm>
        <a:off x="25297" y="25297"/>
        <a:ext cx="6584542" cy="813101"/>
      </dsp:txXfrm>
    </dsp:sp>
    <dsp:sp modelId="{F7CD0B48-47C7-484B-BE67-24975F13D12F}">
      <dsp:nvSpPr>
        <dsp:cNvPr id="0" name=""/>
        <dsp:cNvSpPr/>
      </dsp:nvSpPr>
      <dsp:spPr>
        <a:xfrm>
          <a:off x="635622" y="1020730"/>
          <a:ext cx="7589520" cy="863695"/>
        </a:xfrm>
        <a:prstGeom prst="roundRect">
          <a:avLst>
            <a:gd name="adj" fmla="val 10000"/>
          </a:avLst>
        </a:prstGeom>
        <a:gradFill rotWithShape="0">
          <a:gsLst>
            <a:gs pos="0">
              <a:schemeClr val="accent2">
                <a:hueOff val="803115"/>
                <a:satOff val="-7744"/>
                <a:lumOff val="-2287"/>
                <a:alphaOff val="0"/>
                <a:satMod val="103000"/>
                <a:lumMod val="102000"/>
                <a:tint val="94000"/>
              </a:schemeClr>
            </a:gs>
            <a:gs pos="50000">
              <a:schemeClr val="accent2">
                <a:hueOff val="803115"/>
                <a:satOff val="-7744"/>
                <a:lumOff val="-2287"/>
                <a:alphaOff val="0"/>
                <a:satMod val="110000"/>
                <a:lumMod val="100000"/>
                <a:shade val="100000"/>
              </a:schemeClr>
            </a:gs>
            <a:gs pos="100000">
              <a:schemeClr val="accent2">
                <a:hueOff val="803115"/>
                <a:satOff val="-7744"/>
                <a:lumOff val="-22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dirty="0"/>
            <a:t>TYPE_1 : barre en mouvement et initialisation des entité du jeu (bombes, vies, potions)</a:t>
          </a:r>
          <a:endParaRPr lang="en-US" sz="2200" kern="1200" dirty="0"/>
        </a:p>
      </dsp:txBody>
      <dsp:txXfrm>
        <a:off x="660919" y="1046027"/>
        <a:ext cx="6341901" cy="813101"/>
      </dsp:txXfrm>
    </dsp:sp>
    <dsp:sp modelId="{7A324DBD-4855-F64A-8AE2-D7432F3C2B44}">
      <dsp:nvSpPr>
        <dsp:cNvPr id="0" name=""/>
        <dsp:cNvSpPr/>
      </dsp:nvSpPr>
      <dsp:spPr>
        <a:xfrm>
          <a:off x="1261757" y="2041461"/>
          <a:ext cx="7589520" cy="863695"/>
        </a:xfrm>
        <a:prstGeom prst="roundRect">
          <a:avLst>
            <a:gd name="adj" fmla="val 10000"/>
          </a:avLst>
        </a:prstGeom>
        <a:gradFill rotWithShape="0">
          <a:gsLst>
            <a:gs pos="0">
              <a:schemeClr val="accent2">
                <a:hueOff val="1606230"/>
                <a:satOff val="-15487"/>
                <a:lumOff val="-4575"/>
                <a:alphaOff val="0"/>
                <a:satMod val="103000"/>
                <a:lumMod val="102000"/>
                <a:tint val="94000"/>
              </a:schemeClr>
            </a:gs>
            <a:gs pos="50000">
              <a:schemeClr val="accent2">
                <a:hueOff val="1606230"/>
                <a:satOff val="-15487"/>
                <a:lumOff val="-4575"/>
                <a:alphaOff val="0"/>
                <a:satMod val="110000"/>
                <a:lumMod val="100000"/>
                <a:shade val="100000"/>
              </a:schemeClr>
            </a:gs>
            <a:gs pos="100000">
              <a:schemeClr val="accent2">
                <a:hueOff val="1606230"/>
                <a:satOff val="-15487"/>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a:t>TYPE_2 : présence de monstre et initialisation des entité du jeu (bombes, vies, potions)</a:t>
          </a:r>
          <a:endParaRPr lang="en-US" sz="2200" kern="1200"/>
        </a:p>
      </dsp:txBody>
      <dsp:txXfrm>
        <a:off x="1287054" y="2066758"/>
        <a:ext cx="6351388" cy="813101"/>
      </dsp:txXfrm>
    </dsp:sp>
    <dsp:sp modelId="{8676A8CD-A2E4-FB4F-A0DF-B9AA36B03049}">
      <dsp:nvSpPr>
        <dsp:cNvPr id="0" name=""/>
        <dsp:cNvSpPr/>
      </dsp:nvSpPr>
      <dsp:spPr>
        <a:xfrm>
          <a:off x="1897379" y="3062191"/>
          <a:ext cx="7589520" cy="863695"/>
        </a:xfrm>
        <a:prstGeom prst="roundRect">
          <a:avLst>
            <a:gd name="adj" fmla="val 10000"/>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a:t>TYPE_3 : trésor </a:t>
          </a:r>
          <a:endParaRPr lang="en-US" sz="2200" kern="1200"/>
        </a:p>
      </dsp:txBody>
      <dsp:txXfrm>
        <a:off x="1922676" y="3087488"/>
        <a:ext cx="6341901" cy="813101"/>
      </dsp:txXfrm>
    </dsp:sp>
    <dsp:sp modelId="{B1F8028D-18BD-9945-8DCA-1E8D7415F850}">
      <dsp:nvSpPr>
        <dsp:cNvPr id="0" name=""/>
        <dsp:cNvSpPr/>
      </dsp:nvSpPr>
      <dsp:spPr>
        <a:xfrm>
          <a:off x="7028118" y="661511"/>
          <a:ext cx="561401" cy="56140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154433" y="661511"/>
        <a:ext cx="308771" cy="422454"/>
      </dsp:txXfrm>
    </dsp:sp>
    <dsp:sp modelId="{CDF8A37D-5538-0C4F-AB1B-576876AD7BBE}">
      <dsp:nvSpPr>
        <dsp:cNvPr id="0" name=""/>
        <dsp:cNvSpPr/>
      </dsp:nvSpPr>
      <dsp:spPr>
        <a:xfrm>
          <a:off x="7663740" y="1682242"/>
          <a:ext cx="561401" cy="561401"/>
        </a:xfrm>
        <a:prstGeom prst="downArrow">
          <a:avLst>
            <a:gd name="adj1" fmla="val 55000"/>
            <a:gd name="adj2" fmla="val 45000"/>
          </a:avLst>
        </a:prstGeom>
        <a:solidFill>
          <a:schemeClr val="accent2">
            <a:tint val="40000"/>
            <a:alpha val="90000"/>
            <a:hueOff val="881487"/>
            <a:satOff val="-12755"/>
            <a:lumOff val="-1111"/>
            <a:alphaOff val="0"/>
          </a:schemeClr>
        </a:solidFill>
        <a:ln w="6350" cap="flat" cmpd="sng" algn="ctr">
          <a:solidFill>
            <a:schemeClr val="accent2">
              <a:tint val="40000"/>
              <a:alpha val="90000"/>
              <a:hueOff val="881487"/>
              <a:satOff val="-12755"/>
              <a:lumOff val="-111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90055" y="1682242"/>
        <a:ext cx="308771" cy="422454"/>
      </dsp:txXfrm>
    </dsp:sp>
    <dsp:sp modelId="{AD382AE5-E364-494F-A607-67CB21B08EAC}">
      <dsp:nvSpPr>
        <dsp:cNvPr id="0" name=""/>
        <dsp:cNvSpPr/>
      </dsp:nvSpPr>
      <dsp:spPr>
        <a:xfrm>
          <a:off x="8289875" y="2702973"/>
          <a:ext cx="561401" cy="561401"/>
        </a:xfrm>
        <a:prstGeom prst="downArrow">
          <a:avLst>
            <a:gd name="adj1" fmla="val 55000"/>
            <a:gd name="adj2" fmla="val 45000"/>
          </a:avLst>
        </a:prstGeom>
        <a:solidFill>
          <a:schemeClr val="accent2">
            <a:tint val="40000"/>
            <a:alpha val="90000"/>
            <a:hueOff val="1762973"/>
            <a:satOff val="-25510"/>
            <a:lumOff val="-2222"/>
            <a:alphaOff val="0"/>
          </a:schemeClr>
        </a:solidFill>
        <a:ln w="6350" cap="flat" cmpd="sng" algn="ctr">
          <a:solidFill>
            <a:schemeClr val="accent2">
              <a:tint val="40000"/>
              <a:alpha val="90000"/>
              <a:hueOff val="1762973"/>
              <a:satOff val="-25510"/>
              <a:lumOff val="-22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16190" y="2702973"/>
        <a:ext cx="308771" cy="422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5436A-FDFA-E047-85F8-C5323CCAD3B1}">
      <dsp:nvSpPr>
        <dsp:cNvPr id="0" name=""/>
        <dsp:cNvSpPr/>
      </dsp:nvSpPr>
      <dsp:spPr>
        <a:xfrm>
          <a:off x="0" y="0"/>
          <a:ext cx="7589520" cy="86369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Int collisionMurs(Pos p, int tailleX, int tailleY) </a:t>
          </a:r>
          <a:endParaRPr lang="en-US" sz="1500" kern="1200"/>
        </a:p>
      </dsp:txBody>
      <dsp:txXfrm>
        <a:off x="25297" y="25297"/>
        <a:ext cx="6584542" cy="813101"/>
      </dsp:txXfrm>
    </dsp:sp>
    <dsp:sp modelId="{31D8A6FB-C4A8-DC46-9C3B-F14035570A4D}">
      <dsp:nvSpPr>
        <dsp:cNvPr id="0" name=""/>
        <dsp:cNvSpPr/>
      </dsp:nvSpPr>
      <dsp:spPr>
        <a:xfrm>
          <a:off x="635622" y="1020730"/>
          <a:ext cx="7589520" cy="863695"/>
        </a:xfrm>
        <a:prstGeom prst="roundRect">
          <a:avLst>
            <a:gd name="adj" fmla="val 10000"/>
          </a:avLst>
        </a:prstGeom>
        <a:gradFill rotWithShape="0">
          <a:gsLst>
            <a:gs pos="0">
              <a:schemeClr val="accent2">
                <a:hueOff val="803115"/>
                <a:satOff val="-7744"/>
                <a:lumOff val="-2287"/>
                <a:alphaOff val="0"/>
                <a:satMod val="103000"/>
                <a:lumMod val="102000"/>
                <a:tint val="94000"/>
              </a:schemeClr>
            </a:gs>
            <a:gs pos="50000">
              <a:schemeClr val="accent2">
                <a:hueOff val="803115"/>
                <a:satOff val="-7744"/>
                <a:lumOff val="-2287"/>
                <a:alphaOff val="0"/>
                <a:satMod val="110000"/>
                <a:lumMod val="100000"/>
                <a:shade val="100000"/>
              </a:schemeClr>
            </a:gs>
            <a:gs pos="100000">
              <a:schemeClr val="accent2">
                <a:hueOff val="803115"/>
                <a:satOff val="-7744"/>
                <a:lumOff val="-22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dirty="0"/>
            <a:t>Vérifie si un objet se trouve en collision avec l’un des murs de la pièce, </a:t>
          </a:r>
          <a:endParaRPr lang="en-US" sz="1500" kern="1200" dirty="0"/>
        </a:p>
      </dsp:txBody>
      <dsp:txXfrm>
        <a:off x="660919" y="1046027"/>
        <a:ext cx="6341901" cy="813101"/>
      </dsp:txXfrm>
    </dsp:sp>
    <dsp:sp modelId="{04460657-46BE-B74F-9CE4-514DFC4DC4DD}">
      <dsp:nvSpPr>
        <dsp:cNvPr id="0" name=""/>
        <dsp:cNvSpPr/>
      </dsp:nvSpPr>
      <dsp:spPr>
        <a:xfrm>
          <a:off x="1261757" y="2041461"/>
          <a:ext cx="7589520" cy="863695"/>
        </a:xfrm>
        <a:prstGeom prst="roundRect">
          <a:avLst>
            <a:gd name="adj" fmla="val 10000"/>
          </a:avLst>
        </a:prstGeom>
        <a:gradFill rotWithShape="0">
          <a:gsLst>
            <a:gs pos="0">
              <a:schemeClr val="accent2">
                <a:hueOff val="1606230"/>
                <a:satOff val="-15487"/>
                <a:lumOff val="-4575"/>
                <a:alphaOff val="0"/>
                <a:satMod val="103000"/>
                <a:lumMod val="102000"/>
                <a:tint val="94000"/>
              </a:schemeClr>
            </a:gs>
            <a:gs pos="50000">
              <a:schemeClr val="accent2">
                <a:hueOff val="1606230"/>
                <a:satOff val="-15487"/>
                <a:lumOff val="-4575"/>
                <a:alphaOff val="0"/>
                <a:satMod val="110000"/>
                <a:lumMod val="100000"/>
                <a:shade val="100000"/>
              </a:schemeClr>
            </a:gs>
            <a:gs pos="100000">
              <a:schemeClr val="accent2">
                <a:hueOff val="1606230"/>
                <a:satOff val="-15487"/>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a:t>La boucle « do while » permet de parcourir les murs afin de vérifier la collision avec une entité. Si cela est le cas, la variable valide est mis à faux, on sort de la boucle et le numéro du mur en indice est renvoyé </a:t>
          </a:r>
          <a:endParaRPr lang="en-US" sz="1500" kern="1200"/>
        </a:p>
      </dsp:txBody>
      <dsp:txXfrm>
        <a:off x="1287054" y="2066758"/>
        <a:ext cx="6351388" cy="813101"/>
      </dsp:txXfrm>
    </dsp:sp>
    <dsp:sp modelId="{19ED4A5E-3115-9044-8F5C-5C6530CAC5E8}">
      <dsp:nvSpPr>
        <dsp:cNvPr id="0" name=""/>
        <dsp:cNvSpPr/>
      </dsp:nvSpPr>
      <dsp:spPr>
        <a:xfrm>
          <a:off x="1897379" y="3062191"/>
          <a:ext cx="7589520" cy="863695"/>
        </a:xfrm>
        <a:prstGeom prst="roundRect">
          <a:avLst>
            <a:gd name="adj" fmla="val 10000"/>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dirty="0"/>
            <a:t>Finalement si aucun mur n’est en collision avec l’objet, la fonction renvoie « -1 ». Sinon, elle renvoie l’index du dernier mur avec lequel l’objet est rentré en collision. </a:t>
          </a:r>
          <a:endParaRPr lang="en-US" sz="1500" kern="1200" dirty="0"/>
        </a:p>
      </dsp:txBody>
      <dsp:txXfrm>
        <a:off x="1922676" y="3087488"/>
        <a:ext cx="6341901" cy="813101"/>
      </dsp:txXfrm>
    </dsp:sp>
    <dsp:sp modelId="{A397F560-F2EC-7C44-94FD-4E29B780C793}">
      <dsp:nvSpPr>
        <dsp:cNvPr id="0" name=""/>
        <dsp:cNvSpPr/>
      </dsp:nvSpPr>
      <dsp:spPr>
        <a:xfrm>
          <a:off x="7028118" y="661511"/>
          <a:ext cx="561401" cy="56140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154433" y="661511"/>
        <a:ext cx="308771" cy="422454"/>
      </dsp:txXfrm>
    </dsp:sp>
    <dsp:sp modelId="{5816A0C5-8F88-0649-A8DF-CF1348B59922}">
      <dsp:nvSpPr>
        <dsp:cNvPr id="0" name=""/>
        <dsp:cNvSpPr/>
      </dsp:nvSpPr>
      <dsp:spPr>
        <a:xfrm>
          <a:off x="7663740" y="1682242"/>
          <a:ext cx="561401" cy="561401"/>
        </a:xfrm>
        <a:prstGeom prst="downArrow">
          <a:avLst>
            <a:gd name="adj1" fmla="val 55000"/>
            <a:gd name="adj2" fmla="val 45000"/>
          </a:avLst>
        </a:prstGeom>
        <a:solidFill>
          <a:schemeClr val="accent2">
            <a:tint val="40000"/>
            <a:alpha val="90000"/>
            <a:hueOff val="881487"/>
            <a:satOff val="-12755"/>
            <a:lumOff val="-1111"/>
            <a:alphaOff val="0"/>
          </a:schemeClr>
        </a:solidFill>
        <a:ln w="6350" cap="flat" cmpd="sng" algn="ctr">
          <a:solidFill>
            <a:schemeClr val="accent2">
              <a:tint val="40000"/>
              <a:alpha val="90000"/>
              <a:hueOff val="881487"/>
              <a:satOff val="-12755"/>
              <a:lumOff val="-111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90055" y="1682242"/>
        <a:ext cx="308771" cy="422454"/>
      </dsp:txXfrm>
    </dsp:sp>
    <dsp:sp modelId="{61271EE2-E5C7-D741-8BD9-0F10D498548C}">
      <dsp:nvSpPr>
        <dsp:cNvPr id="0" name=""/>
        <dsp:cNvSpPr/>
      </dsp:nvSpPr>
      <dsp:spPr>
        <a:xfrm>
          <a:off x="8289875" y="2702973"/>
          <a:ext cx="561401" cy="561401"/>
        </a:xfrm>
        <a:prstGeom prst="downArrow">
          <a:avLst>
            <a:gd name="adj1" fmla="val 55000"/>
            <a:gd name="adj2" fmla="val 45000"/>
          </a:avLst>
        </a:prstGeom>
        <a:solidFill>
          <a:schemeClr val="accent2">
            <a:tint val="40000"/>
            <a:alpha val="90000"/>
            <a:hueOff val="1762973"/>
            <a:satOff val="-25510"/>
            <a:lumOff val="-2222"/>
            <a:alphaOff val="0"/>
          </a:schemeClr>
        </a:solidFill>
        <a:ln w="6350" cap="flat" cmpd="sng" algn="ctr">
          <a:solidFill>
            <a:schemeClr val="accent2">
              <a:tint val="40000"/>
              <a:alpha val="90000"/>
              <a:hueOff val="1762973"/>
              <a:satOff val="-25510"/>
              <a:lumOff val="-22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16190" y="2702973"/>
        <a:ext cx="308771" cy="422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B9553-FA66-0C4F-9B2F-D2FC4EC836EB}">
      <dsp:nvSpPr>
        <dsp:cNvPr id="0" name=""/>
        <dsp:cNvSpPr/>
      </dsp:nvSpPr>
      <dsp:spPr>
        <a:xfrm>
          <a:off x="0" y="13829"/>
          <a:ext cx="2977682" cy="178660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But de cette fonction : </a:t>
          </a:r>
          <a:endParaRPr lang="en-US" sz="1600" kern="1200"/>
        </a:p>
      </dsp:txBody>
      <dsp:txXfrm>
        <a:off x="0" y="13829"/>
        <a:ext cx="2977682" cy="1786609"/>
      </dsp:txXfrm>
    </dsp:sp>
    <dsp:sp modelId="{FBD47D71-233D-4A45-8543-73EE1E4267BE}">
      <dsp:nvSpPr>
        <dsp:cNvPr id="0" name=""/>
        <dsp:cNvSpPr/>
      </dsp:nvSpPr>
      <dsp:spPr>
        <a:xfrm>
          <a:off x="3275450" y="13829"/>
          <a:ext cx="2977682" cy="1786609"/>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Parcours chaque case du tableau et pour chaque case, un type de pièce et de potion est choisie aléatoirement</a:t>
          </a:r>
          <a:endParaRPr lang="en-US" sz="1600" kern="1200"/>
        </a:p>
      </dsp:txBody>
      <dsp:txXfrm>
        <a:off x="3275450" y="13829"/>
        <a:ext cx="2977682" cy="1786609"/>
      </dsp:txXfrm>
    </dsp:sp>
    <dsp:sp modelId="{437FD591-29C3-2747-8E7C-9CF0487748EE}">
      <dsp:nvSpPr>
        <dsp:cNvPr id="0" name=""/>
        <dsp:cNvSpPr/>
      </dsp:nvSpPr>
      <dsp:spPr>
        <a:xfrm>
          <a:off x="6550901" y="13829"/>
          <a:ext cx="2977682" cy="178660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Pour chaque case, la méthode crée une instance de la classe Pièce appelant la méthode de construction de type </a:t>
          </a:r>
          <a:endParaRPr lang="en-US" sz="1600" kern="1200" dirty="0"/>
        </a:p>
      </dsp:txBody>
      <dsp:txXfrm>
        <a:off x="6550901" y="13829"/>
        <a:ext cx="2977682" cy="1786609"/>
      </dsp:txXfrm>
    </dsp:sp>
    <dsp:sp modelId="{276BA127-7388-7B45-BC59-4C2E4B6DC686}">
      <dsp:nvSpPr>
        <dsp:cNvPr id="0" name=""/>
        <dsp:cNvSpPr/>
      </dsp:nvSpPr>
      <dsp:spPr>
        <a:xfrm>
          <a:off x="1637725" y="2098207"/>
          <a:ext cx="2977682" cy="178660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Portes qui relient les pièces : si une case n’est pas à gauche ou à droite du plateau : porte à gauche ou droite, si une case n’est pas en haut ou en bas du plateau : porte en haut ou en bas. </a:t>
          </a:r>
          <a:endParaRPr lang="en-US" sz="1600" kern="1200"/>
        </a:p>
      </dsp:txBody>
      <dsp:txXfrm>
        <a:off x="1637725" y="2098207"/>
        <a:ext cx="2977682" cy="1786609"/>
      </dsp:txXfrm>
    </dsp:sp>
    <dsp:sp modelId="{3ADFE8E0-40A4-2B45-BF7A-7013F289281D}">
      <dsp:nvSpPr>
        <dsp:cNvPr id="0" name=""/>
        <dsp:cNvSpPr/>
      </dsp:nvSpPr>
      <dsp:spPr>
        <a:xfrm>
          <a:off x="4913176" y="2098207"/>
          <a:ext cx="2977682" cy="1786609"/>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La salle de trésor est placée aléatoirement dans le plateau </a:t>
          </a:r>
          <a:endParaRPr lang="en-US" sz="1600" kern="1200"/>
        </a:p>
      </dsp:txBody>
      <dsp:txXfrm>
        <a:off x="4913176" y="2098207"/>
        <a:ext cx="2977682" cy="178660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228EE-A0D4-8642-9590-0CC0A6CFEA5C}" type="datetimeFigureOut">
              <a:rPr lang="fr-FR" smtClean="0"/>
              <a:t>01/05/2023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6FEC9-E2FA-964D-BA4C-4F556B51792E}" type="slidenum">
              <a:rPr lang="fr-FR" smtClean="0"/>
              <a:t>‹N°›</a:t>
            </a:fld>
            <a:endParaRPr lang="fr-FR"/>
          </a:p>
        </p:txBody>
      </p:sp>
    </p:spTree>
    <p:extLst>
      <p:ext uri="{BB962C8B-B14F-4D97-AF65-F5344CB8AC3E}">
        <p14:creationId xmlns:p14="http://schemas.microsoft.com/office/powerpoint/2010/main" val="27200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686FEC9-E2FA-964D-BA4C-4F556B51792E}" type="slidenum">
              <a:rPr lang="fr-FR" smtClean="0"/>
              <a:t>7</a:t>
            </a:fld>
            <a:endParaRPr lang="fr-FR"/>
          </a:p>
        </p:txBody>
      </p:sp>
    </p:spTree>
    <p:extLst>
      <p:ext uri="{BB962C8B-B14F-4D97-AF65-F5344CB8AC3E}">
        <p14:creationId xmlns:p14="http://schemas.microsoft.com/office/powerpoint/2010/main" val="403474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5/1/23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a:t>
            </a:fld>
            <a:endParaRPr lang="en-US"/>
          </a:p>
        </p:txBody>
      </p:sp>
    </p:spTree>
    <p:extLst>
      <p:ext uri="{BB962C8B-B14F-4D97-AF65-F5344CB8AC3E}">
        <p14:creationId xmlns:p14="http://schemas.microsoft.com/office/powerpoint/2010/main" val="197561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1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41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08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0512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7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69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66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04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12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5/1/23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87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5/1/23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a:t>
            </a:fld>
            <a:endParaRPr lang="en-US"/>
          </a:p>
        </p:txBody>
      </p:sp>
    </p:spTree>
    <p:extLst>
      <p:ext uri="{BB962C8B-B14F-4D97-AF65-F5344CB8AC3E}">
        <p14:creationId xmlns:p14="http://schemas.microsoft.com/office/powerpoint/2010/main" val="1723056352"/>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0">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Gadgets de couleur néon">
            <a:extLst>
              <a:ext uri="{FF2B5EF4-FFF2-40B4-BE49-F238E27FC236}">
                <a16:creationId xmlns:a16="http://schemas.microsoft.com/office/drawing/2014/main" id="{F7E38FE2-B2EB-81D2-1A17-01B9D882517C}"/>
              </a:ext>
            </a:extLst>
          </p:cNvPr>
          <p:cNvPicPr>
            <a:picLocks noChangeAspect="1"/>
          </p:cNvPicPr>
          <p:nvPr/>
        </p:nvPicPr>
        <p:blipFill rotWithShape="1">
          <a:blip r:embed="rId2"/>
          <a:srcRect r="-1" b="20754"/>
          <a:stretch/>
        </p:blipFill>
        <p:spPr>
          <a:xfrm>
            <a:off x="20" y="10"/>
            <a:ext cx="12188932" cy="6857990"/>
          </a:xfrm>
          <a:prstGeom prst="rect">
            <a:avLst/>
          </a:prstGeom>
        </p:spPr>
      </p:pic>
      <p:sp>
        <p:nvSpPr>
          <p:cNvPr id="39"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re 1">
            <a:extLst>
              <a:ext uri="{FF2B5EF4-FFF2-40B4-BE49-F238E27FC236}">
                <a16:creationId xmlns:a16="http://schemas.microsoft.com/office/drawing/2014/main" id="{E0D87727-0B08-7FEE-2528-067E710E6624}"/>
              </a:ext>
            </a:extLst>
          </p:cNvPr>
          <p:cNvSpPr>
            <a:spLocks noGrp="1"/>
          </p:cNvSpPr>
          <p:nvPr>
            <p:ph type="ctrTitle"/>
          </p:nvPr>
        </p:nvSpPr>
        <p:spPr>
          <a:xfrm>
            <a:off x="565151" y="1247140"/>
            <a:ext cx="3609982" cy="3450844"/>
          </a:xfrm>
        </p:spPr>
        <p:txBody>
          <a:bodyPr>
            <a:normAutofit/>
          </a:bodyPr>
          <a:lstStyle/>
          <a:p>
            <a:r>
              <a:rPr lang="fr-FR" sz="4800" dirty="0"/>
              <a:t>Labyrinthe du trésor </a:t>
            </a:r>
            <a:br>
              <a:rPr lang="fr-FR" sz="4800" dirty="0"/>
            </a:br>
            <a:endParaRPr lang="fr-FR" sz="4800" dirty="0"/>
          </a:p>
        </p:txBody>
      </p:sp>
      <p:sp>
        <p:nvSpPr>
          <p:cNvPr id="3" name="Sous-titre 2">
            <a:extLst>
              <a:ext uri="{FF2B5EF4-FFF2-40B4-BE49-F238E27FC236}">
                <a16:creationId xmlns:a16="http://schemas.microsoft.com/office/drawing/2014/main" id="{C13F2736-A3F5-CEC0-F3C3-D7026DF53040}"/>
              </a:ext>
            </a:extLst>
          </p:cNvPr>
          <p:cNvSpPr>
            <a:spLocks noGrp="1"/>
          </p:cNvSpPr>
          <p:nvPr>
            <p:ph type="subTitle" idx="1"/>
          </p:nvPr>
        </p:nvSpPr>
        <p:spPr>
          <a:xfrm>
            <a:off x="565151" y="4818126"/>
            <a:ext cx="3609982" cy="1268984"/>
          </a:xfrm>
        </p:spPr>
        <p:txBody>
          <a:bodyPr>
            <a:normAutofit fontScale="70000" lnSpcReduction="20000"/>
          </a:bodyPr>
          <a:lstStyle/>
          <a:p>
            <a:pPr>
              <a:lnSpc>
                <a:spcPct val="100000"/>
              </a:lnSpc>
            </a:pPr>
            <a:endParaRPr lang="fr-FR" sz="1900" dirty="0"/>
          </a:p>
          <a:p>
            <a:pPr>
              <a:lnSpc>
                <a:spcPct val="100000"/>
              </a:lnSpc>
            </a:pPr>
            <a:r>
              <a:rPr lang="fr-FR" sz="1900" dirty="0"/>
              <a:t>Linda </a:t>
            </a:r>
            <a:r>
              <a:rPr lang="fr-FR" sz="1900" dirty="0" err="1"/>
              <a:t>Chouati</a:t>
            </a:r>
            <a:r>
              <a:rPr lang="fr-FR" sz="1900" dirty="0"/>
              <a:t> </a:t>
            </a:r>
          </a:p>
          <a:p>
            <a:pPr>
              <a:lnSpc>
                <a:spcPct val="100000"/>
              </a:lnSpc>
            </a:pPr>
            <a:r>
              <a:rPr lang="fr-FR" sz="1900" dirty="0"/>
              <a:t>Cyril Devaux </a:t>
            </a:r>
          </a:p>
          <a:p>
            <a:pPr>
              <a:lnSpc>
                <a:spcPct val="100000"/>
              </a:lnSpc>
            </a:pPr>
            <a:r>
              <a:rPr lang="fr-FR" sz="1900" dirty="0" err="1"/>
              <a:t>Ismael</a:t>
            </a:r>
            <a:r>
              <a:rPr lang="fr-FR" sz="1900" dirty="0"/>
              <a:t> </a:t>
            </a:r>
            <a:r>
              <a:rPr lang="fr-FR" sz="1900" dirty="0" err="1"/>
              <a:t>Mmadi</a:t>
            </a:r>
            <a:r>
              <a:rPr lang="fr-FR" sz="1900" dirty="0"/>
              <a:t> </a:t>
            </a:r>
          </a:p>
          <a:p>
            <a:pPr>
              <a:lnSpc>
                <a:spcPct val="100000"/>
              </a:lnSpc>
            </a:pPr>
            <a:endParaRPr lang="fr-FR" sz="1900" dirty="0"/>
          </a:p>
        </p:txBody>
      </p:sp>
      <p:sp>
        <p:nvSpPr>
          <p:cNvPr id="40" name="Rectangle 2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Rectangle 2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867593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5F5D6-B7DD-5D49-E735-B1ADA2908324}"/>
              </a:ext>
            </a:extLst>
          </p:cNvPr>
          <p:cNvSpPr>
            <a:spLocks noGrp="1"/>
          </p:cNvSpPr>
          <p:nvPr>
            <p:ph type="title"/>
          </p:nvPr>
        </p:nvSpPr>
        <p:spPr/>
        <p:txBody>
          <a:bodyPr>
            <a:normAutofit/>
          </a:bodyPr>
          <a:lstStyle/>
          <a:p>
            <a:pPr algn="ctr"/>
            <a:r>
              <a:rPr lang="fr-FR" sz="3600" dirty="0"/>
              <a:t>Le joueur </a:t>
            </a:r>
          </a:p>
        </p:txBody>
      </p:sp>
      <p:sp>
        <p:nvSpPr>
          <p:cNvPr id="3" name="ZoneTexte 2">
            <a:extLst>
              <a:ext uri="{FF2B5EF4-FFF2-40B4-BE49-F238E27FC236}">
                <a16:creationId xmlns:a16="http://schemas.microsoft.com/office/drawing/2014/main" id="{839FBE3F-D5F9-8171-22D9-6DD129DFA1C7}"/>
              </a:ext>
            </a:extLst>
          </p:cNvPr>
          <p:cNvSpPr txBox="1"/>
          <p:nvPr/>
        </p:nvSpPr>
        <p:spPr>
          <a:xfrm>
            <a:off x="2713967" y="1429316"/>
            <a:ext cx="7048981" cy="1200329"/>
          </a:xfrm>
          <a:prstGeom prst="rect">
            <a:avLst/>
          </a:prstGeom>
          <a:noFill/>
        </p:spPr>
        <p:txBody>
          <a:bodyPr wrap="square" rtlCol="0">
            <a:spAutoFit/>
          </a:bodyPr>
          <a:lstStyle/>
          <a:p>
            <a:r>
              <a:rPr lang="fr-FR" dirty="0">
                <a:effectLst/>
                <a:latin typeface="Helvetica Neue" panose="02000503000000020004" pitchFamily="2" charset="0"/>
              </a:rPr>
              <a:t>Possibilité de jeter une arme  : </a:t>
            </a:r>
          </a:p>
          <a:p>
            <a:r>
              <a:rPr lang="fr-FR" dirty="0">
                <a:effectLst/>
                <a:latin typeface="Helvetica Neue" panose="02000503000000020004" pitchFamily="2" charset="0"/>
              </a:rPr>
              <a:t>Si le joueur jette une arme, la dernière arme de son vecteur d’arme est mis en mouvement et si une collision avec un monstre ou bien un mur se fait, on supprime cette arme du vecteur </a:t>
            </a:r>
            <a:r>
              <a:rPr lang="fr-FR" dirty="0" err="1">
                <a:effectLst/>
                <a:latin typeface="Helvetica Neue" panose="02000503000000020004" pitchFamily="2" charset="0"/>
              </a:rPr>
              <a:t>tabArme</a:t>
            </a:r>
            <a:r>
              <a:rPr lang="fr-FR" dirty="0">
                <a:effectLst/>
                <a:latin typeface="Helvetica Neue" panose="02000503000000020004" pitchFamily="2" charset="0"/>
              </a:rPr>
              <a:t>. </a:t>
            </a:r>
          </a:p>
        </p:txBody>
      </p:sp>
      <p:pic>
        <p:nvPicPr>
          <p:cNvPr id="5" name="Image 4" descr="Une image contenant texte, capture d’écran, Police, ligne&#10;&#10;Description générée automatiquement">
            <a:extLst>
              <a:ext uri="{FF2B5EF4-FFF2-40B4-BE49-F238E27FC236}">
                <a16:creationId xmlns:a16="http://schemas.microsoft.com/office/drawing/2014/main" id="{497DD089-CAE5-DF03-2CDA-DE67CD4AF8ED}"/>
              </a:ext>
            </a:extLst>
          </p:cNvPr>
          <p:cNvPicPr>
            <a:picLocks noChangeAspect="1"/>
          </p:cNvPicPr>
          <p:nvPr/>
        </p:nvPicPr>
        <p:blipFill>
          <a:blip r:embed="rId2"/>
          <a:stretch>
            <a:fillRect/>
          </a:stretch>
        </p:blipFill>
        <p:spPr>
          <a:xfrm>
            <a:off x="2192569" y="3089626"/>
            <a:ext cx="3363068" cy="1209675"/>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C13D3BFC-B72C-27A1-F14C-AF9B6843955A}"/>
              </a:ext>
            </a:extLst>
          </p:cNvPr>
          <p:cNvPicPr>
            <a:picLocks noChangeAspect="1"/>
          </p:cNvPicPr>
          <p:nvPr/>
        </p:nvPicPr>
        <p:blipFill>
          <a:blip r:embed="rId3"/>
          <a:stretch>
            <a:fillRect/>
          </a:stretch>
        </p:blipFill>
        <p:spPr>
          <a:xfrm>
            <a:off x="7359553" y="2987233"/>
            <a:ext cx="4094498" cy="1414463"/>
          </a:xfrm>
          <a:prstGeom prst="rect">
            <a:avLst/>
          </a:prstGeom>
        </p:spPr>
      </p:pic>
      <p:sp>
        <p:nvSpPr>
          <p:cNvPr id="8" name="ZoneTexte 7">
            <a:extLst>
              <a:ext uri="{FF2B5EF4-FFF2-40B4-BE49-F238E27FC236}">
                <a16:creationId xmlns:a16="http://schemas.microsoft.com/office/drawing/2014/main" id="{7400BED5-A7A8-3324-D494-F4CA48DB749C}"/>
              </a:ext>
            </a:extLst>
          </p:cNvPr>
          <p:cNvSpPr txBox="1"/>
          <p:nvPr/>
        </p:nvSpPr>
        <p:spPr>
          <a:xfrm>
            <a:off x="2509837" y="4852220"/>
            <a:ext cx="7172325" cy="1754326"/>
          </a:xfrm>
          <a:prstGeom prst="rect">
            <a:avLst/>
          </a:prstGeom>
          <a:noFill/>
        </p:spPr>
        <p:txBody>
          <a:bodyPr wrap="square" rtlCol="0">
            <a:spAutoFit/>
          </a:bodyPr>
          <a:lstStyle/>
          <a:p>
            <a:r>
              <a:rPr lang="fr-FR" dirty="0"/>
              <a:t>Possibilité de donner un coup d’épée :</a:t>
            </a:r>
          </a:p>
          <a:p>
            <a:r>
              <a:rPr lang="fr-FR" dirty="0"/>
              <a:t> en fonction de l’action du clavier, on initialise les coordonnées de l’épée</a:t>
            </a:r>
          </a:p>
          <a:p>
            <a:endParaRPr lang="fr-FR" dirty="0"/>
          </a:p>
          <a:p>
            <a:r>
              <a:rPr lang="fr-FR" dirty="0" err="1">
                <a:solidFill>
                  <a:srgbClr val="569CD6"/>
                </a:solidFill>
                <a:latin typeface="Menlo" panose="020B0609030804020204" pitchFamily="49" charset="0"/>
              </a:rPr>
              <a:t>v</a:t>
            </a:r>
            <a:r>
              <a:rPr lang="fr-FR" b="0" dirty="0" err="1">
                <a:solidFill>
                  <a:srgbClr val="569CD6"/>
                </a:solidFill>
                <a:effectLst/>
                <a:latin typeface="Menlo" panose="020B0609030804020204" pitchFamily="49" charset="0"/>
              </a:rPr>
              <a:t>oid</a:t>
            </a:r>
            <a:r>
              <a:rPr lang="fr-FR" dirty="0">
                <a:solidFill>
                  <a:srgbClr val="FFFFFF"/>
                </a:solidFill>
                <a:latin typeface="Menlo" panose="020B0609030804020204" pitchFamily="49" charset="0"/>
              </a:rPr>
              <a:t> </a:t>
            </a:r>
            <a:r>
              <a:rPr lang="fr-FR" b="0" dirty="0" err="1">
                <a:solidFill>
                  <a:srgbClr val="DCDCAA"/>
                </a:solidFill>
                <a:effectLst/>
                <a:latin typeface="Menlo" panose="020B0609030804020204" pitchFamily="49" charset="0"/>
              </a:rPr>
              <a:t>deplacerEpee</a:t>
            </a:r>
            <a:r>
              <a:rPr lang="fr-FR" b="0" dirty="0">
                <a:solidFill>
                  <a:srgbClr val="FFFFFF"/>
                </a:solidFill>
                <a:effectLst/>
                <a:latin typeface="Menlo" panose="020B0609030804020204" pitchFamily="49" charset="0"/>
              </a:rPr>
              <a:t>(</a:t>
            </a:r>
            <a:r>
              <a:rPr lang="fr-FR" b="0" dirty="0">
                <a:solidFill>
                  <a:srgbClr val="569CD6"/>
                </a:solidFill>
                <a:effectLst/>
                <a:latin typeface="Menlo" panose="020B0609030804020204" pitchFamily="49" charset="0"/>
              </a:rPr>
              <a:t>char</a:t>
            </a:r>
            <a:r>
              <a:rPr lang="fr-FR" b="0" dirty="0">
                <a:solidFill>
                  <a:srgbClr val="FFFFFF"/>
                </a:solidFill>
                <a:effectLst/>
                <a:latin typeface="Menlo" panose="020B0609030804020204" pitchFamily="49" charset="0"/>
              </a:rPr>
              <a:t> </a:t>
            </a:r>
            <a:r>
              <a:rPr lang="fr-FR" b="0" dirty="0">
                <a:solidFill>
                  <a:srgbClr val="9CDCFE"/>
                </a:solidFill>
                <a:effectLst/>
                <a:latin typeface="Menlo" panose="020B0609030804020204" pitchFamily="49" charset="0"/>
              </a:rPr>
              <a:t>direction</a:t>
            </a:r>
            <a:r>
              <a:rPr lang="fr-FR" b="0" dirty="0">
                <a:solidFill>
                  <a:srgbClr val="FFFFFF"/>
                </a:solidFill>
                <a:effectLst/>
                <a:latin typeface="Menlo" panose="020B0609030804020204" pitchFamily="49" charset="0"/>
              </a:rPr>
              <a:t>)</a:t>
            </a:r>
            <a:r>
              <a:rPr lang="fr-FR" b="0" dirty="0">
                <a:solidFill>
                  <a:srgbClr val="7CA668"/>
                </a:solidFill>
                <a:effectLst/>
                <a:latin typeface="Menlo" panose="020B0609030804020204" pitchFamily="49" charset="0"/>
              </a:rPr>
              <a:t> </a:t>
            </a:r>
            <a:endParaRPr lang="fr-FR" b="0" dirty="0">
              <a:solidFill>
                <a:srgbClr val="FFFFFF"/>
              </a:solidFill>
              <a:effectLst/>
              <a:latin typeface="Menlo" panose="020B0609030804020204" pitchFamily="49" charset="0"/>
            </a:endParaRPr>
          </a:p>
          <a:p>
            <a:endParaRPr lang="fr-FR" dirty="0"/>
          </a:p>
        </p:txBody>
      </p:sp>
    </p:spTree>
    <p:extLst>
      <p:ext uri="{BB962C8B-B14F-4D97-AF65-F5344CB8AC3E}">
        <p14:creationId xmlns:p14="http://schemas.microsoft.com/office/powerpoint/2010/main" val="2180886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ABE059-E47B-2D4E-B803-51A2A9969234}"/>
              </a:ext>
            </a:extLst>
          </p:cNvPr>
          <p:cNvSpPr>
            <a:spLocks noGrp="1"/>
          </p:cNvSpPr>
          <p:nvPr>
            <p:ph type="title"/>
          </p:nvPr>
        </p:nvSpPr>
        <p:spPr/>
        <p:txBody>
          <a:bodyPr>
            <a:normAutofit/>
          </a:bodyPr>
          <a:lstStyle/>
          <a:p>
            <a:pPr algn="ctr"/>
            <a:r>
              <a:rPr lang="fr-FR" sz="3600" dirty="0"/>
              <a:t>Bilan</a:t>
            </a:r>
          </a:p>
        </p:txBody>
      </p:sp>
      <p:sp>
        <p:nvSpPr>
          <p:cNvPr id="3" name="Espace réservé du contenu 2">
            <a:extLst>
              <a:ext uri="{FF2B5EF4-FFF2-40B4-BE49-F238E27FC236}">
                <a16:creationId xmlns:a16="http://schemas.microsoft.com/office/drawing/2014/main" id="{948E1CEC-10C6-AA31-CE06-3048E6FE1F77}"/>
              </a:ext>
            </a:extLst>
          </p:cNvPr>
          <p:cNvSpPr>
            <a:spLocks noGrp="1"/>
          </p:cNvSpPr>
          <p:nvPr>
            <p:ph idx="1"/>
          </p:nvPr>
        </p:nvSpPr>
        <p:spPr>
          <a:xfrm>
            <a:off x="1587710" y="1704109"/>
            <a:ext cx="9486690" cy="4382059"/>
          </a:xfrm>
        </p:spPr>
        <p:txBody>
          <a:bodyPr>
            <a:normAutofit fontScale="92500" lnSpcReduction="10000"/>
          </a:bodyPr>
          <a:lstStyle/>
          <a:p>
            <a:r>
              <a:rPr lang="fr-FR" dirty="0"/>
              <a:t>Avec plus de temps, il aurait été intéressant d’ajouter une fonctionnalité de gestion de score pour rendre le jeu plus compétitif et inciter le joueur à améliorer sa performance. Nous aurions pu ajouter différents types de pièces pour rendre le jeu plus dynamique et stimulant. </a:t>
            </a:r>
          </a:p>
          <a:p>
            <a:r>
              <a:rPr lang="fr-FR" dirty="0"/>
              <a:t>Nous avons rencontré des difficultés avec la gestion de la mémoire, notamment en ce qui concerne la gestion des monstres et des portes. Nous aurions pu améliorer l’efficacité et la propreté du code en utilisant dès le début des structures de données plus adaptées, telles que des tableaux dynamiques ou bien des listes. </a:t>
            </a:r>
          </a:p>
          <a:p>
            <a:r>
              <a:rPr lang="fr-FR" dirty="0"/>
              <a:t>Malgré ces difficultés, ce projet a été très enrichissant. Nous avons appris l’importance de réfléchir à plusieurs éventualités pour améliorer le jeu, ainsi que l’importance de la planification et de l’organisation lors de la programmation d’un projet.  </a:t>
            </a:r>
          </a:p>
        </p:txBody>
      </p:sp>
    </p:spTree>
    <p:extLst>
      <p:ext uri="{BB962C8B-B14F-4D97-AF65-F5344CB8AC3E}">
        <p14:creationId xmlns:p14="http://schemas.microsoft.com/office/powerpoint/2010/main" val="37232014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EEBD3C7-01A3-A586-8885-AA769D760978}"/>
              </a:ext>
            </a:extLst>
          </p:cNvPr>
          <p:cNvSpPr>
            <a:spLocks noGrp="1"/>
          </p:cNvSpPr>
          <p:nvPr>
            <p:ph type="title"/>
          </p:nvPr>
        </p:nvSpPr>
        <p:spPr>
          <a:xfrm>
            <a:off x="4635040" y="771832"/>
            <a:ext cx="6991800" cy="1233949"/>
          </a:xfrm>
        </p:spPr>
        <p:txBody>
          <a:bodyPr>
            <a:normAutofit/>
          </a:bodyPr>
          <a:lstStyle/>
          <a:p>
            <a:r>
              <a:rPr lang="fr-FR" dirty="0"/>
              <a:t>Merci de votre écoute</a:t>
            </a:r>
          </a:p>
        </p:txBody>
      </p:sp>
      <p:pic>
        <p:nvPicPr>
          <p:cNvPr id="16" name="Picture 4" descr="Le navire de papier jaune en tête parmi les navires blancs">
            <a:extLst>
              <a:ext uri="{FF2B5EF4-FFF2-40B4-BE49-F238E27FC236}">
                <a16:creationId xmlns:a16="http://schemas.microsoft.com/office/drawing/2014/main" id="{F03D19C0-08F9-7ED9-8B16-35D7FC698DEF}"/>
              </a:ext>
            </a:extLst>
          </p:cNvPr>
          <p:cNvPicPr>
            <a:picLocks noChangeAspect="1"/>
          </p:cNvPicPr>
          <p:nvPr/>
        </p:nvPicPr>
        <p:blipFill rotWithShape="1">
          <a:blip r:embed="rId2"/>
          <a:srcRect l="51394" r="7985" b="-1"/>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7"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3D8430B-6F98-660B-E1FE-86E878465266}"/>
              </a:ext>
            </a:extLst>
          </p:cNvPr>
          <p:cNvSpPr>
            <a:spLocks noGrp="1"/>
          </p:cNvSpPr>
          <p:nvPr>
            <p:ph idx="1"/>
          </p:nvPr>
        </p:nvSpPr>
        <p:spPr>
          <a:xfrm>
            <a:off x="4635040" y="2777612"/>
            <a:ext cx="6991800" cy="3308555"/>
          </a:xfrm>
        </p:spPr>
        <p:txBody>
          <a:bodyPr>
            <a:normAutofit/>
          </a:bodyPr>
          <a:lstStyle/>
          <a:p>
            <a:pPr marL="0" indent="0">
              <a:buNone/>
            </a:pPr>
            <a:endParaRPr lang="fr-FR" dirty="0"/>
          </a:p>
          <a:p>
            <a:pPr marL="0" indent="0">
              <a:buNone/>
            </a:pPr>
            <a:r>
              <a:rPr lang="fr-FR" dirty="0"/>
              <a:t>Nous tenons à remercier les enseignants de la matière et les intervenants de TP pour leur accompagnement tout au long de projet. </a:t>
            </a:r>
          </a:p>
        </p:txBody>
      </p:sp>
    </p:spTree>
    <p:extLst>
      <p:ext uri="{BB962C8B-B14F-4D97-AF65-F5344CB8AC3E}">
        <p14:creationId xmlns:p14="http://schemas.microsoft.com/office/powerpoint/2010/main" val="42441355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1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2"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Rectangle 17">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7D885D3D-DB04-AF6C-19CE-40F5A13AF8F4}"/>
              </a:ext>
            </a:extLst>
          </p:cNvPr>
          <p:cNvSpPr>
            <a:spLocks noGrp="1"/>
          </p:cNvSpPr>
          <p:nvPr>
            <p:ph type="title"/>
          </p:nvPr>
        </p:nvSpPr>
        <p:spPr>
          <a:xfrm>
            <a:off x="7224995" y="1247775"/>
            <a:ext cx="4225477" cy="3449638"/>
          </a:xfrm>
        </p:spPr>
        <p:txBody>
          <a:bodyPr vert="horz" lIns="91440" tIns="45720" rIns="91440" bIns="45720" rtlCol="0" anchor="t">
            <a:normAutofit fontScale="90000"/>
          </a:bodyPr>
          <a:lstStyle/>
          <a:p>
            <a:pPr>
              <a:lnSpc>
                <a:spcPct val="90000"/>
              </a:lnSpc>
            </a:pPr>
            <a:br>
              <a:rPr lang="en-US" sz="2000" dirty="0">
                <a:effectLst/>
              </a:rPr>
            </a:br>
            <a:br>
              <a:rPr lang="en-US" sz="2000" dirty="0">
                <a:effectLst/>
              </a:rPr>
            </a:br>
            <a:r>
              <a:rPr lang="en-US" sz="2000" dirty="0">
                <a:effectLst/>
              </a:rPr>
              <a:t>Dans </a:t>
            </a:r>
            <a:r>
              <a:rPr lang="en-US" sz="2000" dirty="0" err="1">
                <a:effectLst/>
              </a:rPr>
              <a:t>ce</a:t>
            </a:r>
            <a:r>
              <a:rPr lang="en-US" sz="2000" dirty="0">
                <a:effectLst/>
              </a:rPr>
              <a:t> jeu, </a:t>
            </a:r>
            <a:r>
              <a:rPr lang="en-US" sz="2000" dirty="0" err="1">
                <a:effectLst/>
              </a:rPr>
              <a:t>vous</a:t>
            </a:r>
            <a:r>
              <a:rPr lang="en-US" sz="2000" dirty="0">
                <a:effectLst/>
              </a:rPr>
              <a:t> </a:t>
            </a:r>
            <a:r>
              <a:rPr lang="en-US" sz="2000" dirty="0" err="1">
                <a:effectLst/>
              </a:rPr>
              <a:t>incarnez</a:t>
            </a:r>
            <a:r>
              <a:rPr lang="en-US" sz="2000" dirty="0">
                <a:effectLst/>
              </a:rPr>
              <a:t> un </a:t>
            </a:r>
            <a:r>
              <a:rPr lang="en-US" sz="2000" dirty="0" err="1">
                <a:effectLst/>
              </a:rPr>
              <a:t>aventurier</a:t>
            </a:r>
            <a:r>
              <a:rPr lang="en-US" sz="2000" dirty="0">
                <a:effectLst/>
              </a:rPr>
              <a:t> </a:t>
            </a:r>
            <a:r>
              <a:rPr lang="en-US" sz="2000" dirty="0" err="1">
                <a:effectLst/>
              </a:rPr>
              <a:t>intrépide</a:t>
            </a:r>
            <a:r>
              <a:rPr lang="en-US" sz="2000" dirty="0">
                <a:effectLst/>
              </a:rPr>
              <a:t> qui doit explorer un </a:t>
            </a:r>
            <a:r>
              <a:rPr lang="en-US" sz="2000" dirty="0" err="1">
                <a:effectLst/>
              </a:rPr>
              <a:t>vaste</a:t>
            </a:r>
            <a:r>
              <a:rPr lang="en-US" sz="2000" dirty="0">
                <a:effectLst/>
              </a:rPr>
              <a:t> monde </a:t>
            </a:r>
            <a:r>
              <a:rPr lang="en-US" sz="2000" dirty="0" err="1">
                <a:effectLst/>
              </a:rPr>
              <a:t>rempli</a:t>
            </a:r>
            <a:r>
              <a:rPr lang="en-US" sz="2000" dirty="0">
                <a:effectLst/>
              </a:rPr>
              <a:t> de dangers et de </a:t>
            </a:r>
            <a:r>
              <a:rPr lang="en-US" sz="2000" dirty="0" err="1">
                <a:effectLst/>
              </a:rPr>
              <a:t>mystères</a:t>
            </a:r>
            <a:r>
              <a:rPr lang="en-US" sz="2000" dirty="0">
                <a:effectLst/>
              </a:rPr>
              <a:t>. </a:t>
            </a:r>
            <a:r>
              <a:rPr lang="en-US" sz="2000" dirty="0" err="1">
                <a:effectLst/>
              </a:rPr>
              <a:t>Chaque</a:t>
            </a:r>
            <a:r>
              <a:rPr lang="en-US" sz="2000" dirty="0">
                <a:effectLst/>
              </a:rPr>
              <a:t> pièce du </a:t>
            </a:r>
            <a:r>
              <a:rPr lang="en-US" sz="2000" dirty="0" err="1">
                <a:effectLst/>
              </a:rPr>
              <a:t>labyrinthe</a:t>
            </a:r>
            <a:r>
              <a:rPr lang="en-US" sz="2000" dirty="0">
                <a:effectLst/>
              </a:rPr>
              <a:t> </a:t>
            </a:r>
            <a:r>
              <a:rPr lang="en-US" sz="2000" dirty="0" err="1">
                <a:effectLst/>
              </a:rPr>
              <a:t>offre</a:t>
            </a:r>
            <a:r>
              <a:rPr lang="en-US" sz="2000" dirty="0">
                <a:effectLst/>
              </a:rPr>
              <a:t> des </a:t>
            </a:r>
            <a:r>
              <a:rPr lang="en-US" sz="2000" dirty="0" err="1">
                <a:effectLst/>
              </a:rPr>
              <a:t>défis</a:t>
            </a:r>
            <a:r>
              <a:rPr lang="en-US" sz="2000" dirty="0">
                <a:effectLst/>
              </a:rPr>
              <a:t> </a:t>
            </a:r>
            <a:r>
              <a:rPr lang="en-US" sz="2000" dirty="0" err="1">
                <a:effectLst/>
              </a:rPr>
              <a:t>surmonter</a:t>
            </a:r>
            <a:r>
              <a:rPr lang="en-US" sz="2000" dirty="0">
                <a:effectLst/>
              </a:rPr>
              <a:t>. </a:t>
            </a:r>
            <a:r>
              <a:rPr lang="en-US" sz="2000" dirty="0" err="1">
                <a:effectLst/>
              </a:rPr>
              <a:t>Votre</a:t>
            </a:r>
            <a:r>
              <a:rPr lang="en-US" sz="2000" dirty="0">
                <a:effectLst/>
              </a:rPr>
              <a:t> but </a:t>
            </a:r>
            <a:r>
              <a:rPr lang="en-US" sz="2000" dirty="0" err="1">
                <a:effectLst/>
              </a:rPr>
              <a:t>ultime</a:t>
            </a:r>
            <a:r>
              <a:rPr lang="en-US" sz="2000" dirty="0">
                <a:effectLst/>
              </a:rPr>
              <a:t> </a:t>
            </a:r>
            <a:r>
              <a:rPr lang="en-US" sz="2000" dirty="0" err="1">
                <a:effectLst/>
              </a:rPr>
              <a:t>est</a:t>
            </a:r>
            <a:r>
              <a:rPr lang="en-US" sz="2000" dirty="0">
                <a:effectLst/>
              </a:rPr>
              <a:t> de </a:t>
            </a:r>
            <a:r>
              <a:rPr lang="en-US" sz="2000" dirty="0" err="1">
                <a:effectLst/>
              </a:rPr>
              <a:t>trouver</a:t>
            </a:r>
            <a:r>
              <a:rPr lang="en-US" sz="2000" dirty="0">
                <a:effectLst/>
              </a:rPr>
              <a:t> le </a:t>
            </a:r>
            <a:r>
              <a:rPr lang="en-US" sz="2000" dirty="0" err="1">
                <a:effectLst/>
              </a:rPr>
              <a:t>trésor</a:t>
            </a:r>
            <a:r>
              <a:rPr lang="en-US" sz="2000" dirty="0">
                <a:effectLst/>
              </a:rPr>
              <a:t> </a:t>
            </a:r>
            <a:r>
              <a:rPr lang="en-US" sz="2000" dirty="0" err="1">
                <a:effectLst/>
              </a:rPr>
              <a:t>légendaire</a:t>
            </a:r>
            <a:r>
              <a:rPr lang="en-US" sz="2000" dirty="0">
                <a:effectLst/>
              </a:rPr>
              <a:t> qui se </a:t>
            </a:r>
            <a:r>
              <a:rPr lang="en-US" sz="2000" dirty="0" err="1">
                <a:effectLst/>
              </a:rPr>
              <a:t>trouve</a:t>
            </a:r>
            <a:r>
              <a:rPr lang="en-US" sz="2000" dirty="0">
                <a:effectLst/>
              </a:rPr>
              <a:t> </a:t>
            </a:r>
            <a:r>
              <a:rPr lang="en-US" sz="2000" dirty="0" err="1">
                <a:effectLst/>
              </a:rPr>
              <a:t>quelque</a:t>
            </a:r>
            <a:r>
              <a:rPr lang="en-US" sz="2000" dirty="0">
                <a:effectLst/>
              </a:rPr>
              <a:t> part dans le </a:t>
            </a:r>
            <a:r>
              <a:rPr lang="en-US" sz="2000" dirty="0" err="1">
                <a:effectLst/>
              </a:rPr>
              <a:t>labyrinthe</a:t>
            </a:r>
            <a:r>
              <a:rPr lang="en-US" sz="2000" dirty="0">
                <a:effectLst/>
              </a:rPr>
              <a:t>, </a:t>
            </a:r>
            <a:r>
              <a:rPr lang="en-US" sz="2000" dirty="0" err="1">
                <a:effectLst/>
              </a:rPr>
              <a:t>mais</a:t>
            </a:r>
            <a:r>
              <a:rPr lang="en-US" sz="2000" dirty="0">
                <a:effectLst/>
              </a:rPr>
              <a:t> attention, les </a:t>
            </a:r>
            <a:r>
              <a:rPr lang="en-US" sz="2000" dirty="0" err="1">
                <a:effectLst/>
              </a:rPr>
              <a:t>gardiens</a:t>
            </a:r>
            <a:r>
              <a:rPr lang="en-US" sz="2000" dirty="0">
                <a:effectLst/>
              </a:rPr>
              <a:t> du </a:t>
            </a:r>
            <a:r>
              <a:rPr lang="en-US" sz="2000" dirty="0" err="1">
                <a:effectLst/>
              </a:rPr>
              <a:t>trésor</a:t>
            </a:r>
            <a:r>
              <a:rPr lang="en-US" sz="2000" dirty="0">
                <a:effectLst/>
              </a:rPr>
              <a:t> ne </a:t>
            </a:r>
            <a:r>
              <a:rPr lang="en-US" sz="2000" dirty="0" err="1">
                <a:effectLst/>
              </a:rPr>
              <a:t>vous</a:t>
            </a:r>
            <a:r>
              <a:rPr lang="en-US" sz="2000" dirty="0">
                <a:effectLst/>
              </a:rPr>
              <a:t> </a:t>
            </a:r>
            <a:r>
              <a:rPr lang="en-US" sz="2000" dirty="0" err="1">
                <a:effectLst/>
              </a:rPr>
              <a:t>laisseront</a:t>
            </a:r>
            <a:r>
              <a:rPr lang="en-US" sz="2000" dirty="0">
                <a:effectLst/>
              </a:rPr>
              <a:t> pas </a:t>
            </a:r>
            <a:r>
              <a:rPr lang="en-US" sz="2000" dirty="0" err="1">
                <a:effectLst/>
              </a:rPr>
              <a:t>partir</a:t>
            </a:r>
            <a:r>
              <a:rPr lang="en-US" sz="2000" dirty="0">
                <a:effectLst/>
              </a:rPr>
              <a:t> </a:t>
            </a:r>
            <a:r>
              <a:rPr lang="en-US" sz="2000" dirty="0" err="1">
                <a:effectLst/>
              </a:rPr>
              <a:t>facilement</a:t>
            </a:r>
            <a:r>
              <a:rPr lang="en-US" sz="2000" dirty="0">
                <a:effectLst/>
              </a:rPr>
              <a:t> !</a:t>
            </a:r>
          </a:p>
        </p:txBody>
      </p:sp>
      <p:pic>
        <p:nvPicPr>
          <p:cNvPr id="5" name="Image 4" descr="Une image contenant capture d’écran, texte, Jeu PC, Jeu vidéo de stratégie&#10;&#10;Description générée automatiquement">
            <a:extLst>
              <a:ext uri="{FF2B5EF4-FFF2-40B4-BE49-F238E27FC236}">
                <a16:creationId xmlns:a16="http://schemas.microsoft.com/office/drawing/2014/main" id="{ED313934-F418-6505-8422-0B788081FB91}"/>
              </a:ext>
            </a:extLst>
          </p:cNvPr>
          <p:cNvPicPr>
            <a:picLocks noChangeAspect="1"/>
          </p:cNvPicPr>
          <p:nvPr/>
        </p:nvPicPr>
        <p:blipFill>
          <a:blip r:embed="rId2"/>
          <a:stretch>
            <a:fillRect/>
          </a:stretch>
        </p:blipFill>
        <p:spPr>
          <a:xfrm>
            <a:off x="1887551" y="893931"/>
            <a:ext cx="4600078" cy="4588577"/>
          </a:xfrm>
          <a:prstGeom prst="rect">
            <a:avLst/>
          </a:prstGeom>
        </p:spPr>
      </p:pic>
    </p:spTree>
    <p:extLst>
      <p:ext uri="{BB962C8B-B14F-4D97-AF65-F5344CB8AC3E}">
        <p14:creationId xmlns:p14="http://schemas.microsoft.com/office/powerpoint/2010/main" val="1609216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Une image contenant texte, diagramme, Plan, schématique&#10;&#10;Description générée automatiquement">
            <a:extLst>
              <a:ext uri="{FF2B5EF4-FFF2-40B4-BE49-F238E27FC236}">
                <a16:creationId xmlns:a16="http://schemas.microsoft.com/office/drawing/2014/main" id="{97715A09-11B7-C849-A0BC-0FE5FC96F9A9}"/>
              </a:ext>
            </a:extLst>
          </p:cNvPr>
          <p:cNvPicPr>
            <a:picLocks noChangeAspect="1"/>
          </p:cNvPicPr>
          <p:nvPr/>
        </p:nvPicPr>
        <p:blipFill>
          <a:blip r:embed="rId2"/>
          <a:stretch>
            <a:fillRect/>
          </a:stretch>
        </p:blipFill>
        <p:spPr>
          <a:xfrm>
            <a:off x="2902363" y="0"/>
            <a:ext cx="6387273" cy="6858000"/>
          </a:xfrm>
          <a:prstGeom prst="rect">
            <a:avLst/>
          </a:prstGeom>
        </p:spPr>
      </p:pic>
    </p:spTree>
    <p:extLst>
      <p:ext uri="{BB962C8B-B14F-4D97-AF65-F5344CB8AC3E}">
        <p14:creationId xmlns:p14="http://schemas.microsoft.com/office/powerpoint/2010/main" val="4146695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A69FF2-5FAC-7708-A05E-4193F36C2562}"/>
              </a:ext>
            </a:extLst>
          </p:cNvPr>
          <p:cNvSpPr>
            <a:spLocks noGrp="1"/>
          </p:cNvSpPr>
          <p:nvPr>
            <p:ph type="title"/>
          </p:nvPr>
        </p:nvSpPr>
        <p:spPr>
          <a:xfrm>
            <a:off x="1587710" y="455362"/>
            <a:ext cx="9486690" cy="1550419"/>
          </a:xfrm>
        </p:spPr>
        <p:txBody>
          <a:bodyPr>
            <a:normAutofit/>
          </a:bodyPr>
          <a:lstStyle/>
          <a:p>
            <a:pPr algn="ctr"/>
            <a:r>
              <a:rPr lang="fr-FR" sz="3600" dirty="0"/>
              <a:t>Classe Piece  : construction d’un type de pièce</a:t>
            </a:r>
          </a:p>
        </p:txBody>
      </p:sp>
      <p:graphicFrame>
        <p:nvGraphicFramePr>
          <p:cNvPr id="18" name="Espace réservé du contenu 2">
            <a:extLst>
              <a:ext uri="{FF2B5EF4-FFF2-40B4-BE49-F238E27FC236}">
                <a16:creationId xmlns:a16="http://schemas.microsoft.com/office/drawing/2014/main" id="{80368989-2C7D-D8EF-4C45-8CDEC4D59C5E}"/>
              </a:ext>
            </a:extLst>
          </p:cNvPr>
          <p:cNvGraphicFramePr>
            <a:graphicFrameLocks noGrp="1"/>
          </p:cNvGraphicFramePr>
          <p:nvPr>
            <p:ph idx="1"/>
            <p:extLst>
              <p:ext uri="{D42A27DB-BD31-4B8C-83A1-F6EECF244321}">
                <p14:modId xmlns:p14="http://schemas.microsoft.com/office/powerpoint/2010/main" val="3086394639"/>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535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1">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A69FF2-5FAC-7708-A05E-4193F36C2562}"/>
              </a:ext>
            </a:extLst>
          </p:cNvPr>
          <p:cNvSpPr>
            <a:spLocks noGrp="1"/>
          </p:cNvSpPr>
          <p:nvPr>
            <p:ph type="title"/>
          </p:nvPr>
        </p:nvSpPr>
        <p:spPr>
          <a:xfrm>
            <a:off x="1587710" y="455362"/>
            <a:ext cx="9486690" cy="1550419"/>
          </a:xfrm>
        </p:spPr>
        <p:txBody>
          <a:bodyPr>
            <a:normAutofit/>
          </a:bodyPr>
          <a:lstStyle/>
          <a:p>
            <a:pPr algn="ctr"/>
            <a:r>
              <a:rPr lang="fr-FR" sz="3600" dirty="0"/>
              <a:t>Classe Piece  : collision avec un mur </a:t>
            </a:r>
          </a:p>
        </p:txBody>
      </p:sp>
      <p:graphicFrame>
        <p:nvGraphicFramePr>
          <p:cNvPr id="5" name="Espace réservé du contenu 2">
            <a:extLst>
              <a:ext uri="{FF2B5EF4-FFF2-40B4-BE49-F238E27FC236}">
                <a16:creationId xmlns:a16="http://schemas.microsoft.com/office/drawing/2014/main" id="{EE16D2F0-6A01-7028-CED8-7487AB2F8A0F}"/>
              </a:ext>
            </a:extLst>
          </p:cNvPr>
          <p:cNvGraphicFramePr>
            <a:graphicFrameLocks noGrp="1"/>
          </p:cNvGraphicFramePr>
          <p:nvPr>
            <p:ph idx="1"/>
            <p:extLst>
              <p:ext uri="{D42A27DB-BD31-4B8C-83A1-F6EECF244321}">
                <p14:modId xmlns:p14="http://schemas.microsoft.com/office/powerpoint/2010/main" val="1401149512"/>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07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81BCD13-4421-5B7F-05F7-8071E7F8D8BF}"/>
              </a:ext>
            </a:extLst>
          </p:cNvPr>
          <p:cNvSpPr>
            <a:spLocks noGrp="1"/>
          </p:cNvSpPr>
          <p:nvPr>
            <p:ph type="title"/>
          </p:nvPr>
        </p:nvSpPr>
        <p:spPr>
          <a:xfrm>
            <a:off x="1117600" y="455362"/>
            <a:ext cx="9486690" cy="1550419"/>
          </a:xfrm>
        </p:spPr>
        <p:txBody>
          <a:bodyPr>
            <a:normAutofit/>
          </a:bodyPr>
          <a:lstStyle/>
          <a:p>
            <a:pPr algn="ctr"/>
            <a:r>
              <a:rPr lang="fr-FR" sz="3600" dirty="0"/>
              <a:t>Classe Plateau : initialisation du plateau </a:t>
            </a:r>
          </a:p>
        </p:txBody>
      </p:sp>
      <p:graphicFrame>
        <p:nvGraphicFramePr>
          <p:cNvPr id="18" name="Espace réservé du contenu 2">
            <a:extLst>
              <a:ext uri="{FF2B5EF4-FFF2-40B4-BE49-F238E27FC236}">
                <a16:creationId xmlns:a16="http://schemas.microsoft.com/office/drawing/2014/main" id="{1FA947C4-0D95-B2CB-E679-A16E0A5F8CF1}"/>
              </a:ext>
            </a:extLst>
          </p:cNvPr>
          <p:cNvGraphicFramePr>
            <a:graphicFrameLocks noGrp="1"/>
          </p:cNvGraphicFramePr>
          <p:nvPr>
            <p:ph idx="1"/>
            <p:extLst>
              <p:ext uri="{D42A27DB-BD31-4B8C-83A1-F6EECF244321}">
                <p14:modId xmlns:p14="http://schemas.microsoft.com/office/powerpoint/2010/main" val="404997187"/>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72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anim calcmode="lin" valueType="num">
                                      <p:cBhvr>
                                        <p:cTn id="8" dur="2000" fill="hold"/>
                                        <p:tgtEl>
                                          <p:spTgt spid="18"/>
                                        </p:tgtEl>
                                        <p:attrNameLst>
                                          <p:attrName>ppt_w</p:attrName>
                                        </p:attrNameLst>
                                      </p:cBhvr>
                                      <p:tavLst>
                                        <p:tav tm="0" fmla="#ppt_w*sin(2.5*pi*$)">
                                          <p:val>
                                            <p:fltVal val="0"/>
                                          </p:val>
                                        </p:tav>
                                        <p:tav tm="100000">
                                          <p:val>
                                            <p:fltVal val="1"/>
                                          </p:val>
                                        </p:tav>
                                      </p:tavLst>
                                    </p:anim>
                                    <p:anim calcmode="lin" valueType="num">
                                      <p:cBhvr>
                                        <p:cTn id="9"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BE0611-C909-79F7-8FE9-74453BE8344C}"/>
              </a:ext>
            </a:extLst>
          </p:cNvPr>
          <p:cNvSpPr>
            <a:spLocks noGrp="1"/>
          </p:cNvSpPr>
          <p:nvPr>
            <p:ph type="title"/>
          </p:nvPr>
        </p:nvSpPr>
        <p:spPr/>
        <p:txBody>
          <a:bodyPr>
            <a:normAutofit/>
          </a:bodyPr>
          <a:lstStyle/>
          <a:p>
            <a:pPr algn="ctr"/>
            <a:r>
              <a:rPr lang="fr-FR" sz="3600" dirty="0"/>
              <a:t>Classe jeu : changement de pièce </a:t>
            </a:r>
          </a:p>
        </p:txBody>
      </p:sp>
      <p:sp>
        <p:nvSpPr>
          <p:cNvPr id="3" name="Espace réservé du contenu 2">
            <a:extLst>
              <a:ext uri="{FF2B5EF4-FFF2-40B4-BE49-F238E27FC236}">
                <a16:creationId xmlns:a16="http://schemas.microsoft.com/office/drawing/2014/main" id="{465E3CEC-0140-3473-937B-EFF13DB06CDB}"/>
              </a:ext>
            </a:extLst>
          </p:cNvPr>
          <p:cNvSpPr>
            <a:spLocks noGrp="1"/>
          </p:cNvSpPr>
          <p:nvPr>
            <p:ph idx="1"/>
          </p:nvPr>
        </p:nvSpPr>
        <p:spPr>
          <a:xfrm>
            <a:off x="1587709" y="1514007"/>
            <a:ext cx="9881201" cy="5849831"/>
          </a:xfrm>
        </p:spPr>
        <p:txBody>
          <a:bodyPr>
            <a:normAutofit fontScale="62500" lnSpcReduction="20000"/>
          </a:bodyPr>
          <a:lstStyle/>
          <a:p>
            <a:pPr marL="0" indent="0">
              <a:buNone/>
            </a:pPr>
            <a:r>
              <a:rPr lang="fr-FR" b="0" dirty="0">
                <a:solidFill>
                  <a:srgbClr val="569CD6"/>
                </a:solidFill>
                <a:effectLst/>
                <a:latin typeface="Menlo" panose="020B0609030804020204" pitchFamily="49" charset="0"/>
              </a:rPr>
              <a:t>&gt; </a:t>
            </a:r>
            <a:r>
              <a:rPr lang="fr-FR" dirty="0" err="1">
                <a:solidFill>
                  <a:srgbClr val="FFFFFF"/>
                </a:solidFill>
                <a:latin typeface="Menlo" panose="020B0609030804020204" pitchFamily="49" charset="0"/>
              </a:rPr>
              <a:t>Etre</a:t>
            </a:r>
            <a:r>
              <a:rPr lang="fr-FR" dirty="0">
                <a:solidFill>
                  <a:srgbClr val="FFFFFF"/>
                </a:solidFill>
                <a:latin typeface="Menlo" panose="020B0609030804020204" pitchFamily="49" charset="0"/>
              </a:rPr>
              <a:t> capable de changer l’indice de la </a:t>
            </a:r>
            <a:r>
              <a:rPr lang="fr-FR" dirty="0" err="1">
                <a:solidFill>
                  <a:srgbClr val="FFFFFF"/>
                </a:solidFill>
                <a:latin typeface="Menlo" panose="020B0609030804020204" pitchFamily="49" charset="0"/>
              </a:rPr>
              <a:t>piece</a:t>
            </a:r>
            <a:r>
              <a:rPr lang="fr-FR" dirty="0">
                <a:solidFill>
                  <a:srgbClr val="FFFFFF"/>
                </a:solidFill>
                <a:latin typeface="Menlo" panose="020B0609030804020204" pitchFamily="49" charset="0"/>
              </a:rPr>
              <a:t> actuelle en fonction de la </a:t>
            </a:r>
            <a:r>
              <a:rPr lang="fr-FR" dirty="0" err="1">
                <a:solidFill>
                  <a:srgbClr val="FFFFFF"/>
                </a:solidFill>
                <a:latin typeface="Menlo" panose="020B0609030804020204" pitchFamily="49" charset="0"/>
              </a:rPr>
              <a:t>piece</a:t>
            </a:r>
            <a:r>
              <a:rPr lang="fr-FR" dirty="0">
                <a:solidFill>
                  <a:srgbClr val="FFFFFF"/>
                </a:solidFill>
                <a:latin typeface="Menlo" panose="020B0609030804020204" pitchFamily="49" charset="0"/>
              </a:rPr>
              <a:t> d’à coté </a:t>
            </a:r>
          </a:p>
          <a:p>
            <a:pPr marL="0" indent="0">
              <a:buNone/>
            </a:pPr>
            <a:r>
              <a:rPr lang="fr-FR" dirty="0" err="1">
                <a:solidFill>
                  <a:srgbClr val="569CD6"/>
                </a:solidFill>
                <a:latin typeface="Menlo" panose="020B0609030804020204" pitchFamily="49" charset="0"/>
              </a:rPr>
              <a:t>vo</a:t>
            </a:r>
            <a:r>
              <a:rPr lang="fr-FR" b="0" dirty="0" err="1">
                <a:solidFill>
                  <a:srgbClr val="569CD6"/>
                </a:solidFill>
                <a:effectLst/>
                <a:latin typeface="Menlo" panose="020B0609030804020204" pitchFamily="49" charset="0"/>
              </a:rPr>
              <a:t>id</a:t>
            </a:r>
            <a:r>
              <a:rPr lang="fr-FR" b="0" dirty="0">
                <a:solidFill>
                  <a:srgbClr val="FFFFFF"/>
                </a:solidFill>
                <a:effectLst/>
                <a:latin typeface="Menlo" panose="020B0609030804020204" pitchFamily="49" charset="0"/>
              </a:rPr>
              <a:t> </a:t>
            </a:r>
            <a:r>
              <a:rPr lang="fr-FR" b="0" dirty="0">
                <a:solidFill>
                  <a:srgbClr val="4EC9B0"/>
                </a:solidFill>
                <a:effectLst/>
                <a:latin typeface="Menlo" panose="020B0609030804020204" pitchFamily="49" charset="0"/>
              </a:rPr>
              <a:t>Jeu</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changeHaut</a:t>
            </a:r>
            <a:r>
              <a:rPr lang="fr-FR" b="0" dirty="0">
                <a:solidFill>
                  <a:srgbClr val="FFFFFF"/>
                </a:solidFill>
                <a:effectLst/>
                <a:latin typeface="Menlo" panose="020B0609030804020204" pitchFamily="49" charset="0"/>
              </a:rPr>
              <a:t>(){</a:t>
            </a:r>
          </a:p>
          <a:p>
            <a:pPr marL="0" indent="0">
              <a:buNone/>
            </a:pPr>
            <a:r>
              <a:rPr lang="fr-FR" b="0" dirty="0">
                <a:solidFill>
                  <a:srgbClr val="DCDCAA"/>
                </a:solidFill>
                <a:effectLst/>
                <a:latin typeface="Menlo" panose="020B0609030804020204" pitchFamily="49" charset="0"/>
              </a:rPr>
              <a:t>	</a:t>
            </a:r>
            <a:r>
              <a:rPr lang="fr-FR" b="0" dirty="0" err="1">
                <a:solidFill>
                  <a:srgbClr val="DCDCAA"/>
                </a:solidFill>
                <a:effectLst/>
                <a:latin typeface="Menlo" panose="020B0609030804020204" pitchFamily="49" charset="0"/>
              </a:rPr>
              <a:t>setPieceActuelle</a:t>
            </a:r>
            <a:r>
              <a:rPr lang="fr-FR" b="0" dirty="0">
                <a:solidFill>
                  <a:srgbClr val="FFFFFF"/>
                </a:solidFill>
                <a:effectLst/>
                <a:latin typeface="Menlo" panose="020B0609030804020204" pitchFamily="49" charset="0"/>
              </a:rPr>
              <a:t>(</a:t>
            </a:r>
            <a:r>
              <a:rPr lang="fr-FR" b="0" dirty="0" err="1">
                <a:solidFill>
                  <a:srgbClr val="FFFFFF"/>
                </a:solidFill>
                <a:effectLst/>
                <a:latin typeface="Menlo" panose="020B0609030804020204" pitchFamily="49" charset="0"/>
              </a:rPr>
              <a:t>pieceActuelle</a:t>
            </a:r>
            <a:r>
              <a:rPr lang="fr-FR" b="0" dirty="0">
                <a:solidFill>
                  <a:srgbClr val="FFFFFF"/>
                </a:solidFill>
                <a:effectLst/>
                <a:latin typeface="Menlo" panose="020B0609030804020204" pitchFamily="49" charset="0"/>
              </a:rPr>
              <a:t> </a:t>
            </a:r>
            <a:r>
              <a:rPr lang="fr-FR" b="0" dirty="0">
                <a:solidFill>
                  <a:srgbClr val="D4D4D4"/>
                </a:solidFill>
                <a:effectLst/>
                <a:latin typeface="Menlo" panose="020B0609030804020204" pitchFamily="49" charset="0"/>
              </a:rPr>
              <a:t>-</a:t>
            </a:r>
            <a:r>
              <a:rPr lang="fr-FR" b="0" dirty="0">
                <a:solidFill>
                  <a:srgbClr val="FFFFFF"/>
                </a:solidFill>
                <a:effectLst/>
                <a:latin typeface="Menlo" panose="020B0609030804020204" pitchFamily="49" charset="0"/>
              </a:rPr>
              <a:t> </a:t>
            </a:r>
            <a:r>
              <a:rPr lang="fr-FR" b="0" dirty="0" err="1">
                <a:solidFill>
                  <a:srgbClr val="9CDCFE"/>
                </a:solidFill>
                <a:effectLst/>
                <a:latin typeface="Menlo" panose="020B0609030804020204" pitchFamily="49" charset="0"/>
              </a:rPr>
              <a:t>pla</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getDimx</a:t>
            </a:r>
            <a:r>
              <a:rPr lang="fr-FR" b="0" dirty="0">
                <a:solidFill>
                  <a:srgbClr val="FFFFFF"/>
                </a:solidFill>
                <a:effectLst/>
                <a:latin typeface="Menlo" panose="020B0609030804020204" pitchFamily="49" charset="0"/>
              </a:rPr>
              <a:t>());}</a:t>
            </a:r>
          </a:p>
          <a:p>
            <a:pPr marL="0" indent="0">
              <a:buNone/>
            </a:pPr>
            <a:endParaRPr lang="fr-FR" dirty="0">
              <a:solidFill>
                <a:srgbClr val="FFFFFF"/>
              </a:solidFill>
              <a:latin typeface="Menlo" panose="020B0609030804020204" pitchFamily="49" charset="0"/>
            </a:endParaRPr>
          </a:p>
          <a:p>
            <a:pPr marL="0" indent="0">
              <a:buNone/>
            </a:pPr>
            <a:r>
              <a:rPr lang="fr-FR" dirty="0">
                <a:solidFill>
                  <a:srgbClr val="FFFFFF"/>
                </a:solidFill>
                <a:latin typeface="Menlo" panose="020B0609030804020204" pitchFamily="49" charset="0"/>
              </a:rPr>
              <a:t>&gt; </a:t>
            </a:r>
            <a:r>
              <a:rPr lang="fr-FR" dirty="0" err="1">
                <a:solidFill>
                  <a:srgbClr val="FFFFFF"/>
                </a:solidFill>
                <a:latin typeface="Menlo" panose="020B0609030804020204" pitchFamily="49" charset="0"/>
              </a:rPr>
              <a:t>Etre</a:t>
            </a:r>
            <a:r>
              <a:rPr lang="fr-FR" dirty="0">
                <a:solidFill>
                  <a:srgbClr val="FFFFFF"/>
                </a:solidFill>
                <a:latin typeface="Menlo" panose="020B0609030804020204" pitchFamily="49" charset="0"/>
              </a:rPr>
              <a:t> capable de faire le bon changement d’indice de la pièce actuelle en fonction de la position du joueur et mise à jour de la position du joueur. </a:t>
            </a:r>
          </a:p>
          <a:p>
            <a:pPr marL="0" indent="0">
              <a:buNone/>
            </a:pPr>
            <a:r>
              <a:rPr lang="fr-FR" b="0" dirty="0">
                <a:solidFill>
                  <a:srgbClr val="C586C0"/>
                </a:solidFill>
                <a:effectLst/>
                <a:latin typeface="Menlo" panose="020B0609030804020204" pitchFamily="49" charset="0"/>
              </a:rPr>
              <a:t>if</a:t>
            </a:r>
            <a:r>
              <a:rPr lang="fr-FR" b="0" dirty="0">
                <a:solidFill>
                  <a:srgbClr val="FFFFFF"/>
                </a:solidFill>
                <a:effectLst/>
                <a:latin typeface="Menlo" panose="020B0609030804020204" pitchFamily="49" charset="0"/>
              </a:rPr>
              <a:t> (</a:t>
            </a:r>
            <a:r>
              <a:rPr lang="fr-FR" b="0" dirty="0" err="1">
                <a:solidFill>
                  <a:srgbClr val="9CDCFE"/>
                </a:solidFill>
                <a:effectLst/>
                <a:latin typeface="Menlo" panose="020B0609030804020204" pitchFamily="49" charset="0"/>
              </a:rPr>
              <a:t>joueur</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getPositionJoueur</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getY</a:t>
            </a:r>
            <a:r>
              <a:rPr lang="fr-FR" b="0" dirty="0">
                <a:solidFill>
                  <a:srgbClr val="FFFFFF"/>
                </a:solidFill>
                <a:effectLst/>
                <a:latin typeface="Menlo" panose="020B0609030804020204" pitchFamily="49" charset="0"/>
              </a:rPr>
              <a:t>() </a:t>
            </a:r>
            <a:r>
              <a:rPr lang="fr-FR" b="0" dirty="0">
                <a:solidFill>
                  <a:srgbClr val="D4D4D4"/>
                </a:solidFill>
                <a:effectLst/>
                <a:latin typeface="Menlo" panose="020B0609030804020204" pitchFamily="49" charset="0"/>
              </a:rPr>
              <a:t>&lt;</a:t>
            </a:r>
            <a:r>
              <a:rPr lang="fr-FR" b="0" dirty="0">
                <a:solidFill>
                  <a:srgbClr val="FFFFFF"/>
                </a:solidFill>
                <a:effectLst/>
                <a:latin typeface="Menlo" panose="020B0609030804020204" pitchFamily="49" charset="0"/>
              </a:rPr>
              <a:t> </a:t>
            </a:r>
            <a:r>
              <a:rPr lang="fr-FR" b="0" dirty="0">
                <a:solidFill>
                  <a:srgbClr val="B5CEA8"/>
                </a:solidFill>
                <a:effectLst/>
                <a:latin typeface="Menlo" panose="020B0609030804020204" pitchFamily="49" charset="0"/>
              </a:rPr>
              <a:t>0</a:t>
            </a:r>
            <a:r>
              <a:rPr lang="fr-FR" b="0" dirty="0">
                <a:solidFill>
                  <a:srgbClr val="FFFFFF"/>
                </a:solidFill>
                <a:effectLst/>
                <a:latin typeface="Menlo" panose="020B0609030804020204" pitchFamily="49" charset="0"/>
              </a:rPr>
              <a:t>){</a:t>
            </a:r>
          </a:p>
          <a:p>
            <a:pPr marL="0" indent="0">
              <a:buNone/>
            </a:pPr>
            <a:r>
              <a:rPr lang="fr-FR" b="0" dirty="0">
                <a:solidFill>
                  <a:srgbClr val="DCDCAA"/>
                </a:solidFill>
                <a:effectLst/>
                <a:latin typeface="Menlo" panose="020B0609030804020204" pitchFamily="49" charset="0"/>
              </a:rPr>
              <a:t>	</a:t>
            </a:r>
            <a:r>
              <a:rPr lang="fr-FR" b="0" dirty="0" err="1">
                <a:solidFill>
                  <a:srgbClr val="DCDCAA"/>
                </a:solidFill>
                <a:effectLst/>
                <a:latin typeface="Menlo" panose="020B0609030804020204" pitchFamily="49" charset="0"/>
              </a:rPr>
              <a:t>changeHaut</a:t>
            </a:r>
            <a:r>
              <a:rPr lang="fr-FR" b="0" dirty="0">
                <a:solidFill>
                  <a:srgbClr val="FFFFFF"/>
                </a:solidFill>
                <a:effectLst/>
                <a:latin typeface="Menlo" panose="020B0609030804020204" pitchFamily="49" charset="0"/>
              </a:rPr>
              <a:t>(); </a:t>
            </a:r>
            <a:br>
              <a:rPr lang="fr-FR" b="0" dirty="0">
                <a:solidFill>
                  <a:srgbClr val="FFFFFF"/>
                </a:solidFill>
                <a:effectLst/>
                <a:latin typeface="Menlo" panose="020B0609030804020204" pitchFamily="49" charset="0"/>
              </a:rPr>
            </a:br>
            <a:r>
              <a:rPr lang="fr-FR" b="0" dirty="0">
                <a:solidFill>
                  <a:srgbClr val="FFFFFF"/>
                </a:solidFill>
                <a:effectLst/>
                <a:latin typeface="Menlo" panose="020B0609030804020204" pitchFamily="49" charset="0"/>
              </a:rPr>
              <a:t>	Pos </a:t>
            </a:r>
            <a:r>
              <a:rPr lang="fr-FR" b="0" dirty="0">
                <a:solidFill>
                  <a:srgbClr val="DCDCAA"/>
                </a:solidFill>
                <a:effectLst/>
                <a:latin typeface="Menlo" panose="020B0609030804020204" pitchFamily="49" charset="0"/>
              </a:rPr>
              <a:t>p</a:t>
            </a:r>
            <a:r>
              <a:rPr lang="fr-FR" b="0" dirty="0">
                <a:solidFill>
                  <a:srgbClr val="FFFFFF"/>
                </a:solidFill>
                <a:effectLst/>
                <a:latin typeface="Menlo" panose="020B0609030804020204" pitchFamily="49" charset="0"/>
              </a:rPr>
              <a:t>(</a:t>
            </a:r>
            <a:r>
              <a:rPr lang="fr-FR" b="0" dirty="0" err="1">
                <a:solidFill>
                  <a:srgbClr val="9CDCFE"/>
                </a:solidFill>
                <a:effectLst/>
                <a:latin typeface="Menlo" panose="020B0609030804020204" pitchFamily="49" charset="0"/>
              </a:rPr>
              <a:t>pla</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getPiece</a:t>
            </a:r>
            <a:r>
              <a:rPr lang="fr-FR" b="0" dirty="0">
                <a:solidFill>
                  <a:srgbClr val="FFFFFF"/>
                </a:solidFill>
                <a:effectLst/>
                <a:latin typeface="Menlo" panose="020B0609030804020204" pitchFamily="49" charset="0"/>
              </a:rPr>
              <a:t>(</a:t>
            </a:r>
            <a:r>
              <a:rPr lang="fr-FR" b="0" dirty="0" err="1">
                <a:solidFill>
                  <a:srgbClr val="FFFFFF"/>
                </a:solidFill>
                <a:effectLst/>
                <a:latin typeface="Menlo" panose="020B0609030804020204" pitchFamily="49" charset="0"/>
              </a:rPr>
              <a:t>pieceActuelle</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getPorte</a:t>
            </a:r>
            <a:r>
              <a:rPr lang="fr-FR" b="0" dirty="0">
                <a:solidFill>
                  <a:srgbClr val="FFFFFF"/>
                </a:solidFill>
                <a:effectLst/>
                <a:latin typeface="Menlo" panose="020B0609030804020204" pitchFamily="49" charset="0"/>
              </a:rPr>
              <a:t>(</a:t>
            </a:r>
            <a:r>
              <a:rPr lang="fr-FR" b="0" dirty="0">
                <a:solidFill>
                  <a:srgbClr val="B5CEA8"/>
                </a:solidFill>
                <a:effectLst/>
                <a:latin typeface="Menlo" panose="020B0609030804020204" pitchFamily="49" charset="0"/>
              </a:rPr>
              <a:t>2</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getPosPorte</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getX</a:t>
            </a:r>
            <a:r>
              <a:rPr lang="fr-FR" b="0" dirty="0">
                <a:solidFill>
                  <a:srgbClr val="FFFFFF"/>
                </a:solidFill>
                <a:effectLst/>
                <a:latin typeface="Menlo" panose="020B0609030804020204" pitchFamily="49" charset="0"/>
              </a:rPr>
              <a:t>() </a:t>
            </a:r>
            <a:r>
              <a:rPr lang="fr-FR" b="0" dirty="0">
                <a:solidFill>
                  <a:srgbClr val="D4D4D4"/>
                </a:solidFill>
                <a:effectLst/>
                <a:latin typeface="Menlo" panose="020B0609030804020204" pitchFamily="49" charset="0"/>
              </a:rPr>
              <a:t>+</a:t>
            </a:r>
            <a:r>
              <a:rPr lang="fr-FR" b="0" dirty="0">
                <a:solidFill>
                  <a:srgbClr val="FFFFFF"/>
                </a:solidFill>
                <a:effectLst/>
                <a:latin typeface="Menlo" panose="020B0609030804020204" pitchFamily="49" charset="0"/>
              </a:rPr>
              <a:t> 	</a:t>
            </a:r>
            <a:r>
              <a:rPr lang="fr-FR" b="0" dirty="0" err="1">
                <a:solidFill>
                  <a:srgbClr val="9CDCFE"/>
                </a:solidFill>
                <a:effectLst/>
                <a:latin typeface="Menlo" panose="020B0609030804020204" pitchFamily="49" charset="0"/>
              </a:rPr>
              <a:t>pla</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getPiece</a:t>
            </a:r>
            <a:r>
              <a:rPr lang="fr-FR" b="0" dirty="0">
                <a:solidFill>
                  <a:srgbClr val="FFFFFF"/>
                </a:solidFill>
                <a:effectLst/>
                <a:latin typeface="Menlo" panose="020B0609030804020204" pitchFamily="49" charset="0"/>
              </a:rPr>
              <a:t>(</a:t>
            </a:r>
            <a:r>
              <a:rPr lang="fr-FR" b="0" dirty="0" err="1">
                <a:solidFill>
                  <a:srgbClr val="FFFFFF"/>
                </a:solidFill>
                <a:effectLst/>
                <a:latin typeface="Menlo" panose="020B0609030804020204" pitchFamily="49" charset="0"/>
              </a:rPr>
              <a:t>pieceActuelle</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getPorte</a:t>
            </a:r>
            <a:r>
              <a:rPr lang="fr-FR" b="0" dirty="0">
                <a:solidFill>
                  <a:srgbClr val="FFFFFF"/>
                </a:solidFill>
                <a:effectLst/>
                <a:latin typeface="Menlo" panose="020B0609030804020204" pitchFamily="49" charset="0"/>
              </a:rPr>
              <a:t>(</a:t>
            </a:r>
            <a:r>
              <a:rPr lang="fr-FR" b="0" dirty="0">
                <a:solidFill>
                  <a:srgbClr val="B5CEA8"/>
                </a:solidFill>
                <a:effectLst/>
                <a:latin typeface="Menlo" panose="020B0609030804020204" pitchFamily="49" charset="0"/>
              </a:rPr>
              <a:t>2</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getTailleX</a:t>
            </a:r>
            <a:r>
              <a:rPr lang="fr-FR" b="0" dirty="0">
                <a:solidFill>
                  <a:srgbClr val="FFFFFF"/>
                </a:solidFill>
                <a:effectLst/>
                <a:latin typeface="Menlo" panose="020B0609030804020204" pitchFamily="49" charset="0"/>
              </a:rPr>
              <a:t>()</a:t>
            </a:r>
            <a:r>
              <a:rPr lang="fr-FR" b="0" dirty="0">
                <a:solidFill>
                  <a:srgbClr val="D4D4D4"/>
                </a:solidFill>
                <a:effectLst/>
                <a:latin typeface="Menlo" panose="020B0609030804020204" pitchFamily="49" charset="0"/>
              </a:rPr>
              <a:t>/</a:t>
            </a:r>
            <a:r>
              <a:rPr lang="fr-FR" b="0" dirty="0">
                <a:solidFill>
                  <a:srgbClr val="B5CEA8"/>
                </a:solidFill>
                <a:effectLst/>
                <a:latin typeface="Menlo" panose="020B0609030804020204" pitchFamily="49" charset="0"/>
              </a:rPr>
              <a:t>2</a:t>
            </a:r>
            <a:r>
              <a:rPr lang="fr-FR" b="0" dirty="0">
                <a:solidFill>
                  <a:srgbClr val="FFFFFF"/>
                </a:solidFill>
                <a:effectLst/>
                <a:latin typeface="Menlo" panose="020B0609030804020204" pitchFamily="49" charset="0"/>
              </a:rPr>
              <a:t> </a:t>
            </a:r>
            <a:r>
              <a:rPr lang="fr-FR" b="0" dirty="0">
                <a:solidFill>
                  <a:srgbClr val="D4D4D4"/>
                </a:solidFill>
                <a:effectLst/>
                <a:latin typeface="Menlo" panose="020B0609030804020204" pitchFamily="49" charset="0"/>
              </a:rPr>
              <a:t>-</a:t>
            </a:r>
            <a:r>
              <a:rPr lang="fr-FR" b="0" dirty="0">
                <a:solidFill>
                  <a:srgbClr val="FFFFFF"/>
                </a:solidFill>
                <a:effectLst/>
                <a:latin typeface="Menlo" panose="020B0609030804020204" pitchFamily="49" charset="0"/>
              </a:rPr>
              <a:t> 	</a:t>
            </a:r>
            <a:r>
              <a:rPr lang="fr-FR" b="0" dirty="0" err="1">
                <a:solidFill>
                  <a:srgbClr val="9CDCFE"/>
                </a:solidFill>
                <a:effectLst/>
                <a:latin typeface="Menlo" panose="020B0609030804020204" pitchFamily="49" charset="0"/>
              </a:rPr>
              <a:t>joueur</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getTailleX</a:t>
            </a:r>
            <a:r>
              <a:rPr lang="fr-FR" b="0" dirty="0">
                <a:solidFill>
                  <a:srgbClr val="FFFFFF"/>
                </a:solidFill>
                <a:effectLst/>
                <a:latin typeface="Menlo" panose="020B0609030804020204" pitchFamily="49" charset="0"/>
              </a:rPr>
              <a:t>()</a:t>
            </a:r>
            <a:r>
              <a:rPr lang="fr-FR" b="0" dirty="0">
                <a:solidFill>
                  <a:srgbClr val="D4D4D4"/>
                </a:solidFill>
                <a:effectLst/>
                <a:latin typeface="Menlo" panose="020B0609030804020204" pitchFamily="49" charset="0"/>
              </a:rPr>
              <a:t>/</a:t>
            </a:r>
            <a:r>
              <a:rPr lang="fr-FR" b="0" dirty="0">
                <a:solidFill>
                  <a:srgbClr val="B5CEA8"/>
                </a:solidFill>
                <a:effectLst/>
                <a:latin typeface="Menlo" panose="020B0609030804020204" pitchFamily="49" charset="0"/>
              </a:rPr>
              <a:t>2</a:t>
            </a:r>
            <a:r>
              <a:rPr lang="fr-FR" b="0" dirty="0">
                <a:solidFill>
                  <a:srgbClr val="FFFFFF"/>
                </a:solidFill>
                <a:effectLst/>
                <a:latin typeface="Menlo" panose="020B0609030804020204" pitchFamily="49" charset="0"/>
              </a:rPr>
              <a:t>,	</a:t>
            </a:r>
            <a:r>
              <a:rPr lang="fr-FR" b="0" dirty="0" err="1">
                <a:solidFill>
                  <a:srgbClr val="9CDCFE"/>
                </a:solidFill>
                <a:effectLst/>
                <a:latin typeface="Menlo" panose="020B0609030804020204" pitchFamily="49" charset="0"/>
              </a:rPr>
              <a:t>pla</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getPiece</a:t>
            </a:r>
            <a:r>
              <a:rPr lang="fr-FR" b="0" dirty="0">
                <a:solidFill>
                  <a:srgbClr val="FFFFFF"/>
                </a:solidFill>
                <a:effectLst/>
                <a:latin typeface="Menlo" panose="020B0609030804020204" pitchFamily="49" charset="0"/>
              </a:rPr>
              <a:t>(</a:t>
            </a:r>
            <a:r>
              <a:rPr lang="fr-FR" b="0" dirty="0" err="1">
                <a:solidFill>
                  <a:srgbClr val="FFFFFF"/>
                </a:solidFill>
                <a:effectLst/>
                <a:latin typeface="Menlo" panose="020B0609030804020204" pitchFamily="49" charset="0"/>
              </a:rPr>
              <a:t>pieceActuelle</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getPorte</a:t>
            </a:r>
            <a:r>
              <a:rPr lang="fr-FR" b="0" dirty="0">
                <a:solidFill>
                  <a:srgbClr val="FFFFFF"/>
                </a:solidFill>
                <a:effectLst/>
                <a:latin typeface="Menlo" panose="020B0609030804020204" pitchFamily="49" charset="0"/>
              </a:rPr>
              <a:t>(</a:t>
            </a:r>
            <a:r>
              <a:rPr lang="fr-FR" b="0" dirty="0">
                <a:solidFill>
                  <a:srgbClr val="B5CEA8"/>
                </a:solidFill>
                <a:effectLst/>
                <a:latin typeface="Menlo" panose="020B0609030804020204" pitchFamily="49" charset="0"/>
              </a:rPr>
              <a:t>2</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getPosPorte</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getY</a:t>
            </a:r>
            <a:r>
              <a:rPr lang="fr-FR" b="0" dirty="0">
                <a:solidFill>
                  <a:srgbClr val="FFFFFF"/>
                </a:solidFill>
                <a:effectLst/>
                <a:latin typeface="Menlo" panose="020B0609030804020204" pitchFamily="49" charset="0"/>
              </a:rPr>
              <a:t>() </a:t>
            </a:r>
            <a:r>
              <a:rPr lang="fr-FR" b="0" dirty="0">
                <a:solidFill>
                  <a:srgbClr val="D4D4D4"/>
                </a:solidFill>
                <a:effectLst/>
                <a:latin typeface="Menlo" panose="020B0609030804020204" pitchFamily="49" charset="0"/>
              </a:rPr>
              <a:t>-</a:t>
            </a:r>
            <a:r>
              <a:rPr lang="fr-FR" b="0" dirty="0">
                <a:solidFill>
                  <a:srgbClr val="FFFFFF"/>
                </a:solidFill>
                <a:effectLst/>
                <a:latin typeface="Menlo" panose="020B0609030804020204" pitchFamily="49" charset="0"/>
              </a:rPr>
              <a:t> 	</a:t>
            </a:r>
            <a:r>
              <a:rPr lang="fr-FR" b="0" dirty="0" err="1">
                <a:solidFill>
                  <a:srgbClr val="9CDCFE"/>
                </a:solidFill>
                <a:effectLst/>
                <a:latin typeface="Menlo" panose="020B0609030804020204" pitchFamily="49" charset="0"/>
              </a:rPr>
              <a:t>joueur</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getTailleY</a:t>
            </a:r>
            <a:r>
              <a:rPr lang="fr-FR" b="0" dirty="0">
                <a:solidFill>
                  <a:srgbClr val="FFFFFF"/>
                </a:solidFill>
                <a:effectLst/>
                <a:latin typeface="Menlo" panose="020B0609030804020204" pitchFamily="49" charset="0"/>
              </a:rPr>
              <a:t>() </a:t>
            </a:r>
            <a:r>
              <a:rPr lang="fr-FR" b="0" dirty="0">
                <a:solidFill>
                  <a:srgbClr val="D4D4D4"/>
                </a:solidFill>
                <a:effectLst/>
                <a:latin typeface="Menlo" panose="020B0609030804020204" pitchFamily="49" charset="0"/>
              </a:rPr>
              <a:t>-</a:t>
            </a:r>
            <a:r>
              <a:rPr lang="fr-FR" b="0" dirty="0">
                <a:solidFill>
                  <a:srgbClr val="B5CEA8"/>
                </a:solidFill>
                <a:effectLst/>
                <a:latin typeface="Menlo" panose="020B0609030804020204" pitchFamily="49" charset="0"/>
              </a:rPr>
              <a:t>1</a:t>
            </a:r>
            <a:r>
              <a:rPr lang="fr-FR" b="0" dirty="0">
                <a:solidFill>
                  <a:srgbClr val="FFFFFF"/>
                </a:solidFill>
                <a:effectLst/>
                <a:latin typeface="Menlo" panose="020B0609030804020204" pitchFamily="49" charset="0"/>
              </a:rPr>
              <a:t>);</a:t>
            </a:r>
          </a:p>
          <a:p>
            <a:pPr marL="0" indent="0">
              <a:buNone/>
            </a:pPr>
            <a:r>
              <a:rPr lang="fr-FR" b="0" dirty="0">
                <a:solidFill>
                  <a:srgbClr val="9CDCFE"/>
                </a:solidFill>
                <a:effectLst/>
                <a:latin typeface="Menlo" panose="020B0609030804020204" pitchFamily="49" charset="0"/>
              </a:rPr>
              <a:t>	</a:t>
            </a:r>
            <a:r>
              <a:rPr lang="fr-FR" b="0" dirty="0" err="1">
                <a:solidFill>
                  <a:srgbClr val="9CDCFE"/>
                </a:solidFill>
                <a:effectLst/>
                <a:latin typeface="Menlo" panose="020B0609030804020204" pitchFamily="49" charset="0"/>
              </a:rPr>
              <a:t>joueur</a:t>
            </a:r>
            <a:r>
              <a:rPr lang="fr-FR" b="0" dirty="0" err="1">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setPositionJoueur</a:t>
            </a:r>
            <a:r>
              <a:rPr lang="fr-FR" b="0" dirty="0">
                <a:solidFill>
                  <a:srgbClr val="FFFFFF"/>
                </a:solidFill>
                <a:effectLst/>
                <a:latin typeface="Menlo" panose="020B0609030804020204" pitchFamily="49" charset="0"/>
              </a:rPr>
              <a:t>(p); } </a:t>
            </a:r>
          </a:p>
          <a:p>
            <a:pPr marL="0" indent="0">
              <a:buNone/>
            </a:pPr>
            <a:endParaRPr lang="fr-FR" b="0" dirty="0">
              <a:solidFill>
                <a:srgbClr val="FFFFFF"/>
              </a:solidFill>
              <a:effectLst/>
              <a:latin typeface="Menlo" panose="020B0609030804020204" pitchFamily="49" charset="0"/>
            </a:endParaRPr>
          </a:p>
          <a:p>
            <a:pPr marL="0" indent="0">
              <a:buNone/>
            </a:pPr>
            <a:r>
              <a:rPr lang="fr-FR" b="0" dirty="0">
                <a:solidFill>
                  <a:srgbClr val="FFFFFF"/>
                </a:solidFill>
                <a:effectLst/>
                <a:latin typeface="Menlo" panose="020B0609030804020204" pitchFamily="49" charset="0"/>
              </a:rPr>
              <a:t>Exemple : Si le joueur dépasse la bordure supérieur de la pièce, changement de l’indice de la </a:t>
            </a:r>
            <a:r>
              <a:rPr lang="fr-FR" b="0" dirty="0" err="1">
                <a:solidFill>
                  <a:srgbClr val="FFFFFF"/>
                </a:solidFill>
                <a:effectLst/>
                <a:latin typeface="Menlo" panose="020B0609030804020204" pitchFamily="49" charset="0"/>
              </a:rPr>
              <a:t>piece</a:t>
            </a:r>
            <a:r>
              <a:rPr lang="fr-FR" b="0" dirty="0">
                <a:solidFill>
                  <a:srgbClr val="FFFFFF"/>
                </a:solidFill>
                <a:effectLst/>
                <a:latin typeface="Menlo" panose="020B0609030804020204" pitchFamily="49" charset="0"/>
              </a:rPr>
              <a:t> vers le haut, puis on calcule la nouvelle position du joueur en utilisant la position de la porte de sortie de la pièce actuelle vers la pièce du haut.</a:t>
            </a:r>
            <a:endParaRPr lang="fr-FR" dirty="0">
              <a:solidFill>
                <a:srgbClr val="FFFFFF"/>
              </a:solidFill>
              <a:latin typeface="Menlo" panose="020B0609030804020204" pitchFamily="49" charset="0"/>
            </a:endParaRPr>
          </a:p>
          <a:p>
            <a:pPr marL="0" indent="0">
              <a:buNone/>
            </a:pPr>
            <a:endParaRPr lang="fr-FR" dirty="0">
              <a:solidFill>
                <a:srgbClr val="FFFFFF"/>
              </a:solidFill>
              <a:latin typeface="Menlo" panose="020B0609030804020204" pitchFamily="49" charset="0"/>
            </a:endParaRPr>
          </a:p>
          <a:p>
            <a:pPr marL="0" indent="0">
              <a:buNone/>
            </a:pPr>
            <a:endParaRPr lang="fr-FR" b="0" dirty="0">
              <a:solidFill>
                <a:srgbClr val="FFFFFF"/>
              </a:solidFill>
              <a:effectLst/>
              <a:latin typeface="Menlo" panose="020B0609030804020204" pitchFamily="49" charset="0"/>
            </a:endParaRPr>
          </a:p>
          <a:p>
            <a:pPr marL="0" indent="0">
              <a:buNone/>
            </a:pPr>
            <a:r>
              <a:rPr lang="fr-FR" b="0" dirty="0">
                <a:solidFill>
                  <a:srgbClr val="FFFFFF"/>
                </a:solidFill>
                <a:effectLst/>
                <a:latin typeface="Menlo" panose="020B0609030804020204" pitchFamily="49" charset="0"/>
              </a:rPr>
              <a:t> </a:t>
            </a:r>
          </a:p>
          <a:p>
            <a:endParaRPr lang="fr-FR" dirty="0"/>
          </a:p>
        </p:txBody>
      </p:sp>
    </p:spTree>
    <p:extLst>
      <p:ext uri="{BB962C8B-B14F-4D97-AF65-F5344CB8AC3E}">
        <p14:creationId xmlns:p14="http://schemas.microsoft.com/office/powerpoint/2010/main" val="15557800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354EA4-EC76-F197-2C77-46A3FAB6EA87}"/>
              </a:ext>
            </a:extLst>
          </p:cNvPr>
          <p:cNvSpPr>
            <a:spLocks noGrp="1"/>
          </p:cNvSpPr>
          <p:nvPr>
            <p:ph type="title"/>
          </p:nvPr>
        </p:nvSpPr>
        <p:spPr>
          <a:xfrm>
            <a:off x="1777323" y="4243241"/>
            <a:ext cx="3853829" cy="1849586"/>
          </a:xfrm>
        </p:spPr>
        <p:txBody>
          <a:bodyPr>
            <a:normAutofit/>
          </a:bodyPr>
          <a:lstStyle/>
          <a:p>
            <a:pPr>
              <a:lnSpc>
                <a:spcPct val="90000"/>
              </a:lnSpc>
            </a:pPr>
            <a:r>
              <a:rPr lang="fr-FR" sz="3600" dirty="0"/>
              <a:t>Classe jeu : rapprochement </a:t>
            </a:r>
          </a:p>
        </p:txBody>
      </p:sp>
      <p:sp>
        <p:nvSpPr>
          <p:cNvPr id="3" name="Espace réservé du contenu 2">
            <a:extLst>
              <a:ext uri="{FF2B5EF4-FFF2-40B4-BE49-F238E27FC236}">
                <a16:creationId xmlns:a16="http://schemas.microsoft.com/office/drawing/2014/main" id="{42A08DCD-DB35-4811-ED2A-EE30BCA17749}"/>
              </a:ext>
            </a:extLst>
          </p:cNvPr>
          <p:cNvSpPr>
            <a:spLocks noGrp="1"/>
          </p:cNvSpPr>
          <p:nvPr>
            <p:ph idx="1"/>
          </p:nvPr>
        </p:nvSpPr>
        <p:spPr>
          <a:xfrm>
            <a:off x="6096001" y="3583860"/>
            <a:ext cx="5324434" cy="2502307"/>
          </a:xfrm>
        </p:spPr>
        <p:txBody>
          <a:bodyPr>
            <a:normAutofit fontScale="85000" lnSpcReduction="10000"/>
          </a:bodyPr>
          <a:lstStyle/>
          <a:p>
            <a:pPr marL="0" indent="0">
              <a:lnSpc>
                <a:spcPct val="100000"/>
              </a:lnSpc>
              <a:buNone/>
            </a:pPr>
            <a:r>
              <a:rPr lang="fr-FR" sz="1500" dirty="0">
                <a:latin typeface="Menlo" panose="020B0609030804020204" pitchFamily="49" charset="0"/>
              </a:rPr>
              <a:t>Permet de calculer la position la plus proche d’une entité par rapport à un mur de la pièce actuelle. </a:t>
            </a:r>
          </a:p>
          <a:p>
            <a:pPr marL="0" indent="0">
              <a:lnSpc>
                <a:spcPct val="100000"/>
              </a:lnSpc>
              <a:buNone/>
            </a:pPr>
            <a:endParaRPr lang="fr-FR" sz="1500" dirty="0">
              <a:latin typeface="Menlo" panose="020B0609030804020204" pitchFamily="49" charset="0"/>
            </a:endParaRPr>
          </a:p>
          <a:p>
            <a:pPr marL="0" indent="0">
              <a:lnSpc>
                <a:spcPct val="100000"/>
              </a:lnSpc>
              <a:buNone/>
            </a:pPr>
            <a:r>
              <a:rPr lang="fr-FR" sz="1500" dirty="0">
                <a:latin typeface="Menlo" panose="020B0609030804020204" pitchFamily="49" charset="0"/>
              </a:rPr>
              <a:t>Exemple : si le déplacement est vers la gauche alors on calcule une position la plus proche du mur </a:t>
            </a:r>
          </a:p>
          <a:p>
            <a:pPr marL="0" indent="0">
              <a:lnSpc>
                <a:spcPct val="100000"/>
              </a:lnSpc>
              <a:buNone/>
            </a:pPr>
            <a:endParaRPr lang="fr-FR" sz="1500" dirty="0">
              <a:latin typeface="Menlo" panose="020B0609030804020204" pitchFamily="49" charset="0"/>
            </a:endParaRPr>
          </a:p>
          <a:p>
            <a:pPr marL="0" indent="0">
              <a:lnSpc>
                <a:spcPct val="100000"/>
              </a:lnSpc>
              <a:buNone/>
            </a:pPr>
            <a:r>
              <a:rPr lang="fr-FR" sz="1500" dirty="0">
                <a:latin typeface="Menlo" panose="020B0609030804020204" pitchFamily="49" charset="0"/>
              </a:rPr>
              <a:t>Le même principe est appliqué entre le joueur est les monstres, qui fait avancer le monstre par rapport à la position du joueur. </a:t>
            </a:r>
          </a:p>
          <a:p>
            <a:pPr marL="0" indent="0">
              <a:lnSpc>
                <a:spcPct val="100000"/>
              </a:lnSpc>
              <a:buNone/>
            </a:pPr>
            <a:endParaRPr lang="fr-FR" sz="1500" b="0" dirty="0">
              <a:effectLst/>
              <a:latin typeface="Menlo" panose="020B0609030804020204" pitchFamily="49" charset="0"/>
            </a:endParaRPr>
          </a:p>
          <a:p>
            <a:pPr marL="0" indent="0">
              <a:lnSpc>
                <a:spcPct val="100000"/>
              </a:lnSpc>
              <a:buNone/>
            </a:pPr>
            <a:endParaRPr lang="fr-FR" sz="1500" b="0" dirty="0">
              <a:effectLst/>
              <a:latin typeface="Menlo" panose="020B0609030804020204" pitchFamily="49" charset="0"/>
            </a:endParaRPr>
          </a:p>
        </p:txBody>
      </p:sp>
      <p:pic>
        <p:nvPicPr>
          <p:cNvPr id="5" name="Image 4" descr="Une image contenant texte, capture d’écran, logiciel, Logiciel multimédia&#10;&#10;Description générée automatiquement">
            <a:extLst>
              <a:ext uri="{FF2B5EF4-FFF2-40B4-BE49-F238E27FC236}">
                <a16:creationId xmlns:a16="http://schemas.microsoft.com/office/drawing/2014/main" id="{50E514BC-A917-3E11-D2AD-80DD4D974033}"/>
              </a:ext>
            </a:extLst>
          </p:cNvPr>
          <p:cNvPicPr>
            <a:picLocks noChangeAspect="1"/>
          </p:cNvPicPr>
          <p:nvPr/>
        </p:nvPicPr>
        <p:blipFill>
          <a:blip r:embed="rId2"/>
          <a:stretch>
            <a:fillRect/>
          </a:stretch>
        </p:blipFill>
        <p:spPr>
          <a:xfrm>
            <a:off x="1777323" y="1008009"/>
            <a:ext cx="9643112" cy="2266132"/>
          </a:xfrm>
          <a:prstGeom prst="rect">
            <a:avLst/>
          </a:prstGeom>
        </p:spPr>
      </p:pic>
    </p:spTree>
    <p:extLst>
      <p:ext uri="{BB962C8B-B14F-4D97-AF65-F5344CB8AC3E}">
        <p14:creationId xmlns:p14="http://schemas.microsoft.com/office/powerpoint/2010/main" val="1684537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8FF10-2458-CEB7-8B49-8D129889F218}"/>
              </a:ext>
            </a:extLst>
          </p:cNvPr>
          <p:cNvSpPr>
            <a:spLocks noGrp="1"/>
          </p:cNvSpPr>
          <p:nvPr>
            <p:ph type="title"/>
          </p:nvPr>
        </p:nvSpPr>
        <p:spPr/>
        <p:txBody>
          <a:bodyPr>
            <a:normAutofit/>
          </a:bodyPr>
          <a:lstStyle/>
          <a:p>
            <a:pPr algn="ctr"/>
            <a:r>
              <a:rPr lang="fr-FR" sz="3600" dirty="0"/>
              <a:t>Classe jeu : IA des monstres</a:t>
            </a:r>
          </a:p>
        </p:txBody>
      </p:sp>
      <p:sp>
        <p:nvSpPr>
          <p:cNvPr id="3" name="Espace réservé du contenu 2">
            <a:extLst>
              <a:ext uri="{FF2B5EF4-FFF2-40B4-BE49-F238E27FC236}">
                <a16:creationId xmlns:a16="http://schemas.microsoft.com/office/drawing/2014/main" id="{84486048-7442-D418-3F65-66FC5DCD9FC1}"/>
              </a:ext>
            </a:extLst>
          </p:cNvPr>
          <p:cNvSpPr>
            <a:spLocks noGrp="1"/>
          </p:cNvSpPr>
          <p:nvPr>
            <p:ph idx="1"/>
          </p:nvPr>
        </p:nvSpPr>
        <p:spPr/>
        <p:txBody>
          <a:bodyPr>
            <a:normAutofit fontScale="77500" lnSpcReduction="20000"/>
          </a:bodyPr>
          <a:lstStyle/>
          <a:p>
            <a:pPr>
              <a:buFont typeface="Wingdings" pitchFamily="2" charset="2"/>
              <a:buChar char="Ø"/>
            </a:pPr>
            <a:r>
              <a:rPr lang="fr-FR" b="0" dirty="0" err="1">
                <a:solidFill>
                  <a:srgbClr val="569CD6"/>
                </a:solidFill>
                <a:effectLst/>
                <a:latin typeface="Menlo" panose="020B0609030804020204" pitchFamily="49" charset="0"/>
              </a:rPr>
              <a:t>void</a:t>
            </a:r>
            <a:r>
              <a:rPr lang="fr-FR" b="0" dirty="0">
                <a:solidFill>
                  <a:srgbClr val="FFFFFF"/>
                </a:solidFill>
                <a:effectLst/>
                <a:latin typeface="Menlo" panose="020B0609030804020204" pitchFamily="49" charset="0"/>
              </a:rPr>
              <a:t> </a:t>
            </a:r>
            <a:r>
              <a:rPr lang="fr-FR" b="0" dirty="0">
                <a:solidFill>
                  <a:srgbClr val="4EC9B0"/>
                </a:solidFill>
                <a:effectLst/>
                <a:latin typeface="Menlo" panose="020B0609030804020204" pitchFamily="49" charset="0"/>
              </a:rPr>
              <a:t>Jeu</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deplacementMonstre</a:t>
            </a:r>
            <a:r>
              <a:rPr lang="fr-FR" b="0" dirty="0">
                <a:solidFill>
                  <a:srgbClr val="FFFFFF"/>
                </a:solidFill>
                <a:effectLst/>
                <a:latin typeface="Menlo" panose="020B0609030804020204" pitchFamily="49" charset="0"/>
              </a:rPr>
              <a:t>(</a:t>
            </a:r>
            <a:r>
              <a:rPr lang="fr-FR" b="0" dirty="0" err="1">
                <a:solidFill>
                  <a:srgbClr val="569CD6"/>
                </a:solidFill>
                <a:effectLst/>
                <a:latin typeface="Menlo" panose="020B0609030804020204" pitchFamily="49" charset="0"/>
              </a:rPr>
              <a:t>const</a:t>
            </a:r>
            <a:r>
              <a:rPr lang="fr-FR" b="0" dirty="0">
                <a:solidFill>
                  <a:srgbClr val="FFFFFF"/>
                </a:solidFill>
                <a:effectLst/>
                <a:latin typeface="Menlo" panose="020B0609030804020204" pitchFamily="49" charset="0"/>
              </a:rPr>
              <a:t> </a:t>
            </a:r>
            <a:r>
              <a:rPr lang="fr-FR" b="0" dirty="0">
                <a:solidFill>
                  <a:srgbClr val="4EC9B0"/>
                </a:solidFill>
                <a:effectLst/>
                <a:latin typeface="Menlo" panose="020B0609030804020204" pitchFamily="49" charset="0"/>
              </a:rPr>
              <a:t>Pos</a:t>
            </a:r>
            <a:r>
              <a:rPr lang="fr-FR" b="0" dirty="0">
                <a:solidFill>
                  <a:srgbClr val="FFFFFF"/>
                </a:solidFill>
                <a:effectLst/>
                <a:latin typeface="Menlo" panose="020B0609030804020204" pitchFamily="49" charset="0"/>
              </a:rPr>
              <a:t> </a:t>
            </a:r>
            <a:r>
              <a:rPr lang="fr-FR" b="0" dirty="0">
                <a:solidFill>
                  <a:srgbClr val="569CD6"/>
                </a:solidFill>
                <a:effectLst/>
                <a:latin typeface="Menlo" panose="020B0609030804020204" pitchFamily="49" charset="0"/>
              </a:rPr>
              <a:t>&amp;</a:t>
            </a:r>
            <a:r>
              <a:rPr lang="fr-FR" b="0" dirty="0">
                <a:solidFill>
                  <a:srgbClr val="FFFFFF"/>
                </a:solidFill>
                <a:effectLst/>
                <a:latin typeface="Menlo" panose="020B0609030804020204" pitchFamily="49" charset="0"/>
              </a:rPr>
              <a:t> </a:t>
            </a:r>
            <a:r>
              <a:rPr lang="fr-FR" b="0" dirty="0" err="1">
                <a:solidFill>
                  <a:srgbClr val="9CDCFE"/>
                </a:solidFill>
                <a:effectLst/>
                <a:latin typeface="Menlo" panose="020B0609030804020204" pitchFamily="49" charset="0"/>
              </a:rPr>
              <a:t>deplacement</a:t>
            </a:r>
            <a:r>
              <a:rPr lang="fr-FR" b="0" dirty="0">
                <a:solidFill>
                  <a:srgbClr val="FFFFFF"/>
                </a:solidFill>
                <a:effectLst/>
                <a:latin typeface="Menlo" panose="020B0609030804020204" pitchFamily="49" charset="0"/>
              </a:rPr>
              <a:t>, </a:t>
            </a:r>
            <a:r>
              <a:rPr lang="fr-FR" b="0" dirty="0" err="1">
                <a:solidFill>
                  <a:srgbClr val="569CD6"/>
                </a:solidFill>
                <a:effectLst/>
                <a:latin typeface="Menlo" panose="020B0609030804020204" pitchFamily="49" charset="0"/>
              </a:rPr>
              <a:t>int</a:t>
            </a:r>
            <a:r>
              <a:rPr lang="fr-FR" b="0" dirty="0">
                <a:solidFill>
                  <a:srgbClr val="FFFFFF"/>
                </a:solidFill>
                <a:effectLst/>
                <a:latin typeface="Menlo" panose="020B0609030804020204" pitchFamily="49" charset="0"/>
              </a:rPr>
              <a:t> </a:t>
            </a:r>
            <a:r>
              <a:rPr lang="fr-FR" b="0" dirty="0">
                <a:solidFill>
                  <a:srgbClr val="9CDCFE"/>
                </a:solidFill>
                <a:effectLst/>
                <a:latin typeface="Menlo" panose="020B0609030804020204" pitchFamily="49" charset="0"/>
              </a:rPr>
              <a:t>k</a:t>
            </a:r>
            <a:r>
              <a:rPr lang="fr-FR" b="0" dirty="0">
                <a:solidFill>
                  <a:srgbClr val="FFFFFF"/>
                </a:solidFill>
                <a:effectLst/>
                <a:latin typeface="Menlo" panose="020B0609030804020204" pitchFamily="49" charset="0"/>
              </a:rPr>
              <a:t>)</a:t>
            </a:r>
          </a:p>
          <a:p>
            <a:pPr marL="0" indent="0">
              <a:buNone/>
            </a:pPr>
            <a:r>
              <a:rPr lang="fr-FR" dirty="0">
                <a:solidFill>
                  <a:srgbClr val="FFFFFF"/>
                </a:solidFill>
                <a:latin typeface="Menlo" panose="020B0609030804020204" pitchFamily="49" charset="0"/>
              </a:rPr>
              <a:t>Calcule une nouvelle position du monstre, en prenant en compte les collision avec les murs</a:t>
            </a:r>
            <a:endParaRPr lang="fr-FR" b="0" dirty="0">
              <a:solidFill>
                <a:srgbClr val="FFFFFF"/>
              </a:solidFill>
              <a:effectLst/>
              <a:latin typeface="Menlo" panose="020B0609030804020204" pitchFamily="49" charset="0"/>
            </a:endParaRPr>
          </a:p>
          <a:p>
            <a:pPr>
              <a:buFont typeface="Wingdings" pitchFamily="2" charset="2"/>
              <a:buChar char="Ø"/>
            </a:pPr>
            <a:r>
              <a:rPr lang="fr-FR" b="0" dirty="0" err="1">
                <a:solidFill>
                  <a:srgbClr val="569CD6"/>
                </a:solidFill>
                <a:effectLst/>
                <a:latin typeface="Menlo" panose="020B0609030804020204" pitchFamily="49" charset="0"/>
              </a:rPr>
              <a:t>void</a:t>
            </a:r>
            <a:r>
              <a:rPr lang="fr-FR" b="0" dirty="0">
                <a:solidFill>
                  <a:srgbClr val="FFFFFF"/>
                </a:solidFill>
                <a:effectLst/>
                <a:latin typeface="Menlo" panose="020B0609030804020204" pitchFamily="49" charset="0"/>
              </a:rPr>
              <a:t> </a:t>
            </a:r>
            <a:r>
              <a:rPr lang="fr-FR" b="0" dirty="0">
                <a:solidFill>
                  <a:srgbClr val="4EC9B0"/>
                </a:solidFill>
                <a:effectLst/>
                <a:latin typeface="Menlo" panose="020B0609030804020204" pitchFamily="49" charset="0"/>
              </a:rPr>
              <a:t>Jeu</a:t>
            </a:r>
            <a:r>
              <a:rPr lang="fr-FR" b="0" dirty="0">
                <a:solidFill>
                  <a:srgbClr val="FFFFFF"/>
                </a:solidFill>
                <a:effectLst/>
                <a:latin typeface="Menlo" panose="020B0609030804020204" pitchFamily="49" charset="0"/>
              </a:rPr>
              <a:t>::</a:t>
            </a:r>
            <a:r>
              <a:rPr lang="fr-FR" b="0" dirty="0" err="1">
                <a:solidFill>
                  <a:srgbClr val="DCDCAA"/>
                </a:solidFill>
                <a:effectLst/>
                <a:latin typeface="Menlo" panose="020B0609030804020204" pitchFamily="49" charset="0"/>
              </a:rPr>
              <a:t>initialisationDeplacementAutoMonstre</a:t>
            </a:r>
            <a:r>
              <a:rPr lang="fr-FR" b="0" dirty="0">
                <a:solidFill>
                  <a:srgbClr val="FFFFFF"/>
                </a:solidFill>
                <a:effectLst/>
                <a:latin typeface="Menlo" panose="020B0609030804020204" pitchFamily="49" charset="0"/>
              </a:rPr>
              <a:t>(</a:t>
            </a:r>
            <a:r>
              <a:rPr lang="fr-FR" b="0" dirty="0" err="1">
                <a:solidFill>
                  <a:srgbClr val="569CD6"/>
                </a:solidFill>
                <a:effectLst/>
                <a:latin typeface="Menlo" panose="020B0609030804020204" pitchFamily="49" charset="0"/>
              </a:rPr>
              <a:t>int</a:t>
            </a:r>
            <a:r>
              <a:rPr lang="fr-FR" b="0" dirty="0">
                <a:solidFill>
                  <a:srgbClr val="FFFFFF"/>
                </a:solidFill>
                <a:effectLst/>
                <a:latin typeface="Menlo" panose="020B0609030804020204" pitchFamily="49" charset="0"/>
              </a:rPr>
              <a:t> </a:t>
            </a:r>
            <a:r>
              <a:rPr lang="fr-FR" b="0" dirty="0">
                <a:solidFill>
                  <a:srgbClr val="9CDCFE"/>
                </a:solidFill>
                <a:effectLst/>
                <a:latin typeface="Menlo" panose="020B0609030804020204" pitchFamily="49" charset="0"/>
              </a:rPr>
              <a:t>k</a:t>
            </a:r>
            <a:r>
              <a:rPr lang="fr-FR" b="0" dirty="0">
                <a:solidFill>
                  <a:srgbClr val="FFFFFF"/>
                </a:solidFill>
                <a:effectLst/>
                <a:latin typeface="Menlo" panose="020B0609030804020204" pitchFamily="49" charset="0"/>
              </a:rPr>
              <a:t>)</a:t>
            </a:r>
          </a:p>
          <a:p>
            <a:pPr marL="0" indent="0">
              <a:buNone/>
            </a:pPr>
            <a:r>
              <a:rPr lang="fr-FR" dirty="0">
                <a:solidFill>
                  <a:srgbClr val="FFFFFF"/>
                </a:solidFill>
                <a:latin typeface="Menlo" panose="020B0609030804020204" pitchFamily="49" charset="0"/>
              </a:rPr>
              <a:t>Fonction permettant le mouvement automatique des monstres, on appelle </a:t>
            </a:r>
            <a:r>
              <a:rPr lang="fr-FR" dirty="0" err="1">
                <a:solidFill>
                  <a:srgbClr val="FFFFFF"/>
                </a:solidFill>
                <a:latin typeface="Menlo" panose="020B0609030804020204" pitchFamily="49" charset="0"/>
              </a:rPr>
              <a:t>deplacementMonstre</a:t>
            </a:r>
            <a:r>
              <a:rPr lang="fr-FR" dirty="0">
                <a:solidFill>
                  <a:srgbClr val="FFFFFF"/>
                </a:solidFill>
                <a:latin typeface="Menlo" panose="020B0609030804020204" pitchFamily="49" charset="0"/>
              </a:rPr>
              <a:t> en fonction de différents cas :  </a:t>
            </a:r>
          </a:p>
          <a:p>
            <a:pPr marL="0" indent="0">
              <a:buNone/>
            </a:pPr>
            <a:r>
              <a:rPr lang="fr-FR" b="0" dirty="0">
                <a:solidFill>
                  <a:srgbClr val="FFFFFF"/>
                </a:solidFill>
                <a:effectLst/>
                <a:latin typeface="Menlo" panose="020B0609030804020204" pitchFamily="49" charset="0"/>
              </a:rPr>
              <a:t>-&gt; un monstre qui se déplace aléatoirement dans la pièce </a:t>
            </a:r>
          </a:p>
          <a:p>
            <a:pPr marL="0" indent="0">
              <a:buNone/>
            </a:pPr>
            <a:r>
              <a:rPr lang="fr-FR" b="0" dirty="0">
                <a:solidFill>
                  <a:srgbClr val="FFFFFF"/>
                </a:solidFill>
                <a:effectLst/>
                <a:latin typeface="Menlo" panose="020B0609030804020204" pitchFamily="49" charset="0"/>
              </a:rPr>
              <a:t>-&gt; un monstre qui se rapproche du joueur </a:t>
            </a:r>
          </a:p>
          <a:p>
            <a:pPr marL="0" indent="0">
              <a:buNone/>
            </a:pPr>
            <a:r>
              <a:rPr lang="fr-FR" dirty="0">
                <a:solidFill>
                  <a:srgbClr val="FFFFFF"/>
                </a:solidFill>
                <a:latin typeface="Menlo" panose="020B0609030804020204" pitchFamily="49" charset="0"/>
              </a:rPr>
              <a:t>-&gt; un monstre qui fera le tour de la </a:t>
            </a:r>
            <a:r>
              <a:rPr lang="fr-FR" dirty="0" err="1">
                <a:solidFill>
                  <a:srgbClr val="FFFFFF"/>
                </a:solidFill>
                <a:latin typeface="Menlo" panose="020B0609030804020204" pitchFamily="49" charset="0"/>
              </a:rPr>
              <a:t>piece</a:t>
            </a:r>
            <a:r>
              <a:rPr lang="fr-FR" dirty="0">
                <a:solidFill>
                  <a:srgbClr val="FFFFFF"/>
                </a:solidFill>
                <a:latin typeface="Menlo" panose="020B0609030804020204" pitchFamily="49" charset="0"/>
              </a:rPr>
              <a:t> le plus proche des murs </a:t>
            </a:r>
          </a:p>
          <a:p>
            <a:pPr marL="0" indent="0">
              <a:buNone/>
            </a:pPr>
            <a:r>
              <a:rPr lang="fr-FR" b="0" dirty="0">
                <a:solidFill>
                  <a:srgbClr val="FFFFFF"/>
                </a:solidFill>
                <a:effectLst/>
                <a:latin typeface="Menlo" panose="020B0609030804020204" pitchFamily="49" charset="0"/>
              </a:rPr>
              <a:t>-&gt; monstre qui bouge </a:t>
            </a:r>
            <a:r>
              <a:rPr lang="fr-FR" dirty="0">
                <a:solidFill>
                  <a:srgbClr val="FFFFFF"/>
                </a:solidFill>
                <a:latin typeface="Menlo" panose="020B0609030804020204" pitchFamily="49" charset="0"/>
              </a:rPr>
              <a:t>dans le sens horaire </a:t>
            </a:r>
            <a:endParaRPr lang="fr-FR" b="0" dirty="0">
              <a:solidFill>
                <a:srgbClr val="FFFFFF"/>
              </a:solidFill>
              <a:effectLst/>
              <a:latin typeface="Menlo" panose="020B0609030804020204" pitchFamily="49" charset="0"/>
            </a:endParaRPr>
          </a:p>
          <a:p>
            <a:pPr marL="0" indent="0">
              <a:buNone/>
            </a:pPr>
            <a:endParaRPr lang="fr-FR" b="0" dirty="0">
              <a:solidFill>
                <a:srgbClr val="FFFFFF"/>
              </a:solidFill>
              <a:effectLst/>
              <a:latin typeface="Menlo" panose="020B0609030804020204" pitchFamily="49" charset="0"/>
            </a:endParaRPr>
          </a:p>
          <a:p>
            <a:pPr marL="0" indent="0">
              <a:buNone/>
            </a:pPr>
            <a:endParaRPr lang="fr-FR" dirty="0"/>
          </a:p>
        </p:txBody>
      </p:sp>
    </p:spTree>
    <p:extLst>
      <p:ext uri="{BB962C8B-B14F-4D97-AF65-F5344CB8AC3E}">
        <p14:creationId xmlns:p14="http://schemas.microsoft.com/office/powerpoint/2010/main" val="1534258259"/>
      </p:ext>
    </p:extLst>
  </p:cSld>
  <p:clrMapOvr>
    <a:masterClrMapping/>
  </p:clrMapOvr>
  <p:transition spd="slow">
    <p:push dir="u"/>
  </p:transition>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986</Words>
  <Application>Microsoft Macintosh PowerPoint</Application>
  <PresentationFormat>Grand écran</PresentationFormat>
  <Paragraphs>66</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Helvetica Neue</vt:lpstr>
      <vt:lpstr>Menlo</vt:lpstr>
      <vt:lpstr>Neue Haas Grotesk Text Pro</vt:lpstr>
      <vt:lpstr>Wingdings</vt:lpstr>
      <vt:lpstr>InterweaveVTI</vt:lpstr>
      <vt:lpstr>Labyrinthe du trésor  </vt:lpstr>
      <vt:lpstr>  Dans ce jeu, vous incarnez un aventurier intrépide qui doit explorer un vaste monde rempli de dangers et de mystères. Chaque pièce du labyrinthe offre des défis surmonter. Votre but ultime est de trouver le trésor légendaire qui se trouve quelque part dans le labyrinthe, mais attention, les gardiens du trésor ne vous laisseront pas partir facilement !</vt:lpstr>
      <vt:lpstr>Présentation PowerPoint</vt:lpstr>
      <vt:lpstr>Classe Piece  : construction d’un type de pièce</vt:lpstr>
      <vt:lpstr>Classe Piece  : collision avec un mur </vt:lpstr>
      <vt:lpstr>Classe Plateau : initialisation du plateau </vt:lpstr>
      <vt:lpstr>Classe jeu : changement de pièce </vt:lpstr>
      <vt:lpstr>Classe jeu : rapprochement </vt:lpstr>
      <vt:lpstr>Classe jeu : IA des monstres</vt:lpstr>
      <vt:lpstr>Le joueur </vt:lpstr>
      <vt:lpstr>Bilan</vt:lpstr>
      <vt:lpstr>Merci de votre écoute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Labyrinthe du trésor  </dc:title>
  <dc:creator>Bouchra Chouati</dc:creator>
  <cp:lastModifiedBy>Bouchra Chouati</cp:lastModifiedBy>
  <cp:revision>5</cp:revision>
  <dcterms:created xsi:type="dcterms:W3CDTF">2023-04-30T21:22:16Z</dcterms:created>
  <dcterms:modified xsi:type="dcterms:W3CDTF">2023-05-01T14:04:58Z</dcterms:modified>
</cp:coreProperties>
</file>