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75" r:id="rId5"/>
    <p:sldId id="276" r:id="rId6"/>
    <p:sldId id="268" r:id="rId7"/>
    <p:sldId id="272" r:id="rId8"/>
    <p:sldId id="273" r:id="rId9"/>
    <p:sldId id="269" r:id="rId10"/>
    <p:sldId id="270" r:id="rId11"/>
    <p:sldId id="271" r:id="rId12"/>
    <p:sldId id="266" r:id="rId13"/>
    <p:sldId id="259" r:id="rId14"/>
    <p:sldId id="274" r:id="rId15"/>
    <p:sldId id="260" r:id="rId16"/>
    <p:sldId id="262" r:id="rId17"/>
    <p:sldId id="261" r:id="rId18"/>
    <p:sldId id="263" r:id="rId19"/>
    <p:sldId id="264" r:id="rId20"/>
    <p:sldId id="26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2FA7-617E-49D9-BA4C-077D703350EA}" type="datetimeFigureOut">
              <a:rPr lang="en-CA" smtClean="0"/>
              <a:t>2019-02-27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C52AD-2218-41AB-A594-6BE1F63E2F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3122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2FA7-617E-49D9-BA4C-077D703350EA}" type="datetimeFigureOut">
              <a:rPr lang="en-CA" smtClean="0"/>
              <a:t>2019-02-27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C52AD-2218-41AB-A594-6BE1F63E2F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3009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2FA7-617E-49D9-BA4C-077D703350EA}" type="datetimeFigureOut">
              <a:rPr lang="en-CA" smtClean="0"/>
              <a:t>2019-02-27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C52AD-2218-41AB-A594-6BE1F63E2F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2682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2FA7-617E-49D9-BA4C-077D703350EA}" type="datetimeFigureOut">
              <a:rPr lang="en-CA" smtClean="0"/>
              <a:t>2019-02-27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C52AD-2218-41AB-A594-6BE1F63E2F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0294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2FA7-617E-49D9-BA4C-077D703350EA}" type="datetimeFigureOut">
              <a:rPr lang="en-CA" smtClean="0"/>
              <a:t>2019-02-27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C52AD-2218-41AB-A594-6BE1F63E2F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550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2FA7-617E-49D9-BA4C-077D703350EA}" type="datetimeFigureOut">
              <a:rPr lang="en-CA" smtClean="0"/>
              <a:t>2019-02-27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C52AD-2218-41AB-A594-6BE1F63E2F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4582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2FA7-617E-49D9-BA4C-077D703350EA}" type="datetimeFigureOut">
              <a:rPr lang="en-CA" smtClean="0"/>
              <a:t>2019-02-27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C52AD-2218-41AB-A594-6BE1F63E2F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4316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2FA7-617E-49D9-BA4C-077D703350EA}" type="datetimeFigureOut">
              <a:rPr lang="en-CA" smtClean="0"/>
              <a:t>2019-02-27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C52AD-2218-41AB-A594-6BE1F63E2F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415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2FA7-617E-49D9-BA4C-077D703350EA}" type="datetimeFigureOut">
              <a:rPr lang="en-CA" smtClean="0"/>
              <a:t>2019-02-27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C52AD-2218-41AB-A594-6BE1F63E2F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69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2FA7-617E-49D9-BA4C-077D703350EA}" type="datetimeFigureOut">
              <a:rPr lang="en-CA" smtClean="0"/>
              <a:t>2019-02-27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C52AD-2218-41AB-A594-6BE1F63E2F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9195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2FA7-617E-49D9-BA4C-077D703350EA}" type="datetimeFigureOut">
              <a:rPr lang="en-CA" smtClean="0"/>
              <a:t>2019-02-27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C52AD-2218-41AB-A594-6BE1F63E2F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6847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C2FA7-617E-49D9-BA4C-077D703350EA}" type="datetimeFigureOut">
              <a:rPr lang="en-CA" smtClean="0"/>
              <a:t>2019-02-27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C52AD-2218-41AB-A594-6BE1F63E2F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5025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brilliant.org/wiki/gaussian-mixture-model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generated/sklearn.decomposition.PCA.html#sklearn-decomposition-pca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Nonlinear_dimensionality_reduction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cs.nyu.edu/~roweis/papers/sne_final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kit-yb.org/en/latest/api/cluster/elbow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kit-yb.org/en/latest/api/cluster/elbow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kit-yb.org/en/latest/api/cluster/elbow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Additional Slides and Dimensionality </a:t>
            </a:r>
            <a:r>
              <a:rPr lang="en-US" dirty="0" smtClean="0"/>
              <a:t>Reduction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AQM - 2019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2232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Mixture Models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6111"/>
            <a:ext cx="10515600" cy="5013746"/>
          </a:xfrm>
        </p:spPr>
        <p:txBody>
          <a:bodyPr>
            <a:normAutofit/>
          </a:bodyPr>
          <a:lstStyle/>
          <a:p>
            <a:r>
              <a:rPr lang="en-US" dirty="0" smtClean="0"/>
              <a:t>How do we learn the mixture coefficients/weights?</a:t>
            </a:r>
          </a:p>
          <a:p>
            <a:r>
              <a:rPr lang="en-US" dirty="0" smtClean="0"/>
              <a:t>The expectation-maximization or </a:t>
            </a:r>
            <a:r>
              <a:rPr lang="en-US" b="1" dirty="0" smtClean="0"/>
              <a:t>EM algorithm</a:t>
            </a:r>
            <a:r>
              <a:rPr lang="en-US" dirty="0" smtClean="0"/>
              <a:t> is guaranteed to final local extrema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1200" dirty="0">
                <a:hlinkClick r:id="rId2"/>
              </a:rPr>
              <a:t>https://brilliant.org/wiki/gaussian-mixture-model</a:t>
            </a:r>
            <a:r>
              <a:rPr lang="en-US" sz="1200" dirty="0" smtClean="0">
                <a:hlinkClick r:id="rId2"/>
              </a:rPr>
              <a:t>/</a:t>
            </a:r>
            <a:r>
              <a:rPr lang="en-US" sz="1200" dirty="0" smtClean="0"/>
              <a:t> </a:t>
            </a:r>
            <a:endParaRPr lang="en-US" sz="1200" dirty="0" smtClean="0"/>
          </a:p>
          <a:p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50" y="3017886"/>
            <a:ext cx="11470266" cy="274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97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Mixture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The EM algorithm updating the parameters of a two-component bivariate Gaussian mixture model.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354" y="2620297"/>
            <a:ext cx="342900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23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DR?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Dimensionality reduction (DR) is a set of unsupervised techniques to select, extract or transform ‘features’ in the data</a:t>
            </a:r>
          </a:p>
          <a:p>
            <a:r>
              <a:rPr lang="en-US" dirty="0" smtClean="0"/>
              <a:t>Compression (</a:t>
            </a:r>
            <a:r>
              <a:rPr lang="en-US" dirty="0" err="1" smtClean="0"/>
              <a:t>lossy</a:t>
            </a:r>
            <a:r>
              <a:rPr lang="en-US" dirty="0" smtClean="0"/>
              <a:t>)</a:t>
            </a:r>
          </a:p>
          <a:p>
            <a:r>
              <a:rPr lang="en-US" dirty="0" smtClean="0"/>
              <a:t>Linear Algorithms for Feature selection: LDA, PCA, NMF</a:t>
            </a:r>
          </a:p>
          <a:p>
            <a:r>
              <a:rPr lang="en-US" dirty="0" smtClean="0"/>
              <a:t>Feature transforming, Clustering: </a:t>
            </a:r>
            <a:r>
              <a:rPr lang="en-US" dirty="0" err="1" smtClean="0"/>
              <a:t>Kohonen</a:t>
            </a:r>
            <a:r>
              <a:rPr lang="en-US" dirty="0" smtClean="0"/>
              <a:t>/Self-organizing map, Neural Gas. Project from high dim feature space to low dim feature space </a:t>
            </a:r>
            <a:r>
              <a:rPr lang="en-US" i="1" dirty="0" smtClean="0"/>
              <a:t>nonlinearly</a:t>
            </a:r>
            <a:endParaRPr lang="en-US" dirty="0" smtClean="0"/>
          </a:p>
          <a:p>
            <a:r>
              <a:rPr lang="en-US" dirty="0" smtClean="0"/>
              <a:t>Visualization: t-</a:t>
            </a:r>
            <a:r>
              <a:rPr lang="en-US" dirty="0" err="1" smtClean="0"/>
              <a:t>SNe</a:t>
            </a:r>
            <a:r>
              <a:rPr lang="en-US" dirty="0" smtClean="0"/>
              <a:t>, </a:t>
            </a:r>
            <a:r>
              <a:rPr lang="en-US" dirty="0" err="1" smtClean="0"/>
              <a:t>LargeViz</a:t>
            </a:r>
            <a:endParaRPr lang="en-US" dirty="0" smtClean="0"/>
          </a:p>
          <a:p>
            <a:r>
              <a:rPr lang="en-US" dirty="0" smtClean="0"/>
              <a:t>The opposite of DR is high dimensional embedding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3215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DR?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784" y="1542161"/>
            <a:ext cx="3002407" cy="300240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371" y="1434084"/>
            <a:ext cx="4456038" cy="25865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122" y="3955353"/>
            <a:ext cx="3275279" cy="268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7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DR?</a:t>
            </a:r>
            <a:endParaRPr lang="en-CA" dirty="0"/>
          </a:p>
        </p:txBody>
      </p:sp>
      <p:pic>
        <p:nvPicPr>
          <p:cNvPr id="2050" name="Picture 2" descr="Image result for dimensionality redu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236" y="2284069"/>
            <a:ext cx="4564692" cy="2950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dimensionality redu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84" y="2020665"/>
            <a:ext cx="4680036" cy="347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435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DR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PCA, LDA: Singular value decomposition/</a:t>
            </a:r>
            <a:r>
              <a:rPr lang="en-US" dirty="0" err="1" smtClean="0"/>
              <a:t>eigendecomposition</a:t>
            </a:r>
            <a:r>
              <a:rPr lang="en-US" dirty="0" smtClean="0"/>
              <a:t> of covariance matrix</a:t>
            </a:r>
          </a:p>
          <a:p>
            <a:r>
              <a:rPr lang="en-US" dirty="0" smtClean="0"/>
              <a:t>Converts a set of possibly correlated (numeric) variables to a set of linearly independent (uncorrelated) vectors (an orthogonal basis in a lower dim)</a:t>
            </a:r>
          </a:p>
          <a:p>
            <a:r>
              <a:rPr lang="en-US" dirty="0" smtClean="0"/>
              <a:t>The largest eigenvalues/eigenvectors ‘explain’ the variance of the dataset proportional to abs(</a:t>
            </a:r>
            <a:r>
              <a:rPr lang="en-US" dirty="0" err="1" smtClean="0"/>
              <a:t>eig_k</a:t>
            </a:r>
            <a:r>
              <a:rPr lang="en-US" dirty="0" smtClean="0"/>
              <a:t>) / sum(</a:t>
            </a:r>
            <a:r>
              <a:rPr lang="en-US" dirty="0" err="1" smtClean="0"/>
              <a:t>eig_n</a:t>
            </a:r>
            <a:r>
              <a:rPr lang="en-US" dirty="0" smtClean="0"/>
              <a:t>)</a:t>
            </a:r>
          </a:p>
          <a:p>
            <a:r>
              <a:rPr lang="en-US" dirty="0" smtClean="0"/>
              <a:t>Can be used to determine redundant input variables and variables which are complete noise</a:t>
            </a:r>
          </a:p>
        </p:txBody>
      </p:sp>
    </p:spTree>
    <p:extLst>
      <p:ext uri="{BB962C8B-B14F-4D97-AF65-F5344CB8AC3E}">
        <p14:creationId xmlns:p14="http://schemas.microsoft.com/office/powerpoint/2010/main" val="4189690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DR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PCA in </a:t>
            </a:r>
            <a:r>
              <a:rPr lang="en-US" dirty="0" err="1" smtClean="0"/>
              <a:t>sklearn</a:t>
            </a:r>
            <a:r>
              <a:rPr lang="en-US" dirty="0" smtClean="0"/>
              <a:t>, see:</a:t>
            </a:r>
            <a:endParaRPr lang="en-CA" dirty="0" smtClean="0"/>
          </a:p>
          <a:p>
            <a:r>
              <a:rPr lang="en-US" dirty="0" smtClean="0">
                <a:hlinkClick r:id="rId2"/>
              </a:rPr>
              <a:t>https://scikit-learn.org/stable/modules/generated/sklearn.decomposition.PCA.html#sklearn-decomposition-pca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Take home</a:t>
            </a:r>
            <a:r>
              <a:rPr lang="en-US" dirty="0" smtClean="0"/>
              <a:t>: run PCA on your </a:t>
            </a:r>
            <a:r>
              <a:rPr lang="en-US" dirty="0" err="1" smtClean="0"/>
              <a:t>TransLink</a:t>
            </a:r>
            <a:r>
              <a:rPr lang="en-US" dirty="0" smtClean="0"/>
              <a:t> numeric input variables. What are the magnitudes of the eigenvalues?</a:t>
            </a:r>
          </a:p>
        </p:txBody>
      </p:sp>
    </p:spTree>
    <p:extLst>
      <p:ext uri="{BB962C8B-B14F-4D97-AF65-F5344CB8AC3E}">
        <p14:creationId xmlns:p14="http://schemas.microsoft.com/office/powerpoint/2010/main" val="1758022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Nonlinear DR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methods are fast and mostly analytic but many times data can have a high dim nonlinear relationship</a:t>
            </a:r>
          </a:p>
          <a:p>
            <a:r>
              <a:rPr lang="en-US" dirty="0"/>
              <a:t>T</a:t>
            </a:r>
            <a:r>
              <a:rPr lang="en-US" dirty="0" smtClean="0"/>
              <a:t>here is a smooth manifold instead of a hyperplane that ‘fits’ the data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187" y="3254756"/>
            <a:ext cx="4639216" cy="305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977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Nonlinear DR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NLDR algorithms are more powerful but also harder to use: computational complexity, lack of convergence guarantee, non-analytic etc.</a:t>
            </a:r>
          </a:p>
          <a:p>
            <a:r>
              <a:rPr lang="en-US" dirty="0" smtClean="0"/>
              <a:t>Useful when there is a suspicion of complicated non-linear relationships in high dim data, as a preliminary exploratory visualization (t-</a:t>
            </a:r>
            <a:r>
              <a:rPr lang="en-US" dirty="0" err="1" smtClean="0"/>
              <a:t>Sne</a:t>
            </a:r>
            <a:r>
              <a:rPr lang="en-US" dirty="0" smtClean="0"/>
              <a:t>, </a:t>
            </a:r>
            <a:r>
              <a:rPr lang="en-US" dirty="0" err="1" smtClean="0"/>
              <a:t>LargeViz</a:t>
            </a:r>
            <a:r>
              <a:rPr lang="en-US" dirty="0" smtClean="0"/>
              <a:t>), or as a ‘feeder stage’ to multi-level deep learning models</a:t>
            </a:r>
          </a:p>
          <a:p>
            <a:r>
              <a:rPr lang="en-US" dirty="0" smtClean="0"/>
              <a:t>A survey of NLDR algorithms: </a:t>
            </a:r>
            <a:r>
              <a:rPr lang="en-US" dirty="0" smtClean="0">
                <a:hlinkClick r:id="rId2"/>
              </a:rPr>
              <a:t>https://en.wikipedia.org/wiki/Nonlinear_dimensionality_reduction</a:t>
            </a:r>
            <a:r>
              <a:rPr lang="en-US" dirty="0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54750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Algorithms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SNe</a:t>
            </a:r>
            <a:r>
              <a:rPr lang="en-US" dirty="0" smtClean="0"/>
              <a:t>:</a:t>
            </a:r>
          </a:p>
          <a:p>
            <a:r>
              <a:rPr lang="en-US" dirty="0" smtClean="0"/>
              <a:t>Construct a high dimensional distribution P representing a likelihood of picking similar points, which are inversely proportional to </a:t>
            </a:r>
            <a:r>
              <a:rPr lang="en-CA" dirty="0" smtClean="0"/>
              <a:t>some metric of similarity (Gaussian distributed points)</a:t>
            </a:r>
          </a:p>
          <a:p>
            <a:r>
              <a:rPr lang="en-US" dirty="0" smtClean="0"/>
              <a:t>Construct a low dimensional (2D, 3D) distribution Q representing a likelihood of picking similar points</a:t>
            </a:r>
          </a:p>
          <a:p>
            <a:r>
              <a:rPr lang="en-US" dirty="0" smtClean="0"/>
              <a:t>Minimize the KL-Divergence between P and Q</a:t>
            </a:r>
          </a:p>
          <a:p>
            <a:r>
              <a:rPr lang="en-US" dirty="0" smtClean="0">
                <a:hlinkClick r:id="rId2"/>
              </a:rPr>
              <a:t>https://cs.nyu.edu/~roweis/papers/sne_final.pdf</a:t>
            </a:r>
            <a:r>
              <a:rPr lang="en-US" dirty="0" smtClean="0"/>
              <a:t> </a:t>
            </a:r>
          </a:p>
          <a:p>
            <a:r>
              <a:rPr lang="en-US" dirty="0" smtClean="0"/>
              <a:t>t-</a:t>
            </a:r>
            <a:r>
              <a:rPr lang="en-US" dirty="0" err="1" smtClean="0"/>
              <a:t>SNe</a:t>
            </a:r>
            <a:r>
              <a:rPr lang="en-US" dirty="0" smtClean="0"/>
              <a:t> has a t-distribution for Q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3039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first… on selecting optimal </a:t>
            </a:r>
            <a:r>
              <a:rPr lang="en-US" i="1" dirty="0"/>
              <a:t>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most important hyper parameters in many clustering algorithms is the number of expected clusters to look for</a:t>
            </a:r>
          </a:p>
          <a:p>
            <a:r>
              <a:rPr lang="en-US" dirty="0" smtClean="0"/>
              <a:t>Chicken or egg problem: how do we know how many clusters there are in advance?</a:t>
            </a:r>
          </a:p>
          <a:p>
            <a:r>
              <a:rPr lang="en-US" dirty="0" smtClean="0"/>
              <a:t>Have a minimum of k=1 and max k=number of individual data samples</a:t>
            </a:r>
          </a:p>
          <a:p>
            <a:r>
              <a:rPr lang="en-US" dirty="0" smtClean="0"/>
              <a:t>A good </a:t>
            </a:r>
            <a:r>
              <a:rPr lang="en-US" b="1" dirty="0" smtClean="0"/>
              <a:t>heuristic</a:t>
            </a:r>
            <a:r>
              <a:rPr lang="en-US" dirty="0" smtClean="0"/>
              <a:t> for determining an optimal k is to minimize within variability and at the same time maximize between cluster variability (a min-max problem).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9789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Algorithms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449" y="1690688"/>
            <a:ext cx="7382509" cy="4351338"/>
          </a:xfrm>
        </p:spPr>
      </p:pic>
    </p:spTree>
    <p:extLst>
      <p:ext uri="{BB962C8B-B14F-4D97-AF65-F5344CB8AC3E}">
        <p14:creationId xmlns:p14="http://schemas.microsoft.com/office/powerpoint/2010/main" val="3051266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 a way to extract cluster centroids or representative samples and calculate distance metrics between other elements (sometime the calculation can be slow, </a:t>
            </a:r>
            <a:r>
              <a:rPr lang="en-US" dirty="0" err="1" smtClean="0"/>
              <a:t>eg</a:t>
            </a:r>
            <a:r>
              <a:rPr lang="en-US" dirty="0" smtClean="0"/>
              <a:t>. Word mover’s distance)</a:t>
            </a:r>
          </a:p>
          <a:p>
            <a:r>
              <a:rPr lang="en-US" dirty="0" smtClean="0"/>
              <a:t>Elbow </a:t>
            </a:r>
            <a:r>
              <a:rPr lang="en-US" dirty="0"/>
              <a:t>method for k-means: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www.scikit-yb.org/en/latest/api/cluster/elbow.html</a:t>
            </a:r>
            <a:r>
              <a:rPr lang="en-US" dirty="0" smtClean="0"/>
              <a:t> </a:t>
            </a:r>
          </a:p>
          <a:p>
            <a:r>
              <a:rPr lang="en-US" dirty="0" smtClean="0"/>
              <a:t>Sweep across a range of k-values and compute scores:</a:t>
            </a:r>
          </a:p>
          <a:p>
            <a:pPr lvl="1"/>
            <a:r>
              <a:rPr lang="en-US" dirty="0" smtClean="0"/>
              <a:t>Distortion (raw sum of squared distance b/w each point to a cluster centroid)</a:t>
            </a:r>
          </a:p>
          <a:p>
            <a:pPr lvl="1"/>
            <a:r>
              <a:rPr lang="en-US" dirty="0" smtClean="0"/>
              <a:t>Silhouette (score of how similar a sample is to its assigned cluster vs others – cohesion vs separation)</a:t>
            </a:r>
          </a:p>
          <a:p>
            <a:pPr lvl="1"/>
            <a:r>
              <a:rPr lang="en-US" dirty="0" err="1" smtClean="0"/>
              <a:t>Calinski-harabaz</a:t>
            </a:r>
            <a:r>
              <a:rPr lang="en-US" dirty="0" smtClean="0"/>
              <a:t> (score of cluster dispersion)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9498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 a way to extract cluster centroids or representative samples and calculate distance metrics between other elements (sometime the calculation can be slow, </a:t>
            </a:r>
            <a:r>
              <a:rPr lang="en-US" dirty="0" err="1" smtClean="0"/>
              <a:t>eg</a:t>
            </a:r>
            <a:r>
              <a:rPr lang="en-US" dirty="0" smtClean="0"/>
              <a:t>. Word mover’s distance)</a:t>
            </a:r>
          </a:p>
          <a:p>
            <a:r>
              <a:rPr lang="en-US" dirty="0" smtClean="0"/>
              <a:t>Elbow </a:t>
            </a:r>
            <a:r>
              <a:rPr lang="en-US" dirty="0"/>
              <a:t>method for k-means: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www.scikit-yb.org/en/latest/api/cluster/elbow.html</a:t>
            </a:r>
            <a:r>
              <a:rPr lang="en-US" dirty="0" smtClean="0"/>
              <a:t> </a:t>
            </a:r>
          </a:p>
          <a:p>
            <a:r>
              <a:rPr lang="en-US" dirty="0" smtClean="0"/>
              <a:t>Sweep across a range of k-values and compute scores:</a:t>
            </a:r>
          </a:p>
          <a:p>
            <a:pPr lvl="1"/>
            <a:r>
              <a:rPr lang="en-US" dirty="0" smtClean="0"/>
              <a:t>Distortion (raw sum of squared distance b/w each point to a cluster centroid)</a:t>
            </a:r>
          </a:p>
          <a:p>
            <a:pPr lvl="1"/>
            <a:r>
              <a:rPr lang="en-US" dirty="0" smtClean="0"/>
              <a:t>Silhouette (score of how similar a sample is to its assigned cluster vs others – cohesion vs separation)</a:t>
            </a:r>
          </a:p>
          <a:p>
            <a:pPr lvl="1"/>
            <a:r>
              <a:rPr lang="en-US" dirty="0" err="1" smtClean="0"/>
              <a:t>Calinski-harabaz</a:t>
            </a:r>
            <a:r>
              <a:rPr lang="en-US" dirty="0" smtClean="0"/>
              <a:t> (score of cluster dispersion)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9117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Need a way to extract cluster centroids or representative samples and calculate distance metrics between other elements (sometime the calculation can be slow, </a:t>
            </a:r>
            <a:r>
              <a:rPr lang="en-US" dirty="0" err="1" smtClean="0"/>
              <a:t>eg</a:t>
            </a:r>
            <a:r>
              <a:rPr lang="en-US" dirty="0" smtClean="0"/>
              <a:t>. Word mover’s distance)</a:t>
            </a:r>
          </a:p>
          <a:p>
            <a:r>
              <a:rPr lang="en-US" dirty="0" smtClean="0"/>
              <a:t>Elbow </a:t>
            </a:r>
            <a:r>
              <a:rPr lang="en-US" dirty="0"/>
              <a:t>method for k-means: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www.scikit-yb.org/en/latest/api/cluster/elbow.html</a:t>
            </a:r>
            <a:r>
              <a:rPr lang="en-US" dirty="0" smtClean="0"/>
              <a:t> </a:t>
            </a:r>
          </a:p>
          <a:p>
            <a:r>
              <a:rPr lang="en-US" dirty="0" smtClean="0"/>
              <a:t>Sweep across a range of k-values and compute scores:</a:t>
            </a:r>
          </a:p>
          <a:p>
            <a:pPr lvl="1"/>
            <a:r>
              <a:rPr lang="en-US" dirty="0" smtClean="0"/>
              <a:t>Distortion (raw sum of squared distance b/w each point to a cluster centroid)</a:t>
            </a:r>
          </a:p>
          <a:p>
            <a:pPr lvl="1"/>
            <a:r>
              <a:rPr lang="en-US" dirty="0" smtClean="0"/>
              <a:t>Silhouette (score of how similar a sample is to its assigned cluster vs others – cohesion vs separation)</a:t>
            </a:r>
          </a:p>
          <a:p>
            <a:pPr lvl="1"/>
            <a:r>
              <a:rPr lang="en-US" dirty="0" err="1" smtClean="0"/>
              <a:t>Calinski-harabaz</a:t>
            </a:r>
            <a:r>
              <a:rPr lang="en-US" dirty="0" smtClean="0"/>
              <a:t> (score of cluster dispersion)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0226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Typically </a:t>
            </a:r>
            <a:r>
              <a:rPr lang="en-US" dirty="0" smtClean="0"/>
              <a:t>Silhouette score </a:t>
            </a:r>
            <a:r>
              <a:rPr lang="en-US" dirty="0" smtClean="0"/>
              <a:t>gives </a:t>
            </a:r>
            <a:r>
              <a:rPr lang="en-US" dirty="0" smtClean="0"/>
              <a:t>a good representation of optimal k, but is slower than </a:t>
            </a:r>
            <a:r>
              <a:rPr lang="en-US" dirty="0" smtClean="0"/>
              <a:t>distortion</a:t>
            </a:r>
            <a:endParaRPr lang="en-US" dirty="0" smtClean="0"/>
          </a:p>
          <a:p>
            <a:r>
              <a:rPr lang="en-US" dirty="0" smtClean="0"/>
              <a:t>These methods only work on convex and ‘well-dispersed’ datasets and can fail on datasets where clusters have large overlaps</a:t>
            </a:r>
          </a:p>
          <a:p>
            <a:r>
              <a:rPr lang="en-US" dirty="0" smtClean="0"/>
              <a:t>If you can, visualize the dataset with t-</a:t>
            </a:r>
            <a:r>
              <a:rPr lang="en-US" dirty="0" err="1" smtClean="0"/>
              <a:t>Sne</a:t>
            </a:r>
            <a:r>
              <a:rPr lang="en-US" dirty="0" smtClean="0"/>
              <a:t> (explained later) and see if there are well dispersed clusters!</a:t>
            </a:r>
          </a:p>
          <a:p>
            <a:r>
              <a:rPr lang="en-US" dirty="0" smtClean="0"/>
              <a:t>Please work through the examples posted in the link on the previous slide.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9500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k</a:t>
            </a:r>
            <a:endParaRPr lang="en-CA" dirty="0"/>
          </a:p>
        </p:txBody>
      </p:sp>
      <p:pic>
        <p:nvPicPr>
          <p:cNvPr id="3074" name="Picture 2" descr="http://ros-developer.com/wp-content/uploads/2017/11/silhouette_score_valu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177" y="1219199"/>
            <a:ext cx="7021385" cy="526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30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k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10453"/>
            <a:ext cx="5025742" cy="29228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572" y="889686"/>
            <a:ext cx="3043354" cy="513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70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Mixture Models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Clustering can also be done probabilistically. A </a:t>
            </a:r>
            <a:r>
              <a:rPr lang="en-US" b="1" dirty="0" smtClean="0"/>
              <a:t>mixture model </a:t>
            </a:r>
            <a:r>
              <a:rPr lang="en-US" dirty="0" smtClean="0"/>
              <a:t>assumes a high dimensional probability mixture (not a joint) distribution that has many ‘peaks’ or multimodal, with peaks representing high densities of data point</a:t>
            </a:r>
          </a:p>
          <a:p>
            <a:r>
              <a:rPr lang="en-US" dirty="0" smtClean="0"/>
              <a:t>A Gaussian Mixture Model (GMM) assumes points are generated from a Gaussian mixture distribution </a:t>
            </a:r>
            <a:r>
              <a:rPr lang="en-US" i="1" dirty="0" smtClean="0"/>
              <a:t>p</a:t>
            </a:r>
            <a:r>
              <a:rPr lang="en-US" dirty="0" smtClean="0"/>
              <a:t>(x)</a:t>
            </a:r>
          </a:p>
          <a:p>
            <a:r>
              <a:rPr lang="en-US" dirty="0" smtClean="0"/>
              <a:t>Still parametric in </a:t>
            </a:r>
            <a:r>
              <a:rPr lang="en-US" i="1" dirty="0" smtClean="0"/>
              <a:t>k</a:t>
            </a:r>
            <a:endParaRPr lang="en-US" dirty="0" smtClean="0"/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1622" y="4481128"/>
            <a:ext cx="5902410" cy="199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47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902</Words>
  <Application>Microsoft Office PowerPoint</Application>
  <PresentationFormat>Widescreen</PresentationFormat>
  <Paragraphs>83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Additional Slides and Dimensionality Reduction</vt:lpstr>
      <vt:lpstr>But first… on selecting optimal k</vt:lpstr>
      <vt:lpstr>Optimal k</vt:lpstr>
      <vt:lpstr>Optimal k</vt:lpstr>
      <vt:lpstr>Optimal k</vt:lpstr>
      <vt:lpstr>Optimal k</vt:lpstr>
      <vt:lpstr>Optimal k</vt:lpstr>
      <vt:lpstr>Optimal k</vt:lpstr>
      <vt:lpstr>Mixture Models</vt:lpstr>
      <vt:lpstr>Mixture Models</vt:lpstr>
      <vt:lpstr>Mixture Models</vt:lpstr>
      <vt:lpstr>What is DR?</vt:lpstr>
      <vt:lpstr>What is DR?</vt:lpstr>
      <vt:lpstr>What is DR?</vt:lpstr>
      <vt:lpstr>Linear DR</vt:lpstr>
      <vt:lpstr>Linear DR</vt:lpstr>
      <vt:lpstr>Nonlinear DR</vt:lpstr>
      <vt:lpstr>Nonlinear DR</vt:lpstr>
      <vt:lpstr>Visualization Algorithms</vt:lpstr>
      <vt:lpstr>Visualization Algorithms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Dimensionality Reduction</dc:title>
  <dc:creator>hhl</dc:creator>
  <cp:keywords>CTPClassification=CTP_NT</cp:keywords>
  <cp:lastModifiedBy>Lan, HaihanX</cp:lastModifiedBy>
  <cp:revision>22</cp:revision>
  <dcterms:created xsi:type="dcterms:W3CDTF">2019-02-25T23:35:12Z</dcterms:created>
  <dcterms:modified xsi:type="dcterms:W3CDTF">2019-02-27T21:43:21Z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9d300a83-7e55-46be-9ac3-537ee76c6656</vt:lpwstr>
  </property>
  <property fmtid="{D5CDD505-2E9C-101B-9397-08002B2CF9AE}" pid="3" name="CTP_TimeStamp">
    <vt:lpwstr>2019-02-27 21:43:21Z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