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32918400" cy="21945600"/>
  <p:notesSz cx="39600188" cy="39600188"/>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10253F"/>
    <a:srgbClr val="1F497D"/>
    <a:srgbClr val="131873"/>
    <a:srgbClr val="990000"/>
    <a:srgbClr val="000099"/>
    <a:srgbClr val="FF9900"/>
    <a:srgbClr val="999999"/>
    <a:srgbClr val="3399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7" autoAdjust="0"/>
    <p:restoredTop sz="94660"/>
  </p:normalViewPr>
  <p:slideViewPr>
    <p:cSldViewPr>
      <p:cViewPr>
        <p:scale>
          <a:sx n="44" d="100"/>
          <a:sy n="44" d="100"/>
        </p:scale>
        <p:origin x="-908" y="64"/>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dirty="0"/>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dirty="0"/>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dirty="0"/>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dirty="0"/>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dirty="0"/>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dirty="0"/>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dirty="0"/>
          </a:p>
        </p:txBody>
      </p:sp>
      <p:sp>
        <p:nvSpPr>
          <p:cNvPr id="8" name="Footer Placeholder 7"/>
          <p:cNvSpPr>
            <a:spLocks noGrp="1"/>
          </p:cNvSpPr>
          <p:nvPr>
            <p:ph type="ftr" sz="quarter" idx="11"/>
          </p:nvPr>
        </p:nvSpPr>
        <p:spPr/>
        <p:txBody>
          <a:bodyPr/>
          <a:lstStyle>
            <a:lvl1pPr>
              <a:defRPr/>
            </a:lvl1pPr>
          </a:lstStyle>
          <a:p>
            <a:endParaRPr lang="en-AU" altLang="en-US" dirty="0"/>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dirty="0"/>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dirty="0"/>
          </a:p>
        </p:txBody>
      </p:sp>
      <p:sp>
        <p:nvSpPr>
          <p:cNvPr id="4" name="Footer Placeholder 3"/>
          <p:cNvSpPr>
            <a:spLocks noGrp="1"/>
          </p:cNvSpPr>
          <p:nvPr>
            <p:ph type="ftr" sz="quarter" idx="11"/>
          </p:nvPr>
        </p:nvSpPr>
        <p:spPr/>
        <p:txBody>
          <a:bodyPr/>
          <a:lstStyle>
            <a:lvl1pPr>
              <a:defRPr/>
            </a:lvl1pPr>
          </a:lstStyle>
          <a:p>
            <a:endParaRPr lang="en-AU" altLang="en-US" dirty="0"/>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dirty="0"/>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dirty="0"/>
          </a:p>
        </p:txBody>
      </p:sp>
      <p:sp>
        <p:nvSpPr>
          <p:cNvPr id="3" name="Footer Placeholder 2"/>
          <p:cNvSpPr>
            <a:spLocks noGrp="1"/>
          </p:cNvSpPr>
          <p:nvPr>
            <p:ph type="ftr" sz="quarter" idx="11"/>
          </p:nvPr>
        </p:nvSpPr>
        <p:spPr/>
        <p:txBody>
          <a:bodyPr/>
          <a:lstStyle>
            <a:lvl1pPr>
              <a:defRPr/>
            </a:lvl1pPr>
          </a:lstStyle>
          <a:p>
            <a:endParaRPr lang="en-AU" altLang="en-US" dirty="0"/>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dirty="0"/>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dirty="0"/>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dirty="0"/>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dirty="0"/>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dirty="0"/>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dirty="0"/>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dirty="0"/>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4417" y="-42636"/>
            <a:ext cx="32922817" cy="2021626"/>
          </a:xfrm>
          <a:prstGeom prst="rect">
            <a:avLst/>
          </a:prstGeom>
          <a:solidFill>
            <a:schemeClr val="bg1"/>
          </a:solidFill>
          <a:ln w="25400">
            <a:noFill/>
            <a:miter lim="800000"/>
            <a:headEnd/>
            <a:tailEnd/>
          </a:ln>
          <a:effectLst/>
        </p:spPr>
        <p:txBody>
          <a:bodyPr lIns="598505" tIns="598505" rIns="598505" bIns="399003"/>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6114" b="1" dirty="0">
              <a:latin typeface="Arial" charset="0"/>
            </a:endParaRPr>
          </a:p>
        </p:txBody>
      </p:sp>
      <p:sp>
        <p:nvSpPr>
          <p:cNvPr id="2074" name="Rectangle 26"/>
          <p:cNvSpPr>
            <a:spLocks noChangeArrowheads="1"/>
          </p:cNvSpPr>
          <p:nvPr/>
        </p:nvSpPr>
        <p:spPr bwMode="auto">
          <a:xfrm>
            <a:off x="-4417" y="1930556"/>
            <a:ext cx="32918400" cy="210457"/>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dirty="0">
              <a:solidFill>
                <a:schemeClr val="hlink"/>
              </a:solidFill>
            </a:endParaRPr>
          </a:p>
        </p:txBody>
      </p:sp>
      <p:sp>
        <p:nvSpPr>
          <p:cNvPr id="2151" name="Text Box 103"/>
          <p:cNvSpPr txBox="1">
            <a:spLocks noChangeArrowheads="1"/>
          </p:cNvSpPr>
          <p:nvPr/>
        </p:nvSpPr>
        <p:spPr bwMode="auto">
          <a:xfrm>
            <a:off x="3918857" y="2165075"/>
            <a:ext cx="25080686" cy="1737903"/>
          </a:xfrm>
          <a:prstGeom prst="rect">
            <a:avLst/>
          </a:prstGeom>
          <a:solidFill>
            <a:schemeClr val="tx1"/>
          </a:solidFill>
          <a:ln>
            <a:noFill/>
          </a:ln>
          <a:effec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3200" b="1" dirty="0">
                <a:solidFill>
                  <a:schemeClr val="bg1"/>
                </a:solidFill>
                <a:latin typeface="Arial" panose="020B0604020202020204" pitchFamily="34" charset="0"/>
                <a:cs typeface="Arial" panose="020B0604020202020204" pitchFamily="34" charset="0"/>
              </a:rPr>
              <a:t>Xuan Dong, </a:t>
            </a:r>
            <a:r>
              <a:rPr lang="en-IN" sz="3200" b="1" dirty="0" err="1">
                <a:solidFill>
                  <a:schemeClr val="bg1"/>
                </a:solidFill>
                <a:latin typeface="Arial" panose="020B0604020202020204" pitchFamily="34" charset="0"/>
                <a:cs typeface="Arial" panose="020B0604020202020204" pitchFamily="34" charset="0"/>
              </a:rPr>
              <a:t>Xuanming</a:t>
            </a:r>
            <a:r>
              <a:rPr lang="en-IN" sz="3200" b="1" dirty="0">
                <a:solidFill>
                  <a:schemeClr val="bg1"/>
                </a:solidFill>
                <a:latin typeface="Arial" panose="020B0604020202020204" pitchFamily="34" charset="0"/>
                <a:cs typeface="Arial" panose="020B0604020202020204" pitchFamily="34" charset="0"/>
              </a:rPr>
              <a:t> Hu, Iscel Manalo, Lindsay </a:t>
            </a:r>
            <a:r>
              <a:rPr lang="en-IN" sz="3200" b="1" dirty="0" err="1">
                <a:solidFill>
                  <a:schemeClr val="bg1"/>
                </a:solidFill>
                <a:latin typeface="Arial" panose="020B0604020202020204" pitchFamily="34" charset="0"/>
                <a:cs typeface="Arial" panose="020B0604020202020204" pitchFamily="34" charset="0"/>
              </a:rPr>
              <a:t>Neufer</a:t>
            </a:r>
            <a:r>
              <a:rPr lang="en-IN" sz="3200" b="1" dirty="0">
                <a:solidFill>
                  <a:schemeClr val="bg1"/>
                </a:solidFill>
                <a:latin typeface="Arial" panose="020B0604020202020204" pitchFamily="34" charset="0"/>
                <a:cs typeface="Arial" panose="020B0604020202020204" pitchFamily="34" charset="0"/>
              </a:rPr>
              <a:t>, Matthew A. Lanham</a:t>
            </a:r>
          </a:p>
          <a:p>
            <a:pPr algn="ctr">
              <a:spcBef>
                <a:spcPct val="20000"/>
              </a:spcBef>
            </a:pPr>
            <a:r>
              <a:rPr lang="en-IN" sz="32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3200" dirty="0">
                <a:solidFill>
                  <a:schemeClr val="bg1"/>
                </a:solidFill>
                <a:latin typeface="Arial" panose="020B0604020202020204" pitchFamily="34" charset="0"/>
                <a:cs typeface="Arial" panose="020B0604020202020204" pitchFamily="34" charset="0"/>
              </a:rPr>
              <a:t>dong258@purdue.edu; hu661@purdue.edu; manalo@purdue.edu; lneufer@purdue.edu; lanhamm@purdue.edu</a:t>
            </a:r>
            <a:endParaRPr lang="en-GB" altLang="en-US" sz="3200" dirty="0">
              <a:solidFill>
                <a:schemeClr val="bg1"/>
              </a:solidFill>
              <a:latin typeface="Arial" charset="0"/>
            </a:endParaRPr>
          </a:p>
        </p:txBody>
      </p:sp>
      <p:sp>
        <p:nvSpPr>
          <p:cNvPr id="2154" name="Rectangle 106"/>
          <p:cNvSpPr>
            <a:spLocks noChangeArrowheads="1"/>
          </p:cNvSpPr>
          <p:nvPr/>
        </p:nvSpPr>
        <p:spPr bwMode="auto">
          <a:xfrm>
            <a:off x="344652" y="4469569"/>
            <a:ext cx="10515600" cy="45586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300" dirty="0">
                <a:latin typeface="Arial" panose="020B0604020202020204" pitchFamily="34" charset="0"/>
                <a:cs typeface="Arial" panose="020B0604020202020204" pitchFamily="34" charset="0"/>
              </a:rPr>
              <a:t>Program enrolment is critical for the growth of the MS BAIM program. To ensure growth, the program has been keeping track of the information of the candidates who accepted or declined their offers.  This data is used to create a predictive model of whether a candidate of a certain profile have a high chance of accepting the offer. This will guide the program in sending out enough acceptance offers to make certain that they can fill the program capacity and maximize revenue. Intensive preprocessing procedures were performed to increase consistency and usability of the data. Logistic regression was used primarily to create a model with the other models resulting in overfitting. This could be attributed to data quality which can be improved for future research and analysis. </a:t>
            </a:r>
            <a:endParaRPr lang="en-US" sz="2300" dirty="0">
              <a:latin typeface="Arial" panose="020B0604020202020204" pitchFamily="34" charset="0"/>
              <a:ea typeface="Arial" charset="0"/>
              <a:cs typeface="Arial" panose="020B0604020202020204" pitchFamily="34" charset="0"/>
            </a:endParaRPr>
          </a:p>
        </p:txBody>
      </p:sp>
      <p:sp>
        <p:nvSpPr>
          <p:cNvPr id="2155" name="Rectangle 107"/>
          <p:cNvSpPr>
            <a:spLocks noChangeArrowheads="1"/>
          </p:cNvSpPr>
          <p:nvPr/>
        </p:nvSpPr>
        <p:spPr bwMode="auto">
          <a:xfrm>
            <a:off x="22071220" y="17021231"/>
            <a:ext cx="10515600" cy="458305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200" dirty="0">
                <a:latin typeface="Arial" panose="020B0604020202020204" pitchFamily="34" charset="0"/>
                <a:cs typeface="Arial" panose="020B0604020202020204" pitchFamily="34" charset="0"/>
              </a:rPr>
              <a:t>An improvement for future analysis is indicating in the dataset whether a candidate backed out after accepting their offer in addition to their admission acceptance. A separate variable as to what stage of the admission process they backed out can also provide additional insights into candidate behaviors. These additional variables can be used for analysis focusing on reducing “melting” in the admission process. </a:t>
            </a:r>
          </a:p>
          <a:p>
            <a:pPr algn="just"/>
            <a:r>
              <a:rPr lang="en-US" sz="2200" dirty="0">
                <a:latin typeface="Arial" panose="020B0604020202020204" pitchFamily="34" charset="0"/>
                <a:cs typeface="Arial" panose="020B0604020202020204" pitchFamily="34" charset="0"/>
              </a:rPr>
              <a:t>	Additional information is also necessary for the model to fully serve its purpose to the MS BAIM program. Insights provided by candidates can be collected through surveys and added to the variables used in the analysis. This could include information such as their reasons for accepting or rejecting their offer. Knowing which of these factors have the highest impact could help Krannert counter or reinforce those forces and ensure high enrolment rate into the program. </a:t>
            </a:r>
          </a:p>
        </p:txBody>
      </p:sp>
      <p:sp>
        <p:nvSpPr>
          <p:cNvPr id="2174" name="Text Box 126"/>
          <p:cNvSpPr txBox="1">
            <a:spLocks noChangeArrowheads="1"/>
          </p:cNvSpPr>
          <p:nvPr/>
        </p:nvSpPr>
        <p:spPr bwMode="auto">
          <a:xfrm>
            <a:off x="7500502" y="31888"/>
            <a:ext cx="1816462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6000" b="1">
                <a:latin typeface="Arial" panose="020B0604020202020204" pitchFamily="34" charset="0"/>
                <a:cs typeface="Arial" panose="020B0604020202020204" pitchFamily="34" charset="0"/>
              </a:rPr>
              <a:t>Study</a:t>
            </a:r>
            <a:endParaRPr lang="en-US" altLang="en-US" sz="6000" b="1" dirty="0">
              <a:latin typeface="Arial" panose="020B0604020202020204" pitchFamily="34" charset="0"/>
              <a:cs typeface="Arial" panose="020B0604020202020204" pitchFamily="34" charset="0"/>
            </a:endParaRPr>
          </a:p>
        </p:txBody>
      </p:sp>
      <p:sp>
        <p:nvSpPr>
          <p:cNvPr id="2" name="TextBox 1"/>
          <p:cNvSpPr txBox="1"/>
          <p:nvPr/>
        </p:nvSpPr>
        <p:spPr>
          <a:xfrm>
            <a:off x="341678" y="4066457"/>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Abstract</a:t>
            </a:r>
            <a:endParaRPr lang="en-US" altLang="en-US" sz="2800" dirty="0">
              <a:latin typeface="Arial" charset="0"/>
            </a:endParaRPr>
          </a:p>
        </p:txBody>
      </p:sp>
      <p:sp>
        <p:nvSpPr>
          <p:cNvPr id="37" name="TextBox 36"/>
          <p:cNvSpPr txBox="1"/>
          <p:nvPr/>
        </p:nvSpPr>
        <p:spPr>
          <a:xfrm>
            <a:off x="22071220" y="16723574"/>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Recommendations</a:t>
            </a:r>
            <a:endParaRPr lang="en-US" altLang="en-US" sz="2800" dirty="0">
              <a:latin typeface="Arial" charset="0"/>
            </a:endParaRPr>
          </a:p>
        </p:txBody>
      </p:sp>
      <p:sp>
        <p:nvSpPr>
          <p:cNvPr id="32" name="Rectangle 108"/>
          <p:cNvSpPr>
            <a:spLocks noChangeArrowheads="1"/>
          </p:cNvSpPr>
          <p:nvPr/>
        </p:nvSpPr>
        <p:spPr bwMode="auto">
          <a:xfrm>
            <a:off x="11243320" y="4047588"/>
            <a:ext cx="10515600" cy="17556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300" dirty="0">
                <a:latin typeface="Arial" charset="0"/>
                <a:ea typeface="Arial" charset="0"/>
                <a:cs typeface="Arial" charset="0"/>
              </a:rPr>
              <a:t>we consider is X because…</a:t>
            </a:r>
          </a:p>
          <a:p>
            <a:pPr algn="just"/>
            <a:r>
              <a:rPr lang="en-US" sz="2300" b="1" dirty="0">
                <a:latin typeface="Arial" charset="0"/>
                <a:ea typeface="Arial" charset="0"/>
                <a:cs typeface="Arial" charset="0"/>
              </a:rPr>
              <a:t>Data</a:t>
            </a:r>
          </a:p>
          <a:p>
            <a:pPr algn="just"/>
            <a:r>
              <a:rPr lang="en-US" sz="2300" dirty="0">
                <a:latin typeface="Arial" charset="0"/>
                <a:ea typeface="Arial" charset="0"/>
                <a:cs typeface="Arial" charset="0"/>
              </a:rPr>
              <a:t>The dataset  is from the MS BAIM program applicants' information from classes starting from 2016 to 2018. It consists of </a:t>
            </a:r>
            <a:r>
              <a:rPr lang="en-US" sz="2300" b="1" dirty="0">
                <a:solidFill>
                  <a:srgbClr val="FF0000"/>
                </a:solidFill>
                <a:latin typeface="Arial" charset="0"/>
                <a:ea typeface="Arial" charset="0"/>
                <a:cs typeface="Arial" charset="0"/>
              </a:rPr>
              <a:t>373 rows and 76 variables </a:t>
            </a:r>
            <a:r>
              <a:rPr lang="en-US" sz="2300" dirty="0">
                <a:latin typeface="Arial" charset="0"/>
                <a:ea typeface="Arial" charset="0"/>
                <a:cs typeface="Arial" charset="0"/>
              </a:rPr>
              <a:t>covering different applicant attributes describing their personal information, educational and professional background, assessment scores, and recruiter evaluation.</a:t>
            </a: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r>
              <a:rPr lang="en-US" sz="2300" b="1" dirty="0">
                <a:latin typeface="Arial" charset="0"/>
                <a:ea typeface="Arial" charset="0"/>
                <a:cs typeface="Arial" charset="0"/>
              </a:rPr>
              <a:t>Data Processing</a:t>
            </a:r>
            <a:endParaRPr lang="en-US" sz="2300"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endParaRPr lang="en-US" sz="2300" b="1" dirty="0">
              <a:latin typeface="Arial" charset="0"/>
              <a:ea typeface="Arial" charset="0"/>
              <a:cs typeface="Arial" charset="0"/>
            </a:endParaRPr>
          </a:p>
          <a:p>
            <a:pPr algn="just"/>
            <a:r>
              <a:rPr lang="en-US" sz="2300" dirty="0">
                <a:latin typeface="Arial" charset="0"/>
                <a:ea typeface="Arial" charset="0"/>
                <a:cs typeface="Arial" charset="0"/>
              </a:rPr>
              <a:t>A second dataset was also created that excluded variables for protected classes i.e. gender, age, ethnicity.</a:t>
            </a:r>
          </a:p>
          <a:p>
            <a:pPr algn="just"/>
            <a:endParaRPr lang="en-US" sz="2300" b="1" dirty="0">
              <a:latin typeface="Arial" charset="0"/>
              <a:ea typeface="Arial" charset="0"/>
              <a:cs typeface="Arial" charset="0"/>
            </a:endParaRPr>
          </a:p>
          <a:p>
            <a:pPr algn="just"/>
            <a:r>
              <a:rPr lang="en-US" sz="2300" b="1" dirty="0">
                <a:latin typeface="Arial" charset="0"/>
                <a:ea typeface="Arial" charset="0"/>
                <a:cs typeface="Arial" charset="0"/>
              </a:rPr>
              <a:t>Models</a:t>
            </a:r>
          </a:p>
          <a:p>
            <a:pPr algn="just"/>
            <a:endParaRPr lang="en-US" sz="2300" dirty="0">
              <a:latin typeface="Arial" charset="0"/>
              <a:ea typeface="Arial" charset="0"/>
              <a:cs typeface="Arial" charset="0"/>
            </a:endParaRPr>
          </a:p>
          <a:p>
            <a:pPr algn="just"/>
            <a:endParaRPr lang="en-US" sz="2300"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4695" y="-67189"/>
            <a:ext cx="3329574" cy="199774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351" y="252103"/>
            <a:ext cx="2554823" cy="1509855"/>
          </a:xfrm>
          <a:prstGeom prst="rect">
            <a:avLst/>
          </a:prstGeom>
        </p:spPr>
      </p:pic>
      <p:sp>
        <p:nvSpPr>
          <p:cNvPr id="292" name="Text Box 112"/>
          <p:cNvSpPr txBox="1">
            <a:spLocks noChangeArrowheads="1"/>
          </p:cNvSpPr>
          <p:nvPr/>
        </p:nvSpPr>
        <p:spPr bwMode="auto">
          <a:xfrm>
            <a:off x="338776" y="9296400"/>
            <a:ext cx="10515600" cy="12307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US" sz="2300" dirty="0">
              <a:latin typeface="Arial" panose="020B0604020202020204" pitchFamily="34" charset="0"/>
              <a:cs typeface="Arial" panose="020B0604020202020204" pitchFamily="34" charset="0"/>
            </a:endParaRPr>
          </a:p>
          <a:p>
            <a:pPr marL="5995988" algn="just"/>
            <a:endParaRPr lang="en-US" sz="2300" dirty="0">
              <a:latin typeface="Arial" panose="020B0604020202020204" pitchFamily="34" charset="0"/>
              <a:cs typeface="Arial" panose="020B0604020202020204" pitchFamily="34" charset="0"/>
            </a:endParaRPr>
          </a:p>
          <a:p>
            <a:pPr marL="5995988" algn="just"/>
            <a:r>
              <a:rPr lang="en-US" sz="2300" dirty="0">
                <a:latin typeface="Arial" panose="020B0604020202020204" pitchFamily="34" charset="0"/>
                <a:cs typeface="Arial" panose="020B0604020202020204" pitchFamily="34" charset="0"/>
              </a:rPr>
              <a:t>The Krannert School of Business aims to improve its admission process for the MS Business Analytics and Information Management (MS BAIM) program. One of the common challenges is program candidates declining their admission offers or reneging after accepting their offers (</a:t>
            </a:r>
            <a:r>
              <a:rPr lang="en-US" sz="2300" dirty="0">
                <a:solidFill>
                  <a:srgbClr val="FF0000"/>
                </a:solidFill>
                <a:latin typeface="Arial" panose="020B0604020202020204" pitchFamily="34" charset="0"/>
                <a:cs typeface="Arial" panose="020B0604020202020204" pitchFamily="34" charset="0"/>
              </a:rPr>
              <a:t>"</a:t>
            </a:r>
            <a:r>
              <a:rPr lang="en-US" sz="2300" b="1" dirty="0">
                <a:solidFill>
                  <a:srgbClr val="FF0000"/>
                </a:solidFill>
                <a:latin typeface="Arial" panose="020B0604020202020204" pitchFamily="34" charset="0"/>
                <a:cs typeface="Arial" panose="020B0604020202020204" pitchFamily="34" charset="0"/>
              </a:rPr>
              <a:t>melting</a:t>
            </a:r>
            <a:r>
              <a:rPr lang="en-US" sz="2300" dirty="0">
                <a:solidFill>
                  <a:srgbClr val="FF0000"/>
                </a:solidFill>
                <a:latin typeface="Arial" panose="020B0604020202020204" pitchFamily="34" charset="0"/>
                <a:cs typeface="Arial" panose="020B0604020202020204" pitchFamily="34" charset="0"/>
              </a:rPr>
              <a:t>"</a:t>
            </a:r>
            <a:r>
              <a:rPr lang="en-US" sz="2300" dirty="0">
                <a:latin typeface="Arial" panose="020B0604020202020204" pitchFamily="34" charset="0"/>
                <a:cs typeface="Arial" panose="020B0604020202020204" pitchFamily="34" charset="0"/>
              </a:rPr>
              <a:t>) . </a:t>
            </a:r>
          </a:p>
          <a:p>
            <a:pPr algn="just"/>
            <a:r>
              <a:rPr lang="en-US" sz="2300" dirty="0">
                <a:latin typeface="Arial" panose="020B0604020202020204" pitchFamily="34" charset="0"/>
                <a:cs typeface="Arial" panose="020B0604020202020204" pitchFamily="34" charset="0"/>
              </a:rPr>
              <a:t>This poses a challenge that impacts both program attendance and its ability to generate revenue.</a:t>
            </a:r>
          </a:p>
          <a:p>
            <a:pPr algn="just"/>
            <a:r>
              <a:rPr lang="en-US" sz="2300" dirty="0">
                <a:latin typeface="Arial" panose="020B0604020202020204" pitchFamily="34" charset="0"/>
                <a:cs typeface="Arial" panose="020B0604020202020204" pitchFamily="34" charset="0"/>
              </a:rPr>
              <a:t>	To better improve the admission process, the department must be able to identify high potential candidates who are at risk of declining offers or melting. Preemptive measures can then be made to reduce those risks by offering competitive funding and counter other factors keeping them from enrolling in the program. </a:t>
            </a: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r>
              <a:rPr lang="en-US" sz="2300" dirty="0">
                <a:latin typeface="Arial" panose="020B0604020202020204" pitchFamily="34" charset="0"/>
                <a:cs typeface="Arial" panose="020B0604020202020204" pitchFamily="34" charset="0"/>
              </a:rPr>
              <a:t>Attributes pertaining to protected classes were also considered during the analysis. </a:t>
            </a:r>
            <a:r>
              <a:rPr lang="en-US" sz="2300" b="1" dirty="0">
                <a:solidFill>
                  <a:srgbClr val="FF0000"/>
                </a:solidFill>
                <a:latin typeface="Arial" panose="020B0604020202020204" pitchFamily="34" charset="0"/>
                <a:cs typeface="Arial" panose="020B0604020202020204" pitchFamily="34" charset="0"/>
              </a:rPr>
              <a:t>Protected classes </a:t>
            </a:r>
            <a:r>
              <a:rPr lang="en-US" sz="2300" dirty="0">
                <a:latin typeface="Arial" panose="020B0604020202020204" pitchFamily="34" charset="0"/>
                <a:cs typeface="Arial" panose="020B0604020202020204" pitchFamily="34" charset="0"/>
              </a:rPr>
              <a:t>are factors, often used in employment, that can be grounds for discrimination if found to be a determining factor in the selection processes.</a:t>
            </a:r>
          </a:p>
          <a:p>
            <a:pPr algn="just"/>
            <a:endParaRPr lang="en-US" sz="2300" dirty="0">
              <a:latin typeface="Arial" panose="020B0604020202020204" pitchFamily="34" charset="0"/>
              <a:cs typeface="Arial" panose="020B0604020202020204" pitchFamily="34" charset="0"/>
            </a:endParaRPr>
          </a:p>
          <a:p>
            <a:pPr algn="just"/>
            <a:r>
              <a:rPr lang="en-US" sz="2300" b="1" u="sng" dirty="0">
                <a:latin typeface="Arial" panose="020B0604020202020204" pitchFamily="34" charset="0"/>
                <a:cs typeface="Arial" panose="020B0604020202020204" pitchFamily="34" charset="0"/>
              </a:rPr>
              <a:t>Research Questions:</a:t>
            </a:r>
          </a:p>
          <a:p>
            <a:pPr algn="just"/>
            <a:r>
              <a:rPr lang="en-US" sz="2300" dirty="0">
                <a:latin typeface="Arial" panose="020B0604020202020204" pitchFamily="34" charset="0"/>
                <a:cs typeface="Arial" panose="020B0604020202020204" pitchFamily="34" charset="0"/>
              </a:rPr>
              <a:t>• How do we recognize candidate profiles with higher risk of declining offers?</a:t>
            </a:r>
          </a:p>
          <a:p>
            <a:pPr algn="just"/>
            <a:r>
              <a:rPr lang="en-US" sz="2300" dirty="0">
                <a:latin typeface="Arial" panose="020B0604020202020204" pitchFamily="34" charset="0"/>
                <a:cs typeface="Arial" panose="020B0604020202020204" pitchFamily="34" charset="0"/>
              </a:rPr>
              <a:t>• Which candidate attributes(s) have the highest influence (positive and negative) on offer acceptance?</a:t>
            </a:r>
          </a:p>
          <a:p>
            <a:pPr algn="just"/>
            <a:endParaRPr lang="en-US" sz="2300" dirty="0">
              <a:latin typeface="Arial" panose="020B0604020202020204" pitchFamily="34" charset="0"/>
              <a:cs typeface="Arial" panose="020B0604020202020204" pitchFamily="34" charset="0"/>
            </a:endParaRPr>
          </a:p>
        </p:txBody>
      </p:sp>
      <p:sp>
        <p:nvSpPr>
          <p:cNvPr id="45" name="Rectangle 110">
            <a:extLst>
              <a:ext uri="{FF2B5EF4-FFF2-40B4-BE49-F238E27FC236}">
                <a16:creationId xmlns:a16="http://schemas.microsoft.com/office/drawing/2014/main" id="{434C43CA-1016-45AE-8DFB-83357F057F44}"/>
              </a:ext>
            </a:extLst>
          </p:cNvPr>
          <p:cNvSpPr>
            <a:spLocks noChangeArrowheads="1"/>
          </p:cNvSpPr>
          <p:nvPr/>
        </p:nvSpPr>
        <p:spPr bwMode="auto">
          <a:xfrm>
            <a:off x="22081672" y="4409615"/>
            <a:ext cx="10515600" cy="7670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Important drivers : </a:t>
            </a:r>
            <a:r>
              <a:rPr lang="en-US" sz="2200" b="1" dirty="0">
                <a:solidFill>
                  <a:srgbClr val="FF0000"/>
                </a:solidFill>
                <a:latin typeface="Arial" panose="020B0604020202020204" pitchFamily="34" charset="0"/>
                <a:cs typeface="Arial" panose="020B0604020202020204" pitchFamily="34" charset="0"/>
              </a:rPr>
              <a:t>Teamwork_leadership, InterviewDecision, Nonprofit, Public, Private</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Students with strong leadership will intend to accept the offer.</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Students who feel comfortable in the interview will intend to accept  the offer.</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Students who worked on nonprofit project will intend to accept the offer.</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Type of school students attended for their past professional study is also a important driver. </a:t>
            </a:r>
          </a:p>
          <a:p>
            <a:r>
              <a:rPr lang="en-US" sz="2200" dirty="0">
                <a:latin typeface="Arial" panose="020B0604020202020204" pitchFamily="34" charset="0"/>
                <a:cs typeface="Arial" panose="020B0604020202020204" pitchFamily="34" charset="0"/>
              </a:rPr>
              <a:t> </a:t>
            </a:r>
          </a:p>
        </p:txBody>
      </p:sp>
      <p:sp>
        <p:nvSpPr>
          <p:cNvPr id="35" name="TextBox 34"/>
          <p:cNvSpPr txBox="1"/>
          <p:nvPr/>
        </p:nvSpPr>
        <p:spPr>
          <a:xfrm>
            <a:off x="337324" y="9275147"/>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Introduction</a:t>
            </a:r>
            <a:endParaRPr lang="en-US" altLang="en-US" sz="2800" dirty="0">
              <a:latin typeface="Arial" charset="0"/>
            </a:endParaRPr>
          </a:p>
        </p:txBody>
      </p:sp>
      <p:sp>
        <p:nvSpPr>
          <p:cNvPr id="33" name="TextBox 32">
            <a:extLst>
              <a:ext uri="{FF2B5EF4-FFF2-40B4-BE49-F238E27FC236}">
                <a16:creationId xmlns:a16="http://schemas.microsoft.com/office/drawing/2014/main" id="{C87CFD02-CEAD-41D2-8AB7-755A9F91B440}"/>
              </a:ext>
            </a:extLst>
          </p:cNvPr>
          <p:cNvSpPr txBox="1"/>
          <p:nvPr/>
        </p:nvSpPr>
        <p:spPr>
          <a:xfrm>
            <a:off x="11243320" y="4044962"/>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Methodology</a:t>
            </a:r>
          </a:p>
        </p:txBody>
      </p:sp>
      <p:sp>
        <p:nvSpPr>
          <p:cNvPr id="44" name="TextBox 43">
            <a:extLst>
              <a:ext uri="{FF2B5EF4-FFF2-40B4-BE49-F238E27FC236}">
                <a16:creationId xmlns:a16="http://schemas.microsoft.com/office/drawing/2014/main" id="{855E6813-DE22-48DA-8235-3DA67D0265DE}"/>
              </a:ext>
            </a:extLst>
          </p:cNvPr>
          <p:cNvSpPr txBox="1"/>
          <p:nvPr/>
        </p:nvSpPr>
        <p:spPr>
          <a:xfrm>
            <a:off x="22081672" y="4076632"/>
            <a:ext cx="10515600" cy="523220"/>
          </a:xfrm>
          <a:prstGeom prst="rect">
            <a:avLst/>
          </a:prstGeom>
          <a:solidFill>
            <a:srgbClr val="B1810B"/>
          </a:solidFill>
        </p:spPr>
        <p:txBody>
          <a:bodyPr wrap="square" rtlCol="0">
            <a:spAutoFit/>
          </a:bodyPr>
          <a:lstStyle>
            <a:defPPr>
              <a:defRPr lang="en-AU"/>
            </a:defPPr>
            <a:lvl1pPr algn="ctr">
              <a:spcBef>
                <a:spcPct val="50000"/>
              </a:spcBef>
              <a:defRPr sz="2228" b="1">
                <a:latin typeface="Arial" charset="0"/>
              </a:defRPr>
            </a:lvl1pPr>
          </a:lstStyle>
          <a:p>
            <a:r>
              <a:rPr lang="en-US" altLang="en-US" sz="2800" dirty="0"/>
              <a:t>Results</a:t>
            </a:r>
          </a:p>
        </p:txBody>
      </p:sp>
      <p:sp>
        <p:nvSpPr>
          <p:cNvPr id="39" name="Rectangle 107">
            <a:extLst>
              <a:ext uri="{FF2B5EF4-FFF2-40B4-BE49-F238E27FC236}">
                <a16:creationId xmlns:a16="http://schemas.microsoft.com/office/drawing/2014/main" id="{5561C0E0-5556-4DFB-954A-4EA7C983F602}"/>
              </a:ext>
            </a:extLst>
          </p:cNvPr>
          <p:cNvSpPr>
            <a:spLocks noChangeArrowheads="1"/>
          </p:cNvSpPr>
          <p:nvPr/>
        </p:nvSpPr>
        <p:spPr bwMode="auto">
          <a:xfrm>
            <a:off x="22091336" y="12738153"/>
            <a:ext cx="10515600" cy="39854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200" dirty="0">
                <a:latin typeface="Arial" panose="020B0604020202020204" pitchFamily="34" charset="0"/>
                <a:cs typeface="Arial" panose="020B0604020202020204" pitchFamily="34" charset="0"/>
              </a:rPr>
              <a:t>The resulting model provided a moderate accuracy which makes it not as reliable to be used as determinant on whether candidates will accept the offers. The dataset, however, was able to provide some attributes that can have the highest impact on a candidate's decision whether or not they will accept their offers.  We were also able to show the change in accuracy and ROC of the model as a result of removing the protected information in the analysis.</a:t>
            </a:r>
          </a:p>
          <a:p>
            <a:pPr algn="just"/>
            <a:r>
              <a:rPr lang="en-US" sz="2200" dirty="0">
                <a:latin typeface="Arial" panose="020B0604020202020204" pitchFamily="34" charset="0"/>
                <a:cs typeface="Arial" panose="020B0604020202020204" pitchFamily="34" charset="0"/>
              </a:rPr>
              <a:t>	Some challenges that the project encountered was the </a:t>
            </a:r>
            <a:r>
              <a:rPr lang="en-US" sz="2200" b="1" dirty="0">
                <a:solidFill>
                  <a:srgbClr val="FF0000"/>
                </a:solidFill>
                <a:latin typeface="Arial" panose="020B0604020202020204" pitchFamily="34" charset="0"/>
                <a:cs typeface="Arial" panose="020B0604020202020204" pitchFamily="34" charset="0"/>
              </a:rPr>
              <a:t>limited data size</a:t>
            </a:r>
            <a:r>
              <a:rPr lang="en-US" sz="2200" dirty="0">
                <a:latin typeface="Arial" panose="020B0604020202020204" pitchFamily="34" charset="0"/>
                <a:cs typeface="Arial" panose="020B0604020202020204" pitchFamily="34" charset="0"/>
              </a:rPr>
              <a:t>. This, along with the raw data being </a:t>
            </a:r>
            <a:r>
              <a:rPr lang="en-US" sz="2200" dirty="0">
                <a:solidFill>
                  <a:srgbClr val="FF0000"/>
                </a:solidFill>
                <a:latin typeface="Arial" panose="020B0604020202020204" pitchFamily="34" charset="0"/>
                <a:cs typeface="Arial" panose="020B0604020202020204" pitchFamily="34" charset="0"/>
              </a:rPr>
              <a:t>"</a:t>
            </a:r>
            <a:r>
              <a:rPr lang="en-US" sz="2200" b="1" dirty="0">
                <a:solidFill>
                  <a:srgbClr val="FF0000"/>
                </a:solidFill>
                <a:latin typeface="Arial" panose="020B0604020202020204" pitchFamily="34" charset="0"/>
                <a:cs typeface="Arial" panose="020B0604020202020204" pitchFamily="34" charset="0"/>
              </a:rPr>
              <a:t>dirty</a:t>
            </a:r>
            <a:r>
              <a:rPr lang="en-US" sz="2200" dirty="0">
                <a:solidFill>
                  <a:srgbClr val="FF0000"/>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could have caused some of the machine learning models to overfit. There were also a lot of inconsistencies in the way data is collected and coded over the years, especially for qualitative information. </a:t>
            </a:r>
          </a:p>
        </p:txBody>
      </p:sp>
      <p:sp>
        <p:nvSpPr>
          <p:cNvPr id="49" name="TextBox 48">
            <a:extLst>
              <a:ext uri="{FF2B5EF4-FFF2-40B4-BE49-F238E27FC236}">
                <a16:creationId xmlns:a16="http://schemas.microsoft.com/office/drawing/2014/main" id="{8F218184-C41D-4855-BE42-1B63444B3D5E}"/>
              </a:ext>
            </a:extLst>
          </p:cNvPr>
          <p:cNvSpPr txBox="1"/>
          <p:nvPr/>
        </p:nvSpPr>
        <p:spPr>
          <a:xfrm>
            <a:off x="22071220" y="12216548"/>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Conclusion</a:t>
            </a:r>
            <a:endParaRPr lang="en-US" altLang="en-US" sz="2800" dirty="0">
              <a:latin typeface="Arial" charset="0"/>
            </a:endParaRPr>
          </a:p>
        </p:txBody>
      </p:sp>
      <p:grpSp>
        <p:nvGrpSpPr>
          <p:cNvPr id="20" name="Group 19">
            <a:extLst>
              <a:ext uri="{FF2B5EF4-FFF2-40B4-BE49-F238E27FC236}">
                <a16:creationId xmlns:a16="http://schemas.microsoft.com/office/drawing/2014/main" id="{D26582C9-4763-4F93-B06D-B6F9741776DB}"/>
              </a:ext>
            </a:extLst>
          </p:cNvPr>
          <p:cNvGrpSpPr/>
          <p:nvPr/>
        </p:nvGrpSpPr>
        <p:grpSpPr>
          <a:xfrm>
            <a:off x="3473529" y="16754054"/>
            <a:ext cx="4309391" cy="1353922"/>
            <a:chOff x="2813761" y="10727891"/>
            <a:chExt cx="5578343" cy="1752600"/>
          </a:xfrm>
        </p:grpSpPr>
        <p:pic>
          <p:nvPicPr>
            <p:cNvPr id="1026" name="Picture 2" descr="Related image">
              <a:extLst>
                <a:ext uri="{FF2B5EF4-FFF2-40B4-BE49-F238E27FC236}">
                  <a16:creationId xmlns:a16="http://schemas.microsoft.com/office/drawing/2014/main" id="{36B563EF-4F9D-44B4-943C-362A34436E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824" y="10727891"/>
              <a:ext cx="1752600" cy="1752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24C9A9E-3B60-4F6E-9603-A6113B994690}"/>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7480798" y="11215213"/>
              <a:ext cx="911306" cy="911306"/>
            </a:xfrm>
            <a:prstGeom prst="rect">
              <a:avLst/>
            </a:prstGeom>
            <a:effectLst>
              <a:outerShdw blurRad="50800" dist="38100" dir="2700000" algn="tl" rotWithShape="0">
                <a:prstClr val="black">
                  <a:alpha val="40000"/>
                </a:prstClr>
              </a:outerShdw>
            </a:effectLst>
          </p:spPr>
        </p:pic>
        <p:sp>
          <p:nvSpPr>
            <p:cNvPr id="19" name="Oval 18">
              <a:extLst>
                <a:ext uri="{FF2B5EF4-FFF2-40B4-BE49-F238E27FC236}">
                  <a16:creationId xmlns:a16="http://schemas.microsoft.com/office/drawing/2014/main" id="{C5744F0C-D3CB-44A4-BF68-DF60E4E1AAB7}"/>
                </a:ext>
              </a:extLst>
            </p:cNvPr>
            <p:cNvSpPr/>
            <p:nvPr/>
          </p:nvSpPr>
          <p:spPr bwMode="auto">
            <a:xfrm>
              <a:off x="2813761" y="11215213"/>
              <a:ext cx="953312" cy="9533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8" name="Picture 17">
              <a:extLst>
                <a:ext uri="{FF2B5EF4-FFF2-40B4-BE49-F238E27FC236}">
                  <a16:creationId xmlns:a16="http://schemas.microsoft.com/office/drawing/2014/main" id="{34224C93-2EFA-45D5-83ED-4BEF927DE9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3761" y="11224370"/>
              <a:ext cx="953330" cy="953330"/>
            </a:xfrm>
            <a:prstGeom prst="rect">
              <a:avLst/>
            </a:prstGeom>
            <a:effectLst/>
          </p:spPr>
        </p:pic>
      </p:grpSp>
      <p:grpSp>
        <p:nvGrpSpPr>
          <p:cNvPr id="12" name="Group 11">
            <a:extLst>
              <a:ext uri="{FF2B5EF4-FFF2-40B4-BE49-F238E27FC236}">
                <a16:creationId xmlns:a16="http://schemas.microsoft.com/office/drawing/2014/main" id="{2EEAD5DB-4932-4842-B9DF-B3E4AC39EB9F}"/>
              </a:ext>
            </a:extLst>
          </p:cNvPr>
          <p:cNvGrpSpPr/>
          <p:nvPr/>
        </p:nvGrpSpPr>
        <p:grpSpPr>
          <a:xfrm>
            <a:off x="11359653" y="6748878"/>
            <a:ext cx="10281147" cy="3576660"/>
            <a:chOff x="11359653" y="6710340"/>
            <a:chExt cx="10281147" cy="3576660"/>
          </a:xfrm>
        </p:grpSpPr>
        <p:sp>
          <p:nvSpPr>
            <p:cNvPr id="31" name="Rectangle 30">
              <a:extLst>
                <a:ext uri="{FF2B5EF4-FFF2-40B4-BE49-F238E27FC236}">
                  <a16:creationId xmlns:a16="http://schemas.microsoft.com/office/drawing/2014/main" id="{380EA4F1-C509-41E7-A5D7-3072C184825E}"/>
                </a:ext>
              </a:extLst>
            </p:cNvPr>
            <p:cNvSpPr/>
            <p:nvPr/>
          </p:nvSpPr>
          <p:spPr bwMode="auto">
            <a:xfrm>
              <a:off x="11359653" y="6710340"/>
              <a:ext cx="10281147" cy="35766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Rectangle 33">
              <a:extLst>
                <a:ext uri="{FF2B5EF4-FFF2-40B4-BE49-F238E27FC236}">
                  <a16:creationId xmlns:a16="http://schemas.microsoft.com/office/drawing/2014/main" id="{2C21AF77-6B3D-4764-90F6-351E72029F10}"/>
                </a:ext>
              </a:extLst>
            </p:cNvPr>
            <p:cNvSpPr/>
            <p:nvPr/>
          </p:nvSpPr>
          <p:spPr bwMode="auto">
            <a:xfrm>
              <a:off x="11506201" y="6821583"/>
              <a:ext cx="9982200" cy="331301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2" name="Picture 21">
              <a:extLst>
                <a:ext uri="{FF2B5EF4-FFF2-40B4-BE49-F238E27FC236}">
                  <a16:creationId xmlns:a16="http://schemas.microsoft.com/office/drawing/2014/main" id="{EDF45282-4C9F-429C-B498-FC8008478C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83837" y="6898447"/>
              <a:ext cx="3960963" cy="3100326"/>
            </a:xfrm>
            <a:prstGeom prst="rect">
              <a:avLst/>
            </a:prstGeom>
          </p:spPr>
        </p:pic>
        <p:pic>
          <p:nvPicPr>
            <p:cNvPr id="24" name="Picture 23">
              <a:extLst>
                <a:ext uri="{FF2B5EF4-FFF2-40B4-BE49-F238E27FC236}">
                  <a16:creationId xmlns:a16="http://schemas.microsoft.com/office/drawing/2014/main" id="{A42FF938-7E45-4133-80EB-F01B84D70B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36189" y="6921596"/>
              <a:ext cx="5672831" cy="3017359"/>
            </a:xfrm>
            <a:prstGeom prst="rect">
              <a:avLst/>
            </a:prstGeom>
          </p:spPr>
        </p:pic>
      </p:grpSp>
      <p:pic>
        <p:nvPicPr>
          <p:cNvPr id="41" name="Picture 40">
            <a:extLst>
              <a:ext uri="{FF2B5EF4-FFF2-40B4-BE49-F238E27FC236}">
                <a16:creationId xmlns:a16="http://schemas.microsoft.com/office/drawing/2014/main" id="{47F234F6-F618-409F-A55C-E0808A6F4B10}"/>
              </a:ext>
            </a:extLst>
          </p:cNvPr>
          <p:cNvPicPr>
            <a:picLocks noChangeAspect="1"/>
          </p:cNvPicPr>
          <p:nvPr/>
        </p:nvPicPr>
        <p:blipFill>
          <a:blip r:embed="rId10"/>
          <a:stretch>
            <a:fillRect/>
          </a:stretch>
        </p:blipFill>
        <p:spPr>
          <a:xfrm>
            <a:off x="11383106" y="11279328"/>
            <a:ext cx="9993257" cy="4246015"/>
          </a:xfrm>
          <a:prstGeom prst="rect">
            <a:avLst/>
          </a:prstGeom>
        </p:spPr>
      </p:pic>
      <p:pic>
        <p:nvPicPr>
          <p:cNvPr id="42" name="Picture 41">
            <a:extLst>
              <a:ext uri="{FF2B5EF4-FFF2-40B4-BE49-F238E27FC236}">
                <a16:creationId xmlns:a16="http://schemas.microsoft.com/office/drawing/2014/main" id="{1DE422C4-FB45-45DA-BE4B-8EF99E97C70B}"/>
              </a:ext>
            </a:extLst>
          </p:cNvPr>
          <p:cNvPicPr>
            <a:picLocks noChangeAspect="1"/>
          </p:cNvPicPr>
          <p:nvPr/>
        </p:nvPicPr>
        <p:blipFill>
          <a:blip r:embed="rId11"/>
          <a:stretch>
            <a:fillRect/>
          </a:stretch>
        </p:blipFill>
        <p:spPr>
          <a:xfrm>
            <a:off x="13106400" y="17366403"/>
            <a:ext cx="6486071" cy="3840129"/>
          </a:xfrm>
          <a:prstGeom prst="rect">
            <a:avLst/>
          </a:prstGeom>
        </p:spPr>
      </p:pic>
      <p:pic>
        <p:nvPicPr>
          <p:cNvPr id="6" name="Picture 2" descr="Image result for rawls hall">
            <a:extLst>
              <a:ext uri="{FF2B5EF4-FFF2-40B4-BE49-F238E27FC236}">
                <a16:creationId xmlns:a16="http://schemas.microsoft.com/office/drawing/2014/main" id="{A00E2169-126B-4DD2-8A3E-5605AB1778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10004893"/>
            <a:ext cx="5765424" cy="39397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439A352A-DD0B-4FA9-AE7A-8D81118E85A4}"/>
              </a:ext>
            </a:extLst>
          </p:cNvPr>
          <p:cNvPicPr>
            <a:picLocks noChangeAspect="1"/>
          </p:cNvPicPr>
          <p:nvPr/>
        </p:nvPicPr>
        <p:blipFill>
          <a:blip r:embed="rId13"/>
          <a:stretch>
            <a:fillRect/>
          </a:stretch>
        </p:blipFill>
        <p:spPr>
          <a:xfrm>
            <a:off x="27257809" y="6877947"/>
            <a:ext cx="5143927" cy="2267496"/>
          </a:xfrm>
          <a:prstGeom prst="rect">
            <a:avLst/>
          </a:prstGeom>
        </p:spPr>
      </p:pic>
      <p:pic>
        <p:nvPicPr>
          <p:cNvPr id="38" name="Picture 37">
            <a:extLst>
              <a:ext uri="{FF2B5EF4-FFF2-40B4-BE49-F238E27FC236}">
                <a16:creationId xmlns:a16="http://schemas.microsoft.com/office/drawing/2014/main" id="{B330330D-2B97-4404-9D1A-08273E3F8AC3}"/>
              </a:ext>
            </a:extLst>
          </p:cNvPr>
          <p:cNvPicPr>
            <a:picLocks noChangeAspect="1"/>
          </p:cNvPicPr>
          <p:nvPr/>
        </p:nvPicPr>
        <p:blipFill>
          <a:blip r:embed="rId14"/>
          <a:stretch>
            <a:fillRect/>
          </a:stretch>
        </p:blipFill>
        <p:spPr>
          <a:xfrm>
            <a:off x="22199899" y="6857943"/>
            <a:ext cx="5057910" cy="2287500"/>
          </a:xfrm>
          <a:prstGeom prst="rect">
            <a:avLst/>
          </a:prstGeom>
        </p:spPr>
      </p:pic>
      <p:sp>
        <p:nvSpPr>
          <p:cNvPr id="10" name="TextBox 9">
            <a:extLst>
              <a:ext uri="{FF2B5EF4-FFF2-40B4-BE49-F238E27FC236}">
                <a16:creationId xmlns:a16="http://schemas.microsoft.com/office/drawing/2014/main" id="{086EA77C-5FE0-4283-8058-69DDCEB321E3}"/>
              </a:ext>
            </a:extLst>
          </p:cNvPr>
          <p:cNvSpPr txBox="1"/>
          <p:nvPr/>
        </p:nvSpPr>
        <p:spPr>
          <a:xfrm>
            <a:off x="13280735" y="10402402"/>
            <a:ext cx="6433131" cy="430887"/>
          </a:xfrm>
          <a:prstGeom prst="rect">
            <a:avLst/>
          </a:prstGeom>
          <a:noFill/>
        </p:spPr>
        <p:txBody>
          <a:bodyPr wrap="square" rtlCol="0">
            <a:spAutoFit/>
          </a:bodyPr>
          <a:lstStyle/>
          <a:p>
            <a:pPr algn="ctr"/>
            <a:r>
              <a:rPr lang="en-US" sz="2200" i="1" dirty="0"/>
              <a:t>Figure 1. Exploratory data analysis  </a:t>
            </a:r>
          </a:p>
        </p:txBody>
      </p:sp>
      <p:sp>
        <p:nvSpPr>
          <p:cNvPr id="46" name="TextBox 45">
            <a:extLst>
              <a:ext uri="{FF2B5EF4-FFF2-40B4-BE49-F238E27FC236}">
                <a16:creationId xmlns:a16="http://schemas.microsoft.com/office/drawing/2014/main" id="{249642E9-E513-427C-A680-2E08EF311289}"/>
              </a:ext>
            </a:extLst>
          </p:cNvPr>
          <p:cNvSpPr txBox="1"/>
          <p:nvPr/>
        </p:nvSpPr>
        <p:spPr>
          <a:xfrm>
            <a:off x="13280735" y="15234900"/>
            <a:ext cx="6433131" cy="430887"/>
          </a:xfrm>
          <a:prstGeom prst="rect">
            <a:avLst/>
          </a:prstGeom>
          <a:noFill/>
        </p:spPr>
        <p:txBody>
          <a:bodyPr wrap="square" rtlCol="0">
            <a:spAutoFit/>
          </a:bodyPr>
          <a:lstStyle/>
          <a:p>
            <a:pPr algn="ctr"/>
            <a:r>
              <a:rPr lang="en-US" sz="2200" i="1" dirty="0"/>
              <a:t>Figure 2. Data processing steps</a:t>
            </a:r>
          </a:p>
        </p:txBody>
      </p:sp>
      <p:sp>
        <p:nvSpPr>
          <p:cNvPr id="47" name="TextBox 46">
            <a:extLst>
              <a:ext uri="{FF2B5EF4-FFF2-40B4-BE49-F238E27FC236}">
                <a16:creationId xmlns:a16="http://schemas.microsoft.com/office/drawing/2014/main" id="{205DFFE7-82F4-48A7-A41D-572645EB4BDA}"/>
              </a:ext>
            </a:extLst>
          </p:cNvPr>
          <p:cNvSpPr txBox="1"/>
          <p:nvPr/>
        </p:nvSpPr>
        <p:spPr>
          <a:xfrm>
            <a:off x="13280735" y="21153819"/>
            <a:ext cx="6433131" cy="430887"/>
          </a:xfrm>
          <a:prstGeom prst="rect">
            <a:avLst/>
          </a:prstGeom>
          <a:noFill/>
        </p:spPr>
        <p:txBody>
          <a:bodyPr wrap="square" rtlCol="0">
            <a:spAutoFit/>
          </a:bodyPr>
          <a:lstStyle/>
          <a:p>
            <a:pPr algn="ctr"/>
            <a:r>
              <a:rPr lang="en-US" sz="2200" i="1" dirty="0"/>
              <a:t>Figure 3 </a:t>
            </a:r>
          </a:p>
        </p:txBody>
      </p:sp>
      <p:sp>
        <p:nvSpPr>
          <p:cNvPr id="48" name="TextBox 47">
            <a:extLst>
              <a:ext uri="{FF2B5EF4-FFF2-40B4-BE49-F238E27FC236}">
                <a16:creationId xmlns:a16="http://schemas.microsoft.com/office/drawing/2014/main" id="{A855C0BF-9F96-4878-98D8-4890A195137D}"/>
              </a:ext>
            </a:extLst>
          </p:cNvPr>
          <p:cNvSpPr txBox="1"/>
          <p:nvPr/>
        </p:nvSpPr>
        <p:spPr>
          <a:xfrm>
            <a:off x="24122906" y="6317991"/>
            <a:ext cx="6433131" cy="430887"/>
          </a:xfrm>
          <a:prstGeom prst="rect">
            <a:avLst/>
          </a:prstGeom>
          <a:noFill/>
        </p:spPr>
        <p:txBody>
          <a:bodyPr wrap="square" rtlCol="0">
            <a:spAutoFit/>
          </a:bodyPr>
          <a:lstStyle/>
          <a:p>
            <a:pPr algn="ctr"/>
            <a:r>
              <a:rPr lang="en-US" sz="2200" i="1" dirty="0"/>
              <a:t>Figure 4. </a:t>
            </a:r>
            <a:r>
              <a:rPr lang="en-US" sz="2200" b="1" i="1" dirty="0">
                <a:solidFill>
                  <a:srgbClr val="FF0000"/>
                </a:solidFill>
              </a:rPr>
              <a:t>glmnet</a:t>
            </a:r>
            <a:r>
              <a:rPr lang="en-US" sz="2200" i="1" dirty="0"/>
              <a:t> results</a:t>
            </a:r>
          </a:p>
        </p:txBody>
      </p:sp>
      <p:sp>
        <p:nvSpPr>
          <p:cNvPr id="50" name="TextBox 49">
            <a:extLst>
              <a:ext uri="{FF2B5EF4-FFF2-40B4-BE49-F238E27FC236}">
                <a16:creationId xmlns:a16="http://schemas.microsoft.com/office/drawing/2014/main" id="{D3FF8357-8453-4567-B4DC-1B1CE7833145}"/>
              </a:ext>
            </a:extLst>
          </p:cNvPr>
          <p:cNvSpPr txBox="1"/>
          <p:nvPr/>
        </p:nvSpPr>
        <p:spPr>
          <a:xfrm>
            <a:off x="21779873" y="9129608"/>
            <a:ext cx="11138527" cy="400110"/>
          </a:xfrm>
          <a:prstGeom prst="rect">
            <a:avLst/>
          </a:prstGeom>
          <a:noFill/>
        </p:spPr>
        <p:txBody>
          <a:bodyPr wrap="square" rtlCol="0">
            <a:spAutoFit/>
          </a:bodyPr>
          <a:lstStyle/>
          <a:p>
            <a:pPr algn="ctr"/>
            <a:r>
              <a:rPr lang="en-US" sz="2000" i="1" dirty="0"/>
              <a:t>Figure 5. Variable importance graph (left: w/ protected information; right: w/o protected information)</a:t>
            </a:r>
          </a:p>
        </p:txBody>
      </p:sp>
      <p:pic>
        <p:nvPicPr>
          <p:cNvPr id="3" name="Picture 2">
            <a:extLst>
              <a:ext uri="{FF2B5EF4-FFF2-40B4-BE49-F238E27FC236}">
                <a16:creationId xmlns:a16="http://schemas.microsoft.com/office/drawing/2014/main" id="{F0230442-8DAC-4D10-86AA-82407CBE7205}"/>
              </a:ext>
            </a:extLst>
          </p:cNvPr>
          <p:cNvPicPr>
            <a:picLocks noChangeAspect="1"/>
          </p:cNvPicPr>
          <p:nvPr/>
        </p:nvPicPr>
        <p:blipFill>
          <a:blip r:embed="rId15"/>
          <a:stretch>
            <a:fillRect/>
          </a:stretch>
        </p:blipFill>
        <p:spPr>
          <a:xfrm>
            <a:off x="22555201" y="4690633"/>
            <a:ext cx="9753600" cy="1457325"/>
          </a:xfrm>
          <a:prstGeom prst="rect">
            <a:avLst/>
          </a:prstGeom>
        </p:spPr>
      </p:pic>
    </p:spTree>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TotalTime>5323</TotalTime>
  <Words>597</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vt: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Dong, Xuan</cp:lastModifiedBy>
  <cp:revision>249</cp:revision>
  <cp:lastPrinted>2001-08-01T02:48:55Z</cp:lastPrinted>
  <dcterms:created xsi:type="dcterms:W3CDTF">2014-12-02T19:25:45Z</dcterms:created>
  <dcterms:modified xsi:type="dcterms:W3CDTF">2019-12-04T10:40:23Z</dcterms:modified>
</cp:coreProperties>
</file>