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629" r:id="rId3"/>
    <p:sldId id="305" r:id="rId4"/>
    <p:sldId id="628" r:id="rId5"/>
    <p:sldId id="632" r:id="rId6"/>
    <p:sldId id="637" r:id="rId7"/>
    <p:sldId id="639" r:id="rId8"/>
    <p:sldId id="636" r:id="rId9"/>
    <p:sldId id="631" r:id="rId10"/>
    <p:sldId id="633" r:id="rId11"/>
    <p:sldId id="306" r:id="rId12"/>
    <p:sldId id="63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00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2"/>
    <p:restoredTop sz="94660"/>
  </p:normalViewPr>
  <p:slideViewPr>
    <p:cSldViewPr snapToGrid="0">
      <p:cViewPr varScale="1">
        <p:scale>
          <a:sx n="112" d="100"/>
          <a:sy n="112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C1F3-C6B0-4EAD-A867-4354E2581F30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C707-4572-4773-9352-EACF19D0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5A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5516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58E-B596-4843-B58E-14E6EAC52D1B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1"/>
            <a:ext cx="9144000" cy="33265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7788" algn="r"/>
            <a:r>
              <a:rPr lang="en-CA" sz="1400" i="1" dirty="0">
                <a:solidFill>
                  <a:srgbClr val="FFFFFF"/>
                </a:solidFill>
                <a:ea typeface="SimSun" pitchFamily="2" charset="-122"/>
                <a:cs typeface="Arial" pitchFamily="34" charset="0"/>
              </a:rPr>
              <a:t>Applied Optimization Lab, University of Toronto</a:t>
            </a:r>
          </a:p>
        </p:txBody>
      </p:sp>
    </p:spTree>
    <p:extLst>
      <p:ext uri="{BB962C8B-B14F-4D97-AF65-F5344CB8AC3E}">
        <p14:creationId xmlns:p14="http://schemas.microsoft.com/office/powerpoint/2010/main" val="375531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94FB-5CA0-4433-A779-4BE895229C2C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FA1-85B7-4967-A15C-0C52429BE931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1"/>
            <a:ext cx="9144000" cy="33265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7788" algn="r"/>
            <a:r>
              <a:rPr lang="en-CA" sz="1400" i="1" dirty="0">
                <a:solidFill>
                  <a:srgbClr val="FFFFFF"/>
                </a:solidFill>
                <a:ea typeface="SimSun" pitchFamily="2" charset="-122"/>
                <a:cs typeface="Arial" pitchFamily="34" charset="0"/>
              </a:rPr>
              <a:t>Applied Optimization Lab, University of Toronto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1708"/>
            <a:ext cx="9144000" cy="629020"/>
          </a:xfrm>
          <a:gradFill>
            <a:gsLst>
              <a:gs pos="0">
                <a:srgbClr val="005A00"/>
              </a:gs>
              <a:gs pos="100000">
                <a:srgbClr val="14961E">
                  <a:lumMod val="95000"/>
                  <a:lumOff val="5000"/>
                </a:srgbClr>
              </a:gs>
            </a:gsLst>
            <a:lin ang="0" scaled="0"/>
          </a:gradFill>
        </p:spPr>
        <p:txBody>
          <a:bodyPr lIns="21600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-2" y="332506"/>
            <a:ext cx="9144000" cy="150"/>
          </a:xfrm>
          <a:prstGeom prst="line">
            <a:avLst/>
          </a:prstGeom>
          <a:ln w="317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BE4F-6A6F-4E32-8442-D1436687820B}" type="datetime1">
              <a:rPr lang="en-US" smtClean="0"/>
              <a:t>3/7/20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751C-97D7-48DF-8A37-3B904AF272A2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46D9-6FFD-4B51-93F6-74EE7F8A6FFE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F541-15BA-416F-BA83-B8B222E29B11}" type="datetime1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7E78-13CF-411F-B1AF-9A7D51C4AF32}" type="datetime1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12EE-CAFF-46BD-91DE-E25C343C534A}" type="datetime1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96AD-AC89-4E03-8568-21DEBAA39221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7B2-B695-48C5-942E-015BFC7DCC10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6FB4-AF13-4BA3-BC5C-25C430F66BD8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FCA1-E57A-4B1F-AABF-D72B675C8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663"/>
            <a:ext cx="7772400" cy="1889843"/>
          </a:xfrm>
        </p:spPr>
        <p:txBody>
          <a:bodyPr>
            <a:normAutofit/>
          </a:bodyPr>
          <a:lstStyle/>
          <a:p>
            <a:r>
              <a:rPr lang="en-CA" dirty="0" err="1"/>
              <a:t>OpenKBP</a:t>
            </a:r>
            <a:r>
              <a:rPr lang="en-CA" dirty="0"/>
              <a:t>: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CA" sz="2000" dirty="0"/>
          </a:p>
          <a:p>
            <a:pPr>
              <a:spcBef>
                <a:spcPts val="0"/>
              </a:spcBef>
            </a:pPr>
            <a:r>
              <a:rPr lang="en-US" sz="2800" dirty="0"/>
              <a:t>Aaron </a:t>
            </a:r>
            <a:r>
              <a:rPr lang="en-US" sz="2800" dirty="0" err="1"/>
              <a:t>Babier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February 20,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" y="5313784"/>
            <a:ext cx="4160520" cy="12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8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8513-92A2-914C-9BD3-6CA65778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validation data provided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CE75E7-DED5-D340-815A-474B08062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1597222"/>
            <a:ext cx="5646420" cy="14710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EA0E-9A0A-2F4A-A2AA-88BF789C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3E9F0-B148-974F-8673-A927EDC7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39025"/>
              </p:ext>
            </p:extLst>
          </p:nvPr>
        </p:nvGraphicFramePr>
        <p:xfrm>
          <a:off x="1134793" y="3625026"/>
          <a:ext cx="6874414" cy="152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37207">
                  <a:extLst>
                    <a:ext uri="{9D8B030D-6E8A-4147-A177-3AD203B41FA5}">
                      <a16:colId xmlns:a16="http://schemas.microsoft.com/office/drawing/2014/main" val="1898510416"/>
                    </a:ext>
                  </a:extLst>
                </a:gridCol>
                <a:gridCol w="3437207">
                  <a:extLst>
                    <a:ext uri="{9D8B030D-6E8A-4147-A177-3AD203B41FA5}">
                      <a16:colId xmlns:a16="http://schemas.microsoft.com/office/drawing/2014/main" val="1421352625"/>
                    </a:ext>
                  </a:extLst>
                </a:gridCol>
              </a:tblGrid>
              <a:tr h="381487">
                <a:tc>
                  <a:txBody>
                    <a:bodyPr/>
                    <a:lstStyle/>
                    <a:p>
                      <a:r>
                        <a:rPr lang="en-US" dirty="0"/>
                        <a:t>Features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29619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r>
                        <a:rPr lang="en-US" dirty="0"/>
                        <a:t>Grey scale CT image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82999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r>
                        <a:rPr lang="en-US" dirty="0"/>
                        <a:t>Structure coordinates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70800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r>
                        <a:rPr lang="en-US" dirty="0"/>
                        <a:t>Voxel size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5442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88DE0B-8444-4D4C-BFFD-622E180E6933}"/>
              </a:ext>
            </a:extLst>
          </p:cNvPr>
          <p:cNvSpPr txBox="1">
            <a:spLocks/>
          </p:cNvSpPr>
          <p:nvPr/>
        </p:nvSpPr>
        <p:spPr>
          <a:xfrm>
            <a:off x="457200" y="5384371"/>
            <a:ext cx="7865390" cy="103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Competitors only given features for testing and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303971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14D7-711D-6C47-89BF-BDD4B248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D9F9-A3B9-B948-98B1-A1F8A3DB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is saved as CSV files </a:t>
            </a:r>
          </a:p>
          <a:p>
            <a:endParaRPr lang="en-US" dirty="0"/>
          </a:p>
          <a:p>
            <a:r>
              <a:rPr lang="en-US" dirty="0"/>
              <a:t>Scripts are provided to load the data into python as tensors</a:t>
            </a:r>
          </a:p>
          <a:p>
            <a:endParaRPr lang="en-US" dirty="0"/>
          </a:p>
          <a:p>
            <a:r>
              <a:rPr lang="en-US" dirty="0"/>
              <a:t>Removes all DICOM preprocessing to ensure we are only evaluating prediction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D3D76-380E-DA4A-AECB-97A0323F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E34F-29A1-0643-8520-09242717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DACC-099A-2645-A31D-FE904262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470"/>
            <a:ext cx="8229600" cy="4785395"/>
          </a:xfrm>
        </p:spPr>
        <p:txBody>
          <a:bodyPr/>
          <a:lstStyle/>
          <a:p>
            <a:r>
              <a:rPr lang="en-US" dirty="0"/>
              <a:t>Participants have access to a GitHub repository</a:t>
            </a:r>
          </a:p>
          <a:p>
            <a:endParaRPr lang="en-US" dirty="0"/>
          </a:p>
          <a:p>
            <a:r>
              <a:rPr lang="en-US" dirty="0"/>
              <a:t>Instructions for using the repository are provided for competitors using:</a:t>
            </a:r>
          </a:p>
          <a:p>
            <a:pPr lvl="1"/>
            <a:r>
              <a:rPr lang="en-US" dirty="0"/>
              <a:t>A local machine running Ubuntu</a:t>
            </a:r>
          </a:p>
          <a:p>
            <a:pPr lvl="1"/>
            <a:r>
              <a:rPr lang="en-US" dirty="0"/>
              <a:t>A free and powerful cloud computing option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 hope this set up makes the competition more accessible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96B6E-8E18-4346-A7F2-C17CBAE2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313F-36AF-0445-859C-0938B778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Competition 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A885-BE23-E247-84CD-FAD94C11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2863794"/>
            <a:ext cx="8229600" cy="4785395"/>
          </a:xfrm>
        </p:spPr>
        <p:txBody>
          <a:bodyPr/>
          <a:lstStyle/>
          <a:p>
            <a:r>
              <a:rPr lang="en-CA" b="1" dirty="0"/>
              <a:t>Objective: </a:t>
            </a:r>
            <a:r>
              <a:rPr lang="en-CA" dirty="0"/>
              <a:t>Implement the most accurate KBP dose prediction method on a large open-access dataset </a:t>
            </a:r>
          </a:p>
          <a:p>
            <a:endParaRPr lang="en-CA" dirty="0"/>
          </a:p>
          <a:p>
            <a:r>
              <a:rPr lang="en-CA" b="1" dirty="0"/>
              <a:t>Evaluation: </a:t>
            </a:r>
            <a:r>
              <a:rPr lang="en-CA" dirty="0"/>
              <a:t>All models are trained on the same data, and evaluated with standard metrics</a:t>
            </a:r>
          </a:p>
          <a:p>
            <a:endParaRPr lang="en-US" dirty="0"/>
          </a:p>
          <a:p>
            <a:r>
              <a:rPr lang="en-US" b="1" dirty="0"/>
              <a:t>Launch/Finish: </a:t>
            </a:r>
            <a:r>
              <a:rPr lang="en-US" dirty="0"/>
              <a:t>February 21/May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7A2D2-4766-BC4C-9529-C015DCF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996DB-1062-404A-9573-AF4109EAB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17" y="1292937"/>
            <a:ext cx="4830983" cy="12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D18C-82E6-7E49-B018-B76AE1B7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3119-ADB7-CF42-9260-046ABDFC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mapped to a consistent naming convention, all artificial structures removed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patient images were clipped/</a:t>
            </a:r>
            <a:r>
              <a:rPr lang="en-US" dirty="0" err="1"/>
              <a:t>downsampled</a:t>
            </a:r>
            <a:r>
              <a:rPr lang="en-US" dirty="0"/>
              <a:t> to be 128x128x128 voxels</a:t>
            </a:r>
          </a:p>
          <a:p>
            <a:endParaRPr lang="en-US" dirty="0"/>
          </a:p>
          <a:p>
            <a:r>
              <a:rPr lang="en-US" dirty="0"/>
              <a:t>All voxels are around 3mm x 3mm x 3mm</a:t>
            </a:r>
          </a:p>
          <a:p>
            <a:endParaRPr lang="en-US" dirty="0"/>
          </a:p>
          <a:p>
            <a:r>
              <a:rPr lang="en-US" dirty="0"/>
              <a:t>Dose deposition matrix calculated using the same 9 equidistant angles for each patient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BC36D-8569-EB4F-8EB3-66E0E2DC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FF77-AA59-0044-A6BC-57757ECB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7745-6BE7-7E49-BEE5-44E89904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81DAF-E127-694F-AD89-754C8A2D2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5" y="1481658"/>
            <a:ext cx="7499867" cy="19896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E48029-46D5-874E-8FB3-5B70F4F5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65745"/>
            <a:ext cx="8229600" cy="2996566"/>
          </a:xfrm>
        </p:spPr>
        <p:txBody>
          <a:bodyPr/>
          <a:lstStyle/>
          <a:p>
            <a:r>
              <a:rPr lang="en-CA" dirty="0"/>
              <a:t>Trained a KBP method on 217 clinical plans</a:t>
            </a:r>
          </a:p>
          <a:p>
            <a:endParaRPr lang="en-CA" dirty="0"/>
          </a:p>
          <a:p>
            <a:r>
              <a:rPr lang="en-CA" dirty="0"/>
              <a:t>Predicted dose distributions for 340 patients from The Cancer Imaging Archive (TCIA), which were input into an optimization problem to create plans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925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FF77-AA59-0044-A6BC-57757ECB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7745-6BE7-7E49-BEE5-44E89904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81DAF-E127-694F-AD89-754C8A2D2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6" y="1175418"/>
            <a:ext cx="7499867" cy="19896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E48029-46D5-874E-8FB3-5B70F4F5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46" y="3896884"/>
            <a:ext cx="8229600" cy="2609408"/>
          </a:xfrm>
        </p:spPr>
        <p:txBody>
          <a:bodyPr/>
          <a:lstStyle/>
          <a:p>
            <a:r>
              <a:rPr lang="en-CA" dirty="0"/>
              <a:t>This process generates two dose distributions</a:t>
            </a:r>
          </a:p>
          <a:p>
            <a:endParaRPr lang="en-CA" dirty="0"/>
          </a:p>
          <a:p>
            <a:r>
              <a:rPr lang="en-CA" dirty="0"/>
              <a:t>The dose from this “deliverable plan” is what competitors are trying to predict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5E9D23F6-0057-5E49-831D-78B2A038A5F3}"/>
              </a:ext>
            </a:extLst>
          </p:cNvPr>
          <p:cNvSpPr/>
          <p:nvPr/>
        </p:nvSpPr>
        <p:spPr>
          <a:xfrm>
            <a:off x="3809046" y="1299151"/>
            <a:ext cx="1548000" cy="1548000"/>
          </a:xfrm>
          <a:prstGeom prst="noSmoking">
            <a:avLst/>
          </a:prstGeom>
          <a:solidFill>
            <a:srgbClr val="FF0000">
              <a:alpha val="3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5734E199-4358-BD40-BB28-B5D4E1BDD394}"/>
              </a:ext>
            </a:extLst>
          </p:cNvPr>
          <p:cNvSpPr/>
          <p:nvPr/>
        </p:nvSpPr>
        <p:spPr>
          <a:xfrm>
            <a:off x="7082543" y="799595"/>
            <a:ext cx="1548000" cy="1548000"/>
          </a:xfrm>
          <a:prstGeom prst="donut">
            <a:avLst/>
          </a:prstGeom>
          <a:solidFill>
            <a:srgbClr val="00B050">
              <a:alpha val="34000"/>
            </a:srgbClr>
          </a:solidFill>
          <a:ln>
            <a:solidFill>
              <a:srgbClr val="00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8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BC30-2F56-5544-9406-3D9B3A20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34C8-0B8C-224B-A6BC-BD483B83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E7BC863-A598-0348-9BDE-896CFD9C5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31" y="1388730"/>
            <a:ext cx="5646420" cy="14710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CAC21A-92F2-F24F-A939-46F07F32CF29}"/>
              </a:ext>
            </a:extLst>
          </p:cNvPr>
          <p:cNvSpPr txBox="1"/>
          <p:nvPr/>
        </p:nvSpPr>
        <p:spPr>
          <a:xfrm>
            <a:off x="1059050" y="3267830"/>
            <a:ext cx="7392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/>
              <a:t>Objective: </a:t>
            </a:r>
            <a:r>
              <a:rPr lang="en-CA" sz="2800" dirty="0"/>
              <a:t>Predict the dose using CT images.</a:t>
            </a:r>
          </a:p>
          <a:p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Broken into two streams: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CA" sz="2800" b="1" dirty="0"/>
              <a:t>3D: </a:t>
            </a:r>
            <a:r>
              <a:rPr lang="en-CA" sz="2800" dirty="0"/>
              <a:t>predict full 3D dose distributions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CA" sz="2800" b="1" dirty="0"/>
              <a:t>DVH</a:t>
            </a:r>
            <a:r>
              <a:rPr lang="en-CA" sz="2800" dirty="0"/>
              <a:t>: predict DVH curves</a:t>
            </a:r>
          </a:p>
        </p:txBody>
      </p:sp>
    </p:spTree>
    <p:extLst>
      <p:ext uri="{BB962C8B-B14F-4D97-AF65-F5344CB8AC3E}">
        <p14:creationId xmlns:p14="http://schemas.microsoft.com/office/powerpoint/2010/main" val="107215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BC30-2F56-5544-9406-3D9B3A20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34C8-0B8C-224B-A6BC-BD483B83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D629F6-254F-4B41-8CA0-8966C8C31A64}"/>
              </a:ext>
            </a:extLst>
          </p:cNvPr>
          <p:cNvSpPr txBox="1">
            <a:spLocks/>
          </p:cNvSpPr>
          <p:nvPr/>
        </p:nvSpPr>
        <p:spPr>
          <a:xfrm>
            <a:off x="468245" y="4037410"/>
            <a:ext cx="8229601" cy="2468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3D Stream:</a:t>
            </a:r>
            <a:r>
              <a:rPr lang="en-CA" dirty="0"/>
              <a:t> Submission will be counted in the 3D leaderboard </a:t>
            </a:r>
            <a:r>
              <a:rPr lang="en-CA" b="1" dirty="0"/>
              <a:t>and </a:t>
            </a:r>
            <a:r>
              <a:rPr lang="en-CA" dirty="0"/>
              <a:t>the DVH leaderboard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DVH Stream</a:t>
            </a:r>
            <a:r>
              <a:rPr lang="en-CA" dirty="0"/>
              <a:t> : Submissions will </a:t>
            </a:r>
            <a:r>
              <a:rPr lang="en-CA" b="1" dirty="0"/>
              <a:t>only</a:t>
            </a:r>
            <a:r>
              <a:rPr lang="en-CA" dirty="0"/>
              <a:t> be counted in the DVH leaderboard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37AF1C6-24D1-2342-B314-DFFDDBC63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718030"/>
              </p:ext>
            </p:extLst>
          </p:nvPr>
        </p:nvGraphicFramePr>
        <p:xfrm>
          <a:off x="457200" y="1341438"/>
          <a:ext cx="82296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996607875"/>
                    </a:ext>
                  </a:extLst>
                </a:gridCol>
                <a:gridCol w="3305629">
                  <a:extLst>
                    <a:ext uri="{9D8B030D-6E8A-4147-A177-3AD203B41FA5}">
                      <a16:colId xmlns:a16="http://schemas.microsoft.com/office/drawing/2014/main" val="2824089081"/>
                    </a:ext>
                  </a:extLst>
                </a:gridCol>
                <a:gridCol w="3305629">
                  <a:extLst>
                    <a:ext uri="{9D8B030D-6E8A-4147-A177-3AD203B41FA5}">
                      <a16:colId xmlns:a16="http://schemas.microsoft.com/office/drawing/2014/main" val="2985920861"/>
                    </a:ext>
                  </a:extLst>
                </a:gridCol>
              </a:tblGrid>
              <a:tr h="264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 leaderboard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DVH leaderboard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13277"/>
                  </a:ext>
                </a:extLst>
              </a:tr>
              <a:tr h="264064">
                <a:tc>
                  <a:txBody>
                    <a:bodyPr/>
                    <a:lstStyle/>
                    <a:p>
                      <a:r>
                        <a:rPr lang="en-US" dirty="0"/>
                        <a:t>Ranking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average error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3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 dose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Plan DVH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41791"/>
                  </a:ext>
                </a:extLst>
              </a:tr>
              <a:tr h="455782">
                <a:tc>
                  <a:txBody>
                    <a:bodyPr/>
                    <a:lstStyle/>
                    <a:p>
                      <a:r>
                        <a:rPr lang="en-US" dirty="0"/>
                        <a:t>Error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Voxel-by-voxel 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 at 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dose volume metrics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86928"/>
                  </a:ext>
                </a:extLst>
              </a:tr>
              <a:tr h="26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3D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✔)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C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69699"/>
                  </a:ext>
                </a:extLst>
              </a:tr>
              <a:tr h="2640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DVH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✘)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✔)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5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86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97A6-74C7-8148-B3D8-C6542C12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6A5F-C22C-3E40-8B38-D8F9394E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Leaderboard set</a:t>
            </a:r>
          </a:p>
          <a:p>
            <a:r>
              <a:rPr lang="en-US" dirty="0"/>
              <a:t>Each team’s </a:t>
            </a:r>
            <a:r>
              <a:rPr lang="en-US" b="1" i="1" dirty="0"/>
              <a:t>“best” </a:t>
            </a:r>
            <a:r>
              <a:rPr lang="en-US" dirty="0"/>
              <a:t>validation submission will be displayed in a public leaderboard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Evaluation set </a:t>
            </a:r>
          </a:p>
          <a:p>
            <a:r>
              <a:rPr lang="en-US" dirty="0"/>
              <a:t>Each teams </a:t>
            </a:r>
            <a:r>
              <a:rPr lang="en-US" b="1" i="1" dirty="0"/>
              <a:t>“last” </a:t>
            </a:r>
            <a:r>
              <a:rPr lang="en-US" dirty="0"/>
              <a:t>testing submission will be recorded, and used to determine winners</a:t>
            </a:r>
          </a:p>
          <a:p>
            <a:r>
              <a:rPr lang="en-US" dirty="0"/>
              <a:t>Must also submit a summary of the methods used to (a template will be provided)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CB103-278B-604D-9126-CAC76C22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8513-92A2-914C-9BD3-6CA65778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– Training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CE75E7-DED5-D340-815A-474B08062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1401196"/>
            <a:ext cx="5646420" cy="14710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EA0E-9A0A-2F4A-A2AA-88BF789C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FCA1-E57A-4B1F-AABF-D72B675C8F4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3E9F0-B148-974F-8673-A927EDC7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8565"/>
              </p:ext>
            </p:extLst>
          </p:nvPr>
        </p:nvGraphicFramePr>
        <p:xfrm>
          <a:off x="1134793" y="3429000"/>
          <a:ext cx="6874414" cy="152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37207">
                  <a:extLst>
                    <a:ext uri="{9D8B030D-6E8A-4147-A177-3AD203B41FA5}">
                      <a16:colId xmlns:a16="http://schemas.microsoft.com/office/drawing/2014/main" val="1898510416"/>
                    </a:ext>
                  </a:extLst>
                </a:gridCol>
                <a:gridCol w="3437207">
                  <a:extLst>
                    <a:ext uri="{9D8B030D-6E8A-4147-A177-3AD203B41FA5}">
                      <a16:colId xmlns:a16="http://schemas.microsoft.com/office/drawing/2014/main" val="1421352625"/>
                    </a:ext>
                  </a:extLst>
                </a:gridCol>
              </a:tblGrid>
              <a:tr h="381487">
                <a:tc>
                  <a:txBody>
                    <a:bodyPr/>
                    <a:lstStyle/>
                    <a:p>
                      <a:r>
                        <a:rPr lang="en-US" dirty="0"/>
                        <a:t>Features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29619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r>
                        <a:rPr lang="en-US" dirty="0"/>
                        <a:t>Grey scale CT image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Dose distribution OR</a:t>
                      </a:r>
                    </a:p>
                    <a:p>
                      <a:r>
                        <a:rPr lang="en-US" dirty="0"/>
                        <a:t>Dose volume histogram curves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29993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r>
                        <a:rPr lang="en-US" dirty="0"/>
                        <a:t>Structure coordinates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70800"/>
                  </a:ext>
                </a:extLst>
              </a:tr>
              <a:tr h="381487">
                <a:tc>
                  <a:txBody>
                    <a:bodyPr/>
                    <a:lstStyle/>
                    <a:p>
                      <a:r>
                        <a:rPr lang="en-US" dirty="0"/>
                        <a:t>Voxel size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544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597065-2430-6049-B09C-7EF7AD32AF77}"/>
              </a:ext>
            </a:extLst>
          </p:cNvPr>
          <p:cNvSpPr txBox="1"/>
          <p:nvPr/>
        </p:nvSpPr>
        <p:spPr>
          <a:xfrm>
            <a:off x="2154264" y="28722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4CE35-47EB-F644-878F-7A351E931BDF}"/>
              </a:ext>
            </a:extLst>
          </p:cNvPr>
          <p:cNvSpPr txBox="1"/>
          <p:nvPr/>
        </p:nvSpPr>
        <p:spPr>
          <a:xfrm>
            <a:off x="6518666" y="287229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(Y)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B50265-4AAD-594F-8611-5269C3743C74}"/>
              </a:ext>
            </a:extLst>
          </p:cNvPr>
          <p:cNvSpPr txBox="1">
            <a:spLocks/>
          </p:cNvSpPr>
          <p:nvPr/>
        </p:nvSpPr>
        <p:spPr>
          <a:xfrm>
            <a:off x="457200" y="5320566"/>
            <a:ext cx="7865390" cy="103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Competitors are given all of the data for a sample of training patients</a:t>
            </a:r>
          </a:p>
        </p:txBody>
      </p:sp>
    </p:spTree>
    <p:extLst>
      <p:ext uri="{BB962C8B-B14F-4D97-AF65-F5344CB8AC3E}">
        <p14:creationId xmlns:p14="http://schemas.microsoft.com/office/powerpoint/2010/main" val="94850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455</Words>
  <Application>Microsoft Macintosh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OpenKBP: Summary</vt:lpstr>
      <vt:lpstr>Competition overview</vt:lpstr>
      <vt:lpstr>Data cleaning</vt:lpstr>
      <vt:lpstr>Data generation</vt:lpstr>
      <vt:lpstr>Data generation</vt:lpstr>
      <vt:lpstr>Competition</vt:lpstr>
      <vt:lpstr>Leaderboards</vt:lpstr>
      <vt:lpstr>Leaderboard</vt:lpstr>
      <vt:lpstr>Competition – Training Data</vt:lpstr>
      <vt:lpstr>Testing and validation data provided</vt:lpstr>
      <vt:lpstr>Data format</vt:lpstr>
      <vt:lpstr>Code repository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Aaron Babier</cp:lastModifiedBy>
  <cp:revision>109</cp:revision>
  <cp:lastPrinted>2020-02-07T20:05:26Z</cp:lastPrinted>
  <dcterms:created xsi:type="dcterms:W3CDTF">2012-09-13T21:49:46Z</dcterms:created>
  <dcterms:modified xsi:type="dcterms:W3CDTF">2020-03-07T21:47:19Z</dcterms:modified>
</cp:coreProperties>
</file>