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8288000" cy="10287000"/>
  <p:notesSz cx="6858000" cy="9144000"/>
  <p:embeddedFontLst>
    <p:embeddedFont>
      <p:font typeface="DM Sans" pitchFamily="2" charset="0"/>
      <p:regular r:id="rId35"/>
      <p:bold r:id="rId36"/>
      <p:italic r:id="rId37"/>
      <p:boldItalic r:id="rId38"/>
    </p:embeddedFont>
    <p:embeddedFont>
      <p:font typeface="DM Sans Bold"/>
      <p:regular r:id="rId39"/>
      <p:bold r:id="rId40"/>
    </p:embeddedFont>
    <p:embeddedFont>
      <p:font typeface="DM Sans Bold Italics"/>
      <p:regular r:id="rId41"/>
    </p:embeddedFont>
    <p:embeddedFont>
      <p:font typeface="DM Sans Italics"/>
      <p:regular r:id="rId42"/>
    </p:embeddedFont>
    <p:embeddedFont>
      <p:font typeface="DM Serif Display" pitchFamily="2" charset="0"/>
      <p:regular r:id="rId43"/>
      <p: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C2623-AEAA-FE5C-4947-628FFF6B4E93}" v="2" dt="2023-12-05T23:43:20.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y, Regan E" userId="S::reday@uiowa.edu::6190c831-df7d-4dc5-a714-23b0b03e7673" providerId="AD" clId="Web-{3D8C2623-AEAA-FE5C-4947-628FFF6B4E93}"/>
    <pc:docChg chg="modSld">
      <pc:chgData name="Day, Regan E" userId="S::reday@uiowa.edu::6190c831-df7d-4dc5-a714-23b0b03e7673" providerId="AD" clId="Web-{3D8C2623-AEAA-FE5C-4947-628FFF6B4E93}" dt="2023-12-05T23:43:20.472" v="1"/>
      <pc:docMkLst>
        <pc:docMk/>
      </pc:docMkLst>
      <pc:sldChg chg="addSp delSp">
        <pc:chgData name="Day, Regan E" userId="S::reday@uiowa.edu::6190c831-df7d-4dc5-a714-23b0b03e7673" providerId="AD" clId="Web-{3D8C2623-AEAA-FE5C-4947-628FFF6B4E93}" dt="2023-12-05T23:43:20.472" v="1"/>
        <pc:sldMkLst>
          <pc:docMk/>
          <pc:sldMk cId="0" sldId="256"/>
        </pc:sldMkLst>
        <pc:spChg chg="add del">
          <ac:chgData name="Day, Regan E" userId="S::reday@uiowa.edu::6190c831-df7d-4dc5-a714-23b0b03e7673" providerId="AD" clId="Web-{3D8C2623-AEAA-FE5C-4947-628FFF6B4E93}" dt="2023-12-05T23:43:20.472" v="1"/>
          <ac:spMkLst>
            <pc:docMk/>
            <pc:sldMk cId="0" sldId="256"/>
            <ac:spMk id="8" creationId="{00000000-0000-0000-0000-000000000000}"/>
          </ac:spMkLst>
        </pc:spChg>
      </pc:sldChg>
    </pc:docChg>
  </pc:docChgLst>
  <pc:docChgLst>
    <pc:chgData name="Bolton, Lindsey" userId="d46cb23d-f677-4849-b5d7-f49d3a0aa2b4" providerId="ADAL" clId="{B2FEE2B0-E23E-4F1B-BDFB-980B5691F0D7}"/>
    <pc:docChg chg="modSld">
      <pc:chgData name="Bolton, Lindsey" userId="d46cb23d-f677-4849-b5d7-f49d3a0aa2b4" providerId="ADAL" clId="{B2FEE2B0-E23E-4F1B-BDFB-980B5691F0D7}" dt="2023-12-05T23:41:56.423" v="0" actId="1076"/>
      <pc:docMkLst>
        <pc:docMk/>
      </pc:docMkLst>
      <pc:sldChg chg="modSp mod">
        <pc:chgData name="Bolton, Lindsey" userId="d46cb23d-f677-4849-b5d7-f49d3a0aa2b4" providerId="ADAL" clId="{B2FEE2B0-E23E-4F1B-BDFB-980B5691F0D7}" dt="2023-12-05T23:41:56.423" v="0" actId="1076"/>
        <pc:sldMkLst>
          <pc:docMk/>
          <pc:sldMk cId="0" sldId="287"/>
        </pc:sldMkLst>
        <pc:spChg chg="mod">
          <ac:chgData name="Bolton, Lindsey" userId="d46cb23d-f677-4849-b5d7-f49d3a0aa2b4" providerId="ADAL" clId="{B2FEE2B0-E23E-4F1B-BDFB-980B5691F0D7}" dt="2023-12-05T23:41:56.423" v="0" actId="1076"/>
          <ac:spMkLst>
            <pc:docMk/>
            <pc:sldMk cId="0" sldId="287"/>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Mollie: 1-7</a:t>
            </a:r>
          </a:p>
          <a:p>
            <a:r>
              <a:rPr lang="en-US"/>
              <a:t>Molly: 8-13</a:t>
            </a:r>
          </a:p>
          <a:p>
            <a:r>
              <a:rPr lang="en-US"/>
              <a:t>Regan: 14-17</a:t>
            </a:r>
          </a:p>
          <a:p>
            <a:r>
              <a:rPr lang="en-US"/>
              <a:t>Lindsey: 18-22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Repeat guests &amp; lead time</a:t>
            </a:r>
          </a:p>
          <a:p>
            <a:endParaRPr lang="en-US"/>
          </a:p>
          <a:p>
            <a:r>
              <a:rPr lang="en-US"/>
              <a:t>- I will continue on with our final two solutions and recommendations </a:t>
            </a:r>
          </a:p>
          <a:p>
            <a:r>
              <a:rPr lang="en-US"/>
              <a:t>- created a bar chart to visualize the probability of cancellations, based on whether or not they are a repeat guest</a:t>
            </a:r>
          </a:p>
          <a:p>
            <a:r>
              <a:rPr lang="en-US"/>
              <a:t>- as you can see, it is much more likely that a first-time guest will cancel their reservation than a repeat guest. This shows that people who are more loyal to the hotel are less likely to cancel.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Additionally, we used the Explain Model widget to determine the factors that had the greatest impact on whether or not a guest would cancel. We found that lead time was the top factor, which shows that it has the greatest impact on whether or not a guest would cancel. For reference, lead time is the amount of days in advance the reservation was made before the check in date. This visualization shows that the greater the value of lead time (more days in advance the reservation was made), the more likely it would be cancelled.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This analysis led us to our third recommendation: based on the loyalty that repeat guests show, we believe it would be valuable for this hotel to create a loyalty program that prioritizes repeat guests in the booking process, allowing them to reserve rooms earlier. These guests would have priority to book since they are less likely to cancel, while also building more brand loyalty amongst frequent guests.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Finally, for our last solution, we looked at the impact that room type had on cancellations. The first bar chart we created shows that room type 1 has the most frequent bookings, and the most frequent cancellations. This is followed by room type four, which also sees frequent cancellations.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Additionally, we found that room types 1 and 4 were moderately priced relative to other room offerings. This shows that extreme price (either low or high) most likely does not have a significant impact on the frequency that room types 1 and 4 are being booked or cancelled.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Based on this analysis of room types, we recommend that the hotel restructures what room type 1 and 4 offer guests, as well as how that value proposition is communicated to customers. To fully understand what is going wrong with these rooms, we would need more information from the hotel to see what these rooms are offering or not offering that is causing high numbers of bookings and cancellations. Nonetheless, we see that there's an opportunity with these rooms that should be further explored.</a:t>
            </a:r>
          </a:p>
          <a:p>
            <a:endParaRPr lang="en-US"/>
          </a:p>
          <a:p>
            <a:r>
              <a:rPr lang="en-US"/>
              <a:t>- I'm now going to pass it to Lindsey to wrap up with our limitations and conclusion.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5.sv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9.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39.sv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981200" y="-94024"/>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5305630" y="3342002"/>
            <a:ext cx="10620170" cy="2966093"/>
          </a:xfrm>
          <a:prstGeom prst="rect">
            <a:avLst/>
          </a:prstGeom>
        </p:spPr>
        <p:txBody>
          <a:bodyPr lIns="0" tIns="0" rIns="0" bIns="0" rtlCol="0" anchor="t">
            <a:spAutoFit/>
          </a:bodyPr>
          <a:lstStyle/>
          <a:p>
            <a:pPr algn="r">
              <a:lnSpc>
                <a:spcPts val="11400"/>
              </a:lnSpc>
            </a:pPr>
            <a:r>
              <a:rPr lang="en-US" sz="11400">
                <a:solidFill>
                  <a:srgbClr val="FFFFFF"/>
                </a:solidFill>
                <a:latin typeface="DM Serif Display"/>
              </a:rPr>
              <a:t>DATA MINING PRESENTATION</a:t>
            </a:r>
          </a:p>
        </p:txBody>
      </p:sp>
      <p:sp>
        <p:nvSpPr>
          <p:cNvPr id="7" name="TextBox 7"/>
          <p:cNvSpPr txBox="1"/>
          <p:nvPr/>
        </p:nvSpPr>
        <p:spPr>
          <a:xfrm>
            <a:off x="10203684" y="6640827"/>
            <a:ext cx="5722116" cy="523246"/>
          </a:xfrm>
          <a:prstGeom prst="rect">
            <a:avLst/>
          </a:prstGeom>
        </p:spPr>
        <p:txBody>
          <a:bodyPr lIns="0" tIns="0" rIns="0" bIns="0" rtlCol="0" anchor="t">
            <a:spAutoFit/>
          </a:bodyPr>
          <a:lstStyle/>
          <a:p>
            <a:pPr algn="r">
              <a:lnSpc>
                <a:spcPts val="4070"/>
              </a:lnSpc>
            </a:pPr>
            <a:r>
              <a:rPr lang="en-US" sz="3700">
                <a:solidFill>
                  <a:srgbClr val="FFFFFF"/>
                </a:solidFill>
                <a:latin typeface="DM Sans Italics"/>
              </a:rPr>
              <a:t>Hawk Hotel Consultants</a:t>
            </a:r>
          </a:p>
        </p:txBody>
      </p:sp>
      <p:sp>
        <p:nvSpPr>
          <p:cNvPr id="8" name="Freeform 8"/>
          <p:cNvSpPr/>
          <p:nvPr/>
        </p:nvSpPr>
        <p:spPr>
          <a:xfrm>
            <a:off x="1981200" y="6267450"/>
            <a:ext cx="2880360" cy="4114800"/>
          </a:xfrm>
          <a:custGeom>
            <a:avLst/>
            <a:gdLst/>
            <a:ahLst/>
            <a:cxnLst/>
            <a:rect l="l" t="t" r="r" b="b"/>
            <a:pathLst>
              <a:path w="2880360" h="4114800">
                <a:moveTo>
                  <a:pt x="0" y="0"/>
                </a:moveTo>
                <a:lnTo>
                  <a:pt x="2880360" y="0"/>
                </a:lnTo>
                <a:lnTo>
                  <a:pt x="288036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rot="-10800000">
            <a:off x="5623560" y="7673106"/>
            <a:ext cx="3422956" cy="2613894"/>
          </a:xfrm>
          <a:custGeom>
            <a:avLst/>
            <a:gdLst/>
            <a:ahLst/>
            <a:cxnLst/>
            <a:rect l="l" t="t" r="r" b="b"/>
            <a:pathLst>
              <a:path w="3422956" h="2613894">
                <a:moveTo>
                  <a:pt x="0" y="0"/>
                </a:moveTo>
                <a:lnTo>
                  <a:pt x="3422956" y="0"/>
                </a:lnTo>
                <a:lnTo>
                  <a:pt x="3422956" y="2613894"/>
                </a:lnTo>
                <a:lnTo>
                  <a:pt x="0" y="26138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86522"/>
            <a:ext cx="16230600" cy="1048429"/>
            <a:chOff x="0" y="0"/>
            <a:chExt cx="4274726" cy="276129"/>
          </a:xfrm>
        </p:grpSpPr>
        <p:sp>
          <p:nvSpPr>
            <p:cNvPr id="3" name="Freeform 3"/>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259251" y="3117878"/>
            <a:ext cx="4100253" cy="566095"/>
            <a:chOff x="0" y="0"/>
            <a:chExt cx="855805" cy="118155"/>
          </a:xfrm>
        </p:grpSpPr>
        <p:sp>
          <p:nvSpPr>
            <p:cNvPr id="6" name="Freeform 6"/>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7" name="TextBox 7"/>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u="none" strike="noStrike">
                  <a:solidFill>
                    <a:srgbClr val="000000"/>
                  </a:solidFill>
                  <a:latin typeface="DM Sans"/>
                </a:rPr>
                <a:t>Number of adults</a:t>
              </a:r>
            </a:p>
          </p:txBody>
        </p:sp>
      </p:grpSp>
      <p:grpSp>
        <p:nvGrpSpPr>
          <p:cNvPr id="8" name="Group 8"/>
          <p:cNvGrpSpPr/>
          <p:nvPr/>
        </p:nvGrpSpPr>
        <p:grpSpPr>
          <a:xfrm>
            <a:off x="2259251" y="3804165"/>
            <a:ext cx="4100253" cy="566095"/>
            <a:chOff x="0" y="0"/>
            <a:chExt cx="855805" cy="118155"/>
          </a:xfrm>
        </p:grpSpPr>
        <p:sp>
          <p:nvSpPr>
            <p:cNvPr id="9" name="Freeform 9"/>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10" name="TextBox 10"/>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u="none" strike="noStrike">
                  <a:solidFill>
                    <a:srgbClr val="000000"/>
                  </a:solidFill>
                  <a:latin typeface="DM Sans"/>
                </a:rPr>
                <a:t>Number of children</a:t>
              </a:r>
            </a:p>
          </p:txBody>
        </p:sp>
      </p:grpSp>
      <p:grpSp>
        <p:nvGrpSpPr>
          <p:cNvPr id="11" name="Group 11"/>
          <p:cNvGrpSpPr/>
          <p:nvPr/>
        </p:nvGrpSpPr>
        <p:grpSpPr>
          <a:xfrm>
            <a:off x="2259251" y="4490451"/>
            <a:ext cx="4100253" cy="566095"/>
            <a:chOff x="0" y="0"/>
            <a:chExt cx="855805" cy="118155"/>
          </a:xfrm>
        </p:grpSpPr>
        <p:sp>
          <p:nvSpPr>
            <p:cNvPr id="12" name="Freeform 12"/>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13" name="TextBox 13"/>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u="none" strike="noStrike">
                  <a:solidFill>
                    <a:srgbClr val="000000"/>
                  </a:solidFill>
                  <a:latin typeface="DM Sans"/>
                </a:rPr>
                <a:t>Number of weekend nights</a:t>
              </a:r>
            </a:p>
          </p:txBody>
        </p:sp>
      </p:grpSp>
      <p:grpSp>
        <p:nvGrpSpPr>
          <p:cNvPr id="14" name="Group 14"/>
          <p:cNvGrpSpPr/>
          <p:nvPr/>
        </p:nvGrpSpPr>
        <p:grpSpPr>
          <a:xfrm>
            <a:off x="2259251" y="5176738"/>
            <a:ext cx="4100253" cy="622471"/>
            <a:chOff x="0" y="0"/>
            <a:chExt cx="855805" cy="129922"/>
          </a:xfrm>
        </p:grpSpPr>
        <p:sp>
          <p:nvSpPr>
            <p:cNvPr id="15" name="Freeform 15"/>
            <p:cNvSpPr/>
            <p:nvPr/>
          </p:nvSpPr>
          <p:spPr>
            <a:xfrm>
              <a:off x="0" y="0"/>
              <a:ext cx="855805" cy="129922"/>
            </a:xfrm>
            <a:custGeom>
              <a:avLst/>
              <a:gdLst/>
              <a:ahLst/>
              <a:cxnLst/>
              <a:rect l="l" t="t" r="r" b="b"/>
              <a:pathLst>
                <a:path w="855805" h="129922">
                  <a:moveTo>
                    <a:pt x="64961" y="0"/>
                  </a:moveTo>
                  <a:lnTo>
                    <a:pt x="790844" y="0"/>
                  </a:lnTo>
                  <a:cubicBezTo>
                    <a:pt x="808073" y="0"/>
                    <a:pt x="824596" y="6844"/>
                    <a:pt x="836779" y="19027"/>
                  </a:cubicBezTo>
                  <a:cubicBezTo>
                    <a:pt x="848961" y="31209"/>
                    <a:pt x="855805" y="47732"/>
                    <a:pt x="855805" y="64961"/>
                  </a:cubicBezTo>
                  <a:lnTo>
                    <a:pt x="855805" y="64961"/>
                  </a:lnTo>
                  <a:cubicBezTo>
                    <a:pt x="855805" y="100838"/>
                    <a:pt x="826721" y="129922"/>
                    <a:pt x="790844" y="129922"/>
                  </a:cubicBezTo>
                  <a:lnTo>
                    <a:pt x="64961" y="129922"/>
                  </a:lnTo>
                  <a:cubicBezTo>
                    <a:pt x="29084" y="129922"/>
                    <a:pt x="0" y="100838"/>
                    <a:pt x="0" y="64961"/>
                  </a:cubicBezTo>
                  <a:lnTo>
                    <a:pt x="0" y="64961"/>
                  </a:lnTo>
                  <a:cubicBezTo>
                    <a:pt x="0" y="29084"/>
                    <a:pt x="29084" y="0"/>
                    <a:pt x="64961" y="0"/>
                  </a:cubicBezTo>
                  <a:close/>
                </a:path>
              </a:pathLst>
            </a:custGeom>
            <a:solidFill>
              <a:srgbClr val="BBCBCD"/>
            </a:solidFill>
            <a:ln cap="rnd">
              <a:noFill/>
              <a:prstDash val="solid"/>
              <a:round/>
            </a:ln>
          </p:spPr>
          <p:txBody>
            <a:bodyPr/>
            <a:lstStyle/>
            <a:p>
              <a:endParaRPr lang="en-US"/>
            </a:p>
          </p:txBody>
        </p:sp>
        <p:sp>
          <p:nvSpPr>
            <p:cNvPr id="16" name="TextBox 16"/>
            <p:cNvSpPr txBox="1"/>
            <p:nvPr/>
          </p:nvSpPr>
          <p:spPr>
            <a:xfrm>
              <a:off x="0" y="-47625"/>
              <a:ext cx="855805" cy="177547"/>
            </a:xfrm>
            <a:prstGeom prst="rect">
              <a:avLst/>
            </a:prstGeom>
          </p:spPr>
          <p:txBody>
            <a:bodyPr lIns="50800" tIns="50800" rIns="50800" bIns="50800" rtlCol="0" anchor="ctr"/>
            <a:lstStyle/>
            <a:p>
              <a:pPr marL="0" lvl="0" indent="0" algn="ctr">
                <a:lnSpc>
                  <a:spcPts val="3149"/>
                </a:lnSpc>
                <a:spcBef>
                  <a:spcPct val="0"/>
                </a:spcBef>
              </a:pPr>
              <a:r>
                <a:rPr lang="en-US" sz="2250" u="none" strike="noStrike">
                  <a:solidFill>
                    <a:srgbClr val="000000"/>
                  </a:solidFill>
                  <a:latin typeface="DM Sans"/>
                </a:rPr>
                <a:t>Number of week nights</a:t>
              </a:r>
            </a:p>
          </p:txBody>
        </p:sp>
      </p:grpSp>
      <p:grpSp>
        <p:nvGrpSpPr>
          <p:cNvPr id="17" name="Group 17"/>
          <p:cNvGrpSpPr/>
          <p:nvPr/>
        </p:nvGrpSpPr>
        <p:grpSpPr>
          <a:xfrm>
            <a:off x="2259251" y="5919400"/>
            <a:ext cx="4100253" cy="566095"/>
            <a:chOff x="0" y="0"/>
            <a:chExt cx="855805" cy="118155"/>
          </a:xfrm>
        </p:grpSpPr>
        <p:sp>
          <p:nvSpPr>
            <p:cNvPr id="18" name="Freeform 18"/>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19" name="TextBox 19"/>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Meal plan</a:t>
              </a:r>
            </a:p>
          </p:txBody>
        </p:sp>
      </p:grpSp>
      <p:grpSp>
        <p:nvGrpSpPr>
          <p:cNvPr id="20" name="Group 20"/>
          <p:cNvGrpSpPr/>
          <p:nvPr/>
        </p:nvGrpSpPr>
        <p:grpSpPr>
          <a:xfrm>
            <a:off x="2259251" y="6605687"/>
            <a:ext cx="4100253" cy="566095"/>
            <a:chOff x="0" y="0"/>
            <a:chExt cx="855805" cy="118155"/>
          </a:xfrm>
        </p:grpSpPr>
        <p:sp>
          <p:nvSpPr>
            <p:cNvPr id="21" name="Freeform 21"/>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22" name="TextBox 22"/>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Parking space</a:t>
              </a:r>
            </a:p>
          </p:txBody>
        </p:sp>
      </p:grpSp>
      <p:grpSp>
        <p:nvGrpSpPr>
          <p:cNvPr id="23" name="Group 23"/>
          <p:cNvGrpSpPr/>
          <p:nvPr/>
        </p:nvGrpSpPr>
        <p:grpSpPr>
          <a:xfrm>
            <a:off x="2259251" y="7291973"/>
            <a:ext cx="4100253" cy="566095"/>
            <a:chOff x="0" y="0"/>
            <a:chExt cx="855805" cy="118155"/>
          </a:xfrm>
        </p:grpSpPr>
        <p:sp>
          <p:nvSpPr>
            <p:cNvPr id="24" name="Freeform 24"/>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25" name="TextBox 25"/>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Room type reserved</a:t>
              </a:r>
            </a:p>
          </p:txBody>
        </p:sp>
      </p:grpSp>
      <p:grpSp>
        <p:nvGrpSpPr>
          <p:cNvPr id="26" name="Group 26"/>
          <p:cNvGrpSpPr/>
          <p:nvPr/>
        </p:nvGrpSpPr>
        <p:grpSpPr>
          <a:xfrm>
            <a:off x="2259251" y="7978260"/>
            <a:ext cx="4100253" cy="566095"/>
            <a:chOff x="0" y="0"/>
            <a:chExt cx="855805" cy="118155"/>
          </a:xfrm>
        </p:grpSpPr>
        <p:sp>
          <p:nvSpPr>
            <p:cNvPr id="27" name="Freeform 27"/>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28" name="TextBox 28"/>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Lead time</a:t>
              </a:r>
            </a:p>
          </p:txBody>
        </p:sp>
      </p:grpSp>
      <p:grpSp>
        <p:nvGrpSpPr>
          <p:cNvPr id="29" name="Group 29"/>
          <p:cNvGrpSpPr/>
          <p:nvPr/>
        </p:nvGrpSpPr>
        <p:grpSpPr>
          <a:xfrm>
            <a:off x="7388456" y="3457301"/>
            <a:ext cx="4100253" cy="566095"/>
            <a:chOff x="0" y="0"/>
            <a:chExt cx="855805" cy="118155"/>
          </a:xfrm>
        </p:grpSpPr>
        <p:sp>
          <p:nvSpPr>
            <p:cNvPr id="30" name="Freeform 30"/>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31" name="TextBox 31"/>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Arrival month</a:t>
              </a:r>
            </a:p>
          </p:txBody>
        </p:sp>
      </p:grpSp>
      <p:grpSp>
        <p:nvGrpSpPr>
          <p:cNvPr id="32" name="Group 32"/>
          <p:cNvGrpSpPr/>
          <p:nvPr/>
        </p:nvGrpSpPr>
        <p:grpSpPr>
          <a:xfrm>
            <a:off x="7388456" y="4143588"/>
            <a:ext cx="4100253" cy="566095"/>
            <a:chOff x="0" y="0"/>
            <a:chExt cx="855805" cy="118155"/>
          </a:xfrm>
        </p:grpSpPr>
        <p:sp>
          <p:nvSpPr>
            <p:cNvPr id="33" name="Freeform 33"/>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34" name="TextBox 34"/>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Market segment type</a:t>
              </a:r>
            </a:p>
          </p:txBody>
        </p:sp>
      </p:grpSp>
      <p:grpSp>
        <p:nvGrpSpPr>
          <p:cNvPr id="35" name="Group 35"/>
          <p:cNvGrpSpPr/>
          <p:nvPr/>
        </p:nvGrpSpPr>
        <p:grpSpPr>
          <a:xfrm>
            <a:off x="7388456" y="4829875"/>
            <a:ext cx="4100253" cy="566095"/>
            <a:chOff x="0" y="0"/>
            <a:chExt cx="855805" cy="118155"/>
          </a:xfrm>
        </p:grpSpPr>
        <p:sp>
          <p:nvSpPr>
            <p:cNvPr id="36" name="Freeform 36"/>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37" name="TextBox 37"/>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Repeat guest</a:t>
              </a:r>
            </a:p>
          </p:txBody>
        </p:sp>
      </p:grpSp>
      <p:grpSp>
        <p:nvGrpSpPr>
          <p:cNvPr id="38" name="Group 38"/>
          <p:cNvGrpSpPr/>
          <p:nvPr/>
        </p:nvGrpSpPr>
        <p:grpSpPr>
          <a:xfrm>
            <a:off x="7388456" y="5516161"/>
            <a:ext cx="4100253" cy="566095"/>
            <a:chOff x="0" y="0"/>
            <a:chExt cx="855805" cy="118155"/>
          </a:xfrm>
        </p:grpSpPr>
        <p:sp>
          <p:nvSpPr>
            <p:cNvPr id="39" name="Freeform 39"/>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40" name="TextBox 40"/>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 of previous cancellations</a:t>
              </a:r>
            </a:p>
          </p:txBody>
        </p:sp>
      </p:grpSp>
      <p:grpSp>
        <p:nvGrpSpPr>
          <p:cNvPr id="41" name="Group 41"/>
          <p:cNvGrpSpPr/>
          <p:nvPr/>
        </p:nvGrpSpPr>
        <p:grpSpPr>
          <a:xfrm>
            <a:off x="7388456" y="6202448"/>
            <a:ext cx="4100253" cy="566095"/>
            <a:chOff x="0" y="0"/>
            <a:chExt cx="855805" cy="118155"/>
          </a:xfrm>
        </p:grpSpPr>
        <p:sp>
          <p:nvSpPr>
            <p:cNvPr id="42" name="Freeform 42"/>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43" name="TextBox 43"/>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 of bookings not canceled</a:t>
              </a:r>
            </a:p>
          </p:txBody>
        </p:sp>
      </p:grpSp>
      <p:grpSp>
        <p:nvGrpSpPr>
          <p:cNvPr id="44" name="Group 44"/>
          <p:cNvGrpSpPr/>
          <p:nvPr/>
        </p:nvGrpSpPr>
        <p:grpSpPr>
          <a:xfrm>
            <a:off x="7388456" y="6888734"/>
            <a:ext cx="4100253" cy="566095"/>
            <a:chOff x="0" y="0"/>
            <a:chExt cx="855805" cy="118155"/>
          </a:xfrm>
        </p:grpSpPr>
        <p:sp>
          <p:nvSpPr>
            <p:cNvPr id="45" name="Freeform 45"/>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46" name="TextBox 46"/>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Average price per room</a:t>
              </a:r>
            </a:p>
          </p:txBody>
        </p:sp>
      </p:grpSp>
      <p:grpSp>
        <p:nvGrpSpPr>
          <p:cNvPr id="47" name="Group 47"/>
          <p:cNvGrpSpPr/>
          <p:nvPr/>
        </p:nvGrpSpPr>
        <p:grpSpPr>
          <a:xfrm>
            <a:off x="7388456" y="7575021"/>
            <a:ext cx="4100253" cy="566095"/>
            <a:chOff x="0" y="0"/>
            <a:chExt cx="855805" cy="118155"/>
          </a:xfrm>
        </p:grpSpPr>
        <p:sp>
          <p:nvSpPr>
            <p:cNvPr id="48" name="Freeform 48"/>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49" name="TextBox 49"/>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Special requests</a:t>
              </a:r>
            </a:p>
          </p:txBody>
        </p:sp>
      </p:grpSp>
      <p:sp>
        <p:nvSpPr>
          <p:cNvPr id="50" name="TextBox 50"/>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 #1</a:t>
            </a:r>
          </a:p>
        </p:txBody>
      </p:sp>
      <p:sp>
        <p:nvSpPr>
          <p:cNvPr id="51" name="TextBox 51"/>
          <p:cNvSpPr txBox="1"/>
          <p:nvPr/>
        </p:nvSpPr>
        <p:spPr>
          <a:xfrm>
            <a:off x="1967703" y="2187982"/>
            <a:ext cx="9612248" cy="596900"/>
          </a:xfrm>
          <a:prstGeom prst="rect">
            <a:avLst/>
          </a:prstGeom>
        </p:spPr>
        <p:txBody>
          <a:bodyPr lIns="0" tIns="0" rIns="0" bIns="0" rtlCol="0" anchor="t">
            <a:spAutoFit/>
          </a:bodyPr>
          <a:lstStyle/>
          <a:p>
            <a:pPr algn="ctr">
              <a:lnSpc>
                <a:spcPts val="4899"/>
              </a:lnSpc>
            </a:pPr>
            <a:r>
              <a:rPr lang="en-US" sz="3499">
                <a:solidFill>
                  <a:srgbClr val="8CA9AD"/>
                </a:solidFill>
                <a:latin typeface="DM Sans Bold"/>
              </a:rPr>
              <a:t>Decision Tree Model Factors</a:t>
            </a:r>
          </a:p>
        </p:txBody>
      </p:sp>
      <p:sp>
        <p:nvSpPr>
          <p:cNvPr id="52" name="Freeform 52"/>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3" name="Freeform 53"/>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4" name="Group 54"/>
          <p:cNvGrpSpPr/>
          <p:nvPr/>
        </p:nvGrpSpPr>
        <p:grpSpPr>
          <a:xfrm>
            <a:off x="15015620" y="9037207"/>
            <a:ext cx="476642" cy="476642"/>
            <a:chOff x="0" y="0"/>
            <a:chExt cx="812800" cy="812800"/>
          </a:xfrm>
        </p:grpSpPr>
        <p:sp>
          <p:nvSpPr>
            <p:cNvPr id="55" name="Freeform 5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56" name="TextBox 5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7" name="TextBox 57"/>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58" name="TextBox 58"/>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59" name="TextBox 59"/>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60" name="TextBox 60"/>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86522"/>
            <a:ext cx="16230600" cy="1048429"/>
            <a:chOff x="0" y="0"/>
            <a:chExt cx="4274726" cy="276129"/>
          </a:xfrm>
        </p:grpSpPr>
        <p:sp>
          <p:nvSpPr>
            <p:cNvPr id="3" name="Freeform 3"/>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259251" y="3117878"/>
            <a:ext cx="4100253" cy="566095"/>
            <a:chOff x="0" y="0"/>
            <a:chExt cx="855805" cy="118155"/>
          </a:xfrm>
        </p:grpSpPr>
        <p:sp>
          <p:nvSpPr>
            <p:cNvPr id="6" name="Freeform 6"/>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7" name="TextBox 7"/>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u="none" strike="noStrike">
                  <a:solidFill>
                    <a:srgbClr val="000000"/>
                  </a:solidFill>
                  <a:latin typeface="DM Sans"/>
                </a:rPr>
                <a:t>Number of adults</a:t>
              </a:r>
            </a:p>
          </p:txBody>
        </p:sp>
      </p:grpSp>
      <p:grpSp>
        <p:nvGrpSpPr>
          <p:cNvPr id="8" name="Group 8"/>
          <p:cNvGrpSpPr/>
          <p:nvPr/>
        </p:nvGrpSpPr>
        <p:grpSpPr>
          <a:xfrm>
            <a:off x="2259251" y="3804165"/>
            <a:ext cx="4100253" cy="566095"/>
            <a:chOff x="0" y="0"/>
            <a:chExt cx="855805" cy="118155"/>
          </a:xfrm>
        </p:grpSpPr>
        <p:sp>
          <p:nvSpPr>
            <p:cNvPr id="9" name="Freeform 9"/>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10" name="TextBox 10"/>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u="none" strike="noStrike">
                  <a:solidFill>
                    <a:srgbClr val="000000"/>
                  </a:solidFill>
                  <a:latin typeface="DM Sans"/>
                </a:rPr>
                <a:t>Number of children</a:t>
              </a:r>
            </a:p>
          </p:txBody>
        </p:sp>
      </p:grpSp>
      <p:grpSp>
        <p:nvGrpSpPr>
          <p:cNvPr id="11" name="Group 11"/>
          <p:cNvGrpSpPr/>
          <p:nvPr/>
        </p:nvGrpSpPr>
        <p:grpSpPr>
          <a:xfrm>
            <a:off x="2259251" y="4490451"/>
            <a:ext cx="4100253" cy="566095"/>
            <a:chOff x="0" y="0"/>
            <a:chExt cx="855805" cy="118155"/>
          </a:xfrm>
        </p:grpSpPr>
        <p:sp>
          <p:nvSpPr>
            <p:cNvPr id="12" name="Freeform 12"/>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13" name="TextBox 13"/>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u="none" strike="noStrike">
                  <a:solidFill>
                    <a:srgbClr val="000000"/>
                  </a:solidFill>
                  <a:latin typeface="DM Sans"/>
                </a:rPr>
                <a:t>Number of weekend nights</a:t>
              </a:r>
            </a:p>
          </p:txBody>
        </p:sp>
      </p:grpSp>
      <p:grpSp>
        <p:nvGrpSpPr>
          <p:cNvPr id="14" name="Group 14"/>
          <p:cNvGrpSpPr/>
          <p:nvPr/>
        </p:nvGrpSpPr>
        <p:grpSpPr>
          <a:xfrm>
            <a:off x="2259251" y="5176738"/>
            <a:ext cx="4100253" cy="622471"/>
            <a:chOff x="0" y="0"/>
            <a:chExt cx="855805" cy="129922"/>
          </a:xfrm>
        </p:grpSpPr>
        <p:sp>
          <p:nvSpPr>
            <p:cNvPr id="15" name="Freeform 15"/>
            <p:cNvSpPr/>
            <p:nvPr/>
          </p:nvSpPr>
          <p:spPr>
            <a:xfrm>
              <a:off x="0" y="0"/>
              <a:ext cx="855805" cy="129922"/>
            </a:xfrm>
            <a:custGeom>
              <a:avLst/>
              <a:gdLst/>
              <a:ahLst/>
              <a:cxnLst/>
              <a:rect l="l" t="t" r="r" b="b"/>
              <a:pathLst>
                <a:path w="855805" h="129922">
                  <a:moveTo>
                    <a:pt x="64961" y="0"/>
                  </a:moveTo>
                  <a:lnTo>
                    <a:pt x="790844" y="0"/>
                  </a:lnTo>
                  <a:cubicBezTo>
                    <a:pt x="808073" y="0"/>
                    <a:pt x="824596" y="6844"/>
                    <a:pt x="836779" y="19027"/>
                  </a:cubicBezTo>
                  <a:cubicBezTo>
                    <a:pt x="848961" y="31209"/>
                    <a:pt x="855805" y="47732"/>
                    <a:pt x="855805" y="64961"/>
                  </a:cubicBezTo>
                  <a:lnTo>
                    <a:pt x="855805" y="64961"/>
                  </a:lnTo>
                  <a:cubicBezTo>
                    <a:pt x="855805" y="100838"/>
                    <a:pt x="826721" y="129922"/>
                    <a:pt x="790844" y="129922"/>
                  </a:cubicBezTo>
                  <a:lnTo>
                    <a:pt x="64961" y="129922"/>
                  </a:lnTo>
                  <a:cubicBezTo>
                    <a:pt x="29084" y="129922"/>
                    <a:pt x="0" y="100838"/>
                    <a:pt x="0" y="64961"/>
                  </a:cubicBezTo>
                  <a:lnTo>
                    <a:pt x="0" y="64961"/>
                  </a:lnTo>
                  <a:cubicBezTo>
                    <a:pt x="0" y="29084"/>
                    <a:pt x="29084" y="0"/>
                    <a:pt x="64961" y="0"/>
                  </a:cubicBezTo>
                  <a:close/>
                </a:path>
              </a:pathLst>
            </a:custGeom>
            <a:solidFill>
              <a:srgbClr val="BBCBCD"/>
            </a:solidFill>
            <a:ln cap="rnd">
              <a:noFill/>
              <a:prstDash val="solid"/>
              <a:round/>
            </a:ln>
          </p:spPr>
          <p:txBody>
            <a:bodyPr/>
            <a:lstStyle/>
            <a:p>
              <a:endParaRPr lang="en-US"/>
            </a:p>
          </p:txBody>
        </p:sp>
        <p:sp>
          <p:nvSpPr>
            <p:cNvPr id="16" name="TextBox 16"/>
            <p:cNvSpPr txBox="1"/>
            <p:nvPr/>
          </p:nvSpPr>
          <p:spPr>
            <a:xfrm>
              <a:off x="0" y="-47625"/>
              <a:ext cx="855805" cy="177547"/>
            </a:xfrm>
            <a:prstGeom prst="rect">
              <a:avLst/>
            </a:prstGeom>
          </p:spPr>
          <p:txBody>
            <a:bodyPr lIns="50800" tIns="50800" rIns="50800" bIns="50800" rtlCol="0" anchor="ctr"/>
            <a:lstStyle/>
            <a:p>
              <a:pPr marL="0" lvl="0" indent="0" algn="ctr">
                <a:lnSpc>
                  <a:spcPts val="3149"/>
                </a:lnSpc>
                <a:spcBef>
                  <a:spcPct val="0"/>
                </a:spcBef>
              </a:pPr>
              <a:r>
                <a:rPr lang="en-US" sz="2250" u="none" strike="noStrike">
                  <a:solidFill>
                    <a:srgbClr val="000000"/>
                  </a:solidFill>
                  <a:latin typeface="DM Sans"/>
                </a:rPr>
                <a:t>Number of week nights</a:t>
              </a:r>
            </a:p>
          </p:txBody>
        </p:sp>
      </p:grpSp>
      <p:grpSp>
        <p:nvGrpSpPr>
          <p:cNvPr id="17" name="Group 17"/>
          <p:cNvGrpSpPr/>
          <p:nvPr/>
        </p:nvGrpSpPr>
        <p:grpSpPr>
          <a:xfrm>
            <a:off x="2259251" y="5919400"/>
            <a:ext cx="4100253" cy="566095"/>
            <a:chOff x="0" y="0"/>
            <a:chExt cx="855805" cy="118155"/>
          </a:xfrm>
        </p:grpSpPr>
        <p:sp>
          <p:nvSpPr>
            <p:cNvPr id="18" name="Freeform 18"/>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19" name="TextBox 19"/>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Meal plan</a:t>
              </a:r>
            </a:p>
          </p:txBody>
        </p:sp>
      </p:grpSp>
      <p:grpSp>
        <p:nvGrpSpPr>
          <p:cNvPr id="20" name="Group 20"/>
          <p:cNvGrpSpPr/>
          <p:nvPr/>
        </p:nvGrpSpPr>
        <p:grpSpPr>
          <a:xfrm>
            <a:off x="2259251" y="6605687"/>
            <a:ext cx="4100253" cy="566095"/>
            <a:chOff x="0" y="0"/>
            <a:chExt cx="855805" cy="118155"/>
          </a:xfrm>
        </p:grpSpPr>
        <p:sp>
          <p:nvSpPr>
            <p:cNvPr id="21" name="Freeform 21"/>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22" name="TextBox 22"/>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Parking space</a:t>
              </a:r>
            </a:p>
          </p:txBody>
        </p:sp>
      </p:grpSp>
      <p:grpSp>
        <p:nvGrpSpPr>
          <p:cNvPr id="23" name="Group 23"/>
          <p:cNvGrpSpPr/>
          <p:nvPr/>
        </p:nvGrpSpPr>
        <p:grpSpPr>
          <a:xfrm>
            <a:off x="2259251" y="7291973"/>
            <a:ext cx="4100253" cy="566095"/>
            <a:chOff x="0" y="0"/>
            <a:chExt cx="855805" cy="118155"/>
          </a:xfrm>
        </p:grpSpPr>
        <p:sp>
          <p:nvSpPr>
            <p:cNvPr id="24" name="Freeform 24"/>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25" name="TextBox 25"/>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Room type reserved</a:t>
              </a:r>
            </a:p>
          </p:txBody>
        </p:sp>
      </p:grpSp>
      <p:grpSp>
        <p:nvGrpSpPr>
          <p:cNvPr id="26" name="Group 26"/>
          <p:cNvGrpSpPr/>
          <p:nvPr/>
        </p:nvGrpSpPr>
        <p:grpSpPr>
          <a:xfrm>
            <a:off x="2259251" y="7978260"/>
            <a:ext cx="4100253" cy="566095"/>
            <a:chOff x="0" y="0"/>
            <a:chExt cx="855805" cy="118155"/>
          </a:xfrm>
        </p:grpSpPr>
        <p:sp>
          <p:nvSpPr>
            <p:cNvPr id="27" name="Freeform 27"/>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28" name="TextBox 28"/>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Lead time</a:t>
              </a:r>
            </a:p>
          </p:txBody>
        </p:sp>
      </p:grpSp>
      <p:grpSp>
        <p:nvGrpSpPr>
          <p:cNvPr id="29" name="Group 29"/>
          <p:cNvGrpSpPr/>
          <p:nvPr/>
        </p:nvGrpSpPr>
        <p:grpSpPr>
          <a:xfrm>
            <a:off x="7388456" y="3457301"/>
            <a:ext cx="4100253" cy="566095"/>
            <a:chOff x="0" y="0"/>
            <a:chExt cx="855805" cy="118155"/>
          </a:xfrm>
        </p:grpSpPr>
        <p:sp>
          <p:nvSpPr>
            <p:cNvPr id="30" name="Freeform 30"/>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31" name="TextBox 31"/>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Arrival month</a:t>
              </a:r>
            </a:p>
          </p:txBody>
        </p:sp>
      </p:grpSp>
      <p:grpSp>
        <p:nvGrpSpPr>
          <p:cNvPr id="32" name="Group 32"/>
          <p:cNvGrpSpPr/>
          <p:nvPr/>
        </p:nvGrpSpPr>
        <p:grpSpPr>
          <a:xfrm>
            <a:off x="7388456" y="4143588"/>
            <a:ext cx="4100253" cy="566095"/>
            <a:chOff x="0" y="0"/>
            <a:chExt cx="855805" cy="118155"/>
          </a:xfrm>
        </p:grpSpPr>
        <p:sp>
          <p:nvSpPr>
            <p:cNvPr id="33" name="Freeform 33"/>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34" name="TextBox 34"/>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Market segment type</a:t>
              </a:r>
            </a:p>
          </p:txBody>
        </p:sp>
      </p:grpSp>
      <p:grpSp>
        <p:nvGrpSpPr>
          <p:cNvPr id="35" name="Group 35"/>
          <p:cNvGrpSpPr/>
          <p:nvPr/>
        </p:nvGrpSpPr>
        <p:grpSpPr>
          <a:xfrm>
            <a:off x="7388456" y="4829875"/>
            <a:ext cx="4100253" cy="566095"/>
            <a:chOff x="0" y="0"/>
            <a:chExt cx="855805" cy="118155"/>
          </a:xfrm>
        </p:grpSpPr>
        <p:sp>
          <p:nvSpPr>
            <p:cNvPr id="36" name="Freeform 36"/>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37" name="TextBox 37"/>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Repeat guest</a:t>
              </a:r>
            </a:p>
          </p:txBody>
        </p:sp>
      </p:grpSp>
      <p:grpSp>
        <p:nvGrpSpPr>
          <p:cNvPr id="38" name="Group 38"/>
          <p:cNvGrpSpPr/>
          <p:nvPr/>
        </p:nvGrpSpPr>
        <p:grpSpPr>
          <a:xfrm>
            <a:off x="7388456" y="5516161"/>
            <a:ext cx="4100253" cy="566095"/>
            <a:chOff x="0" y="0"/>
            <a:chExt cx="855805" cy="118155"/>
          </a:xfrm>
        </p:grpSpPr>
        <p:sp>
          <p:nvSpPr>
            <p:cNvPr id="39" name="Freeform 39"/>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40" name="TextBox 40"/>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 of previous cancellations</a:t>
              </a:r>
            </a:p>
          </p:txBody>
        </p:sp>
      </p:grpSp>
      <p:grpSp>
        <p:nvGrpSpPr>
          <p:cNvPr id="41" name="Group 41"/>
          <p:cNvGrpSpPr/>
          <p:nvPr/>
        </p:nvGrpSpPr>
        <p:grpSpPr>
          <a:xfrm>
            <a:off x="7388456" y="6202448"/>
            <a:ext cx="4100253" cy="566095"/>
            <a:chOff x="0" y="0"/>
            <a:chExt cx="855805" cy="118155"/>
          </a:xfrm>
        </p:grpSpPr>
        <p:sp>
          <p:nvSpPr>
            <p:cNvPr id="42" name="Freeform 42"/>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43" name="TextBox 43"/>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 of bookings not canceled</a:t>
              </a:r>
            </a:p>
          </p:txBody>
        </p:sp>
      </p:grpSp>
      <p:grpSp>
        <p:nvGrpSpPr>
          <p:cNvPr id="44" name="Group 44"/>
          <p:cNvGrpSpPr/>
          <p:nvPr/>
        </p:nvGrpSpPr>
        <p:grpSpPr>
          <a:xfrm>
            <a:off x="7388456" y="6888734"/>
            <a:ext cx="4100253" cy="566095"/>
            <a:chOff x="0" y="0"/>
            <a:chExt cx="855805" cy="118155"/>
          </a:xfrm>
        </p:grpSpPr>
        <p:sp>
          <p:nvSpPr>
            <p:cNvPr id="45" name="Freeform 45"/>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46" name="TextBox 46"/>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Average price per room</a:t>
              </a:r>
            </a:p>
          </p:txBody>
        </p:sp>
      </p:grpSp>
      <p:grpSp>
        <p:nvGrpSpPr>
          <p:cNvPr id="47" name="Group 47"/>
          <p:cNvGrpSpPr/>
          <p:nvPr/>
        </p:nvGrpSpPr>
        <p:grpSpPr>
          <a:xfrm>
            <a:off x="7388456" y="7575021"/>
            <a:ext cx="4100253" cy="566095"/>
            <a:chOff x="0" y="0"/>
            <a:chExt cx="855805" cy="118155"/>
          </a:xfrm>
        </p:grpSpPr>
        <p:sp>
          <p:nvSpPr>
            <p:cNvPr id="48" name="Freeform 48"/>
            <p:cNvSpPr/>
            <p:nvPr/>
          </p:nvSpPr>
          <p:spPr>
            <a:xfrm>
              <a:off x="0" y="0"/>
              <a:ext cx="855805" cy="118155"/>
            </a:xfrm>
            <a:custGeom>
              <a:avLst/>
              <a:gdLst/>
              <a:ahLst/>
              <a:cxnLst/>
              <a:rect l="l" t="t" r="r" b="b"/>
              <a:pathLst>
                <a:path w="855805" h="118155">
                  <a:moveTo>
                    <a:pt x="59078" y="0"/>
                  </a:moveTo>
                  <a:lnTo>
                    <a:pt x="796728" y="0"/>
                  </a:lnTo>
                  <a:cubicBezTo>
                    <a:pt x="812396" y="0"/>
                    <a:pt x="827423" y="6224"/>
                    <a:pt x="838502" y="17303"/>
                  </a:cubicBezTo>
                  <a:cubicBezTo>
                    <a:pt x="849581" y="28383"/>
                    <a:pt x="855805" y="43409"/>
                    <a:pt x="855805" y="59078"/>
                  </a:cubicBezTo>
                  <a:lnTo>
                    <a:pt x="855805" y="59078"/>
                  </a:lnTo>
                  <a:cubicBezTo>
                    <a:pt x="855805" y="74746"/>
                    <a:pt x="849581" y="89773"/>
                    <a:pt x="838502" y="100852"/>
                  </a:cubicBezTo>
                  <a:cubicBezTo>
                    <a:pt x="827423" y="111931"/>
                    <a:pt x="812396" y="118155"/>
                    <a:pt x="796728" y="118155"/>
                  </a:cubicBezTo>
                  <a:lnTo>
                    <a:pt x="59078" y="118155"/>
                  </a:lnTo>
                  <a:cubicBezTo>
                    <a:pt x="43409" y="118155"/>
                    <a:pt x="28383" y="111931"/>
                    <a:pt x="17303" y="100852"/>
                  </a:cubicBezTo>
                  <a:cubicBezTo>
                    <a:pt x="6224" y="89773"/>
                    <a:pt x="0" y="74746"/>
                    <a:pt x="0" y="59078"/>
                  </a:cubicBezTo>
                  <a:lnTo>
                    <a:pt x="0" y="59078"/>
                  </a:lnTo>
                  <a:cubicBezTo>
                    <a:pt x="0" y="43409"/>
                    <a:pt x="6224" y="28383"/>
                    <a:pt x="17303" y="17303"/>
                  </a:cubicBezTo>
                  <a:cubicBezTo>
                    <a:pt x="28383" y="6224"/>
                    <a:pt x="43409" y="0"/>
                    <a:pt x="59078" y="0"/>
                  </a:cubicBezTo>
                  <a:close/>
                </a:path>
              </a:pathLst>
            </a:custGeom>
            <a:solidFill>
              <a:srgbClr val="BBCBCD"/>
            </a:solidFill>
            <a:ln cap="rnd">
              <a:noFill/>
              <a:prstDash val="solid"/>
              <a:round/>
            </a:ln>
          </p:spPr>
          <p:txBody>
            <a:bodyPr/>
            <a:lstStyle/>
            <a:p>
              <a:endParaRPr lang="en-US"/>
            </a:p>
          </p:txBody>
        </p:sp>
        <p:sp>
          <p:nvSpPr>
            <p:cNvPr id="49" name="TextBox 49"/>
            <p:cNvSpPr txBox="1"/>
            <p:nvPr/>
          </p:nvSpPr>
          <p:spPr>
            <a:xfrm>
              <a:off x="0" y="-47625"/>
              <a:ext cx="855805" cy="165780"/>
            </a:xfrm>
            <a:prstGeom prst="rect">
              <a:avLst/>
            </a:prstGeom>
          </p:spPr>
          <p:txBody>
            <a:bodyPr lIns="50800" tIns="50800" rIns="50800" bIns="50800" rtlCol="0" anchor="ctr"/>
            <a:lstStyle/>
            <a:p>
              <a:pPr marL="0" lvl="0" indent="0" algn="ctr">
                <a:lnSpc>
                  <a:spcPts val="3149"/>
                </a:lnSpc>
                <a:spcBef>
                  <a:spcPct val="0"/>
                </a:spcBef>
              </a:pPr>
              <a:r>
                <a:rPr lang="en-US" sz="2250">
                  <a:solidFill>
                    <a:srgbClr val="000000"/>
                  </a:solidFill>
                  <a:latin typeface="DM Sans"/>
                </a:rPr>
                <a:t>Special requests</a:t>
              </a:r>
            </a:p>
          </p:txBody>
        </p:sp>
      </p:grpSp>
      <p:sp>
        <p:nvSpPr>
          <p:cNvPr id="50" name="AutoShape 50"/>
          <p:cNvSpPr/>
          <p:nvPr/>
        </p:nvSpPr>
        <p:spPr>
          <a:xfrm>
            <a:off x="11614638" y="3107805"/>
            <a:ext cx="562954" cy="0"/>
          </a:xfrm>
          <a:prstGeom prst="line">
            <a:avLst/>
          </a:prstGeom>
          <a:ln w="19050" cap="flat">
            <a:solidFill>
              <a:srgbClr val="000000"/>
            </a:solidFill>
            <a:prstDash val="solid"/>
            <a:headEnd type="none" w="sm" len="sm"/>
            <a:tailEnd type="none" w="sm" len="sm"/>
          </a:ln>
        </p:spPr>
        <p:txBody>
          <a:bodyPr/>
          <a:lstStyle/>
          <a:p>
            <a:endParaRPr lang="en-US"/>
          </a:p>
        </p:txBody>
      </p:sp>
      <p:sp>
        <p:nvSpPr>
          <p:cNvPr id="51" name="AutoShape 51"/>
          <p:cNvSpPr/>
          <p:nvPr/>
        </p:nvSpPr>
        <p:spPr>
          <a:xfrm>
            <a:off x="11579951" y="8554428"/>
            <a:ext cx="562954" cy="0"/>
          </a:xfrm>
          <a:prstGeom prst="line">
            <a:avLst/>
          </a:prstGeom>
          <a:ln w="19050" cap="flat">
            <a:solidFill>
              <a:srgbClr val="000000"/>
            </a:solidFill>
            <a:prstDash val="solid"/>
            <a:headEnd type="none" w="sm" len="sm"/>
            <a:tailEnd type="none" w="sm" len="sm"/>
          </a:ln>
        </p:spPr>
        <p:txBody>
          <a:bodyPr/>
          <a:lstStyle/>
          <a:p>
            <a:endParaRPr lang="en-US"/>
          </a:p>
        </p:txBody>
      </p:sp>
      <p:grpSp>
        <p:nvGrpSpPr>
          <p:cNvPr id="52" name="Group 52"/>
          <p:cNvGrpSpPr/>
          <p:nvPr/>
        </p:nvGrpSpPr>
        <p:grpSpPr>
          <a:xfrm rot="-5400000">
            <a:off x="12110091" y="4647156"/>
            <a:ext cx="686202" cy="600427"/>
            <a:chOff x="0" y="0"/>
            <a:chExt cx="812800" cy="711200"/>
          </a:xfrm>
        </p:grpSpPr>
        <p:sp>
          <p:nvSpPr>
            <p:cNvPr id="53" name="Freeform 53"/>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737373"/>
            </a:solidFill>
          </p:spPr>
          <p:txBody>
            <a:bodyPr/>
            <a:lstStyle/>
            <a:p>
              <a:endParaRPr lang="en-US"/>
            </a:p>
          </p:txBody>
        </p:sp>
        <p:sp>
          <p:nvSpPr>
            <p:cNvPr id="54" name="TextBox 54"/>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55" name="TextBox 55"/>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 #1</a:t>
            </a:r>
          </a:p>
        </p:txBody>
      </p:sp>
      <p:grpSp>
        <p:nvGrpSpPr>
          <p:cNvPr id="56" name="Group 56"/>
          <p:cNvGrpSpPr/>
          <p:nvPr/>
        </p:nvGrpSpPr>
        <p:grpSpPr>
          <a:xfrm rot="-5400000">
            <a:off x="12110091" y="6372695"/>
            <a:ext cx="686202" cy="600427"/>
            <a:chOff x="0" y="0"/>
            <a:chExt cx="812800" cy="711200"/>
          </a:xfrm>
        </p:grpSpPr>
        <p:sp>
          <p:nvSpPr>
            <p:cNvPr id="57" name="Freeform 57"/>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737373"/>
            </a:solidFill>
          </p:spPr>
          <p:txBody>
            <a:bodyPr/>
            <a:lstStyle/>
            <a:p>
              <a:endParaRPr lang="en-US"/>
            </a:p>
          </p:txBody>
        </p:sp>
        <p:sp>
          <p:nvSpPr>
            <p:cNvPr id="58" name="TextBox 58"/>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59" name="Group 59"/>
          <p:cNvGrpSpPr/>
          <p:nvPr/>
        </p:nvGrpSpPr>
        <p:grpSpPr>
          <a:xfrm>
            <a:off x="12753405" y="4579723"/>
            <a:ext cx="4037714" cy="735294"/>
            <a:chOff x="0" y="0"/>
            <a:chExt cx="1005546" cy="183116"/>
          </a:xfrm>
        </p:grpSpPr>
        <p:sp>
          <p:nvSpPr>
            <p:cNvPr id="60" name="Freeform 60"/>
            <p:cNvSpPr/>
            <p:nvPr/>
          </p:nvSpPr>
          <p:spPr>
            <a:xfrm>
              <a:off x="0" y="0"/>
              <a:ext cx="1005546" cy="183116"/>
            </a:xfrm>
            <a:custGeom>
              <a:avLst/>
              <a:gdLst/>
              <a:ahLst/>
              <a:cxnLst/>
              <a:rect l="l" t="t" r="r" b="b"/>
              <a:pathLst>
                <a:path w="1005546" h="183116">
                  <a:moveTo>
                    <a:pt x="91558" y="0"/>
                  </a:moveTo>
                  <a:lnTo>
                    <a:pt x="913988" y="0"/>
                  </a:lnTo>
                  <a:cubicBezTo>
                    <a:pt x="938270" y="0"/>
                    <a:pt x="961558" y="9646"/>
                    <a:pt x="978729" y="26817"/>
                  </a:cubicBezTo>
                  <a:cubicBezTo>
                    <a:pt x="995899" y="43987"/>
                    <a:pt x="1005546" y="67275"/>
                    <a:pt x="1005546" y="91558"/>
                  </a:cubicBezTo>
                  <a:lnTo>
                    <a:pt x="1005546" y="91558"/>
                  </a:lnTo>
                  <a:cubicBezTo>
                    <a:pt x="1005546" y="115841"/>
                    <a:pt x="995899" y="139129"/>
                    <a:pt x="978729" y="156300"/>
                  </a:cubicBezTo>
                  <a:cubicBezTo>
                    <a:pt x="961558" y="173470"/>
                    <a:pt x="938270" y="183116"/>
                    <a:pt x="913988" y="183116"/>
                  </a:cubicBezTo>
                  <a:lnTo>
                    <a:pt x="91558" y="183116"/>
                  </a:lnTo>
                  <a:cubicBezTo>
                    <a:pt x="67275" y="183116"/>
                    <a:pt x="43987" y="173470"/>
                    <a:pt x="26817" y="156300"/>
                  </a:cubicBezTo>
                  <a:cubicBezTo>
                    <a:pt x="9646" y="139129"/>
                    <a:pt x="0" y="115841"/>
                    <a:pt x="0" y="91558"/>
                  </a:cubicBezTo>
                  <a:lnTo>
                    <a:pt x="0" y="91558"/>
                  </a:lnTo>
                  <a:cubicBezTo>
                    <a:pt x="0" y="67275"/>
                    <a:pt x="9646" y="43987"/>
                    <a:pt x="26817" y="26817"/>
                  </a:cubicBezTo>
                  <a:cubicBezTo>
                    <a:pt x="43987" y="9646"/>
                    <a:pt x="67275" y="0"/>
                    <a:pt x="91558" y="0"/>
                  </a:cubicBezTo>
                  <a:close/>
                </a:path>
              </a:pathLst>
            </a:custGeom>
            <a:solidFill>
              <a:srgbClr val="BBCBCD"/>
            </a:solidFill>
            <a:ln cap="rnd">
              <a:noFill/>
              <a:prstDash val="solid"/>
              <a:round/>
            </a:ln>
          </p:spPr>
          <p:txBody>
            <a:bodyPr/>
            <a:lstStyle/>
            <a:p>
              <a:endParaRPr lang="en-US"/>
            </a:p>
          </p:txBody>
        </p:sp>
        <p:sp>
          <p:nvSpPr>
            <p:cNvPr id="61" name="TextBox 61"/>
            <p:cNvSpPr txBox="1"/>
            <p:nvPr/>
          </p:nvSpPr>
          <p:spPr>
            <a:xfrm>
              <a:off x="0" y="-66675"/>
              <a:ext cx="1005546" cy="249791"/>
            </a:xfrm>
            <a:prstGeom prst="rect">
              <a:avLst/>
            </a:prstGeom>
          </p:spPr>
          <p:txBody>
            <a:bodyPr lIns="50800" tIns="50800" rIns="50800" bIns="50800" rtlCol="0" anchor="ctr"/>
            <a:lstStyle/>
            <a:p>
              <a:pPr marL="0" lvl="0" indent="0" algn="ctr">
                <a:lnSpc>
                  <a:spcPts val="4200"/>
                </a:lnSpc>
                <a:spcBef>
                  <a:spcPct val="0"/>
                </a:spcBef>
              </a:pPr>
              <a:r>
                <a:rPr lang="en-US" sz="3000">
                  <a:solidFill>
                    <a:srgbClr val="000000"/>
                  </a:solidFill>
                  <a:latin typeface="DM Sans"/>
                </a:rPr>
                <a:t>Likely to cancel</a:t>
              </a:r>
            </a:p>
          </p:txBody>
        </p:sp>
      </p:grpSp>
      <p:grpSp>
        <p:nvGrpSpPr>
          <p:cNvPr id="62" name="Group 62"/>
          <p:cNvGrpSpPr/>
          <p:nvPr/>
        </p:nvGrpSpPr>
        <p:grpSpPr>
          <a:xfrm>
            <a:off x="12753405" y="6305261"/>
            <a:ext cx="4037714" cy="735294"/>
            <a:chOff x="0" y="0"/>
            <a:chExt cx="1005546" cy="183116"/>
          </a:xfrm>
        </p:grpSpPr>
        <p:sp>
          <p:nvSpPr>
            <p:cNvPr id="63" name="Freeform 63"/>
            <p:cNvSpPr/>
            <p:nvPr/>
          </p:nvSpPr>
          <p:spPr>
            <a:xfrm>
              <a:off x="0" y="0"/>
              <a:ext cx="1005546" cy="183116"/>
            </a:xfrm>
            <a:custGeom>
              <a:avLst/>
              <a:gdLst/>
              <a:ahLst/>
              <a:cxnLst/>
              <a:rect l="l" t="t" r="r" b="b"/>
              <a:pathLst>
                <a:path w="1005546" h="183116">
                  <a:moveTo>
                    <a:pt x="91558" y="0"/>
                  </a:moveTo>
                  <a:lnTo>
                    <a:pt x="913988" y="0"/>
                  </a:lnTo>
                  <a:cubicBezTo>
                    <a:pt x="938270" y="0"/>
                    <a:pt x="961558" y="9646"/>
                    <a:pt x="978729" y="26817"/>
                  </a:cubicBezTo>
                  <a:cubicBezTo>
                    <a:pt x="995899" y="43987"/>
                    <a:pt x="1005546" y="67275"/>
                    <a:pt x="1005546" y="91558"/>
                  </a:cubicBezTo>
                  <a:lnTo>
                    <a:pt x="1005546" y="91558"/>
                  </a:lnTo>
                  <a:cubicBezTo>
                    <a:pt x="1005546" y="115841"/>
                    <a:pt x="995899" y="139129"/>
                    <a:pt x="978729" y="156300"/>
                  </a:cubicBezTo>
                  <a:cubicBezTo>
                    <a:pt x="961558" y="173470"/>
                    <a:pt x="938270" y="183116"/>
                    <a:pt x="913988" y="183116"/>
                  </a:cubicBezTo>
                  <a:lnTo>
                    <a:pt x="91558" y="183116"/>
                  </a:lnTo>
                  <a:cubicBezTo>
                    <a:pt x="67275" y="183116"/>
                    <a:pt x="43987" y="173470"/>
                    <a:pt x="26817" y="156300"/>
                  </a:cubicBezTo>
                  <a:cubicBezTo>
                    <a:pt x="9646" y="139129"/>
                    <a:pt x="0" y="115841"/>
                    <a:pt x="0" y="91558"/>
                  </a:cubicBezTo>
                  <a:lnTo>
                    <a:pt x="0" y="91558"/>
                  </a:lnTo>
                  <a:cubicBezTo>
                    <a:pt x="0" y="67275"/>
                    <a:pt x="9646" y="43987"/>
                    <a:pt x="26817" y="26817"/>
                  </a:cubicBezTo>
                  <a:cubicBezTo>
                    <a:pt x="43987" y="9646"/>
                    <a:pt x="67275" y="0"/>
                    <a:pt x="91558" y="0"/>
                  </a:cubicBezTo>
                  <a:close/>
                </a:path>
              </a:pathLst>
            </a:custGeom>
            <a:solidFill>
              <a:srgbClr val="BBCBCD"/>
            </a:solidFill>
            <a:ln cap="rnd">
              <a:noFill/>
              <a:prstDash val="solid"/>
              <a:round/>
            </a:ln>
          </p:spPr>
          <p:txBody>
            <a:bodyPr/>
            <a:lstStyle/>
            <a:p>
              <a:endParaRPr lang="en-US"/>
            </a:p>
          </p:txBody>
        </p:sp>
        <p:sp>
          <p:nvSpPr>
            <p:cNvPr id="64" name="TextBox 64"/>
            <p:cNvSpPr txBox="1"/>
            <p:nvPr/>
          </p:nvSpPr>
          <p:spPr>
            <a:xfrm>
              <a:off x="0" y="-66675"/>
              <a:ext cx="1005546" cy="249791"/>
            </a:xfrm>
            <a:prstGeom prst="rect">
              <a:avLst/>
            </a:prstGeom>
          </p:spPr>
          <p:txBody>
            <a:bodyPr lIns="50800" tIns="50800" rIns="50800" bIns="50800" rtlCol="0" anchor="ctr"/>
            <a:lstStyle/>
            <a:p>
              <a:pPr marL="0" lvl="0" indent="0" algn="ctr">
                <a:lnSpc>
                  <a:spcPts val="4200"/>
                </a:lnSpc>
                <a:spcBef>
                  <a:spcPct val="0"/>
                </a:spcBef>
              </a:pPr>
              <a:r>
                <a:rPr lang="en-US" sz="3000">
                  <a:solidFill>
                    <a:srgbClr val="000000"/>
                  </a:solidFill>
                  <a:latin typeface="DM Sans"/>
                </a:rPr>
                <a:t>Unlikely to cancel</a:t>
              </a:r>
            </a:p>
          </p:txBody>
        </p:sp>
      </p:grpSp>
      <p:sp>
        <p:nvSpPr>
          <p:cNvPr id="65" name="AutoShape 65"/>
          <p:cNvSpPr/>
          <p:nvPr/>
        </p:nvSpPr>
        <p:spPr>
          <a:xfrm flipV="1">
            <a:off x="12152979" y="3117878"/>
            <a:ext cx="0" cy="5446624"/>
          </a:xfrm>
          <a:prstGeom prst="line">
            <a:avLst/>
          </a:prstGeom>
          <a:ln w="19050" cap="flat">
            <a:solidFill>
              <a:srgbClr val="000000"/>
            </a:solidFill>
            <a:prstDash val="solid"/>
            <a:headEnd type="none" w="sm" len="sm"/>
            <a:tailEnd type="none" w="sm" len="sm"/>
          </a:ln>
        </p:spPr>
        <p:txBody>
          <a:bodyPr/>
          <a:lstStyle/>
          <a:p>
            <a:endParaRPr lang="en-US"/>
          </a:p>
        </p:txBody>
      </p:sp>
      <p:sp>
        <p:nvSpPr>
          <p:cNvPr id="66" name="TextBox 66"/>
          <p:cNvSpPr txBox="1"/>
          <p:nvPr/>
        </p:nvSpPr>
        <p:spPr>
          <a:xfrm>
            <a:off x="1967703" y="2187982"/>
            <a:ext cx="9612248" cy="596900"/>
          </a:xfrm>
          <a:prstGeom prst="rect">
            <a:avLst/>
          </a:prstGeom>
        </p:spPr>
        <p:txBody>
          <a:bodyPr lIns="0" tIns="0" rIns="0" bIns="0" rtlCol="0" anchor="t">
            <a:spAutoFit/>
          </a:bodyPr>
          <a:lstStyle/>
          <a:p>
            <a:pPr algn="ctr">
              <a:lnSpc>
                <a:spcPts val="4899"/>
              </a:lnSpc>
            </a:pPr>
            <a:r>
              <a:rPr lang="en-US" sz="3499">
                <a:solidFill>
                  <a:srgbClr val="8CA9AD"/>
                </a:solidFill>
                <a:latin typeface="DM Sans Bold"/>
              </a:rPr>
              <a:t>Decision Tree Model Factors</a:t>
            </a:r>
          </a:p>
        </p:txBody>
      </p:sp>
      <p:sp>
        <p:nvSpPr>
          <p:cNvPr id="67" name="TextBox 67"/>
          <p:cNvSpPr txBox="1"/>
          <p:nvPr/>
        </p:nvSpPr>
        <p:spPr>
          <a:xfrm>
            <a:off x="10209496" y="2187982"/>
            <a:ext cx="9612248" cy="596900"/>
          </a:xfrm>
          <a:prstGeom prst="rect">
            <a:avLst/>
          </a:prstGeom>
        </p:spPr>
        <p:txBody>
          <a:bodyPr lIns="0" tIns="0" rIns="0" bIns="0" rtlCol="0" anchor="t">
            <a:spAutoFit/>
          </a:bodyPr>
          <a:lstStyle/>
          <a:p>
            <a:pPr algn="ctr">
              <a:lnSpc>
                <a:spcPts val="4899"/>
              </a:lnSpc>
            </a:pPr>
            <a:r>
              <a:rPr lang="en-US" sz="3499">
                <a:solidFill>
                  <a:srgbClr val="8CA9AD"/>
                </a:solidFill>
                <a:latin typeface="DM Sans Bold"/>
              </a:rPr>
              <a:t>Result</a:t>
            </a:r>
          </a:p>
        </p:txBody>
      </p:sp>
      <p:sp>
        <p:nvSpPr>
          <p:cNvPr id="68" name="Freeform 68"/>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9" name="Freeform 69"/>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0" name="Group 70"/>
          <p:cNvGrpSpPr/>
          <p:nvPr/>
        </p:nvGrpSpPr>
        <p:grpSpPr>
          <a:xfrm>
            <a:off x="15015620" y="9037207"/>
            <a:ext cx="476642" cy="476642"/>
            <a:chOff x="0" y="0"/>
            <a:chExt cx="812800" cy="812800"/>
          </a:xfrm>
        </p:grpSpPr>
        <p:sp>
          <p:nvSpPr>
            <p:cNvPr id="71" name="Freeform 7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72" name="TextBox 7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3" name="TextBox 73"/>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74" name="TextBox 74"/>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75" name="TextBox 75"/>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76" name="TextBox 76"/>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44059" y="5317534"/>
            <a:ext cx="12399881" cy="2940223"/>
            <a:chOff x="0" y="0"/>
            <a:chExt cx="2364489" cy="560661"/>
          </a:xfrm>
        </p:grpSpPr>
        <p:sp>
          <p:nvSpPr>
            <p:cNvPr id="3" name="Freeform 3"/>
            <p:cNvSpPr/>
            <p:nvPr/>
          </p:nvSpPr>
          <p:spPr>
            <a:xfrm>
              <a:off x="0" y="0"/>
              <a:ext cx="2364489" cy="560661"/>
            </a:xfrm>
            <a:custGeom>
              <a:avLst/>
              <a:gdLst/>
              <a:ahLst/>
              <a:cxnLst/>
              <a:rect l="l" t="t" r="r" b="b"/>
              <a:pathLst>
                <a:path w="2364489" h="560661">
                  <a:moveTo>
                    <a:pt x="14360" y="0"/>
                  </a:moveTo>
                  <a:lnTo>
                    <a:pt x="2350129" y="0"/>
                  </a:lnTo>
                  <a:cubicBezTo>
                    <a:pt x="2358060" y="0"/>
                    <a:pt x="2364489" y="6429"/>
                    <a:pt x="2364489" y="14360"/>
                  </a:cubicBezTo>
                  <a:lnTo>
                    <a:pt x="2364489" y="546301"/>
                  </a:lnTo>
                  <a:cubicBezTo>
                    <a:pt x="2364489" y="550109"/>
                    <a:pt x="2362977" y="553762"/>
                    <a:pt x="2360283" y="556455"/>
                  </a:cubicBezTo>
                  <a:cubicBezTo>
                    <a:pt x="2357590" y="559148"/>
                    <a:pt x="2353938" y="560661"/>
                    <a:pt x="2350129" y="560661"/>
                  </a:cubicBezTo>
                  <a:lnTo>
                    <a:pt x="14360" y="560661"/>
                  </a:lnTo>
                  <a:cubicBezTo>
                    <a:pt x="10552" y="560661"/>
                    <a:pt x="6899" y="559148"/>
                    <a:pt x="4206" y="556455"/>
                  </a:cubicBezTo>
                  <a:cubicBezTo>
                    <a:pt x="1513" y="553762"/>
                    <a:pt x="0" y="550109"/>
                    <a:pt x="0" y="546301"/>
                  </a:cubicBezTo>
                  <a:lnTo>
                    <a:pt x="0" y="14360"/>
                  </a:lnTo>
                  <a:cubicBezTo>
                    <a:pt x="0" y="10552"/>
                    <a:pt x="1513" y="6899"/>
                    <a:pt x="4206" y="4206"/>
                  </a:cubicBezTo>
                  <a:cubicBezTo>
                    <a:pt x="6899" y="1513"/>
                    <a:pt x="10552" y="0"/>
                    <a:pt x="14360" y="0"/>
                  </a:cubicBezTo>
                  <a:close/>
                </a:path>
              </a:pathLst>
            </a:custGeom>
            <a:solidFill>
              <a:srgbClr val="000000">
                <a:alpha val="0"/>
              </a:srgbClr>
            </a:solidFill>
            <a:ln w="9525" cap="rnd">
              <a:solidFill>
                <a:srgbClr val="000000"/>
              </a:solidFill>
              <a:prstDash val="solid"/>
              <a:round/>
            </a:ln>
          </p:spPr>
          <p:txBody>
            <a:bodyPr/>
            <a:lstStyle/>
            <a:p>
              <a:endParaRPr lang="en-US"/>
            </a:p>
          </p:txBody>
        </p:sp>
        <p:sp>
          <p:nvSpPr>
            <p:cNvPr id="4" name="TextBox 4"/>
            <p:cNvSpPr txBox="1"/>
            <p:nvPr/>
          </p:nvSpPr>
          <p:spPr>
            <a:xfrm>
              <a:off x="0" y="19050"/>
              <a:ext cx="2364489" cy="541611"/>
            </a:xfrm>
            <a:prstGeom prst="rect">
              <a:avLst/>
            </a:prstGeom>
          </p:spPr>
          <p:txBody>
            <a:bodyPr lIns="50800" tIns="50800" rIns="50800" bIns="50800" rtlCol="0" anchor="ctr"/>
            <a:lstStyle/>
            <a:p>
              <a:pPr algn="ctr">
                <a:lnSpc>
                  <a:spcPts val="1980"/>
                </a:lnSpc>
              </a:pPr>
              <a:endParaRPr/>
            </a:p>
          </p:txBody>
        </p:sp>
      </p:grpSp>
      <p:grpSp>
        <p:nvGrpSpPr>
          <p:cNvPr id="5" name="Group 5"/>
          <p:cNvGrpSpPr/>
          <p:nvPr/>
        </p:nvGrpSpPr>
        <p:grpSpPr>
          <a:xfrm>
            <a:off x="7467641" y="2542489"/>
            <a:ext cx="2497318" cy="249731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8058646" y="3133494"/>
            <a:ext cx="1315308" cy="1315308"/>
          </a:xfrm>
          <a:custGeom>
            <a:avLst/>
            <a:gdLst/>
            <a:ahLst/>
            <a:cxnLst/>
            <a:rect l="l" t="t" r="r" b="b"/>
            <a:pathLst>
              <a:path w="1315308" h="1315308">
                <a:moveTo>
                  <a:pt x="0" y="0"/>
                </a:moveTo>
                <a:lnTo>
                  <a:pt x="1315308" y="0"/>
                </a:lnTo>
                <a:lnTo>
                  <a:pt x="1315308" y="1315308"/>
                </a:lnTo>
                <a:lnTo>
                  <a:pt x="0" y="1315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3108511" y="5416759"/>
            <a:ext cx="12070979" cy="2608423"/>
          </a:xfrm>
          <a:prstGeom prst="rect">
            <a:avLst/>
          </a:prstGeom>
        </p:spPr>
        <p:txBody>
          <a:bodyPr lIns="0" tIns="0" rIns="0" bIns="0" rtlCol="0" anchor="t">
            <a:spAutoFit/>
          </a:bodyPr>
          <a:lstStyle/>
          <a:p>
            <a:pPr marL="0" lvl="0" indent="0" algn="ctr">
              <a:lnSpc>
                <a:spcPts val="6995"/>
              </a:lnSpc>
              <a:spcBef>
                <a:spcPct val="0"/>
              </a:spcBef>
            </a:pPr>
            <a:r>
              <a:rPr lang="en-US" sz="4633" u="none" strike="noStrike">
                <a:solidFill>
                  <a:srgbClr val="737373"/>
                </a:solidFill>
                <a:latin typeface="DM Sans Bold"/>
              </a:rPr>
              <a:t>Implement this predictive model onto reservation website to determine the probability of reservation cancellation.</a:t>
            </a:r>
          </a:p>
        </p:txBody>
      </p:sp>
      <p:grpSp>
        <p:nvGrpSpPr>
          <p:cNvPr id="10" name="Group 10"/>
          <p:cNvGrpSpPr/>
          <p:nvPr/>
        </p:nvGrpSpPr>
        <p:grpSpPr>
          <a:xfrm>
            <a:off x="1028700" y="486522"/>
            <a:ext cx="16230600" cy="1048429"/>
            <a:chOff x="0" y="0"/>
            <a:chExt cx="4274726" cy="276129"/>
          </a:xfrm>
        </p:grpSpPr>
        <p:sp>
          <p:nvSpPr>
            <p:cNvPr id="11" name="Freeform 11"/>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12" name="TextBox 12"/>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RECOMMENDATION #1</a:t>
            </a:r>
          </a:p>
        </p:txBody>
      </p:sp>
      <p:sp>
        <p:nvSpPr>
          <p:cNvPr id="14" name="Freeform 14"/>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5015620" y="9037207"/>
            <a:ext cx="476642" cy="47664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20" name="TextBox 20"/>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21" name="TextBox 21"/>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22" name="TextBox 22"/>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85053" y="2482330"/>
            <a:ext cx="12317894" cy="6573765"/>
          </a:xfrm>
          <a:custGeom>
            <a:avLst/>
            <a:gdLst/>
            <a:ahLst/>
            <a:cxnLst/>
            <a:rect l="l" t="t" r="r" b="b"/>
            <a:pathLst>
              <a:path w="12317894" h="6573765">
                <a:moveTo>
                  <a:pt x="0" y="0"/>
                </a:moveTo>
                <a:lnTo>
                  <a:pt x="12317894" y="0"/>
                </a:lnTo>
                <a:lnTo>
                  <a:pt x="12317894" y="6573765"/>
                </a:lnTo>
                <a:lnTo>
                  <a:pt x="0" y="6573765"/>
                </a:lnTo>
                <a:lnTo>
                  <a:pt x="0" y="0"/>
                </a:lnTo>
                <a:close/>
              </a:path>
            </a:pathLst>
          </a:custGeom>
          <a:blipFill>
            <a:blip r:embed="rId2"/>
            <a:stretch>
              <a:fillRect t="-11577" r="-14503" b="-2739"/>
            </a:stretch>
          </a:blipFill>
        </p:spPr>
        <p:txBody>
          <a:bodyPr/>
          <a:lstStyle/>
          <a:p>
            <a:endParaRPr lang="en-US"/>
          </a:p>
        </p:txBody>
      </p:sp>
      <p:sp>
        <p:nvSpPr>
          <p:cNvPr id="3" name="TextBox 3"/>
          <p:cNvSpPr txBox="1"/>
          <p:nvPr/>
        </p:nvSpPr>
        <p:spPr>
          <a:xfrm>
            <a:off x="4149386" y="2021847"/>
            <a:ext cx="10711054" cy="428615"/>
          </a:xfrm>
          <a:prstGeom prst="rect">
            <a:avLst/>
          </a:prstGeom>
        </p:spPr>
        <p:txBody>
          <a:bodyPr lIns="0" tIns="0" rIns="0" bIns="0" rtlCol="0" anchor="t">
            <a:spAutoFit/>
          </a:bodyPr>
          <a:lstStyle/>
          <a:p>
            <a:pPr algn="ctr">
              <a:lnSpc>
                <a:spcPts val="3591"/>
              </a:lnSpc>
            </a:pPr>
            <a:r>
              <a:rPr lang="en-US" sz="2565">
                <a:solidFill>
                  <a:srgbClr val="737373"/>
                </a:solidFill>
                <a:latin typeface="DM Sans Bold"/>
              </a:rPr>
              <a:t>Cancellations have come mostly from corporate groups.</a:t>
            </a:r>
          </a:p>
        </p:txBody>
      </p:sp>
      <p:grpSp>
        <p:nvGrpSpPr>
          <p:cNvPr id="4" name="Group 4"/>
          <p:cNvGrpSpPr/>
          <p:nvPr/>
        </p:nvGrpSpPr>
        <p:grpSpPr>
          <a:xfrm>
            <a:off x="1028700" y="486522"/>
            <a:ext cx="16230600" cy="1048429"/>
            <a:chOff x="0" y="0"/>
            <a:chExt cx="4274726" cy="276129"/>
          </a:xfrm>
        </p:grpSpPr>
        <p:sp>
          <p:nvSpPr>
            <p:cNvPr id="5" name="Freeform 5"/>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6" name="TextBox 6"/>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 #2</a:t>
            </a:r>
          </a:p>
        </p:txBody>
      </p:sp>
      <p:sp>
        <p:nvSpPr>
          <p:cNvPr id="8" name="Freeform 8"/>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0" name="Group 10"/>
          <p:cNvGrpSpPr/>
          <p:nvPr/>
        </p:nvGrpSpPr>
        <p:grpSpPr>
          <a:xfrm>
            <a:off x="15015620" y="9037207"/>
            <a:ext cx="476642" cy="47664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14" name="TextBox 14"/>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15" name="TextBox 15"/>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16" name="TextBox 16"/>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65268" y="5409542"/>
            <a:ext cx="13862320" cy="2756208"/>
            <a:chOff x="0" y="0"/>
            <a:chExt cx="2364489" cy="470125"/>
          </a:xfrm>
        </p:grpSpPr>
        <p:sp>
          <p:nvSpPr>
            <p:cNvPr id="3" name="Freeform 3"/>
            <p:cNvSpPr/>
            <p:nvPr/>
          </p:nvSpPr>
          <p:spPr>
            <a:xfrm>
              <a:off x="0" y="0"/>
              <a:ext cx="2364489" cy="470125"/>
            </a:xfrm>
            <a:custGeom>
              <a:avLst/>
              <a:gdLst/>
              <a:ahLst/>
              <a:cxnLst/>
              <a:rect l="l" t="t" r="r" b="b"/>
              <a:pathLst>
                <a:path w="2364489" h="470125">
                  <a:moveTo>
                    <a:pt x="12845" y="0"/>
                  </a:moveTo>
                  <a:lnTo>
                    <a:pt x="2351644" y="0"/>
                  </a:lnTo>
                  <a:cubicBezTo>
                    <a:pt x="2355051" y="0"/>
                    <a:pt x="2358318" y="1353"/>
                    <a:pt x="2360727" y="3762"/>
                  </a:cubicBezTo>
                  <a:cubicBezTo>
                    <a:pt x="2363136" y="6171"/>
                    <a:pt x="2364489" y="9438"/>
                    <a:pt x="2364489" y="12845"/>
                  </a:cubicBezTo>
                  <a:lnTo>
                    <a:pt x="2364489" y="457280"/>
                  </a:lnTo>
                  <a:cubicBezTo>
                    <a:pt x="2364489" y="460687"/>
                    <a:pt x="2363136" y="463954"/>
                    <a:pt x="2360727" y="466363"/>
                  </a:cubicBezTo>
                  <a:cubicBezTo>
                    <a:pt x="2358318" y="468772"/>
                    <a:pt x="2355051" y="470125"/>
                    <a:pt x="2351644" y="470125"/>
                  </a:cubicBezTo>
                  <a:lnTo>
                    <a:pt x="12845" y="470125"/>
                  </a:lnTo>
                  <a:cubicBezTo>
                    <a:pt x="9438" y="470125"/>
                    <a:pt x="6171" y="468772"/>
                    <a:pt x="3762" y="466363"/>
                  </a:cubicBezTo>
                  <a:cubicBezTo>
                    <a:pt x="1353" y="463954"/>
                    <a:pt x="0" y="460687"/>
                    <a:pt x="0" y="457280"/>
                  </a:cubicBezTo>
                  <a:lnTo>
                    <a:pt x="0" y="12845"/>
                  </a:lnTo>
                  <a:cubicBezTo>
                    <a:pt x="0" y="9438"/>
                    <a:pt x="1353" y="6171"/>
                    <a:pt x="3762" y="3762"/>
                  </a:cubicBezTo>
                  <a:cubicBezTo>
                    <a:pt x="6171" y="1353"/>
                    <a:pt x="9438" y="0"/>
                    <a:pt x="12845" y="0"/>
                  </a:cubicBezTo>
                  <a:close/>
                </a:path>
              </a:pathLst>
            </a:custGeom>
            <a:solidFill>
              <a:srgbClr val="000000">
                <a:alpha val="0"/>
              </a:srgbClr>
            </a:solidFill>
            <a:ln w="9525" cap="rnd">
              <a:solidFill>
                <a:srgbClr val="000000"/>
              </a:solidFill>
              <a:prstDash val="solid"/>
              <a:round/>
            </a:ln>
          </p:spPr>
          <p:txBody>
            <a:bodyPr/>
            <a:lstStyle/>
            <a:p>
              <a:endParaRPr lang="en-US"/>
            </a:p>
          </p:txBody>
        </p:sp>
        <p:sp>
          <p:nvSpPr>
            <p:cNvPr id="4" name="TextBox 4"/>
            <p:cNvSpPr txBox="1"/>
            <p:nvPr/>
          </p:nvSpPr>
          <p:spPr>
            <a:xfrm>
              <a:off x="0" y="19050"/>
              <a:ext cx="2364489" cy="451075"/>
            </a:xfrm>
            <a:prstGeom prst="rect">
              <a:avLst/>
            </a:prstGeom>
          </p:spPr>
          <p:txBody>
            <a:bodyPr lIns="50800" tIns="50800" rIns="50800" bIns="50800" rtlCol="0" anchor="ctr"/>
            <a:lstStyle/>
            <a:p>
              <a:pPr algn="ctr">
                <a:lnSpc>
                  <a:spcPts val="1980"/>
                </a:lnSpc>
              </a:pPr>
              <a:endParaRPr/>
            </a:p>
          </p:txBody>
        </p:sp>
      </p:grpSp>
      <p:grpSp>
        <p:nvGrpSpPr>
          <p:cNvPr id="5" name="Group 5"/>
          <p:cNvGrpSpPr/>
          <p:nvPr/>
        </p:nvGrpSpPr>
        <p:grpSpPr>
          <a:xfrm>
            <a:off x="7467641" y="2542489"/>
            <a:ext cx="2497318" cy="249731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951441" y="3026289"/>
            <a:ext cx="1529718" cy="1529718"/>
          </a:xfrm>
          <a:custGeom>
            <a:avLst/>
            <a:gdLst/>
            <a:ahLst/>
            <a:cxnLst/>
            <a:rect l="l" t="t" r="r" b="b"/>
            <a:pathLst>
              <a:path w="1529718" h="1529718">
                <a:moveTo>
                  <a:pt x="0" y="0"/>
                </a:moveTo>
                <a:lnTo>
                  <a:pt x="1529718" y="0"/>
                </a:lnTo>
                <a:lnTo>
                  <a:pt x="1529718" y="1529718"/>
                </a:lnTo>
                <a:lnTo>
                  <a:pt x="0" y="152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2133401" y="5416759"/>
            <a:ext cx="13777519" cy="2608423"/>
          </a:xfrm>
          <a:prstGeom prst="rect">
            <a:avLst/>
          </a:prstGeom>
        </p:spPr>
        <p:txBody>
          <a:bodyPr lIns="0" tIns="0" rIns="0" bIns="0" rtlCol="0" anchor="t">
            <a:spAutoFit/>
          </a:bodyPr>
          <a:lstStyle/>
          <a:p>
            <a:pPr marL="0" lvl="0" indent="0" algn="ctr">
              <a:lnSpc>
                <a:spcPts val="6995"/>
              </a:lnSpc>
              <a:spcBef>
                <a:spcPct val="0"/>
              </a:spcBef>
            </a:pPr>
            <a:r>
              <a:rPr lang="en-US" sz="4633" u="none" strike="noStrike">
                <a:solidFill>
                  <a:srgbClr val="737373"/>
                </a:solidFill>
                <a:latin typeface="DM Sans Bold"/>
              </a:rPr>
              <a:t>Target corporate groups by offering incentives and personalized services, or raise cancellation fees to decrease chances of cancellation.</a:t>
            </a:r>
          </a:p>
        </p:txBody>
      </p:sp>
      <p:grpSp>
        <p:nvGrpSpPr>
          <p:cNvPr id="10" name="Group 10"/>
          <p:cNvGrpSpPr/>
          <p:nvPr/>
        </p:nvGrpSpPr>
        <p:grpSpPr>
          <a:xfrm>
            <a:off x="1028700" y="486522"/>
            <a:ext cx="16230600" cy="1048429"/>
            <a:chOff x="0" y="0"/>
            <a:chExt cx="4274726" cy="276129"/>
          </a:xfrm>
        </p:grpSpPr>
        <p:sp>
          <p:nvSpPr>
            <p:cNvPr id="11" name="Freeform 11"/>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12" name="TextBox 12"/>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RECOMMENDATION #2</a:t>
            </a:r>
          </a:p>
        </p:txBody>
      </p:sp>
      <p:sp>
        <p:nvSpPr>
          <p:cNvPr id="14" name="Freeform 14"/>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15015620" y="9037207"/>
            <a:ext cx="476642" cy="47664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20" name="TextBox 20"/>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21" name="TextBox 21"/>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22" name="TextBox 22"/>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670004"/>
            <a:ext cx="8417894" cy="6873326"/>
          </a:xfrm>
          <a:custGeom>
            <a:avLst/>
            <a:gdLst/>
            <a:ahLst/>
            <a:cxnLst/>
            <a:rect l="l" t="t" r="r" b="b"/>
            <a:pathLst>
              <a:path w="8417894" h="6873326">
                <a:moveTo>
                  <a:pt x="0" y="0"/>
                </a:moveTo>
                <a:lnTo>
                  <a:pt x="8417894" y="0"/>
                </a:lnTo>
                <a:lnTo>
                  <a:pt x="8417894" y="6873327"/>
                </a:lnTo>
                <a:lnTo>
                  <a:pt x="0" y="6873327"/>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4" name="TextBox 4"/>
          <p:cNvSpPr txBox="1"/>
          <p:nvPr/>
        </p:nvSpPr>
        <p:spPr>
          <a:xfrm>
            <a:off x="506226" y="2108664"/>
            <a:ext cx="8833842" cy="789304"/>
          </a:xfrm>
          <a:prstGeom prst="rect">
            <a:avLst/>
          </a:prstGeom>
        </p:spPr>
        <p:txBody>
          <a:bodyPr lIns="0" tIns="0" rIns="0" bIns="0" rtlCol="0" anchor="t">
            <a:spAutoFit/>
          </a:bodyPr>
          <a:lstStyle/>
          <a:p>
            <a:pPr algn="ctr">
              <a:lnSpc>
                <a:spcPts val="3220"/>
              </a:lnSpc>
            </a:pPr>
            <a:r>
              <a:rPr lang="en-US" sz="2300">
                <a:solidFill>
                  <a:srgbClr val="737373"/>
                </a:solidFill>
                <a:latin typeface="DM Sans Bold"/>
              </a:rPr>
              <a:t>Repeat guests are less likely to cancel their hotel reservations.</a:t>
            </a:r>
          </a:p>
          <a:p>
            <a:pPr algn="ctr">
              <a:lnSpc>
                <a:spcPts val="3220"/>
              </a:lnSpc>
            </a:pPr>
            <a:endParaRPr lang="en-US" sz="2300">
              <a:solidFill>
                <a:srgbClr val="737373"/>
              </a:solidFill>
              <a:latin typeface="DM Sans Bold"/>
            </a:endParaRPr>
          </a:p>
        </p:txBody>
      </p:sp>
      <p:grpSp>
        <p:nvGrpSpPr>
          <p:cNvPr id="5" name="Group 5"/>
          <p:cNvGrpSpPr/>
          <p:nvPr/>
        </p:nvGrpSpPr>
        <p:grpSpPr>
          <a:xfrm>
            <a:off x="1028700" y="486522"/>
            <a:ext cx="16230600" cy="1048429"/>
            <a:chOff x="0" y="0"/>
            <a:chExt cx="4274726" cy="276129"/>
          </a:xfrm>
        </p:grpSpPr>
        <p:sp>
          <p:nvSpPr>
            <p:cNvPr id="6" name="Freeform 6"/>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7" name="TextBox 7"/>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 #3</a:t>
            </a:r>
          </a:p>
        </p:txBody>
      </p:sp>
      <p:sp>
        <p:nvSpPr>
          <p:cNvPr id="9" name="Freeform 9"/>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1" name="Group 11"/>
          <p:cNvGrpSpPr/>
          <p:nvPr/>
        </p:nvGrpSpPr>
        <p:grpSpPr>
          <a:xfrm>
            <a:off x="15015620" y="9037207"/>
            <a:ext cx="476642" cy="47664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15" name="TextBox 15"/>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16" name="TextBox 16"/>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17" name="TextBox 17"/>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670004"/>
            <a:ext cx="8417894" cy="6873326"/>
          </a:xfrm>
          <a:custGeom>
            <a:avLst/>
            <a:gdLst/>
            <a:ahLst/>
            <a:cxnLst/>
            <a:rect l="l" t="t" r="r" b="b"/>
            <a:pathLst>
              <a:path w="8417894" h="6873326">
                <a:moveTo>
                  <a:pt x="0" y="0"/>
                </a:moveTo>
                <a:lnTo>
                  <a:pt x="8417894" y="0"/>
                </a:lnTo>
                <a:lnTo>
                  <a:pt x="8417894" y="6873327"/>
                </a:lnTo>
                <a:lnTo>
                  <a:pt x="0" y="6873327"/>
                </a:lnTo>
                <a:lnTo>
                  <a:pt x="0" y="0"/>
                </a:lnTo>
                <a:close/>
              </a:path>
            </a:pathLst>
          </a:custGeom>
          <a:blipFill>
            <a:blip r:embed="rId3"/>
            <a:stretch>
              <a:fillRect/>
            </a:stretch>
          </a:blipFill>
        </p:spPr>
        <p:txBody>
          <a:bodyPr/>
          <a:lstStyle/>
          <a:p>
            <a:endParaRPr lang="en-US"/>
          </a:p>
        </p:txBody>
      </p:sp>
      <p:sp>
        <p:nvSpPr>
          <p:cNvPr id="3" name="Freeform 3"/>
          <p:cNvSpPr/>
          <p:nvPr/>
        </p:nvSpPr>
        <p:spPr>
          <a:xfrm>
            <a:off x="9864925" y="4478582"/>
            <a:ext cx="7763640" cy="2596280"/>
          </a:xfrm>
          <a:custGeom>
            <a:avLst/>
            <a:gdLst/>
            <a:ahLst/>
            <a:cxnLst/>
            <a:rect l="l" t="t" r="r" b="b"/>
            <a:pathLst>
              <a:path w="7763640" h="2596280">
                <a:moveTo>
                  <a:pt x="0" y="0"/>
                </a:moveTo>
                <a:lnTo>
                  <a:pt x="7763640" y="0"/>
                </a:lnTo>
                <a:lnTo>
                  <a:pt x="7763640" y="2596281"/>
                </a:lnTo>
                <a:lnTo>
                  <a:pt x="0" y="2596281"/>
                </a:lnTo>
                <a:lnTo>
                  <a:pt x="0" y="0"/>
                </a:lnTo>
                <a:close/>
              </a:path>
            </a:pathLst>
          </a:custGeom>
          <a:blipFill>
            <a:blip r:embed="rId4"/>
            <a:stretch>
              <a:fillRect l="-9906"/>
            </a:stretch>
          </a:blipFill>
        </p:spPr>
        <p:txBody>
          <a:bodyPr/>
          <a:lstStyle/>
          <a:p>
            <a:endParaRPr lang="en-US"/>
          </a:p>
        </p:txBody>
      </p:sp>
      <p:sp>
        <p:nvSpPr>
          <p:cNvPr id="4" name="TextBox 4"/>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5" name="TextBox 5"/>
          <p:cNvSpPr txBox="1"/>
          <p:nvPr/>
        </p:nvSpPr>
        <p:spPr>
          <a:xfrm>
            <a:off x="9645712" y="7008188"/>
            <a:ext cx="8202067" cy="414274"/>
          </a:xfrm>
          <a:prstGeom prst="rect">
            <a:avLst/>
          </a:prstGeom>
        </p:spPr>
        <p:txBody>
          <a:bodyPr lIns="0" tIns="0" rIns="0" bIns="0" rtlCol="0" anchor="t">
            <a:spAutoFit/>
          </a:bodyPr>
          <a:lstStyle/>
          <a:p>
            <a:pPr marL="0" lvl="0" indent="0" algn="ctr">
              <a:lnSpc>
                <a:spcPts val="3473"/>
              </a:lnSpc>
              <a:spcBef>
                <a:spcPct val="0"/>
              </a:spcBef>
            </a:pPr>
            <a:r>
              <a:rPr lang="en-US" sz="2300" u="none" strike="noStrike">
                <a:solidFill>
                  <a:srgbClr val="737373"/>
                </a:solidFill>
                <a:latin typeface="DM Sans Bold"/>
              </a:rPr>
              <a:t>Lead time has the greatest impact on guest cancellations.</a:t>
            </a:r>
          </a:p>
        </p:txBody>
      </p:sp>
      <p:sp>
        <p:nvSpPr>
          <p:cNvPr id="6" name="TextBox 6"/>
          <p:cNvSpPr txBox="1"/>
          <p:nvPr/>
        </p:nvSpPr>
        <p:spPr>
          <a:xfrm>
            <a:off x="506226" y="2108664"/>
            <a:ext cx="8833842" cy="789304"/>
          </a:xfrm>
          <a:prstGeom prst="rect">
            <a:avLst/>
          </a:prstGeom>
        </p:spPr>
        <p:txBody>
          <a:bodyPr lIns="0" tIns="0" rIns="0" bIns="0" rtlCol="0" anchor="t">
            <a:spAutoFit/>
          </a:bodyPr>
          <a:lstStyle/>
          <a:p>
            <a:pPr algn="ctr">
              <a:lnSpc>
                <a:spcPts val="3220"/>
              </a:lnSpc>
            </a:pPr>
            <a:r>
              <a:rPr lang="en-US" sz="2300">
                <a:solidFill>
                  <a:srgbClr val="737373"/>
                </a:solidFill>
                <a:latin typeface="DM Sans Bold"/>
              </a:rPr>
              <a:t>Repeat guests are less likely to cancel their hotel reservations.</a:t>
            </a:r>
          </a:p>
          <a:p>
            <a:pPr algn="ctr">
              <a:lnSpc>
                <a:spcPts val="3220"/>
              </a:lnSpc>
            </a:pPr>
            <a:endParaRPr lang="en-US" sz="2300">
              <a:solidFill>
                <a:srgbClr val="737373"/>
              </a:solidFill>
              <a:latin typeface="DM Sans Bold"/>
            </a:endParaRPr>
          </a:p>
        </p:txBody>
      </p:sp>
      <p:grpSp>
        <p:nvGrpSpPr>
          <p:cNvPr id="7" name="Group 7"/>
          <p:cNvGrpSpPr/>
          <p:nvPr/>
        </p:nvGrpSpPr>
        <p:grpSpPr>
          <a:xfrm>
            <a:off x="1028700" y="486522"/>
            <a:ext cx="16230600" cy="1048429"/>
            <a:chOff x="0" y="0"/>
            <a:chExt cx="4274726" cy="276129"/>
          </a:xfrm>
        </p:grpSpPr>
        <p:sp>
          <p:nvSpPr>
            <p:cNvPr id="8" name="Freeform 8"/>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9" name="TextBox 9"/>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 #3</a:t>
            </a:r>
          </a:p>
        </p:txBody>
      </p:sp>
      <p:sp>
        <p:nvSpPr>
          <p:cNvPr id="11" name="Freeform 11"/>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3" name="Group 13"/>
          <p:cNvGrpSpPr/>
          <p:nvPr/>
        </p:nvGrpSpPr>
        <p:grpSpPr>
          <a:xfrm>
            <a:off x="15015620" y="9037207"/>
            <a:ext cx="476642" cy="47664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17" name="TextBox 17"/>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18" name="TextBox 18"/>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19" name="TextBox 19"/>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33401" y="5425736"/>
            <a:ext cx="13780872" cy="2740014"/>
            <a:chOff x="0" y="0"/>
            <a:chExt cx="2364489" cy="470125"/>
          </a:xfrm>
        </p:grpSpPr>
        <p:sp>
          <p:nvSpPr>
            <p:cNvPr id="3" name="Freeform 3"/>
            <p:cNvSpPr/>
            <p:nvPr/>
          </p:nvSpPr>
          <p:spPr>
            <a:xfrm>
              <a:off x="0" y="0"/>
              <a:ext cx="2364489" cy="470125"/>
            </a:xfrm>
            <a:custGeom>
              <a:avLst/>
              <a:gdLst/>
              <a:ahLst/>
              <a:cxnLst/>
              <a:rect l="l" t="t" r="r" b="b"/>
              <a:pathLst>
                <a:path w="2364489" h="470125">
                  <a:moveTo>
                    <a:pt x="12921" y="0"/>
                  </a:moveTo>
                  <a:lnTo>
                    <a:pt x="2351568" y="0"/>
                  </a:lnTo>
                  <a:cubicBezTo>
                    <a:pt x="2358704" y="0"/>
                    <a:pt x="2364489" y="5785"/>
                    <a:pt x="2364489" y="12921"/>
                  </a:cubicBezTo>
                  <a:lnTo>
                    <a:pt x="2364489" y="457204"/>
                  </a:lnTo>
                  <a:cubicBezTo>
                    <a:pt x="2364489" y="464340"/>
                    <a:pt x="2358704" y="470125"/>
                    <a:pt x="2351568" y="470125"/>
                  </a:cubicBezTo>
                  <a:lnTo>
                    <a:pt x="12921" y="470125"/>
                  </a:lnTo>
                  <a:cubicBezTo>
                    <a:pt x="9494" y="470125"/>
                    <a:pt x="6208" y="468764"/>
                    <a:pt x="3785" y="466341"/>
                  </a:cubicBezTo>
                  <a:cubicBezTo>
                    <a:pt x="1361" y="463917"/>
                    <a:pt x="0" y="460631"/>
                    <a:pt x="0" y="457204"/>
                  </a:cubicBezTo>
                  <a:lnTo>
                    <a:pt x="0" y="12921"/>
                  </a:lnTo>
                  <a:cubicBezTo>
                    <a:pt x="0" y="5785"/>
                    <a:pt x="5785" y="0"/>
                    <a:pt x="12921" y="0"/>
                  </a:cubicBezTo>
                  <a:close/>
                </a:path>
              </a:pathLst>
            </a:custGeom>
            <a:solidFill>
              <a:srgbClr val="000000">
                <a:alpha val="0"/>
              </a:srgbClr>
            </a:solidFill>
            <a:ln w="9525" cap="rnd">
              <a:solidFill>
                <a:srgbClr val="000000"/>
              </a:solidFill>
              <a:prstDash val="solid"/>
              <a:round/>
            </a:ln>
          </p:spPr>
          <p:txBody>
            <a:bodyPr/>
            <a:lstStyle/>
            <a:p>
              <a:endParaRPr lang="en-US"/>
            </a:p>
          </p:txBody>
        </p:sp>
        <p:sp>
          <p:nvSpPr>
            <p:cNvPr id="4" name="TextBox 4"/>
            <p:cNvSpPr txBox="1"/>
            <p:nvPr/>
          </p:nvSpPr>
          <p:spPr>
            <a:xfrm>
              <a:off x="0" y="19050"/>
              <a:ext cx="2364489" cy="451075"/>
            </a:xfrm>
            <a:prstGeom prst="rect">
              <a:avLst/>
            </a:prstGeom>
          </p:spPr>
          <p:txBody>
            <a:bodyPr lIns="50800" tIns="50800" rIns="50800" bIns="50800" rtlCol="0" anchor="ctr"/>
            <a:lstStyle/>
            <a:p>
              <a:pPr algn="ctr">
                <a:lnSpc>
                  <a:spcPts val="1980"/>
                </a:lnSpc>
              </a:pPr>
              <a:endParaRPr/>
            </a:p>
          </p:txBody>
        </p:sp>
      </p:grpSp>
      <p:grpSp>
        <p:nvGrpSpPr>
          <p:cNvPr id="5" name="Group 5"/>
          <p:cNvGrpSpPr/>
          <p:nvPr/>
        </p:nvGrpSpPr>
        <p:grpSpPr>
          <a:xfrm>
            <a:off x="7467641" y="2542489"/>
            <a:ext cx="2497318" cy="249731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926004" y="2903175"/>
            <a:ext cx="1580591" cy="1775945"/>
          </a:xfrm>
          <a:custGeom>
            <a:avLst/>
            <a:gdLst/>
            <a:ahLst/>
            <a:cxnLst/>
            <a:rect l="l" t="t" r="r" b="b"/>
            <a:pathLst>
              <a:path w="1580591" h="1775945">
                <a:moveTo>
                  <a:pt x="0" y="0"/>
                </a:moveTo>
                <a:lnTo>
                  <a:pt x="1580592" y="0"/>
                </a:lnTo>
                <a:lnTo>
                  <a:pt x="1580592" y="1775946"/>
                </a:lnTo>
                <a:lnTo>
                  <a:pt x="0" y="17759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2325712" y="5437165"/>
            <a:ext cx="13588562" cy="2580920"/>
          </a:xfrm>
          <a:prstGeom prst="rect">
            <a:avLst/>
          </a:prstGeom>
        </p:spPr>
        <p:txBody>
          <a:bodyPr lIns="0" tIns="0" rIns="0" bIns="0" rtlCol="0" anchor="t">
            <a:spAutoFit/>
          </a:bodyPr>
          <a:lstStyle/>
          <a:p>
            <a:pPr algn="ctr">
              <a:lnSpc>
                <a:spcPts val="6954"/>
              </a:lnSpc>
            </a:pPr>
            <a:r>
              <a:rPr lang="en-US" sz="4605">
                <a:solidFill>
                  <a:srgbClr val="737373"/>
                </a:solidFill>
                <a:latin typeface="DM Sans Bold"/>
              </a:rPr>
              <a:t>Create a loyalty program that prioritizes repeat guests in the booking process, allowing them to reserve rooms earlier. </a:t>
            </a:r>
          </a:p>
        </p:txBody>
      </p:sp>
      <p:grpSp>
        <p:nvGrpSpPr>
          <p:cNvPr id="10" name="Group 10"/>
          <p:cNvGrpSpPr/>
          <p:nvPr/>
        </p:nvGrpSpPr>
        <p:grpSpPr>
          <a:xfrm>
            <a:off x="1028700" y="486522"/>
            <a:ext cx="16230600" cy="1048429"/>
            <a:chOff x="0" y="0"/>
            <a:chExt cx="4274726" cy="276129"/>
          </a:xfrm>
        </p:grpSpPr>
        <p:sp>
          <p:nvSpPr>
            <p:cNvPr id="11" name="Freeform 11"/>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12" name="TextBox 12"/>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RECOMMENDATION #3</a:t>
            </a:r>
          </a:p>
        </p:txBody>
      </p:sp>
      <p:sp>
        <p:nvSpPr>
          <p:cNvPr id="14" name="Freeform 14"/>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6" name="Group 16"/>
          <p:cNvGrpSpPr/>
          <p:nvPr/>
        </p:nvGrpSpPr>
        <p:grpSpPr>
          <a:xfrm>
            <a:off x="15015620" y="9037207"/>
            <a:ext cx="476642" cy="47664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20" name="TextBox 20"/>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21" name="TextBox 21"/>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22" name="TextBox 22"/>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57352" y="2728344"/>
            <a:ext cx="8356472" cy="6814987"/>
          </a:xfrm>
          <a:custGeom>
            <a:avLst/>
            <a:gdLst/>
            <a:ahLst/>
            <a:cxnLst/>
            <a:rect l="l" t="t" r="r" b="b"/>
            <a:pathLst>
              <a:path w="8356472" h="6814987">
                <a:moveTo>
                  <a:pt x="0" y="0"/>
                </a:moveTo>
                <a:lnTo>
                  <a:pt x="8356472" y="0"/>
                </a:lnTo>
                <a:lnTo>
                  <a:pt x="8356472" y="6814987"/>
                </a:lnTo>
                <a:lnTo>
                  <a:pt x="0" y="6814987"/>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1028700" y="2233976"/>
            <a:ext cx="9013775" cy="389254"/>
          </a:xfrm>
          <a:prstGeom prst="rect">
            <a:avLst/>
          </a:prstGeom>
        </p:spPr>
        <p:txBody>
          <a:bodyPr lIns="0" tIns="0" rIns="0" bIns="0" rtlCol="0" anchor="t">
            <a:spAutoFit/>
          </a:bodyPr>
          <a:lstStyle/>
          <a:p>
            <a:pPr algn="ctr">
              <a:lnSpc>
                <a:spcPts val="3220"/>
              </a:lnSpc>
            </a:pPr>
            <a:r>
              <a:rPr lang="en-US" sz="2300">
                <a:solidFill>
                  <a:srgbClr val="737373"/>
                </a:solidFill>
                <a:latin typeface="DM Sans Bold"/>
              </a:rPr>
              <a:t>Room Type 1 has the most bookings and the most cancellations.</a:t>
            </a:r>
          </a:p>
        </p:txBody>
      </p:sp>
      <p:grpSp>
        <p:nvGrpSpPr>
          <p:cNvPr id="4" name="Group 4"/>
          <p:cNvGrpSpPr/>
          <p:nvPr/>
        </p:nvGrpSpPr>
        <p:grpSpPr>
          <a:xfrm>
            <a:off x="1028700" y="486522"/>
            <a:ext cx="16230600" cy="1048429"/>
            <a:chOff x="0" y="0"/>
            <a:chExt cx="4274726" cy="276129"/>
          </a:xfrm>
        </p:grpSpPr>
        <p:sp>
          <p:nvSpPr>
            <p:cNvPr id="5" name="Freeform 5"/>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6" name="TextBox 6"/>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 #4</a:t>
            </a:r>
          </a:p>
        </p:txBody>
      </p:sp>
      <p:sp>
        <p:nvSpPr>
          <p:cNvPr id="8" name="Freeform 8"/>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0" name="Group 10"/>
          <p:cNvGrpSpPr/>
          <p:nvPr/>
        </p:nvGrpSpPr>
        <p:grpSpPr>
          <a:xfrm>
            <a:off x="15015620" y="9037207"/>
            <a:ext cx="476642" cy="47664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14" name="TextBox 14"/>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15" name="TextBox 15"/>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16" name="TextBox 16"/>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959161" y="1830093"/>
            <a:ext cx="5140294" cy="5948741"/>
          </a:xfrm>
          <a:custGeom>
            <a:avLst/>
            <a:gdLst/>
            <a:ahLst/>
            <a:cxnLst/>
            <a:rect l="l" t="t" r="r" b="b"/>
            <a:pathLst>
              <a:path w="5140294" h="5948741">
                <a:moveTo>
                  <a:pt x="0" y="0"/>
                </a:moveTo>
                <a:lnTo>
                  <a:pt x="5140295" y="0"/>
                </a:lnTo>
                <a:lnTo>
                  <a:pt x="5140295" y="5948741"/>
                </a:lnTo>
                <a:lnTo>
                  <a:pt x="0" y="5948741"/>
                </a:lnTo>
                <a:lnTo>
                  <a:pt x="0" y="0"/>
                </a:lnTo>
                <a:close/>
              </a:path>
            </a:pathLst>
          </a:custGeom>
          <a:blipFill>
            <a:blip r:embed="rId3"/>
            <a:stretch>
              <a:fillRect t="-10780" r="-30147" b="-6280"/>
            </a:stretch>
          </a:blipFill>
        </p:spPr>
        <p:txBody>
          <a:bodyPr/>
          <a:lstStyle/>
          <a:p>
            <a:endParaRPr lang="en-US"/>
          </a:p>
        </p:txBody>
      </p:sp>
      <p:sp>
        <p:nvSpPr>
          <p:cNvPr id="3" name="Freeform 3"/>
          <p:cNvSpPr/>
          <p:nvPr/>
        </p:nvSpPr>
        <p:spPr>
          <a:xfrm>
            <a:off x="1357352" y="2728344"/>
            <a:ext cx="8356472" cy="6814987"/>
          </a:xfrm>
          <a:custGeom>
            <a:avLst/>
            <a:gdLst/>
            <a:ahLst/>
            <a:cxnLst/>
            <a:rect l="l" t="t" r="r" b="b"/>
            <a:pathLst>
              <a:path w="8356472" h="6814987">
                <a:moveTo>
                  <a:pt x="0" y="0"/>
                </a:moveTo>
                <a:lnTo>
                  <a:pt x="8356472" y="0"/>
                </a:lnTo>
                <a:lnTo>
                  <a:pt x="8356472" y="6814987"/>
                </a:lnTo>
                <a:lnTo>
                  <a:pt x="0" y="6814987"/>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028700" y="2233976"/>
            <a:ext cx="9013775" cy="389254"/>
          </a:xfrm>
          <a:prstGeom prst="rect">
            <a:avLst/>
          </a:prstGeom>
        </p:spPr>
        <p:txBody>
          <a:bodyPr lIns="0" tIns="0" rIns="0" bIns="0" rtlCol="0" anchor="t">
            <a:spAutoFit/>
          </a:bodyPr>
          <a:lstStyle/>
          <a:p>
            <a:pPr algn="ctr">
              <a:lnSpc>
                <a:spcPts val="3220"/>
              </a:lnSpc>
            </a:pPr>
            <a:r>
              <a:rPr lang="en-US" sz="2300">
                <a:solidFill>
                  <a:srgbClr val="737373"/>
                </a:solidFill>
                <a:latin typeface="DM Sans Bold"/>
              </a:rPr>
              <a:t>Room Type 1 has the most bookings and the most cancellations.</a:t>
            </a:r>
          </a:p>
        </p:txBody>
      </p:sp>
      <p:sp>
        <p:nvSpPr>
          <p:cNvPr id="5" name="TextBox 5"/>
          <p:cNvSpPr txBox="1"/>
          <p:nvPr/>
        </p:nvSpPr>
        <p:spPr>
          <a:xfrm>
            <a:off x="11016696" y="7775001"/>
            <a:ext cx="7025226" cy="789304"/>
          </a:xfrm>
          <a:prstGeom prst="rect">
            <a:avLst/>
          </a:prstGeom>
        </p:spPr>
        <p:txBody>
          <a:bodyPr lIns="0" tIns="0" rIns="0" bIns="0" rtlCol="0" anchor="t">
            <a:spAutoFit/>
          </a:bodyPr>
          <a:lstStyle/>
          <a:p>
            <a:pPr algn="ctr">
              <a:lnSpc>
                <a:spcPts val="3220"/>
              </a:lnSpc>
            </a:pPr>
            <a:r>
              <a:rPr lang="en-US" sz="2300">
                <a:solidFill>
                  <a:srgbClr val="737373"/>
                </a:solidFill>
                <a:latin typeface="DM Sans Bold"/>
              </a:rPr>
              <a:t>Room Types 1 and 4 are moderately priced, relative to other rooms.</a:t>
            </a:r>
          </a:p>
        </p:txBody>
      </p:sp>
      <p:grpSp>
        <p:nvGrpSpPr>
          <p:cNvPr id="6" name="Group 6"/>
          <p:cNvGrpSpPr/>
          <p:nvPr/>
        </p:nvGrpSpPr>
        <p:grpSpPr>
          <a:xfrm>
            <a:off x="1028700" y="486522"/>
            <a:ext cx="16230600" cy="1048429"/>
            <a:chOff x="0" y="0"/>
            <a:chExt cx="4274726" cy="276129"/>
          </a:xfrm>
        </p:grpSpPr>
        <p:sp>
          <p:nvSpPr>
            <p:cNvPr id="7" name="Freeform 7"/>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8" name="TextBox 8"/>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 #4</a:t>
            </a:r>
          </a:p>
        </p:txBody>
      </p:sp>
      <p:sp>
        <p:nvSpPr>
          <p:cNvPr id="10" name="Freeform 10"/>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2" name="Group 12"/>
          <p:cNvGrpSpPr/>
          <p:nvPr/>
        </p:nvGrpSpPr>
        <p:grpSpPr>
          <a:xfrm>
            <a:off x="15015620" y="9037207"/>
            <a:ext cx="476642" cy="47664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16" name="TextBox 16"/>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17" name="TextBox 17"/>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18" name="TextBox 18"/>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56322" y="0"/>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17556" y="9164276"/>
            <a:ext cx="4102978" cy="2245448"/>
          </a:xfrm>
          <a:custGeom>
            <a:avLst/>
            <a:gdLst/>
            <a:ahLst/>
            <a:cxnLst/>
            <a:rect l="l" t="t" r="r" b="b"/>
            <a:pathLst>
              <a:path w="4102978" h="2245448">
                <a:moveTo>
                  <a:pt x="0" y="0"/>
                </a:moveTo>
                <a:lnTo>
                  <a:pt x="4102979" y="0"/>
                </a:lnTo>
                <a:lnTo>
                  <a:pt x="4102979" y="2245448"/>
                </a:lnTo>
                <a:lnTo>
                  <a:pt x="0" y="22454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11759210" y="7143750"/>
            <a:ext cx="5500090" cy="1066800"/>
          </a:xfrm>
          <a:prstGeom prst="rect">
            <a:avLst/>
          </a:prstGeom>
        </p:spPr>
        <p:txBody>
          <a:bodyPr lIns="0" tIns="0" rIns="0" bIns="0" rtlCol="0" anchor="t">
            <a:spAutoFit/>
          </a:bodyPr>
          <a:lstStyle/>
          <a:p>
            <a:pPr algn="r">
              <a:lnSpc>
                <a:spcPts val="8250"/>
              </a:lnSpc>
            </a:pPr>
            <a:r>
              <a:rPr lang="en-US" sz="7500">
                <a:solidFill>
                  <a:srgbClr val="8CA9AD"/>
                </a:solidFill>
                <a:latin typeface="DM Serif Display"/>
              </a:rPr>
              <a:t>AGENDA</a:t>
            </a:r>
          </a:p>
        </p:txBody>
      </p:sp>
      <p:sp>
        <p:nvSpPr>
          <p:cNvPr id="5" name="TextBox 5"/>
          <p:cNvSpPr txBox="1"/>
          <p:nvPr/>
        </p:nvSpPr>
        <p:spPr>
          <a:xfrm>
            <a:off x="2137665" y="1642792"/>
            <a:ext cx="2114055" cy="1080348"/>
          </a:xfrm>
          <a:prstGeom prst="rect">
            <a:avLst/>
          </a:prstGeom>
        </p:spPr>
        <p:txBody>
          <a:bodyPr lIns="0" tIns="0" rIns="0" bIns="0" rtlCol="0" anchor="t">
            <a:spAutoFit/>
          </a:bodyPr>
          <a:lstStyle/>
          <a:p>
            <a:pPr>
              <a:lnSpc>
                <a:spcPts val="8398"/>
              </a:lnSpc>
            </a:pPr>
            <a:r>
              <a:rPr lang="en-US" sz="7634">
                <a:solidFill>
                  <a:srgbClr val="8CA9AD"/>
                </a:solidFill>
                <a:latin typeface="DM Sans Bold"/>
              </a:rPr>
              <a:t>01.</a:t>
            </a:r>
          </a:p>
        </p:txBody>
      </p:sp>
      <p:sp>
        <p:nvSpPr>
          <p:cNvPr id="6" name="TextBox 6"/>
          <p:cNvSpPr txBox="1"/>
          <p:nvPr/>
        </p:nvSpPr>
        <p:spPr>
          <a:xfrm>
            <a:off x="2061465" y="3302688"/>
            <a:ext cx="2114055" cy="1080348"/>
          </a:xfrm>
          <a:prstGeom prst="rect">
            <a:avLst/>
          </a:prstGeom>
        </p:spPr>
        <p:txBody>
          <a:bodyPr lIns="0" tIns="0" rIns="0" bIns="0" rtlCol="0" anchor="t">
            <a:spAutoFit/>
          </a:bodyPr>
          <a:lstStyle/>
          <a:p>
            <a:pPr>
              <a:lnSpc>
                <a:spcPts val="8398"/>
              </a:lnSpc>
            </a:pPr>
            <a:r>
              <a:rPr lang="en-US" sz="7634">
                <a:solidFill>
                  <a:srgbClr val="8CA9AD"/>
                </a:solidFill>
                <a:latin typeface="DM Sans Bold"/>
              </a:rPr>
              <a:t>02.</a:t>
            </a:r>
          </a:p>
        </p:txBody>
      </p:sp>
      <p:sp>
        <p:nvSpPr>
          <p:cNvPr id="7" name="TextBox 7"/>
          <p:cNvSpPr txBox="1"/>
          <p:nvPr/>
        </p:nvSpPr>
        <p:spPr>
          <a:xfrm>
            <a:off x="4175521" y="1813179"/>
            <a:ext cx="8241726" cy="638399"/>
          </a:xfrm>
          <a:prstGeom prst="rect">
            <a:avLst/>
          </a:prstGeom>
        </p:spPr>
        <p:txBody>
          <a:bodyPr lIns="0" tIns="0" rIns="0" bIns="0" rtlCol="0" anchor="t">
            <a:spAutoFit/>
          </a:bodyPr>
          <a:lstStyle/>
          <a:p>
            <a:pPr>
              <a:lnSpc>
                <a:spcPts val="4969"/>
              </a:lnSpc>
            </a:pPr>
            <a:r>
              <a:rPr lang="en-US" sz="4517">
                <a:solidFill>
                  <a:srgbClr val="737373"/>
                </a:solidFill>
                <a:latin typeface="DM Sans Bold"/>
              </a:rPr>
              <a:t>BACKGROUND INFORMATION</a:t>
            </a:r>
          </a:p>
        </p:txBody>
      </p:sp>
      <p:sp>
        <p:nvSpPr>
          <p:cNvPr id="8" name="TextBox 8"/>
          <p:cNvSpPr txBox="1"/>
          <p:nvPr/>
        </p:nvSpPr>
        <p:spPr>
          <a:xfrm>
            <a:off x="4175521" y="3480483"/>
            <a:ext cx="7335938" cy="638399"/>
          </a:xfrm>
          <a:prstGeom prst="rect">
            <a:avLst/>
          </a:prstGeom>
        </p:spPr>
        <p:txBody>
          <a:bodyPr lIns="0" tIns="0" rIns="0" bIns="0" rtlCol="0" anchor="t">
            <a:spAutoFit/>
          </a:bodyPr>
          <a:lstStyle/>
          <a:p>
            <a:pPr>
              <a:lnSpc>
                <a:spcPts val="4969"/>
              </a:lnSpc>
            </a:pPr>
            <a:r>
              <a:rPr lang="en-US" sz="4517">
                <a:solidFill>
                  <a:srgbClr val="737373"/>
                </a:solidFill>
                <a:latin typeface="DM Sans Bold"/>
              </a:rPr>
              <a:t>OUR GOALS</a:t>
            </a:r>
          </a:p>
        </p:txBody>
      </p:sp>
      <p:sp>
        <p:nvSpPr>
          <p:cNvPr id="9" name="TextBox 9"/>
          <p:cNvSpPr txBox="1"/>
          <p:nvPr/>
        </p:nvSpPr>
        <p:spPr>
          <a:xfrm>
            <a:off x="2061465" y="4962585"/>
            <a:ext cx="2114055" cy="1080348"/>
          </a:xfrm>
          <a:prstGeom prst="rect">
            <a:avLst/>
          </a:prstGeom>
        </p:spPr>
        <p:txBody>
          <a:bodyPr lIns="0" tIns="0" rIns="0" bIns="0" rtlCol="0" anchor="t">
            <a:spAutoFit/>
          </a:bodyPr>
          <a:lstStyle/>
          <a:p>
            <a:pPr>
              <a:lnSpc>
                <a:spcPts val="8398"/>
              </a:lnSpc>
            </a:pPr>
            <a:r>
              <a:rPr lang="en-US" sz="7634">
                <a:solidFill>
                  <a:srgbClr val="8CA9AD"/>
                </a:solidFill>
                <a:latin typeface="DM Sans Bold"/>
              </a:rPr>
              <a:t>03.</a:t>
            </a:r>
          </a:p>
        </p:txBody>
      </p:sp>
      <p:sp>
        <p:nvSpPr>
          <p:cNvPr id="10" name="TextBox 10"/>
          <p:cNvSpPr txBox="1"/>
          <p:nvPr/>
        </p:nvSpPr>
        <p:spPr>
          <a:xfrm>
            <a:off x="4175521" y="5169272"/>
            <a:ext cx="9773117" cy="638399"/>
          </a:xfrm>
          <a:prstGeom prst="rect">
            <a:avLst/>
          </a:prstGeom>
        </p:spPr>
        <p:txBody>
          <a:bodyPr lIns="0" tIns="0" rIns="0" bIns="0" rtlCol="0" anchor="t">
            <a:spAutoFit/>
          </a:bodyPr>
          <a:lstStyle/>
          <a:p>
            <a:pPr>
              <a:lnSpc>
                <a:spcPts val="4969"/>
              </a:lnSpc>
            </a:pPr>
            <a:r>
              <a:rPr lang="en-US" sz="4517">
                <a:solidFill>
                  <a:srgbClr val="737373"/>
                </a:solidFill>
                <a:latin typeface="DM Sans Bold"/>
              </a:rPr>
              <a:t>SOLUTION &amp; RECOMMENDATIONS</a:t>
            </a:r>
          </a:p>
        </p:txBody>
      </p:sp>
      <p:sp>
        <p:nvSpPr>
          <p:cNvPr id="11" name="TextBox 11"/>
          <p:cNvSpPr txBox="1"/>
          <p:nvPr/>
        </p:nvSpPr>
        <p:spPr>
          <a:xfrm>
            <a:off x="2061465" y="6623958"/>
            <a:ext cx="2114055" cy="1080348"/>
          </a:xfrm>
          <a:prstGeom prst="rect">
            <a:avLst/>
          </a:prstGeom>
        </p:spPr>
        <p:txBody>
          <a:bodyPr lIns="0" tIns="0" rIns="0" bIns="0" rtlCol="0" anchor="t">
            <a:spAutoFit/>
          </a:bodyPr>
          <a:lstStyle/>
          <a:p>
            <a:pPr>
              <a:lnSpc>
                <a:spcPts val="8398"/>
              </a:lnSpc>
            </a:pPr>
            <a:r>
              <a:rPr lang="en-US" sz="7634">
                <a:solidFill>
                  <a:srgbClr val="8CA9AD"/>
                </a:solidFill>
                <a:latin typeface="DM Sans Bold"/>
              </a:rPr>
              <a:t>04.</a:t>
            </a:r>
          </a:p>
        </p:txBody>
      </p:sp>
      <p:sp>
        <p:nvSpPr>
          <p:cNvPr id="12" name="TextBox 12"/>
          <p:cNvSpPr txBox="1"/>
          <p:nvPr/>
        </p:nvSpPr>
        <p:spPr>
          <a:xfrm>
            <a:off x="4175521" y="6830644"/>
            <a:ext cx="9773117" cy="638399"/>
          </a:xfrm>
          <a:prstGeom prst="rect">
            <a:avLst/>
          </a:prstGeom>
        </p:spPr>
        <p:txBody>
          <a:bodyPr lIns="0" tIns="0" rIns="0" bIns="0" rtlCol="0" anchor="t">
            <a:spAutoFit/>
          </a:bodyPr>
          <a:lstStyle/>
          <a:p>
            <a:pPr>
              <a:lnSpc>
                <a:spcPts val="4969"/>
              </a:lnSpc>
            </a:pPr>
            <a:r>
              <a:rPr lang="en-US" sz="4517">
                <a:solidFill>
                  <a:srgbClr val="737373"/>
                </a:solidFill>
                <a:latin typeface="DM Sans Bold"/>
              </a:rPr>
              <a:t>LIMITATIONS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33401" y="5425736"/>
            <a:ext cx="13780872" cy="2740014"/>
            <a:chOff x="0" y="0"/>
            <a:chExt cx="2364489" cy="470125"/>
          </a:xfrm>
        </p:grpSpPr>
        <p:sp>
          <p:nvSpPr>
            <p:cNvPr id="3" name="Freeform 3"/>
            <p:cNvSpPr/>
            <p:nvPr/>
          </p:nvSpPr>
          <p:spPr>
            <a:xfrm>
              <a:off x="0" y="0"/>
              <a:ext cx="2364489" cy="470125"/>
            </a:xfrm>
            <a:custGeom>
              <a:avLst/>
              <a:gdLst/>
              <a:ahLst/>
              <a:cxnLst/>
              <a:rect l="l" t="t" r="r" b="b"/>
              <a:pathLst>
                <a:path w="2364489" h="470125">
                  <a:moveTo>
                    <a:pt x="12921" y="0"/>
                  </a:moveTo>
                  <a:lnTo>
                    <a:pt x="2351568" y="0"/>
                  </a:lnTo>
                  <a:cubicBezTo>
                    <a:pt x="2358704" y="0"/>
                    <a:pt x="2364489" y="5785"/>
                    <a:pt x="2364489" y="12921"/>
                  </a:cubicBezTo>
                  <a:lnTo>
                    <a:pt x="2364489" y="457204"/>
                  </a:lnTo>
                  <a:cubicBezTo>
                    <a:pt x="2364489" y="464340"/>
                    <a:pt x="2358704" y="470125"/>
                    <a:pt x="2351568" y="470125"/>
                  </a:cubicBezTo>
                  <a:lnTo>
                    <a:pt x="12921" y="470125"/>
                  </a:lnTo>
                  <a:cubicBezTo>
                    <a:pt x="9494" y="470125"/>
                    <a:pt x="6208" y="468764"/>
                    <a:pt x="3785" y="466341"/>
                  </a:cubicBezTo>
                  <a:cubicBezTo>
                    <a:pt x="1361" y="463917"/>
                    <a:pt x="0" y="460631"/>
                    <a:pt x="0" y="457204"/>
                  </a:cubicBezTo>
                  <a:lnTo>
                    <a:pt x="0" y="12921"/>
                  </a:lnTo>
                  <a:cubicBezTo>
                    <a:pt x="0" y="5785"/>
                    <a:pt x="5785" y="0"/>
                    <a:pt x="12921" y="0"/>
                  </a:cubicBezTo>
                  <a:close/>
                </a:path>
              </a:pathLst>
            </a:custGeom>
            <a:solidFill>
              <a:srgbClr val="000000">
                <a:alpha val="0"/>
              </a:srgbClr>
            </a:solidFill>
            <a:ln w="9525" cap="rnd">
              <a:solidFill>
                <a:srgbClr val="000000"/>
              </a:solidFill>
              <a:prstDash val="solid"/>
              <a:round/>
            </a:ln>
          </p:spPr>
          <p:txBody>
            <a:bodyPr/>
            <a:lstStyle/>
            <a:p>
              <a:endParaRPr lang="en-US"/>
            </a:p>
          </p:txBody>
        </p:sp>
        <p:sp>
          <p:nvSpPr>
            <p:cNvPr id="4" name="TextBox 4"/>
            <p:cNvSpPr txBox="1"/>
            <p:nvPr/>
          </p:nvSpPr>
          <p:spPr>
            <a:xfrm>
              <a:off x="0" y="19050"/>
              <a:ext cx="2364489" cy="451075"/>
            </a:xfrm>
            <a:prstGeom prst="rect">
              <a:avLst/>
            </a:prstGeom>
          </p:spPr>
          <p:txBody>
            <a:bodyPr lIns="50800" tIns="50800" rIns="50800" bIns="50800" rtlCol="0" anchor="ctr"/>
            <a:lstStyle/>
            <a:p>
              <a:pPr algn="ctr">
                <a:lnSpc>
                  <a:spcPts val="1980"/>
                </a:lnSpc>
              </a:pPr>
              <a:endParaRPr/>
            </a:p>
          </p:txBody>
        </p:sp>
      </p:grpSp>
      <p:grpSp>
        <p:nvGrpSpPr>
          <p:cNvPr id="5" name="Group 5"/>
          <p:cNvGrpSpPr/>
          <p:nvPr/>
        </p:nvGrpSpPr>
        <p:grpSpPr>
          <a:xfrm>
            <a:off x="7467641" y="2542489"/>
            <a:ext cx="2497318" cy="249731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721805" y="2973854"/>
            <a:ext cx="1988990" cy="1634588"/>
          </a:xfrm>
          <a:custGeom>
            <a:avLst/>
            <a:gdLst/>
            <a:ahLst/>
            <a:cxnLst/>
            <a:rect l="l" t="t" r="r" b="b"/>
            <a:pathLst>
              <a:path w="1988990" h="1634588">
                <a:moveTo>
                  <a:pt x="0" y="0"/>
                </a:moveTo>
                <a:lnTo>
                  <a:pt x="1988990" y="0"/>
                </a:lnTo>
                <a:lnTo>
                  <a:pt x="1988990" y="1634588"/>
                </a:lnTo>
                <a:lnTo>
                  <a:pt x="0" y="16345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2229556" y="5706642"/>
            <a:ext cx="13588562" cy="2073427"/>
          </a:xfrm>
          <a:prstGeom prst="rect">
            <a:avLst/>
          </a:prstGeom>
        </p:spPr>
        <p:txBody>
          <a:bodyPr lIns="0" tIns="0" rIns="0" bIns="0" rtlCol="0" anchor="t">
            <a:spAutoFit/>
          </a:bodyPr>
          <a:lstStyle/>
          <a:p>
            <a:pPr algn="ctr">
              <a:lnSpc>
                <a:spcPts val="5595"/>
              </a:lnSpc>
            </a:pPr>
            <a:r>
              <a:rPr lang="en-US" sz="3705">
                <a:solidFill>
                  <a:srgbClr val="737373"/>
                </a:solidFill>
                <a:latin typeface="DM Sans Bold"/>
              </a:rPr>
              <a:t>Restructure what Room Type 1 and Room Type 4 offer guests and how the value proposition is communicated to customers.</a:t>
            </a:r>
          </a:p>
        </p:txBody>
      </p:sp>
      <p:grpSp>
        <p:nvGrpSpPr>
          <p:cNvPr id="10" name="Group 10"/>
          <p:cNvGrpSpPr/>
          <p:nvPr/>
        </p:nvGrpSpPr>
        <p:grpSpPr>
          <a:xfrm>
            <a:off x="1028700" y="486522"/>
            <a:ext cx="16230600" cy="1048429"/>
            <a:chOff x="0" y="0"/>
            <a:chExt cx="4274726" cy="276129"/>
          </a:xfrm>
        </p:grpSpPr>
        <p:sp>
          <p:nvSpPr>
            <p:cNvPr id="11" name="Freeform 11"/>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12" name="TextBox 12"/>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RECOMMENDATION #4</a:t>
            </a:r>
          </a:p>
        </p:txBody>
      </p:sp>
      <p:sp>
        <p:nvSpPr>
          <p:cNvPr id="14" name="Freeform 14"/>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6" name="Group 16"/>
          <p:cNvGrpSpPr/>
          <p:nvPr/>
        </p:nvGrpSpPr>
        <p:grpSpPr>
          <a:xfrm>
            <a:off x="15015620" y="9037207"/>
            <a:ext cx="476642" cy="47664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20" name="TextBox 20"/>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21" name="TextBox 21"/>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22" name="TextBox 22"/>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3895722"/>
            <a:ext cx="7571992" cy="1066800"/>
          </a:xfrm>
          <a:prstGeom prst="rect">
            <a:avLst/>
          </a:prstGeom>
        </p:spPr>
        <p:txBody>
          <a:bodyPr lIns="0" tIns="0" rIns="0" bIns="0" rtlCol="0" anchor="t">
            <a:spAutoFit/>
          </a:bodyPr>
          <a:lstStyle/>
          <a:p>
            <a:pPr algn="r">
              <a:lnSpc>
                <a:spcPts val="8250"/>
              </a:lnSpc>
            </a:pPr>
            <a:r>
              <a:rPr lang="en-US" sz="7500">
                <a:solidFill>
                  <a:srgbClr val="FFFFFF"/>
                </a:solidFill>
                <a:latin typeface="DM Serif Display"/>
              </a:rPr>
              <a:t>LIMITATIONS</a:t>
            </a: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86522"/>
            <a:ext cx="16230600" cy="1048429"/>
            <a:chOff x="0" y="0"/>
            <a:chExt cx="4274726" cy="276129"/>
          </a:xfrm>
        </p:grpSpPr>
        <p:sp>
          <p:nvSpPr>
            <p:cNvPr id="3" name="Freeform 3"/>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70897" y="3749723"/>
            <a:ext cx="4508064" cy="3508246"/>
            <a:chOff x="0" y="0"/>
            <a:chExt cx="1187309" cy="923982"/>
          </a:xfrm>
        </p:grpSpPr>
        <p:sp>
          <p:nvSpPr>
            <p:cNvPr id="6" name="Freeform 6"/>
            <p:cNvSpPr/>
            <p:nvPr/>
          </p:nvSpPr>
          <p:spPr>
            <a:xfrm>
              <a:off x="0" y="0"/>
              <a:ext cx="1187309" cy="923982"/>
            </a:xfrm>
            <a:custGeom>
              <a:avLst/>
              <a:gdLst/>
              <a:ahLst/>
              <a:cxnLst/>
              <a:rect l="l" t="t" r="r" b="b"/>
              <a:pathLst>
                <a:path w="1187309" h="923982">
                  <a:moveTo>
                    <a:pt x="87585" y="0"/>
                  </a:moveTo>
                  <a:lnTo>
                    <a:pt x="1099724" y="0"/>
                  </a:lnTo>
                  <a:cubicBezTo>
                    <a:pt x="1148096" y="0"/>
                    <a:pt x="1187309" y="39213"/>
                    <a:pt x="1187309" y="87585"/>
                  </a:cubicBezTo>
                  <a:lnTo>
                    <a:pt x="1187309" y="836398"/>
                  </a:lnTo>
                  <a:cubicBezTo>
                    <a:pt x="1187309" y="884769"/>
                    <a:pt x="1148096" y="923982"/>
                    <a:pt x="1099724" y="923982"/>
                  </a:cubicBezTo>
                  <a:lnTo>
                    <a:pt x="87585" y="923982"/>
                  </a:lnTo>
                  <a:cubicBezTo>
                    <a:pt x="64356" y="923982"/>
                    <a:pt x="42078" y="914755"/>
                    <a:pt x="25653" y="898329"/>
                  </a:cubicBezTo>
                  <a:cubicBezTo>
                    <a:pt x="9228" y="881904"/>
                    <a:pt x="0" y="859627"/>
                    <a:pt x="0" y="836398"/>
                  </a:cubicBezTo>
                  <a:lnTo>
                    <a:pt x="0" y="87585"/>
                  </a:lnTo>
                  <a:cubicBezTo>
                    <a:pt x="0" y="39213"/>
                    <a:pt x="39213" y="0"/>
                    <a:pt x="87585" y="0"/>
                  </a:cubicBezTo>
                  <a:close/>
                </a:path>
              </a:pathLst>
            </a:custGeom>
            <a:solidFill>
              <a:srgbClr val="8CA9AD"/>
            </a:solidFill>
          </p:spPr>
          <p:txBody>
            <a:bodyPr/>
            <a:lstStyle/>
            <a:p>
              <a:endParaRPr lang="en-US"/>
            </a:p>
          </p:txBody>
        </p:sp>
        <p:sp>
          <p:nvSpPr>
            <p:cNvPr id="7" name="TextBox 7"/>
            <p:cNvSpPr txBox="1"/>
            <p:nvPr/>
          </p:nvSpPr>
          <p:spPr>
            <a:xfrm>
              <a:off x="0" y="-57150"/>
              <a:ext cx="1187309" cy="981132"/>
            </a:xfrm>
            <a:prstGeom prst="rect">
              <a:avLst/>
            </a:prstGeom>
          </p:spPr>
          <p:txBody>
            <a:bodyPr lIns="50800" tIns="50800" rIns="50800" bIns="50800" rtlCol="0" anchor="ctr"/>
            <a:lstStyle/>
            <a:p>
              <a:pPr algn="ctr">
                <a:lnSpc>
                  <a:spcPts val="4199"/>
                </a:lnSpc>
              </a:pPr>
              <a:r>
                <a:rPr lang="en-US" sz="2999">
                  <a:solidFill>
                    <a:srgbClr val="FFFFFF"/>
                  </a:solidFill>
                  <a:latin typeface="DM Sans Bold"/>
                </a:rPr>
                <a:t>Number of beds, bathroom configurations, and other amenities not provided in dataset</a:t>
              </a:r>
            </a:p>
          </p:txBody>
        </p:sp>
      </p:grpSp>
      <p:grpSp>
        <p:nvGrpSpPr>
          <p:cNvPr id="8" name="Group 8"/>
          <p:cNvGrpSpPr/>
          <p:nvPr/>
        </p:nvGrpSpPr>
        <p:grpSpPr>
          <a:xfrm>
            <a:off x="6889968" y="3749723"/>
            <a:ext cx="4508064" cy="3508246"/>
            <a:chOff x="0" y="0"/>
            <a:chExt cx="1187309" cy="923982"/>
          </a:xfrm>
        </p:grpSpPr>
        <p:sp>
          <p:nvSpPr>
            <p:cNvPr id="9" name="Freeform 9"/>
            <p:cNvSpPr/>
            <p:nvPr/>
          </p:nvSpPr>
          <p:spPr>
            <a:xfrm>
              <a:off x="0" y="0"/>
              <a:ext cx="1187309" cy="923982"/>
            </a:xfrm>
            <a:custGeom>
              <a:avLst/>
              <a:gdLst/>
              <a:ahLst/>
              <a:cxnLst/>
              <a:rect l="l" t="t" r="r" b="b"/>
              <a:pathLst>
                <a:path w="1187309" h="923982">
                  <a:moveTo>
                    <a:pt x="87585" y="0"/>
                  </a:moveTo>
                  <a:lnTo>
                    <a:pt x="1099724" y="0"/>
                  </a:lnTo>
                  <a:cubicBezTo>
                    <a:pt x="1148096" y="0"/>
                    <a:pt x="1187309" y="39213"/>
                    <a:pt x="1187309" y="87585"/>
                  </a:cubicBezTo>
                  <a:lnTo>
                    <a:pt x="1187309" y="836398"/>
                  </a:lnTo>
                  <a:cubicBezTo>
                    <a:pt x="1187309" y="884769"/>
                    <a:pt x="1148096" y="923982"/>
                    <a:pt x="1099724" y="923982"/>
                  </a:cubicBezTo>
                  <a:lnTo>
                    <a:pt x="87585" y="923982"/>
                  </a:lnTo>
                  <a:cubicBezTo>
                    <a:pt x="64356" y="923982"/>
                    <a:pt x="42078" y="914755"/>
                    <a:pt x="25653" y="898329"/>
                  </a:cubicBezTo>
                  <a:cubicBezTo>
                    <a:pt x="9228" y="881904"/>
                    <a:pt x="0" y="859627"/>
                    <a:pt x="0" y="836398"/>
                  </a:cubicBezTo>
                  <a:lnTo>
                    <a:pt x="0" y="87585"/>
                  </a:lnTo>
                  <a:cubicBezTo>
                    <a:pt x="0" y="39213"/>
                    <a:pt x="39213" y="0"/>
                    <a:pt x="87585" y="0"/>
                  </a:cubicBezTo>
                  <a:close/>
                </a:path>
              </a:pathLst>
            </a:custGeom>
            <a:solidFill>
              <a:srgbClr val="8CA9AD"/>
            </a:solidFill>
          </p:spPr>
          <p:txBody>
            <a:bodyPr/>
            <a:lstStyle/>
            <a:p>
              <a:endParaRPr lang="en-US"/>
            </a:p>
          </p:txBody>
        </p:sp>
        <p:sp>
          <p:nvSpPr>
            <p:cNvPr id="10" name="TextBox 10"/>
            <p:cNvSpPr txBox="1"/>
            <p:nvPr/>
          </p:nvSpPr>
          <p:spPr>
            <a:xfrm>
              <a:off x="0" y="-57150"/>
              <a:ext cx="1187309" cy="981132"/>
            </a:xfrm>
            <a:prstGeom prst="rect">
              <a:avLst/>
            </a:prstGeom>
          </p:spPr>
          <p:txBody>
            <a:bodyPr lIns="50800" tIns="50800" rIns="50800" bIns="50800" rtlCol="0" anchor="ctr"/>
            <a:lstStyle/>
            <a:p>
              <a:pPr algn="ctr">
                <a:lnSpc>
                  <a:spcPts val="4199"/>
                </a:lnSpc>
              </a:pPr>
              <a:r>
                <a:rPr lang="en-US" sz="2999">
                  <a:solidFill>
                    <a:srgbClr val="FFFFFF"/>
                  </a:solidFill>
                  <a:latin typeface="DM Sans Bold"/>
                </a:rPr>
                <a:t>Pre-COVID Data </a:t>
              </a:r>
            </a:p>
            <a:p>
              <a:pPr algn="ctr">
                <a:lnSpc>
                  <a:spcPts val="4199"/>
                </a:lnSpc>
              </a:pPr>
              <a:r>
                <a:rPr lang="en-US" sz="2999">
                  <a:solidFill>
                    <a:srgbClr val="FFFFFF"/>
                  </a:solidFill>
                  <a:latin typeface="DM Sans Bold"/>
                </a:rPr>
                <a:t>(2017-2018)</a:t>
              </a:r>
            </a:p>
          </p:txBody>
        </p:sp>
      </p:grpSp>
      <p:grpSp>
        <p:nvGrpSpPr>
          <p:cNvPr id="11" name="Group 11"/>
          <p:cNvGrpSpPr/>
          <p:nvPr/>
        </p:nvGrpSpPr>
        <p:grpSpPr>
          <a:xfrm>
            <a:off x="12309039" y="3749723"/>
            <a:ext cx="4508064" cy="3508246"/>
            <a:chOff x="0" y="0"/>
            <a:chExt cx="1187309" cy="923982"/>
          </a:xfrm>
        </p:grpSpPr>
        <p:sp>
          <p:nvSpPr>
            <p:cNvPr id="12" name="Freeform 12"/>
            <p:cNvSpPr/>
            <p:nvPr/>
          </p:nvSpPr>
          <p:spPr>
            <a:xfrm>
              <a:off x="0" y="0"/>
              <a:ext cx="1187309" cy="923982"/>
            </a:xfrm>
            <a:custGeom>
              <a:avLst/>
              <a:gdLst/>
              <a:ahLst/>
              <a:cxnLst/>
              <a:rect l="l" t="t" r="r" b="b"/>
              <a:pathLst>
                <a:path w="1187309" h="923982">
                  <a:moveTo>
                    <a:pt x="87585" y="0"/>
                  </a:moveTo>
                  <a:lnTo>
                    <a:pt x="1099724" y="0"/>
                  </a:lnTo>
                  <a:cubicBezTo>
                    <a:pt x="1148096" y="0"/>
                    <a:pt x="1187309" y="39213"/>
                    <a:pt x="1187309" y="87585"/>
                  </a:cubicBezTo>
                  <a:lnTo>
                    <a:pt x="1187309" y="836398"/>
                  </a:lnTo>
                  <a:cubicBezTo>
                    <a:pt x="1187309" y="884769"/>
                    <a:pt x="1148096" y="923982"/>
                    <a:pt x="1099724" y="923982"/>
                  </a:cubicBezTo>
                  <a:lnTo>
                    <a:pt x="87585" y="923982"/>
                  </a:lnTo>
                  <a:cubicBezTo>
                    <a:pt x="64356" y="923982"/>
                    <a:pt x="42078" y="914755"/>
                    <a:pt x="25653" y="898329"/>
                  </a:cubicBezTo>
                  <a:cubicBezTo>
                    <a:pt x="9228" y="881904"/>
                    <a:pt x="0" y="859627"/>
                    <a:pt x="0" y="836398"/>
                  </a:cubicBezTo>
                  <a:lnTo>
                    <a:pt x="0" y="87585"/>
                  </a:lnTo>
                  <a:cubicBezTo>
                    <a:pt x="0" y="39213"/>
                    <a:pt x="39213" y="0"/>
                    <a:pt x="87585" y="0"/>
                  </a:cubicBezTo>
                  <a:close/>
                </a:path>
              </a:pathLst>
            </a:custGeom>
            <a:solidFill>
              <a:srgbClr val="8CA9AD"/>
            </a:solidFill>
          </p:spPr>
          <p:txBody>
            <a:bodyPr/>
            <a:lstStyle/>
            <a:p>
              <a:endParaRPr lang="en-US"/>
            </a:p>
          </p:txBody>
        </p:sp>
        <p:sp>
          <p:nvSpPr>
            <p:cNvPr id="13" name="TextBox 13"/>
            <p:cNvSpPr txBox="1"/>
            <p:nvPr/>
          </p:nvSpPr>
          <p:spPr>
            <a:xfrm>
              <a:off x="0" y="-57150"/>
              <a:ext cx="1187309" cy="981132"/>
            </a:xfrm>
            <a:prstGeom prst="rect">
              <a:avLst/>
            </a:prstGeom>
          </p:spPr>
          <p:txBody>
            <a:bodyPr lIns="50800" tIns="50800" rIns="50800" bIns="50800" rtlCol="0" anchor="ctr"/>
            <a:lstStyle/>
            <a:p>
              <a:pPr algn="ctr">
                <a:lnSpc>
                  <a:spcPts val="4199"/>
                </a:lnSpc>
              </a:pPr>
              <a:r>
                <a:rPr lang="en-US" sz="2999">
                  <a:solidFill>
                    <a:srgbClr val="FFFFFF"/>
                  </a:solidFill>
                  <a:latin typeface="DM Sans Bold"/>
                </a:rPr>
                <a:t>Cancellations are circumstantial</a:t>
              </a:r>
            </a:p>
          </p:txBody>
        </p:sp>
      </p:grpSp>
      <p:sp>
        <p:nvSpPr>
          <p:cNvPr id="14" name="Freeform 14"/>
          <p:cNvSpPr/>
          <p:nvPr/>
        </p:nvSpPr>
        <p:spPr>
          <a:xfrm rot="2773087">
            <a:off x="-2186703" y="7777817"/>
            <a:ext cx="7315200" cy="2380765"/>
          </a:xfrm>
          <a:custGeom>
            <a:avLst/>
            <a:gdLst/>
            <a:ahLst/>
            <a:cxnLst/>
            <a:rect l="l" t="t" r="r" b="b"/>
            <a:pathLst>
              <a:path w="7315200" h="2380765">
                <a:moveTo>
                  <a:pt x="0" y="0"/>
                </a:moveTo>
                <a:lnTo>
                  <a:pt x="7315200" y="0"/>
                </a:lnTo>
                <a:lnTo>
                  <a:pt x="7315200" y="2380765"/>
                </a:lnTo>
                <a:lnTo>
                  <a:pt x="0" y="23807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LIMITATIONS</a:t>
            </a:r>
          </a:p>
        </p:txBody>
      </p:sp>
      <p:sp>
        <p:nvSpPr>
          <p:cNvPr id="16" name="Freeform 16"/>
          <p:cNvSpPr/>
          <p:nvPr/>
        </p:nvSpPr>
        <p:spPr>
          <a:xfrm>
            <a:off x="12725624"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10368921"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8" name="Group 18"/>
          <p:cNvGrpSpPr/>
          <p:nvPr/>
        </p:nvGrpSpPr>
        <p:grpSpPr>
          <a:xfrm>
            <a:off x="17233078" y="9037207"/>
            <a:ext cx="476642" cy="47664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9396306"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22" name="TextBox 22"/>
          <p:cNvSpPr txBox="1"/>
          <p:nvPr/>
        </p:nvSpPr>
        <p:spPr>
          <a:xfrm>
            <a:off x="11888354"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23" name="TextBox 23"/>
          <p:cNvSpPr txBox="1"/>
          <p:nvPr/>
        </p:nvSpPr>
        <p:spPr>
          <a:xfrm>
            <a:off x="14176551" y="9626014"/>
            <a:ext cx="1945230" cy="216511"/>
          </a:xfrm>
          <a:prstGeom prst="rect">
            <a:avLst/>
          </a:prstGeom>
        </p:spPr>
        <p:txBody>
          <a:bodyPr lIns="0" tIns="0" rIns="0" bIns="0" rtlCol="0" anchor="t">
            <a:spAutoFit/>
          </a:bodyPr>
          <a:lstStyle/>
          <a:p>
            <a:pPr marL="0" lvl="0" indent="0" algn="ctr">
              <a:lnSpc>
                <a:spcPts val="1654"/>
              </a:lnSpc>
              <a:spcBef>
                <a:spcPct val="0"/>
              </a:spcBef>
            </a:pPr>
            <a:r>
              <a:rPr lang="en-US" sz="1504" u="none" strike="noStrike">
                <a:solidFill>
                  <a:srgbClr val="A6A6A6"/>
                </a:solidFill>
                <a:latin typeface="DM Sans Bold"/>
              </a:rPr>
              <a:t>SOLUTION</a:t>
            </a:r>
          </a:p>
        </p:txBody>
      </p:sp>
      <p:sp>
        <p:nvSpPr>
          <p:cNvPr id="24" name="TextBox 24"/>
          <p:cNvSpPr txBox="1"/>
          <p:nvPr/>
        </p:nvSpPr>
        <p:spPr>
          <a:xfrm>
            <a:off x="16464312" y="9661538"/>
            <a:ext cx="1945230" cy="258984"/>
          </a:xfrm>
          <a:prstGeom prst="rect">
            <a:avLst/>
          </a:prstGeom>
        </p:spPr>
        <p:txBody>
          <a:bodyPr lIns="0" tIns="0" rIns="0" bIns="0" rtlCol="0" anchor="t">
            <a:spAutoFit/>
          </a:bodyPr>
          <a:lstStyle/>
          <a:p>
            <a:pPr marL="0" lvl="0" indent="0" algn="ctr">
              <a:lnSpc>
                <a:spcPts val="2022"/>
              </a:lnSpc>
              <a:spcBef>
                <a:spcPct val="0"/>
              </a:spcBef>
            </a:pPr>
            <a:r>
              <a:rPr lang="en-US" sz="1838" u="none" strike="noStrike">
                <a:solidFill>
                  <a:srgbClr val="737373"/>
                </a:solidFill>
                <a:latin typeface="DM Sans Bold"/>
              </a:rPr>
              <a:t>LIMITATIONS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3895722"/>
            <a:ext cx="7571992" cy="1066800"/>
          </a:xfrm>
          <a:prstGeom prst="rect">
            <a:avLst/>
          </a:prstGeom>
        </p:spPr>
        <p:txBody>
          <a:bodyPr lIns="0" tIns="0" rIns="0" bIns="0" rtlCol="0" anchor="t">
            <a:spAutoFit/>
          </a:bodyPr>
          <a:lstStyle/>
          <a:p>
            <a:pPr algn="r">
              <a:lnSpc>
                <a:spcPts val="8250"/>
              </a:lnSpc>
            </a:pPr>
            <a:r>
              <a:rPr lang="en-US" sz="7500">
                <a:solidFill>
                  <a:srgbClr val="FFFFFF"/>
                </a:solidFill>
                <a:latin typeface="DM Serif Display"/>
              </a:rPr>
              <a:t>CONCLUSION</a:t>
            </a: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86522"/>
            <a:ext cx="16230600" cy="1048429"/>
            <a:chOff x="0" y="0"/>
            <a:chExt cx="4274726" cy="276129"/>
          </a:xfrm>
        </p:grpSpPr>
        <p:sp>
          <p:nvSpPr>
            <p:cNvPr id="3" name="Freeform 3"/>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803490" y="4113551"/>
            <a:ext cx="3793714" cy="4635868"/>
            <a:chOff x="0" y="0"/>
            <a:chExt cx="999167" cy="1220969"/>
          </a:xfrm>
        </p:grpSpPr>
        <p:sp>
          <p:nvSpPr>
            <p:cNvPr id="6" name="Freeform 6"/>
            <p:cNvSpPr/>
            <p:nvPr/>
          </p:nvSpPr>
          <p:spPr>
            <a:xfrm>
              <a:off x="0" y="0"/>
              <a:ext cx="999167" cy="1220969"/>
            </a:xfrm>
            <a:custGeom>
              <a:avLst/>
              <a:gdLst/>
              <a:ahLst/>
              <a:cxnLst/>
              <a:rect l="l" t="t" r="r" b="b"/>
              <a:pathLst>
                <a:path w="999167" h="1220969">
                  <a:moveTo>
                    <a:pt x="104077" y="0"/>
                  </a:moveTo>
                  <a:lnTo>
                    <a:pt x="895091" y="0"/>
                  </a:lnTo>
                  <a:cubicBezTo>
                    <a:pt x="952571" y="0"/>
                    <a:pt x="999167" y="46597"/>
                    <a:pt x="999167" y="104077"/>
                  </a:cubicBezTo>
                  <a:lnTo>
                    <a:pt x="999167" y="1116892"/>
                  </a:lnTo>
                  <a:cubicBezTo>
                    <a:pt x="999167" y="1174373"/>
                    <a:pt x="952571" y="1220969"/>
                    <a:pt x="895091" y="1220969"/>
                  </a:cubicBezTo>
                  <a:lnTo>
                    <a:pt x="104077" y="1220969"/>
                  </a:lnTo>
                  <a:cubicBezTo>
                    <a:pt x="46597" y="1220969"/>
                    <a:pt x="0" y="1174373"/>
                    <a:pt x="0" y="1116892"/>
                  </a:cubicBezTo>
                  <a:lnTo>
                    <a:pt x="0" y="104077"/>
                  </a:lnTo>
                  <a:cubicBezTo>
                    <a:pt x="0" y="46597"/>
                    <a:pt x="46597" y="0"/>
                    <a:pt x="104077" y="0"/>
                  </a:cubicBezTo>
                  <a:close/>
                </a:path>
              </a:pathLst>
            </a:custGeom>
            <a:solidFill>
              <a:srgbClr val="8CA9AD"/>
            </a:solidFill>
          </p:spPr>
          <p:txBody>
            <a:bodyPr/>
            <a:lstStyle/>
            <a:p>
              <a:endParaRPr lang="en-US"/>
            </a:p>
          </p:txBody>
        </p:sp>
        <p:sp>
          <p:nvSpPr>
            <p:cNvPr id="7" name="TextBox 7"/>
            <p:cNvSpPr txBox="1"/>
            <p:nvPr/>
          </p:nvSpPr>
          <p:spPr>
            <a:xfrm>
              <a:off x="0" y="-57150"/>
              <a:ext cx="999167" cy="1278119"/>
            </a:xfrm>
            <a:prstGeom prst="rect">
              <a:avLst/>
            </a:prstGeom>
          </p:spPr>
          <p:txBody>
            <a:bodyPr lIns="50800" tIns="50800" rIns="50800" bIns="50800" rtlCol="0" anchor="ctr"/>
            <a:lstStyle/>
            <a:p>
              <a:pPr algn="ctr">
                <a:lnSpc>
                  <a:spcPts val="4199"/>
                </a:lnSpc>
              </a:pPr>
              <a:r>
                <a:rPr lang="en-US" sz="2999">
                  <a:solidFill>
                    <a:srgbClr val="FFFFFF"/>
                  </a:solidFill>
                  <a:latin typeface="DM Sans Bold"/>
                </a:rPr>
                <a:t>Implement predictive model on website to determine probability of reservation cancellation.</a:t>
              </a:r>
            </a:p>
          </p:txBody>
        </p:sp>
      </p:grpSp>
      <p:grpSp>
        <p:nvGrpSpPr>
          <p:cNvPr id="8" name="Group 8"/>
          <p:cNvGrpSpPr/>
          <p:nvPr/>
        </p:nvGrpSpPr>
        <p:grpSpPr>
          <a:xfrm>
            <a:off x="5139396" y="4113551"/>
            <a:ext cx="3779394" cy="4635868"/>
            <a:chOff x="0" y="0"/>
            <a:chExt cx="995396" cy="1220969"/>
          </a:xfrm>
        </p:grpSpPr>
        <p:sp>
          <p:nvSpPr>
            <p:cNvPr id="9" name="Freeform 9"/>
            <p:cNvSpPr/>
            <p:nvPr/>
          </p:nvSpPr>
          <p:spPr>
            <a:xfrm>
              <a:off x="0" y="0"/>
              <a:ext cx="995396" cy="1220969"/>
            </a:xfrm>
            <a:custGeom>
              <a:avLst/>
              <a:gdLst/>
              <a:ahLst/>
              <a:cxnLst/>
              <a:rect l="l" t="t" r="r" b="b"/>
              <a:pathLst>
                <a:path w="995396" h="1220969">
                  <a:moveTo>
                    <a:pt x="104471" y="0"/>
                  </a:moveTo>
                  <a:lnTo>
                    <a:pt x="890925" y="0"/>
                  </a:lnTo>
                  <a:cubicBezTo>
                    <a:pt x="918632" y="0"/>
                    <a:pt x="945205" y="11007"/>
                    <a:pt x="964797" y="30599"/>
                  </a:cubicBezTo>
                  <a:cubicBezTo>
                    <a:pt x="984389" y="50191"/>
                    <a:pt x="995396" y="76764"/>
                    <a:pt x="995396" y="104471"/>
                  </a:cubicBezTo>
                  <a:lnTo>
                    <a:pt x="995396" y="1116498"/>
                  </a:lnTo>
                  <a:cubicBezTo>
                    <a:pt x="995396" y="1144206"/>
                    <a:pt x="984389" y="1170778"/>
                    <a:pt x="964797" y="1190370"/>
                  </a:cubicBezTo>
                  <a:cubicBezTo>
                    <a:pt x="945205" y="1209962"/>
                    <a:pt x="918632" y="1220969"/>
                    <a:pt x="890925" y="1220969"/>
                  </a:cubicBezTo>
                  <a:lnTo>
                    <a:pt x="104471" y="1220969"/>
                  </a:lnTo>
                  <a:cubicBezTo>
                    <a:pt x="76764" y="1220969"/>
                    <a:pt x="50191" y="1209962"/>
                    <a:pt x="30599" y="1190370"/>
                  </a:cubicBezTo>
                  <a:cubicBezTo>
                    <a:pt x="11007" y="1170778"/>
                    <a:pt x="0" y="1144206"/>
                    <a:pt x="0" y="1116498"/>
                  </a:cubicBezTo>
                  <a:lnTo>
                    <a:pt x="0" y="104471"/>
                  </a:lnTo>
                  <a:cubicBezTo>
                    <a:pt x="0" y="76764"/>
                    <a:pt x="11007" y="50191"/>
                    <a:pt x="30599" y="30599"/>
                  </a:cubicBezTo>
                  <a:cubicBezTo>
                    <a:pt x="50191" y="11007"/>
                    <a:pt x="76764" y="0"/>
                    <a:pt x="104471" y="0"/>
                  </a:cubicBezTo>
                  <a:close/>
                </a:path>
              </a:pathLst>
            </a:custGeom>
            <a:solidFill>
              <a:srgbClr val="8CA9AD"/>
            </a:solidFill>
          </p:spPr>
          <p:txBody>
            <a:bodyPr/>
            <a:lstStyle/>
            <a:p>
              <a:endParaRPr lang="en-US"/>
            </a:p>
          </p:txBody>
        </p:sp>
        <p:sp>
          <p:nvSpPr>
            <p:cNvPr id="10" name="TextBox 10"/>
            <p:cNvSpPr txBox="1"/>
            <p:nvPr/>
          </p:nvSpPr>
          <p:spPr>
            <a:xfrm>
              <a:off x="0" y="-57150"/>
              <a:ext cx="995396" cy="1278119"/>
            </a:xfrm>
            <a:prstGeom prst="rect">
              <a:avLst/>
            </a:prstGeom>
          </p:spPr>
          <p:txBody>
            <a:bodyPr lIns="50800" tIns="50800" rIns="50800" bIns="50800" rtlCol="0" anchor="ctr"/>
            <a:lstStyle/>
            <a:p>
              <a:pPr algn="ctr">
                <a:lnSpc>
                  <a:spcPts val="4199"/>
                </a:lnSpc>
              </a:pPr>
              <a:r>
                <a:rPr lang="en-US" sz="2999">
                  <a:solidFill>
                    <a:srgbClr val="FFFFFF"/>
                  </a:solidFill>
                  <a:latin typeface="DM Sans Bold"/>
                </a:rPr>
                <a:t>Target corporate groups by offering incentives and raise cancellation fees to decrease chances of cancellation.</a:t>
              </a:r>
            </a:p>
          </p:txBody>
        </p:sp>
      </p:grpSp>
      <p:grpSp>
        <p:nvGrpSpPr>
          <p:cNvPr id="11" name="Group 11"/>
          <p:cNvGrpSpPr/>
          <p:nvPr/>
        </p:nvGrpSpPr>
        <p:grpSpPr>
          <a:xfrm>
            <a:off x="9461715" y="4113551"/>
            <a:ext cx="3776099" cy="4635868"/>
            <a:chOff x="0" y="0"/>
            <a:chExt cx="994528" cy="1220969"/>
          </a:xfrm>
        </p:grpSpPr>
        <p:sp>
          <p:nvSpPr>
            <p:cNvPr id="12" name="Freeform 12"/>
            <p:cNvSpPr/>
            <p:nvPr/>
          </p:nvSpPr>
          <p:spPr>
            <a:xfrm>
              <a:off x="0" y="0"/>
              <a:ext cx="994528" cy="1220969"/>
            </a:xfrm>
            <a:custGeom>
              <a:avLst/>
              <a:gdLst/>
              <a:ahLst/>
              <a:cxnLst/>
              <a:rect l="l" t="t" r="r" b="b"/>
              <a:pathLst>
                <a:path w="994528" h="1220969">
                  <a:moveTo>
                    <a:pt x="104562" y="0"/>
                  </a:moveTo>
                  <a:lnTo>
                    <a:pt x="889966" y="0"/>
                  </a:lnTo>
                  <a:cubicBezTo>
                    <a:pt x="947714" y="0"/>
                    <a:pt x="994528" y="46814"/>
                    <a:pt x="994528" y="104562"/>
                  </a:cubicBezTo>
                  <a:lnTo>
                    <a:pt x="994528" y="1116407"/>
                  </a:lnTo>
                  <a:cubicBezTo>
                    <a:pt x="994528" y="1174155"/>
                    <a:pt x="947714" y="1220969"/>
                    <a:pt x="889966" y="1220969"/>
                  </a:cubicBezTo>
                  <a:lnTo>
                    <a:pt x="104562" y="1220969"/>
                  </a:lnTo>
                  <a:cubicBezTo>
                    <a:pt x="46814" y="1220969"/>
                    <a:pt x="0" y="1174155"/>
                    <a:pt x="0" y="1116407"/>
                  </a:cubicBezTo>
                  <a:lnTo>
                    <a:pt x="0" y="104562"/>
                  </a:lnTo>
                  <a:cubicBezTo>
                    <a:pt x="0" y="46814"/>
                    <a:pt x="46814" y="0"/>
                    <a:pt x="104562" y="0"/>
                  </a:cubicBezTo>
                  <a:close/>
                </a:path>
              </a:pathLst>
            </a:custGeom>
            <a:solidFill>
              <a:srgbClr val="8CA9AD"/>
            </a:solidFill>
          </p:spPr>
          <p:txBody>
            <a:bodyPr/>
            <a:lstStyle/>
            <a:p>
              <a:endParaRPr lang="en-US"/>
            </a:p>
          </p:txBody>
        </p:sp>
        <p:sp>
          <p:nvSpPr>
            <p:cNvPr id="13" name="TextBox 13"/>
            <p:cNvSpPr txBox="1"/>
            <p:nvPr/>
          </p:nvSpPr>
          <p:spPr>
            <a:xfrm>
              <a:off x="0" y="-57150"/>
              <a:ext cx="994528" cy="1278119"/>
            </a:xfrm>
            <a:prstGeom prst="rect">
              <a:avLst/>
            </a:prstGeom>
          </p:spPr>
          <p:txBody>
            <a:bodyPr lIns="50800" tIns="50800" rIns="50800" bIns="50800" rtlCol="0" anchor="ctr"/>
            <a:lstStyle/>
            <a:p>
              <a:pPr algn="ctr">
                <a:lnSpc>
                  <a:spcPts val="4199"/>
                </a:lnSpc>
              </a:pPr>
              <a:r>
                <a:rPr lang="en-US" sz="2999">
                  <a:solidFill>
                    <a:srgbClr val="FFFFFF"/>
                  </a:solidFill>
                  <a:latin typeface="DM Sans Bold"/>
                </a:rPr>
                <a:t>Create a loyalty program that prioritizes repeat guests, allowing them to reserve rooms earlier.</a:t>
              </a:r>
            </a:p>
          </p:txBody>
        </p:sp>
      </p:grpSp>
      <p:sp>
        <p:nvSpPr>
          <p:cNvPr id="14" name="TextBox 14"/>
          <p:cNvSpPr txBox="1"/>
          <p:nvPr/>
        </p:nvSpPr>
        <p:spPr>
          <a:xfrm>
            <a:off x="2133401" y="515437"/>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CONCLUSION</a:t>
            </a:r>
          </a:p>
        </p:txBody>
      </p:sp>
      <p:grpSp>
        <p:nvGrpSpPr>
          <p:cNvPr id="15" name="Group 15"/>
          <p:cNvGrpSpPr/>
          <p:nvPr/>
        </p:nvGrpSpPr>
        <p:grpSpPr>
          <a:xfrm>
            <a:off x="13780739" y="4113551"/>
            <a:ext cx="3703771" cy="4635868"/>
            <a:chOff x="0" y="0"/>
            <a:chExt cx="975479" cy="1220969"/>
          </a:xfrm>
        </p:grpSpPr>
        <p:sp>
          <p:nvSpPr>
            <p:cNvPr id="16" name="Freeform 16"/>
            <p:cNvSpPr/>
            <p:nvPr/>
          </p:nvSpPr>
          <p:spPr>
            <a:xfrm>
              <a:off x="0" y="0"/>
              <a:ext cx="975479" cy="1220969"/>
            </a:xfrm>
            <a:custGeom>
              <a:avLst/>
              <a:gdLst/>
              <a:ahLst/>
              <a:cxnLst/>
              <a:rect l="l" t="t" r="r" b="b"/>
              <a:pathLst>
                <a:path w="975479" h="1220969">
                  <a:moveTo>
                    <a:pt x="106604" y="0"/>
                  </a:moveTo>
                  <a:lnTo>
                    <a:pt x="868874" y="0"/>
                  </a:lnTo>
                  <a:cubicBezTo>
                    <a:pt x="897148" y="0"/>
                    <a:pt x="924263" y="11231"/>
                    <a:pt x="944255" y="31224"/>
                  </a:cubicBezTo>
                  <a:cubicBezTo>
                    <a:pt x="964247" y="51216"/>
                    <a:pt x="975479" y="78331"/>
                    <a:pt x="975479" y="106604"/>
                  </a:cubicBezTo>
                  <a:lnTo>
                    <a:pt x="975479" y="1114365"/>
                  </a:lnTo>
                  <a:cubicBezTo>
                    <a:pt x="975479" y="1173241"/>
                    <a:pt x="927750" y="1220969"/>
                    <a:pt x="868874" y="1220969"/>
                  </a:cubicBezTo>
                  <a:lnTo>
                    <a:pt x="106604" y="1220969"/>
                  </a:lnTo>
                  <a:cubicBezTo>
                    <a:pt x="78331" y="1220969"/>
                    <a:pt x="51216" y="1209738"/>
                    <a:pt x="31224" y="1189746"/>
                  </a:cubicBezTo>
                  <a:cubicBezTo>
                    <a:pt x="11231" y="1169753"/>
                    <a:pt x="0" y="1142638"/>
                    <a:pt x="0" y="1114365"/>
                  </a:cubicBezTo>
                  <a:lnTo>
                    <a:pt x="0" y="106604"/>
                  </a:lnTo>
                  <a:cubicBezTo>
                    <a:pt x="0" y="78331"/>
                    <a:pt x="11231" y="51216"/>
                    <a:pt x="31224" y="31224"/>
                  </a:cubicBezTo>
                  <a:cubicBezTo>
                    <a:pt x="51216" y="11231"/>
                    <a:pt x="78331" y="0"/>
                    <a:pt x="106604" y="0"/>
                  </a:cubicBezTo>
                  <a:close/>
                </a:path>
              </a:pathLst>
            </a:custGeom>
            <a:solidFill>
              <a:srgbClr val="8CA9AD"/>
            </a:solidFill>
          </p:spPr>
          <p:txBody>
            <a:bodyPr/>
            <a:lstStyle/>
            <a:p>
              <a:endParaRPr lang="en-US"/>
            </a:p>
          </p:txBody>
        </p:sp>
        <p:sp>
          <p:nvSpPr>
            <p:cNvPr id="17" name="TextBox 17"/>
            <p:cNvSpPr txBox="1"/>
            <p:nvPr/>
          </p:nvSpPr>
          <p:spPr>
            <a:xfrm>
              <a:off x="0" y="-57150"/>
              <a:ext cx="975479" cy="1278119"/>
            </a:xfrm>
            <a:prstGeom prst="rect">
              <a:avLst/>
            </a:prstGeom>
          </p:spPr>
          <p:txBody>
            <a:bodyPr lIns="50800" tIns="50800" rIns="50800" bIns="50800" rtlCol="0" anchor="ctr"/>
            <a:lstStyle/>
            <a:p>
              <a:pPr algn="ctr">
                <a:lnSpc>
                  <a:spcPts val="4199"/>
                </a:lnSpc>
              </a:pPr>
              <a:r>
                <a:rPr lang="en-US" sz="2999">
                  <a:solidFill>
                    <a:srgbClr val="FFFFFF"/>
                  </a:solidFill>
                  <a:latin typeface="DM Sans Bold"/>
                </a:rPr>
                <a:t>Restructure what Room Type 1 and Type 4 offer and how the value proposition is communicated to guests.</a:t>
              </a:r>
            </a:p>
          </p:txBody>
        </p:sp>
      </p:grpSp>
      <p:sp>
        <p:nvSpPr>
          <p:cNvPr id="18" name="Freeform 18"/>
          <p:cNvSpPr/>
          <p:nvPr/>
        </p:nvSpPr>
        <p:spPr>
          <a:xfrm>
            <a:off x="2205901" y="2682312"/>
            <a:ext cx="988891" cy="988891"/>
          </a:xfrm>
          <a:custGeom>
            <a:avLst/>
            <a:gdLst/>
            <a:ahLst/>
            <a:cxnLst/>
            <a:rect l="l" t="t" r="r" b="b"/>
            <a:pathLst>
              <a:path w="988891" h="988891">
                <a:moveTo>
                  <a:pt x="0" y="0"/>
                </a:moveTo>
                <a:lnTo>
                  <a:pt x="988892" y="0"/>
                </a:lnTo>
                <a:lnTo>
                  <a:pt x="988892" y="988892"/>
                </a:lnTo>
                <a:lnTo>
                  <a:pt x="0" y="9888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6469586" y="2682312"/>
            <a:ext cx="1119015" cy="1119015"/>
          </a:xfrm>
          <a:custGeom>
            <a:avLst/>
            <a:gdLst/>
            <a:ahLst/>
            <a:cxnLst/>
            <a:rect l="l" t="t" r="r" b="b"/>
            <a:pathLst>
              <a:path w="1119015" h="1119015">
                <a:moveTo>
                  <a:pt x="0" y="0"/>
                </a:moveTo>
                <a:lnTo>
                  <a:pt x="1119014" y="0"/>
                </a:lnTo>
                <a:lnTo>
                  <a:pt x="1119014" y="1119015"/>
                </a:lnTo>
                <a:lnTo>
                  <a:pt x="0" y="11190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10823099" y="2682312"/>
            <a:ext cx="1053331" cy="1183518"/>
          </a:xfrm>
          <a:custGeom>
            <a:avLst/>
            <a:gdLst/>
            <a:ahLst/>
            <a:cxnLst/>
            <a:rect l="l" t="t" r="r" b="b"/>
            <a:pathLst>
              <a:path w="1053331" h="1183518">
                <a:moveTo>
                  <a:pt x="0" y="0"/>
                </a:moveTo>
                <a:lnTo>
                  <a:pt x="1053331" y="0"/>
                </a:lnTo>
                <a:lnTo>
                  <a:pt x="1053331" y="1183519"/>
                </a:lnTo>
                <a:lnTo>
                  <a:pt x="0" y="118351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1" name="Freeform 21"/>
          <p:cNvSpPr/>
          <p:nvPr/>
        </p:nvSpPr>
        <p:spPr>
          <a:xfrm>
            <a:off x="14923231" y="2682312"/>
            <a:ext cx="1418788" cy="1165986"/>
          </a:xfrm>
          <a:custGeom>
            <a:avLst/>
            <a:gdLst/>
            <a:ahLst/>
            <a:cxnLst/>
            <a:rect l="l" t="t" r="r" b="b"/>
            <a:pathLst>
              <a:path w="1418788" h="1165986">
                <a:moveTo>
                  <a:pt x="0" y="0"/>
                </a:moveTo>
                <a:lnTo>
                  <a:pt x="1418787" y="0"/>
                </a:lnTo>
                <a:lnTo>
                  <a:pt x="1418787" y="1165986"/>
                </a:lnTo>
                <a:lnTo>
                  <a:pt x="0" y="116598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3895722"/>
            <a:ext cx="7571992" cy="1066800"/>
          </a:xfrm>
          <a:prstGeom prst="rect">
            <a:avLst/>
          </a:prstGeom>
        </p:spPr>
        <p:txBody>
          <a:bodyPr lIns="0" tIns="0" rIns="0" bIns="0" rtlCol="0" anchor="t">
            <a:spAutoFit/>
          </a:bodyPr>
          <a:lstStyle/>
          <a:p>
            <a:pPr algn="r">
              <a:lnSpc>
                <a:spcPts val="8250"/>
              </a:lnSpc>
            </a:pPr>
            <a:r>
              <a:rPr lang="en-US" sz="7500">
                <a:solidFill>
                  <a:srgbClr val="FFFFFF"/>
                </a:solidFill>
                <a:latin typeface="DM Serif Display"/>
              </a:rPr>
              <a:t>QUESTIONS?</a:t>
            </a: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3895722"/>
            <a:ext cx="7571992" cy="1066800"/>
          </a:xfrm>
          <a:prstGeom prst="rect">
            <a:avLst/>
          </a:prstGeom>
        </p:spPr>
        <p:txBody>
          <a:bodyPr lIns="0" tIns="0" rIns="0" bIns="0" rtlCol="0" anchor="t">
            <a:spAutoFit/>
          </a:bodyPr>
          <a:lstStyle/>
          <a:p>
            <a:pPr algn="r">
              <a:lnSpc>
                <a:spcPts val="8250"/>
              </a:lnSpc>
            </a:pPr>
            <a:r>
              <a:rPr lang="en-US" sz="7500">
                <a:solidFill>
                  <a:srgbClr val="FFFFFF"/>
                </a:solidFill>
                <a:latin typeface="DM Serif Display"/>
              </a:rPr>
              <a:t>WORKS CITED</a:t>
            </a: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4400"/>
            <a:ext cx="16230600" cy="1048429"/>
            <a:chOff x="0" y="0"/>
            <a:chExt cx="4274726" cy="276129"/>
          </a:xfrm>
        </p:grpSpPr>
        <p:sp>
          <p:nvSpPr>
            <p:cNvPr id="3" name="Freeform 3"/>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133401" y="943314"/>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CITATIONS</a:t>
            </a:r>
          </a:p>
        </p:txBody>
      </p:sp>
      <p:sp>
        <p:nvSpPr>
          <p:cNvPr id="6" name="TextBox 6"/>
          <p:cNvSpPr txBox="1"/>
          <p:nvPr/>
        </p:nvSpPr>
        <p:spPr>
          <a:xfrm>
            <a:off x="1028700" y="2571306"/>
            <a:ext cx="16702302" cy="3635361"/>
          </a:xfrm>
          <a:prstGeom prst="rect">
            <a:avLst/>
          </a:prstGeom>
        </p:spPr>
        <p:txBody>
          <a:bodyPr lIns="0" tIns="0" rIns="0" bIns="0" rtlCol="0" anchor="t">
            <a:spAutoFit/>
          </a:bodyPr>
          <a:lstStyle/>
          <a:p>
            <a:pPr>
              <a:lnSpc>
                <a:spcPts val="5501"/>
              </a:lnSpc>
            </a:pPr>
            <a:r>
              <a:rPr lang="en-US" sz="2500">
                <a:solidFill>
                  <a:srgbClr val="737373"/>
                </a:solidFill>
                <a:latin typeface="DM Sans Bold"/>
              </a:rPr>
              <a:t>Raza, A. (2023, January 4). Hotel Reservations Dataset. Kaggle. https://www.kaggle.com/datasets/ahsan81/hotel-reservations-classification-dataset</a:t>
            </a:r>
          </a:p>
          <a:p>
            <a:pPr>
              <a:lnSpc>
                <a:spcPts val="5501"/>
              </a:lnSpc>
            </a:pPr>
            <a:endParaRPr lang="en-US" sz="2500">
              <a:solidFill>
                <a:srgbClr val="737373"/>
              </a:solidFill>
              <a:latin typeface="DM Sans Bold"/>
            </a:endParaRPr>
          </a:p>
          <a:p>
            <a:pPr>
              <a:lnSpc>
                <a:spcPts val="5501"/>
              </a:lnSpc>
            </a:pPr>
            <a:r>
              <a:rPr lang="en-US" sz="2500">
                <a:solidFill>
                  <a:srgbClr val="737373"/>
                </a:solidFill>
                <a:latin typeface="DM Sans Bold"/>
              </a:rPr>
              <a:t>Revenue Hub. (2020). Cancellations Rates: Where do They Stand and How to Overcome Them?</a:t>
            </a:r>
          </a:p>
          <a:p>
            <a:pPr>
              <a:lnSpc>
                <a:spcPts val="5501"/>
              </a:lnSpc>
            </a:pPr>
            <a:r>
              <a:rPr lang="en-US" sz="2500">
                <a:solidFill>
                  <a:srgbClr val="737373"/>
                </a:solidFill>
                <a:latin typeface="DM Sans Bold"/>
              </a:rPr>
              <a:t>https://revenue-hub.com/cancellations-rates-where-do-they-stand-and-how-to-overcome-them/</a:t>
            </a:r>
          </a:p>
          <a:p>
            <a:pPr algn="l">
              <a:lnSpc>
                <a:spcPts val="661"/>
              </a:lnSpc>
            </a:pPr>
            <a:endParaRPr lang="en-US" sz="2500">
              <a:solidFill>
                <a:srgbClr val="737373"/>
              </a:solidFill>
              <a:latin typeface="DM Sans 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3895722"/>
            <a:ext cx="7571992" cy="1066800"/>
          </a:xfrm>
          <a:prstGeom prst="rect">
            <a:avLst/>
          </a:prstGeom>
        </p:spPr>
        <p:txBody>
          <a:bodyPr lIns="0" tIns="0" rIns="0" bIns="0" rtlCol="0" anchor="t">
            <a:spAutoFit/>
          </a:bodyPr>
          <a:lstStyle/>
          <a:p>
            <a:pPr algn="r">
              <a:lnSpc>
                <a:spcPts val="8250"/>
              </a:lnSpc>
            </a:pPr>
            <a:r>
              <a:rPr lang="en-US" sz="7500">
                <a:solidFill>
                  <a:srgbClr val="FFFFFF"/>
                </a:solidFill>
                <a:latin typeface="DM Serif Display"/>
              </a:rPr>
              <a:t>APPENDIX</a:t>
            </a: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65057" y="2407666"/>
            <a:ext cx="9957886" cy="6850634"/>
          </a:xfrm>
          <a:custGeom>
            <a:avLst/>
            <a:gdLst/>
            <a:ahLst/>
            <a:cxnLst/>
            <a:rect l="l" t="t" r="r" b="b"/>
            <a:pathLst>
              <a:path w="9957886" h="6850634">
                <a:moveTo>
                  <a:pt x="0" y="0"/>
                </a:moveTo>
                <a:lnTo>
                  <a:pt x="9957886" y="0"/>
                </a:lnTo>
                <a:lnTo>
                  <a:pt x="9957886" y="6850634"/>
                </a:lnTo>
                <a:lnTo>
                  <a:pt x="0" y="685063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165057" y="1337002"/>
            <a:ext cx="9731829" cy="852424"/>
          </a:xfrm>
          <a:prstGeom prst="rect">
            <a:avLst/>
          </a:prstGeom>
        </p:spPr>
        <p:txBody>
          <a:bodyPr lIns="0" tIns="0" rIns="0" bIns="0" rtlCol="0" anchor="t">
            <a:spAutoFit/>
          </a:bodyPr>
          <a:lstStyle/>
          <a:p>
            <a:pPr marL="0" lvl="0" indent="0" algn="ctr">
              <a:lnSpc>
                <a:spcPts val="3473"/>
              </a:lnSpc>
              <a:spcBef>
                <a:spcPct val="0"/>
              </a:spcBef>
            </a:pPr>
            <a:r>
              <a:rPr lang="en-US" sz="2300" u="none" strike="noStrike">
                <a:solidFill>
                  <a:srgbClr val="737373"/>
                </a:solidFill>
                <a:latin typeface="DM Sans Bold"/>
              </a:rPr>
              <a:t>Lead time, price, and arrival month have the largest impact on whether a guest will cancel their room.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3895722"/>
            <a:ext cx="7571992" cy="2114550"/>
          </a:xfrm>
          <a:prstGeom prst="rect">
            <a:avLst/>
          </a:prstGeom>
        </p:spPr>
        <p:txBody>
          <a:bodyPr lIns="0" tIns="0" rIns="0" bIns="0" rtlCol="0" anchor="t">
            <a:spAutoFit/>
          </a:bodyPr>
          <a:lstStyle/>
          <a:p>
            <a:pPr algn="r">
              <a:lnSpc>
                <a:spcPts val="8250"/>
              </a:lnSpc>
            </a:pPr>
            <a:r>
              <a:rPr lang="en-US" sz="7500">
                <a:solidFill>
                  <a:srgbClr val="FFFFFF"/>
                </a:solidFill>
                <a:latin typeface="DM Serif Display"/>
              </a:rPr>
              <a:t>BACKGROUND INFORMATION</a:t>
            </a: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37902" y="2392753"/>
            <a:ext cx="14212197" cy="6215950"/>
          </a:xfrm>
          <a:custGeom>
            <a:avLst/>
            <a:gdLst/>
            <a:ahLst/>
            <a:cxnLst/>
            <a:rect l="l" t="t" r="r" b="b"/>
            <a:pathLst>
              <a:path w="14212197" h="6215950">
                <a:moveTo>
                  <a:pt x="0" y="0"/>
                </a:moveTo>
                <a:lnTo>
                  <a:pt x="14212196" y="0"/>
                </a:lnTo>
                <a:lnTo>
                  <a:pt x="14212196" y="6215951"/>
                </a:lnTo>
                <a:lnTo>
                  <a:pt x="0" y="621595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998515" y="1770399"/>
            <a:ext cx="12290971" cy="414274"/>
          </a:xfrm>
          <a:prstGeom prst="rect">
            <a:avLst/>
          </a:prstGeom>
        </p:spPr>
        <p:txBody>
          <a:bodyPr lIns="0" tIns="0" rIns="0" bIns="0" rtlCol="0" anchor="t">
            <a:spAutoFit/>
          </a:bodyPr>
          <a:lstStyle/>
          <a:p>
            <a:pPr marL="0" lvl="0" indent="0" algn="ctr">
              <a:lnSpc>
                <a:spcPts val="3473"/>
              </a:lnSpc>
              <a:spcBef>
                <a:spcPct val="0"/>
              </a:spcBef>
            </a:pPr>
            <a:r>
              <a:rPr lang="en-US" sz="2300" u="none" strike="noStrike">
                <a:solidFill>
                  <a:srgbClr val="737373"/>
                </a:solidFill>
                <a:latin typeface="DM Sans Bold"/>
              </a:rPr>
              <a:t>Hotel reservations booked closer to a guest’s arrival date are less likely to be canceled.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77717" y="2737078"/>
            <a:ext cx="11332567" cy="4812843"/>
          </a:xfrm>
          <a:custGeom>
            <a:avLst/>
            <a:gdLst/>
            <a:ahLst/>
            <a:cxnLst/>
            <a:rect l="l" t="t" r="r" b="b"/>
            <a:pathLst>
              <a:path w="11332567" h="4812843">
                <a:moveTo>
                  <a:pt x="0" y="0"/>
                </a:moveTo>
                <a:lnTo>
                  <a:pt x="11332566" y="0"/>
                </a:lnTo>
                <a:lnTo>
                  <a:pt x="11332566" y="4812844"/>
                </a:lnTo>
                <a:lnTo>
                  <a:pt x="0" y="481284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221090" y="1711784"/>
            <a:ext cx="5845820" cy="524002"/>
          </a:xfrm>
          <a:prstGeom prst="rect">
            <a:avLst/>
          </a:prstGeom>
        </p:spPr>
        <p:txBody>
          <a:bodyPr lIns="0" tIns="0" rIns="0" bIns="0" rtlCol="0" anchor="t">
            <a:spAutoFit/>
          </a:bodyPr>
          <a:lstStyle/>
          <a:p>
            <a:pPr marL="0" lvl="0" indent="0" algn="ctr">
              <a:lnSpc>
                <a:spcPts val="4378"/>
              </a:lnSpc>
              <a:spcBef>
                <a:spcPct val="0"/>
              </a:spcBef>
            </a:pPr>
            <a:r>
              <a:rPr lang="en-US" sz="2899">
                <a:solidFill>
                  <a:srgbClr val="737373"/>
                </a:solidFill>
                <a:latin typeface="DM Sans Bold"/>
              </a:rPr>
              <a:t>Decision Tree - Confusion Matrix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7823" y="2270498"/>
            <a:ext cx="3657596" cy="5746003"/>
          </a:xfrm>
          <a:custGeom>
            <a:avLst/>
            <a:gdLst/>
            <a:ahLst/>
            <a:cxnLst/>
            <a:rect l="l" t="t" r="r" b="b"/>
            <a:pathLst>
              <a:path w="3657596" h="5746003">
                <a:moveTo>
                  <a:pt x="0" y="0"/>
                </a:moveTo>
                <a:lnTo>
                  <a:pt x="3657596" y="0"/>
                </a:lnTo>
                <a:lnTo>
                  <a:pt x="3657596" y="5746004"/>
                </a:lnTo>
                <a:lnTo>
                  <a:pt x="0" y="5746004"/>
                </a:lnTo>
                <a:lnTo>
                  <a:pt x="0" y="0"/>
                </a:lnTo>
                <a:close/>
              </a:path>
            </a:pathLst>
          </a:custGeom>
          <a:blipFill>
            <a:blip r:embed="rId2"/>
            <a:stretch>
              <a:fillRect/>
            </a:stretch>
          </a:blipFill>
        </p:spPr>
        <p:txBody>
          <a:bodyPr/>
          <a:lstStyle/>
          <a:p>
            <a:endParaRPr lang="en-US"/>
          </a:p>
        </p:txBody>
      </p:sp>
      <p:sp>
        <p:nvSpPr>
          <p:cNvPr id="3" name="Freeform 3"/>
          <p:cNvSpPr/>
          <p:nvPr/>
        </p:nvSpPr>
        <p:spPr>
          <a:xfrm>
            <a:off x="4462022" y="2270498"/>
            <a:ext cx="4513732" cy="4480945"/>
          </a:xfrm>
          <a:custGeom>
            <a:avLst/>
            <a:gdLst/>
            <a:ahLst/>
            <a:cxnLst/>
            <a:rect l="l" t="t" r="r" b="b"/>
            <a:pathLst>
              <a:path w="4513732" h="4480945">
                <a:moveTo>
                  <a:pt x="0" y="0"/>
                </a:moveTo>
                <a:lnTo>
                  <a:pt x="4513732" y="0"/>
                </a:lnTo>
                <a:lnTo>
                  <a:pt x="4513732" y="4480945"/>
                </a:lnTo>
                <a:lnTo>
                  <a:pt x="0" y="4480945"/>
                </a:lnTo>
                <a:lnTo>
                  <a:pt x="0" y="0"/>
                </a:lnTo>
                <a:close/>
              </a:path>
            </a:pathLst>
          </a:custGeom>
          <a:blipFill>
            <a:blip r:embed="rId3"/>
            <a:stretch>
              <a:fillRect/>
            </a:stretch>
          </a:blipFill>
        </p:spPr>
        <p:txBody>
          <a:bodyPr/>
          <a:lstStyle/>
          <a:p>
            <a:endParaRPr lang="en-US"/>
          </a:p>
        </p:txBody>
      </p:sp>
      <p:sp>
        <p:nvSpPr>
          <p:cNvPr id="4" name="Freeform 4"/>
          <p:cNvSpPr/>
          <p:nvPr/>
        </p:nvSpPr>
        <p:spPr>
          <a:xfrm>
            <a:off x="9493178" y="2270498"/>
            <a:ext cx="4117625" cy="4480945"/>
          </a:xfrm>
          <a:custGeom>
            <a:avLst/>
            <a:gdLst/>
            <a:ahLst/>
            <a:cxnLst/>
            <a:rect l="l" t="t" r="r" b="b"/>
            <a:pathLst>
              <a:path w="4117625" h="4480945">
                <a:moveTo>
                  <a:pt x="0" y="0"/>
                </a:moveTo>
                <a:lnTo>
                  <a:pt x="4117625" y="0"/>
                </a:lnTo>
                <a:lnTo>
                  <a:pt x="4117625" y="4480945"/>
                </a:lnTo>
                <a:lnTo>
                  <a:pt x="0" y="4480945"/>
                </a:lnTo>
                <a:lnTo>
                  <a:pt x="0" y="0"/>
                </a:lnTo>
                <a:close/>
              </a:path>
            </a:pathLst>
          </a:custGeom>
          <a:blipFill>
            <a:blip r:embed="rId4"/>
            <a:stretch>
              <a:fillRect/>
            </a:stretch>
          </a:blipFill>
        </p:spPr>
        <p:txBody>
          <a:bodyPr/>
          <a:lstStyle/>
          <a:p>
            <a:endParaRPr lang="en-US"/>
          </a:p>
        </p:txBody>
      </p:sp>
      <p:sp>
        <p:nvSpPr>
          <p:cNvPr id="5" name="Freeform 5"/>
          <p:cNvSpPr/>
          <p:nvPr/>
        </p:nvSpPr>
        <p:spPr>
          <a:xfrm>
            <a:off x="13991803" y="2270498"/>
            <a:ext cx="4075023" cy="4291295"/>
          </a:xfrm>
          <a:custGeom>
            <a:avLst/>
            <a:gdLst/>
            <a:ahLst/>
            <a:cxnLst/>
            <a:rect l="l" t="t" r="r" b="b"/>
            <a:pathLst>
              <a:path w="4075023" h="4291295">
                <a:moveTo>
                  <a:pt x="0" y="0"/>
                </a:moveTo>
                <a:lnTo>
                  <a:pt x="4075023" y="0"/>
                </a:lnTo>
                <a:lnTo>
                  <a:pt x="4075023" y="4291295"/>
                </a:lnTo>
                <a:lnTo>
                  <a:pt x="0" y="4291295"/>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7119900" y="876300"/>
            <a:ext cx="4048199" cy="524002"/>
          </a:xfrm>
          <a:prstGeom prst="rect">
            <a:avLst/>
          </a:prstGeom>
        </p:spPr>
        <p:txBody>
          <a:bodyPr lIns="0" tIns="0" rIns="0" bIns="0" rtlCol="0" anchor="t">
            <a:spAutoFit/>
          </a:bodyPr>
          <a:lstStyle/>
          <a:p>
            <a:pPr marL="0" lvl="0" indent="0" algn="ctr">
              <a:lnSpc>
                <a:spcPts val="4378"/>
              </a:lnSpc>
              <a:spcBef>
                <a:spcPct val="0"/>
              </a:spcBef>
            </a:pPr>
            <a:r>
              <a:rPr lang="en-US" sz="2899">
                <a:solidFill>
                  <a:srgbClr val="737373"/>
                </a:solidFill>
                <a:latin typeface="DM Sans Bold"/>
              </a:rPr>
              <a:t>Parameters for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4400"/>
            <a:ext cx="16230600" cy="1048429"/>
            <a:chOff x="0" y="0"/>
            <a:chExt cx="4274726" cy="276129"/>
          </a:xfrm>
        </p:grpSpPr>
        <p:sp>
          <p:nvSpPr>
            <p:cNvPr id="3" name="Freeform 3"/>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pic>
        <p:nvPicPr>
          <p:cNvPr id="5" name="Picture 5"/>
          <p:cNvPicPr>
            <a:picLocks noChangeAspect="1"/>
          </p:cNvPicPr>
          <p:nvPr/>
        </p:nvPicPr>
        <p:blipFill>
          <a:blip r:embed="rId2"/>
          <a:stretch>
            <a:fillRect/>
          </a:stretch>
        </p:blipFill>
        <p:spPr>
          <a:xfrm>
            <a:off x="461010" y="2228578"/>
            <a:ext cx="6812280" cy="6812280"/>
          </a:xfrm>
          <a:prstGeom prst="rect">
            <a:avLst/>
          </a:prstGeom>
        </p:spPr>
      </p:pic>
      <p:sp>
        <p:nvSpPr>
          <p:cNvPr id="6" name="Freeform 6"/>
          <p:cNvSpPr/>
          <p:nvPr/>
        </p:nvSpPr>
        <p:spPr>
          <a:xfrm>
            <a:off x="9105086" y="8889834"/>
            <a:ext cx="5964891" cy="246052"/>
          </a:xfrm>
          <a:custGeom>
            <a:avLst/>
            <a:gdLst/>
            <a:ahLst/>
            <a:cxnLst/>
            <a:rect l="l" t="t" r="r" b="b"/>
            <a:pathLst>
              <a:path w="5964891" h="246052">
                <a:moveTo>
                  <a:pt x="0" y="0"/>
                </a:moveTo>
                <a:lnTo>
                  <a:pt x="5964891" y="0"/>
                </a:lnTo>
                <a:lnTo>
                  <a:pt x="5964891" y="246052"/>
                </a:lnTo>
                <a:lnTo>
                  <a:pt x="0" y="2460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8819867" y="8727641"/>
            <a:ext cx="570438" cy="57043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2133401" y="943314"/>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PROBLEM  DESCRIPTION</a:t>
            </a:r>
          </a:p>
        </p:txBody>
      </p:sp>
      <p:sp>
        <p:nvSpPr>
          <p:cNvPr id="11" name="TextBox 11"/>
          <p:cNvSpPr txBox="1"/>
          <p:nvPr/>
        </p:nvSpPr>
        <p:spPr>
          <a:xfrm>
            <a:off x="1749576" y="4884360"/>
            <a:ext cx="4235148" cy="1017813"/>
          </a:xfrm>
          <a:prstGeom prst="rect">
            <a:avLst/>
          </a:prstGeom>
        </p:spPr>
        <p:txBody>
          <a:bodyPr lIns="0" tIns="0" rIns="0" bIns="0" rtlCol="0" anchor="t">
            <a:spAutoFit/>
          </a:bodyPr>
          <a:lstStyle/>
          <a:p>
            <a:pPr marL="0" lvl="0" indent="0" algn="ctr">
              <a:lnSpc>
                <a:spcPts val="4007"/>
              </a:lnSpc>
              <a:spcBef>
                <a:spcPct val="0"/>
              </a:spcBef>
            </a:pPr>
            <a:r>
              <a:rPr lang="en-US" sz="3642" u="none" strike="noStrike">
                <a:solidFill>
                  <a:srgbClr val="737373"/>
                </a:solidFill>
                <a:latin typeface="DM Sans Bold"/>
              </a:rPr>
              <a:t>33% of rooms were cancelled</a:t>
            </a:r>
          </a:p>
        </p:txBody>
      </p:sp>
      <p:sp>
        <p:nvSpPr>
          <p:cNvPr id="12" name="TextBox 12"/>
          <p:cNvSpPr txBox="1"/>
          <p:nvPr/>
        </p:nvSpPr>
        <p:spPr>
          <a:xfrm>
            <a:off x="1749576" y="6079302"/>
            <a:ext cx="4235148" cy="338678"/>
          </a:xfrm>
          <a:prstGeom prst="rect">
            <a:avLst/>
          </a:prstGeom>
        </p:spPr>
        <p:txBody>
          <a:bodyPr lIns="0" tIns="0" rIns="0" bIns="0" rtlCol="0" anchor="t">
            <a:spAutoFit/>
          </a:bodyPr>
          <a:lstStyle/>
          <a:p>
            <a:pPr marL="0" lvl="0" indent="0" algn="ctr">
              <a:lnSpc>
                <a:spcPts val="2671"/>
              </a:lnSpc>
              <a:spcBef>
                <a:spcPct val="0"/>
              </a:spcBef>
            </a:pPr>
            <a:r>
              <a:rPr lang="en-US" sz="2428">
                <a:solidFill>
                  <a:srgbClr val="737373"/>
                </a:solidFill>
                <a:latin typeface="DM Sans Bold Italics"/>
              </a:rPr>
              <a:t>in 2017 &amp; 2018</a:t>
            </a:r>
          </a:p>
        </p:txBody>
      </p:sp>
      <p:sp>
        <p:nvSpPr>
          <p:cNvPr id="13" name="TextBox 13"/>
          <p:cNvSpPr txBox="1"/>
          <p:nvPr/>
        </p:nvSpPr>
        <p:spPr>
          <a:xfrm>
            <a:off x="7941075" y="9430442"/>
            <a:ext cx="2328022" cy="628021"/>
          </a:xfrm>
          <a:prstGeom prst="rect">
            <a:avLst/>
          </a:prstGeom>
        </p:spPr>
        <p:txBody>
          <a:bodyPr lIns="0" tIns="0" rIns="0" bIns="0" rtlCol="0" anchor="t">
            <a:spAutoFit/>
          </a:bodyPr>
          <a:lstStyle/>
          <a:p>
            <a:pPr algn="ctr">
              <a:lnSpc>
                <a:spcPts val="2420"/>
              </a:lnSpc>
            </a:pPr>
            <a:r>
              <a:rPr lang="en-US" sz="2200">
                <a:solidFill>
                  <a:srgbClr val="737373"/>
                </a:solidFill>
                <a:latin typeface="DM Sans Bold"/>
              </a:rPr>
              <a:t>BACKGROUND </a:t>
            </a:r>
          </a:p>
          <a:p>
            <a:pPr algn="ctr">
              <a:lnSpc>
                <a:spcPts val="2420"/>
              </a:lnSpc>
            </a:pPr>
            <a:r>
              <a:rPr lang="en-US" sz="2200">
                <a:solidFill>
                  <a:srgbClr val="737373"/>
                </a:solidFill>
                <a:latin typeface="DM Sans Bold"/>
              </a:rPr>
              <a:t>INFORMATION</a:t>
            </a:r>
          </a:p>
        </p:txBody>
      </p:sp>
      <p:sp>
        <p:nvSpPr>
          <p:cNvPr id="14" name="TextBox 14"/>
          <p:cNvSpPr txBox="1"/>
          <p:nvPr/>
        </p:nvSpPr>
        <p:spPr>
          <a:xfrm>
            <a:off x="6986704" y="3667155"/>
            <a:ext cx="11025402" cy="2638364"/>
          </a:xfrm>
          <a:prstGeom prst="rect">
            <a:avLst/>
          </a:prstGeom>
        </p:spPr>
        <p:txBody>
          <a:bodyPr lIns="0" tIns="0" rIns="0" bIns="0" rtlCol="0" anchor="t">
            <a:spAutoFit/>
          </a:bodyPr>
          <a:lstStyle/>
          <a:p>
            <a:pPr marL="712574" lvl="1" indent="-356287">
              <a:lnSpc>
                <a:spcPts val="7261"/>
              </a:lnSpc>
              <a:buFont typeface="Arial"/>
              <a:buChar char="•"/>
            </a:pPr>
            <a:r>
              <a:rPr lang="en-US" sz="3300">
                <a:solidFill>
                  <a:srgbClr val="737373"/>
                </a:solidFill>
                <a:latin typeface="DM Sans Bold"/>
              </a:rPr>
              <a:t>Industry average was 12.8% in 2018</a:t>
            </a:r>
          </a:p>
          <a:p>
            <a:pPr marL="712574" lvl="1" indent="-356287" algn="l">
              <a:lnSpc>
                <a:spcPts val="7261"/>
              </a:lnSpc>
              <a:buFont typeface="Arial"/>
              <a:buChar char="•"/>
            </a:pPr>
            <a:r>
              <a:rPr lang="en-US" sz="3300">
                <a:solidFill>
                  <a:srgbClr val="737373"/>
                </a:solidFill>
                <a:latin typeface="DM Sans Bold"/>
              </a:rPr>
              <a:t>Find s</a:t>
            </a:r>
            <a:r>
              <a:rPr lang="en-US" sz="3300" u="none" strike="noStrike">
                <a:solidFill>
                  <a:srgbClr val="737373"/>
                </a:solidFill>
                <a:latin typeface="DM Sans Bold"/>
              </a:rPr>
              <a:t>trategies to keep hotel fully booked</a:t>
            </a:r>
          </a:p>
          <a:p>
            <a:pPr marL="712574" lvl="1" indent="-356287" algn="l">
              <a:lnSpc>
                <a:spcPts val="7261"/>
              </a:lnSpc>
              <a:buFont typeface="Arial"/>
              <a:buChar char="•"/>
            </a:pPr>
            <a:r>
              <a:rPr lang="en-US" sz="3300" u="none" strike="noStrike">
                <a:solidFill>
                  <a:srgbClr val="737373"/>
                </a:solidFill>
                <a:latin typeface="DM Sans Bold"/>
              </a:rPr>
              <a:t>Target high cancellations &amp; build customer loyalty</a:t>
            </a:r>
          </a:p>
        </p:txBody>
      </p:sp>
      <p:sp>
        <p:nvSpPr>
          <p:cNvPr id="15" name="TextBox 15"/>
          <p:cNvSpPr txBox="1"/>
          <p:nvPr/>
        </p:nvSpPr>
        <p:spPr>
          <a:xfrm>
            <a:off x="10923520" y="9439967"/>
            <a:ext cx="2328022" cy="499117"/>
          </a:xfrm>
          <a:prstGeom prst="rect">
            <a:avLst/>
          </a:prstGeom>
        </p:spPr>
        <p:txBody>
          <a:bodyPr lIns="0" tIns="0" rIns="0" bIns="0" rtlCol="0" anchor="t">
            <a:spAutoFit/>
          </a:bodyPr>
          <a:lstStyle/>
          <a:p>
            <a:pPr algn="ctr">
              <a:lnSpc>
                <a:spcPts val="1980"/>
              </a:lnSpc>
            </a:pPr>
            <a:r>
              <a:rPr lang="en-US" sz="1800">
                <a:solidFill>
                  <a:srgbClr val="A6A6A6"/>
                </a:solidFill>
                <a:latin typeface="DM Sans Bold"/>
              </a:rPr>
              <a:t>OUR</a:t>
            </a:r>
          </a:p>
          <a:p>
            <a:pPr algn="ctr">
              <a:lnSpc>
                <a:spcPts val="1980"/>
              </a:lnSpc>
            </a:pPr>
            <a:r>
              <a:rPr lang="en-US" sz="1800">
                <a:solidFill>
                  <a:srgbClr val="A6A6A6"/>
                </a:solidFill>
                <a:latin typeface="DM Sans Bold"/>
              </a:rPr>
              <a:t>GOAL</a:t>
            </a:r>
          </a:p>
        </p:txBody>
      </p:sp>
      <p:sp>
        <p:nvSpPr>
          <p:cNvPr id="16" name="TextBox 16"/>
          <p:cNvSpPr txBox="1"/>
          <p:nvPr/>
        </p:nvSpPr>
        <p:spPr>
          <a:xfrm>
            <a:off x="13662000" y="9439967"/>
            <a:ext cx="2328022" cy="251467"/>
          </a:xfrm>
          <a:prstGeom prst="rect">
            <a:avLst/>
          </a:prstGeom>
        </p:spPr>
        <p:txBody>
          <a:bodyPr lIns="0" tIns="0" rIns="0" bIns="0" rtlCol="0" anchor="t">
            <a:spAutoFit/>
          </a:bodyPr>
          <a:lstStyle/>
          <a:p>
            <a:pPr algn="ctr">
              <a:lnSpc>
                <a:spcPts val="1980"/>
              </a:lnSpc>
            </a:pPr>
            <a:r>
              <a:rPr lang="en-US" sz="1800">
                <a:solidFill>
                  <a:srgbClr val="A6A6A6"/>
                </a:solidFill>
                <a:latin typeface="DM Sans Bold"/>
              </a:rPr>
              <a:t>SOLUTION</a:t>
            </a:r>
          </a:p>
        </p:txBody>
      </p:sp>
      <p:sp>
        <p:nvSpPr>
          <p:cNvPr id="17" name="TextBox 17"/>
          <p:cNvSpPr txBox="1"/>
          <p:nvPr/>
        </p:nvSpPr>
        <p:spPr>
          <a:xfrm>
            <a:off x="0" y="9785549"/>
            <a:ext cx="5679295" cy="335645"/>
          </a:xfrm>
          <a:prstGeom prst="rect">
            <a:avLst/>
          </a:prstGeom>
        </p:spPr>
        <p:txBody>
          <a:bodyPr lIns="0" tIns="0" rIns="0" bIns="0" rtlCol="0" anchor="t">
            <a:spAutoFit/>
          </a:bodyPr>
          <a:lstStyle/>
          <a:p>
            <a:pPr marL="0" lvl="0" indent="0" algn="ctr">
              <a:lnSpc>
                <a:spcPts val="2671"/>
              </a:lnSpc>
              <a:spcBef>
                <a:spcPct val="0"/>
              </a:spcBef>
            </a:pPr>
            <a:r>
              <a:rPr lang="en-US" sz="2428">
                <a:solidFill>
                  <a:srgbClr val="737373"/>
                </a:solidFill>
                <a:latin typeface="DM Sans Bold"/>
              </a:rPr>
              <a:t>(Raza, 2023 &amp; Revenue Hub, 2020)</a:t>
            </a:r>
          </a:p>
        </p:txBody>
      </p:sp>
      <p:sp>
        <p:nvSpPr>
          <p:cNvPr id="18" name="Freeform 18"/>
          <p:cNvSpPr/>
          <p:nvPr/>
        </p:nvSpPr>
        <p:spPr>
          <a:xfrm>
            <a:off x="11938815" y="8889834"/>
            <a:ext cx="5964891" cy="246052"/>
          </a:xfrm>
          <a:custGeom>
            <a:avLst/>
            <a:gdLst/>
            <a:ahLst/>
            <a:cxnLst/>
            <a:rect l="l" t="t" r="r" b="b"/>
            <a:pathLst>
              <a:path w="5964891" h="246052">
                <a:moveTo>
                  <a:pt x="0" y="0"/>
                </a:moveTo>
                <a:lnTo>
                  <a:pt x="5964891" y="0"/>
                </a:lnTo>
                <a:lnTo>
                  <a:pt x="5964891" y="246052"/>
                </a:lnTo>
                <a:lnTo>
                  <a:pt x="0" y="2460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9" name="TextBox 19"/>
          <p:cNvSpPr txBox="1"/>
          <p:nvPr/>
        </p:nvSpPr>
        <p:spPr>
          <a:xfrm>
            <a:off x="16154599" y="9439967"/>
            <a:ext cx="2328022" cy="251467"/>
          </a:xfrm>
          <a:prstGeom prst="rect">
            <a:avLst/>
          </a:prstGeom>
        </p:spPr>
        <p:txBody>
          <a:bodyPr lIns="0" tIns="0" rIns="0" bIns="0" rtlCol="0" anchor="t">
            <a:spAutoFit/>
          </a:bodyPr>
          <a:lstStyle/>
          <a:p>
            <a:pPr algn="ctr">
              <a:lnSpc>
                <a:spcPts val="1980"/>
              </a:lnSpc>
            </a:pPr>
            <a:r>
              <a:rPr lang="en-US" sz="1800">
                <a:solidFill>
                  <a:srgbClr val="A6A6A6"/>
                </a:solidFill>
                <a:latin typeface="DM Sans Bold"/>
              </a:rPr>
              <a:t>LIMITATIONS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901312" y="3895722"/>
            <a:ext cx="7571992" cy="1066800"/>
          </a:xfrm>
          <a:prstGeom prst="rect">
            <a:avLst/>
          </a:prstGeom>
        </p:spPr>
        <p:txBody>
          <a:bodyPr lIns="0" tIns="0" rIns="0" bIns="0" rtlCol="0" anchor="t">
            <a:spAutoFit/>
          </a:bodyPr>
          <a:lstStyle/>
          <a:p>
            <a:pPr algn="r">
              <a:lnSpc>
                <a:spcPts val="8250"/>
              </a:lnSpc>
            </a:pPr>
            <a:r>
              <a:rPr lang="en-US" sz="7500">
                <a:solidFill>
                  <a:srgbClr val="FFFFFF"/>
                </a:solidFill>
                <a:latin typeface="DM Serif Display"/>
              </a:rPr>
              <a:t>OUR GOALS</a:t>
            </a: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8CA9AD"/>
            </a:solidFill>
          </p:spPr>
          <p:txBody>
            <a:bodyPr/>
            <a:lstStyle/>
            <a:p>
              <a:endParaRPr lang="en-US"/>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2665686" y="9097623"/>
            <a:ext cx="5283200" cy="217932"/>
          </a:xfrm>
          <a:custGeom>
            <a:avLst/>
            <a:gdLst/>
            <a:ahLst/>
            <a:cxnLst/>
            <a:rect l="l" t="t" r="r" b="b"/>
            <a:pathLst>
              <a:path w="5283200" h="217932">
                <a:moveTo>
                  <a:pt x="0" y="0"/>
                </a:moveTo>
                <a:lnTo>
                  <a:pt x="5283200" y="0"/>
                </a:lnTo>
                <a:lnTo>
                  <a:pt x="5283200" y="217932"/>
                </a:lnTo>
                <a:lnTo>
                  <a:pt x="0" y="2179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0172679" y="9097623"/>
            <a:ext cx="5283200" cy="217932"/>
          </a:xfrm>
          <a:custGeom>
            <a:avLst/>
            <a:gdLst/>
            <a:ahLst/>
            <a:cxnLst/>
            <a:rect l="l" t="t" r="r" b="b"/>
            <a:pathLst>
              <a:path w="5283200" h="217932">
                <a:moveTo>
                  <a:pt x="0" y="0"/>
                </a:moveTo>
                <a:lnTo>
                  <a:pt x="5283200" y="0"/>
                </a:lnTo>
                <a:lnTo>
                  <a:pt x="5283200" y="217932"/>
                </a:lnTo>
                <a:lnTo>
                  <a:pt x="0" y="2179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12561656" y="8953965"/>
            <a:ext cx="505246" cy="50524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9141696" y="9577536"/>
            <a:ext cx="2061967" cy="449423"/>
          </a:xfrm>
          <a:prstGeom prst="rect">
            <a:avLst/>
          </a:prstGeom>
        </p:spPr>
        <p:txBody>
          <a:bodyPr lIns="0" tIns="0" rIns="0" bIns="0" rtlCol="0" anchor="t">
            <a:spAutoFit/>
          </a:bodyPr>
          <a:lstStyle/>
          <a:p>
            <a:pPr algn="ctr">
              <a:lnSpc>
                <a:spcPts val="1754"/>
              </a:lnSpc>
            </a:pPr>
            <a:r>
              <a:rPr lang="en-US" sz="1594">
                <a:solidFill>
                  <a:srgbClr val="A6A6A6"/>
                </a:solidFill>
                <a:latin typeface="DM Sans Bold"/>
              </a:rPr>
              <a:t>BACKGROUND </a:t>
            </a:r>
          </a:p>
          <a:p>
            <a:pPr algn="ctr">
              <a:lnSpc>
                <a:spcPts val="1754"/>
              </a:lnSpc>
            </a:pPr>
            <a:r>
              <a:rPr lang="en-US" sz="1594">
                <a:solidFill>
                  <a:srgbClr val="A6A6A6"/>
                </a:solidFill>
                <a:latin typeface="DM Sans Bold"/>
              </a:rPr>
              <a:t>INFORMATION</a:t>
            </a:r>
          </a:p>
        </p:txBody>
      </p:sp>
      <p:sp>
        <p:nvSpPr>
          <p:cNvPr id="11" name="TextBox 11"/>
          <p:cNvSpPr txBox="1"/>
          <p:nvPr/>
        </p:nvSpPr>
        <p:spPr>
          <a:xfrm>
            <a:off x="11783296" y="9596586"/>
            <a:ext cx="2061967" cy="536110"/>
          </a:xfrm>
          <a:prstGeom prst="rect">
            <a:avLst/>
          </a:prstGeom>
        </p:spPr>
        <p:txBody>
          <a:bodyPr lIns="0" tIns="0" rIns="0" bIns="0" rtlCol="0" anchor="t">
            <a:spAutoFit/>
          </a:bodyPr>
          <a:lstStyle/>
          <a:p>
            <a:pPr algn="ctr">
              <a:lnSpc>
                <a:spcPts val="2143"/>
              </a:lnSpc>
            </a:pPr>
            <a:r>
              <a:rPr lang="en-US" sz="1949">
                <a:solidFill>
                  <a:srgbClr val="737373"/>
                </a:solidFill>
                <a:latin typeface="DM Sans Bold"/>
              </a:rPr>
              <a:t>OUR</a:t>
            </a:r>
          </a:p>
          <a:p>
            <a:pPr algn="ctr">
              <a:lnSpc>
                <a:spcPts val="2143"/>
              </a:lnSpc>
            </a:pPr>
            <a:r>
              <a:rPr lang="en-US" sz="1949">
                <a:solidFill>
                  <a:srgbClr val="737373"/>
                </a:solidFill>
                <a:latin typeface="DM Sans Bold"/>
              </a:rPr>
              <a:t>GOAL</a:t>
            </a:r>
          </a:p>
        </p:txBody>
      </p:sp>
      <p:sp>
        <p:nvSpPr>
          <p:cNvPr id="12" name="TextBox 12"/>
          <p:cNvSpPr txBox="1"/>
          <p:nvPr/>
        </p:nvSpPr>
        <p:spPr>
          <a:xfrm>
            <a:off x="14208811" y="9577536"/>
            <a:ext cx="2061967" cy="230076"/>
          </a:xfrm>
          <a:prstGeom prst="rect">
            <a:avLst/>
          </a:prstGeom>
        </p:spPr>
        <p:txBody>
          <a:bodyPr lIns="0" tIns="0" rIns="0" bIns="0" rtlCol="0" anchor="t">
            <a:spAutoFit/>
          </a:bodyPr>
          <a:lstStyle/>
          <a:p>
            <a:pPr algn="ctr">
              <a:lnSpc>
                <a:spcPts val="1754"/>
              </a:lnSpc>
            </a:pPr>
            <a:r>
              <a:rPr lang="en-US" sz="1594">
                <a:solidFill>
                  <a:srgbClr val="A6A6A6"/>
                </a:solidFill>
                <a:latin typeface="DM Sans Bold"/>
              </a:rPr>
              <a:t>SOLUTION</a:t>
            </a:r>
          </a:p>
        </p:txBody>
      </p:sp>
      <p:sp>
        <p:nvSpPr>
          <p:cNvPr id="13" name="Freeform 13"/>
          <p:cNvSpPr/>
          <p:nvPr/>
        </p:nvSpPr>
        <p:spPr>
          <a:xfrm>
            <a:off x="0" y="7485931"/>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4" name="Group 14"/>
          <p:cNvGrpSpPr/>
          <p:nvPr/>
        </p:nvGrpSpPr>
        <p:grpSpPr>
          <a:xfrm>
            <a:off x="743827" y="1450032"/>
            <a:ext cx="8115300" cy="5757218"/>
            <a:chOff x="0" y="0"/>
            <a:chExt cx="10820400" cy="7676291"/>
          </a:xfrm>
        </p:grpSpPr>
        <p:sp>
          <p:nvSpPr>
            <p:cNvPr id="15" name="TextBox 15"/>
            <p:cNvSpPr txBox="1"/>
            <p:nvPr/>
          </p:nvSpPr>
          <p:spPr>
            <a:xfrm>
              <a:off x="0" y="66675"/>
              <a:ext cx="10820400" cy="1347259"/>
            </a:xfrm>
            <a:prstGeom prst="rect">
              <a:avLst/>
            </a:prstGeom>
          </p:spPr>
          <p:txBody>
            <a:bodyPr lIns="0" tIns="0" rIns="0" bIns="0" rtlCol="0" anchor="t">
              <a:spAutoFit/>
            </a:bodyPr>
            <a:lstStyle/>
            <a:p>
              <a:pPr algn="ctr">
                <a:lnSpc>
                  <a:spcPts val="7700"/>
                </a:lnSpc>
              </a:pPr>
              <a:r>
                <a:rPr lang="en-US" sz="7000">
                  <a:solidFill>
                    <a:srgbClr val="FFFFFF"/>
                  </a:solidFill>
                  <a:latin typeface="DM Serif Display"/>
                </a:rPr>
                <a:t>BUSINESS GOAL</a:t>
              </a:r>
            </a:p>
          </p:txBody>
        </p:sp>
        <p:sp>
          <p:nvSpPr>
            <p:cNvPr id="16" name="TextBox 16"/>
            <p:cNvSpPr txBox="1"/>
            <p:nvPr/>
          </p:nvSpPr>
          <p:spPr>
            <a:xfrm>
              <a:off x="112444" y="3036557"/>
              <a:ext cx="10707956" cy="4639734"/>
            </a:xfrm>
            <a:prstGeom prst="rect">
              <a:avLst/>
            </a:prstGeom>
          </p:spPr>
          <p:txBody>
            <a:bodyPr lIns="0" tIns="0" rIns="0" bIns="0" rtlCol="0" anchor="t">
              <a:spAutoFit/>
            </a:bodyPr>
            <a:lstStyle/>
            <a:p>
              <a:pPr marL="863596" lvl="1" indent="-431798">
                <a:lnSpc>
                  <a:spcPts val="5599"/>
                </a:lnSpc>
                <a:buFont typeface="Arial"/>
                <a:buChar char="•"/>
              </a:pPr>
              <a:r>
                <a:rPr lang="en-US" sz="3999">
                  <a:solidFill>
                    <a:srgbClr val="FFFFFF"/>
                  </a:solidFill>
                  <a:latin typeface="DM Sans Bold"/>
                </a:rPr>
                <a:t>Keep hotel rooms fully booked to maximize profits</a:t>
              </a:r>
            </a:p>
            <a:p>
              <a:pPr>
                <a:lnSpc>
                  <a:spcPts val="5599"/>
                </a:lnSpc>
              </a:pPr>
              <a:endParaRPr lang="en-US" sz="3999">
                <a:solidFill>
                  <a:srgbClr val="FFFFFF"/>
                </a:solidFill>
                <a:latin typeface="DM Sans Bold"/>
              </a:endParaRPr>
            </a:p>
            <a:p>
              <a:pPr marL="863596" lvl="1" indent="-431798">
                <a:lnSpc>
                  <a:spcPts val="5599"/>
                </a:lnSpc>
                <a:buFont typeface="Arial"/>
                <a:buChar char="•"/>
              </a:pPr>
              <a:r>
                <a:rPr lang="en-US" sz="3999">
                  <a:solidFill>
                    <a:srgbClr val="FFFFFF"/>
                  </a:solidFill>
                  <a:latin typeface="DM Sans Bold"/>
                </a:rPr>
                <a:t>Maintain customer satisfaction</a:t>
              </a:r>
            </a:p>
          </p:txBody>
        </p:sp>
      </p:grpSp>
      <p:sp>
        <p:nvSpPr>
          <p:cNvPr id="17" name="TextBox 17"/>
          <p:cNvSpPr txBox="1"/>
          <p:nvPr/>
        </p:nvSpPr>
        <p:spPr>
          <a:xfrm>
            <a:off x="16289828" y="9552856"/>
            <a:ext cx="2061967" cy="230076"/>
          </a:xfrm>
          <a:prstGeom prst="rect">
            <a:avLst/>
          </a:prstGeom>
        </p:spPr>
        <p:txBody>
          <a:bodyPr lIns="0" tIns="0" rIns="0" bIns="0" rtlCol="0" anchor="t">
            <a:spAutoFit/>
          </a:bodyPr>
          <a:lstStyle/>
          <a:p>
            <a:pPr algn="ctr">
              <a:lnSpc>
                <a:spcPts val="1754"/>
              </a:lnSpc>
            </a:pPr>
            <a:r>
              <a:rPr lang="en-US" sz="1594">
                <a:solidFill>
                  <a:srgbClr val="A6A6A6"/>
                </a:solidFill>
                <a:latin typeface="DM Sans Bold"/>
              </a:rPr>
              <a:t>LIMITATIONS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8CA9AD"/>
            </a:solidFill>
          </p:spPr>
          <p:txBody>
            <a:bodyPr/>
            <a:lstStyle/>
            <a:p>
              <a:endParaRPr lang="en-US"/>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2665686" y="9097623"/>
            <a:ext cx="5283200" cy="217932"/>
          </a:xfrm>
          <a:custGeom>
            <a:avLst/>
            <a:gdLst/>
            <a:ahLst/>
            <a:cxnLst/>
            <a:rect l="l" t="t" r="r" b="b"/>
            <a:pathLst>
              <a:path w="5283200" h="217932">
                <a:moveTo>
                  <a:pt x="0" y="0"/>
                </a:moveTo>
                <a:lnTo>
                  <a:pt x="5283200" y="0"/>
                </a:lnTo>
                <a:lnTo>
                  <a:pt x="5283200" y="217932"/>
                </a:lnTo>
                <a:lnTo>
                  <a:pt x="0" y="2179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0172679" y="9097623"/>
            <a:ext cx="5283200" cy="217932"/>
          </a:xfrm>
          <a:custGeom>
            <a:avLst/>
            <a:gdLst/>
            <a:ahLst/>
            <a:cxnLst/>
            <a:rect l="l" t="t" r="r" b="b"/>
            <a:pathLst>
              <a:path w="5283200" h="217932">
                <a:moveTo>
                  <a:pt x="0" y="0"/>
                </a:moveTo>
                <a:lnTo>
                  <a:pt x="5283200" y="0"/>
                </a:lnTo>
                <a:lnTo>
                  <a:pt x="5283200" y="217932"/>
                </a:lnTo>
                <a:lnTo>
                  <a:pt x="0" y="2179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12561656" y="8953965"/>
            <a:ext cx="505246" cy="50524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9141696" y="9577536"/>
            <a:ext cx="2061967" cy="449423"/>
          </a:xfrm>
          <a:prstGeom prst="rect">
            <a:avLst/>
          </a:prstGeom>
        </p:spPr>
        <p:txBody>
          <a:bodyPr lIns="0" tIns="0" rIns="0" bIns="0" rtlCol="0" anchor="t">
            <a:spAutoFit/>
          </a:bodyPr>
          <a:lstStyle/>
          <a:p>
            <a:pPr algn="ctr">
              <a:lnSpc>
                <a:spcPts val="1754"/>
              </a:lnSpc>
            </a:pPr>
            <a:r>
              <a:rPr lang="en-US" sz="1594">
                <a:solidFill>
                  <a:srgbClr val="A6A6A6"/>
                </a:solidFill>
                <a:latin typeface="DM Sans Bold"/>
              </a:rPr>
              <a:t>BACKGROUND </a:t>
            </a:r>
          </a:p>
          <a:p>
            <a:pPr algn="ctr">
              <a:lnSpc>
                <a:spcPts val="1754"/>
              </a:lnSpc>
            </a:pPr>
            <a:r>
              <a:rPr lang="en-US" sz="1594">
                <a:solidFill>
                  <a:srgbClr val="A6A6A6"/>
                </a:solidFill>
                <a:latin typeface="DM Sans Bold"/>
              </a:rPr>
              <a:t>INFORMATION</a:t>
            </a:r>
          </a:p>
        </p:txBody>
      </p:sp>
      <p:sp>
        <p:nvSpPr>
          <p:cNvPr id="11" name="TextBox 11"/>
          <p:cNvSpPr txBox="1"/>
          <p:nvPr/>
        </p:nvSpPr>
        <p:spPr>
          <a:xfrm>
            <a:off x="11783296" y="9596586"/>
            <a:ext cx="2061967" cy="536110"/>
          </a:xfrm>
          <a:prstGeom prst="rect">
            <a:avLst/>
          </a:prstGeom>
        </p:spPr>
        <p:txBody>
          <a:bodyPr lIns="0" tIns="0" rIns="0" bIns="0" rtlCol="0" anchor="t">
            <a:spAutoFit/>
          </a:bodyPr>
          <a:lstStyle/>
          <a:p>
            <a:pPr algn="ctr">
              <a:lnSpc>
                <a:spcPts val="2143"/>
              </a:lnSpc>
            </a:pPr>
            <a:r>
              <a:rPr lang="en-US" sz="1949">
                <a:solidFill>
                  <a:srgbClr val="737373"/>
                </a:solidFill>
                <a:latin typeface="DM Sans Bold"/>
              </a:rPr>
              <a:t>OUR</a:t>
            </a:r>
          </a:p>
          <a:p>
            <a:pPr algn="ctr">
              <a:lnSpc>
                <a:spcPts val="2143"/>
              </a:lnSpc>
            </a:pPr>
            <a:r>
              <a:rPr lang="en-US" sz="1949">
                <a:solidFill>
                  <a:srgbClr val="737373"/>
                </a:solidFill>
                <a:latin typeface="DM Sans Bold"/>
              </a:rPr>
              <a:t>GOAL</a:t>
            </a:r>
          </a:p>
        </p:txBody>
      </p:sp>
      <p:sp>
        <p:nvSpPr>
          <p:cNvPr id="12" name="TextBox 12"/>
          <p:cNvSpPr txBox="1"/>
          <p:nvPr/>
        </p:nvSpPr>
        <p:spPr>
          <a:xfrm>
            <a:off x="14208811" y="9577536"/>
            <a:ext cx="2061967" cy="230076"/>
          </a:xfrm>
          <a:prstGeom prst="rect">
            <a:avLst/>
          </a:prstGeom>
        </p:spPr>
        <p:txBody>
          <a:bodyPr lIns="0" tIns="0" rIns="0" bIns="0" rtlCol="0" anchor="t">
            <a:spAutoFit/>
          </a:bodyPr>
          <a:lstStyle/>
          <a:p>
            <a:pPr algn="ctr">
              <a:lnSpc>
                <a:spcPts val="1754"/>
              </a:lnSpc>
            </a:pPr>
            <a:r>
              <a:rPr lang="en-US" sz="1594">
                <a:solidFill>
                  <a:srgbClr val="A6A6A6"/>
                </a:solidFill>
                <a:latin typeface="DM Sans Bold"/>
              </a:rPr>
              <a:t>SOLUTION</a:t>
            </a:r>
          </a:p>
        </p:txBody>
      </p:sp>
      <p:sp>
        <p:nvSpPr>
          <p:cNvPr id="13" name="Freeform 13"/>
          <p:cNvSpPr/>
          <p:nvPr/>
        </p:nvSpPr>
        <p:spPr>
          <a:xfrm>
            <a:off x="0" y="7485931"/>
            <a:ext cx="4084874" cy="4114800"/>
          </a:xfrm>
          <a:custGeom>
            <a:avLst/>
            <a:gdLst/>
            <a:ahLst/>
            <a:cxnLst/>
            <a:rect l="l" t="t" r="r" b="b"/>
            <a:pathLst>
              <a:path w="4084874" h="4114800">
                <a:moveTo>
                  <a:pt x="0" y="0"/>
                </a:moveTo>
                <a:lnTo>
                  <a:pt x="4084874" y="0"/>
                </a:lnTo>
                <a:lnTo>
                  <a:pt x="40848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4" name="Group 14"/>
          <p:cNvGrpSpPr/>
          <p:nvPr/>
        </p:nvGrpSpPr>
        <p:grpSpPr>
          <a:xfrm>
            <a:off x="743827" y="1450032"/>
            <a:ext cx="8115300" cy="5757218"/>
            <a:chOff x="0" y="0"/>
            <a:chExt cx="10820400" cy="7676291"/>
          </a:xfrm>
        </p:grpSpPr>
        <p:sp>
          <p:nvSpPr>
            <p:cNvPr id="15" name="TextBox 15"/>
            <p:cNvSpPr txBox="1"/>
            <p:nvPr/>
          </p:nvSpPr>
          <p:spPr>
            <a:xfrm>
              <a:off x="0" y="66675"/>
              <a:ext cx="10820400" cy="1347259"/>
            </a:xfrm>
            <a:prstGeom prst="rect">
              <a:avLst/>
            </a:prstGeom>
          </p:spPr>
          <p:txBody>
            <a:bodyPr lIns="0" tIns="0" rIns="0" bIns="0" rtlCol="0" anchor="t">
              <a:spAutoFit/>
            </a:bodyPr>
            <a:lstStyle/>
            <a:p>
              <a:pPr algn="ctr">
                <a:lnSpc>
                  <a:spcPts val="7700"/>
                </a:lnSpc>
              </a:pPr>
              <a:r>
                <a:rPr lang="en-US" sz="7000">
                  <a:solidFill>
                    <a:srgbClr val="FFFFFF"/>
                  </a:solidFill>
                  <a:latin typeface="DM Serif Display"/>
                </a:rPr>
                <a:t>BUSINESS GOAL</a:t>
              </a:r>
            </a:p>
          </p:txBody>
        </p:sp>
        <p:sp>
          <p:nvSpPr>
            <p:cNvPr id="16" name="TextBox 16"/>
            <p:cNvSpPr txBox="1"/>
            <p:nvPr/>
          </p:nvSpPr>
          <p:spPr>
            <a:xfrm>
              <a:off x="112444" y="3036557"/>
              <a:ext cx="10707956" cy="4639734"/>
            </a:xfrm>
            <a:prstGeom prst="rect">
              <a:avLst/>
            </a:prstGeom>
          </p:spPr>
          <p:txBody>
            <a:bodyPr lIns="0" tIns="0" rIns="0" bIns="0" rtlCol="0" anchor="t">
              <a:spAutoFit/>
            </a:bodyPr>
            <a:lstStyle/>
            <a:p>
              <a:pPr marL="863596" lvl="1" indent="-431798">
                <a:lnSpc>
                  <a:spcPts val="5599"/>
                </a:lnSpc>
                <a:buFont typeface="Arial"/>
                <a:buChar char="•"/>
              </a:pPr>
              <a:r>
                <a:rPr lang="en-US" sz="3999">
                  <a:solidFill>
                    <a:srgbClr val="FFFFFF"/>
                  </a:solidFill>
                  <a:latin typeface="DM Sans Bold"/>
                </a:rPr>
                <a:t>Keep hotel rooms fully booked to maximize profits</a:t>
              </a:r>
            </a:p>
            <a:p>
              <a:pPr>
                <a:lnSpc>
                  <a:spcPts val="5599"/>
                </a:lnSpc>
              </a:pPr>
              <a:endParaRPr lang="en-US" sz="3999">
                <a:solidFill>
                  <a:srgbClr val="FFFFFF"/>
                </a:solidFill>
                <a:latin typeface="DM Sans Bold"/>
              </a:endParaRPr>
            </a:p>
            <a:p>
              <a:pPr marL="863596" lvl="1" indent="-431798">
                <a:lnSpc>
                  <a:spcPts val="5599"/>
                </a:lnSpc>
                <a:buFont typeface="Arial"/>
                <a:buChar char="•"/>
              </a:pPr>
              <a:r>
                <a:rPr lang="en-US" sz="3999">
                  <a:solidFill>
                    <a:srgbClr val="FFFFFF"/>
                  </a:solidFill>
                  <a:latin typeface="DM Sans Bold"/>
                </a:rPr>
                <a:t>Maintain customer satisfaction</a:t>
              </a:r>
            </a:p>
          </p:txBody>
        </p:sp>
      </p:grpSp>
      <p:grpSp>
        <p:nvGrpSpPr>
          <p:cNvPr id="17" name="Group 17"/>
          <p:cNvGrpSpPr/>
          <p:nvPr/>
        </p:nvGrpSpPr>
        <p:grpSpPr>
          <a:xfrm>
            <a:off x="9689095" y="1450032"/>
            <a:ext cx="8115300" cy="6462068"/>
            <a:chOff x="0" y="0"/>
            <a:chExt cx="10820400" cy="8616091"/>
          </a:xfrm>
        </p:grpSpPr>
        <p:sp>
          <p:nvSpPr>
            <p:cNvPr id="18" name="TextBox 18"/>
            <p:cNvSpPr txBox="1"/>
            <p:nvPr/>
          </p:nvSpPr>
          <p:spPr>
            <a:xfrm>
              <a:off x="0" y="76200"/>
              <a:ext cx="10820400" cy="1337733"/>
            </a:xfrm>
            <a:prstGeom prst="rect">
              <a:avLst/>
            </a:prstGeom>
          </p:spPr>
          <p:txBody>
            <a:bodyPr lIns="0" tIns="0" rIns="0" bIns="0" rtlCol="0" anchor="t">
              <a:spAutoFit/>
            </a:bodyPr>
            <a:lstStyle/>
            <a:p>
              <a:pPr algn="ctr">
                <a:lnSpc>
                  <a:spcPts val="7699"/>
                </a:lnSpc>
              </a:pPr>
              <a:r>
                <a:rPr lang="en-US" sz="6999">
                  <a:solidFill>
                    <a:srgbClr val="8CA9AD"/>
                  </a:solidFill>
                  <a:latin typeface="DM Serif Display"/>
                </a:rPr>
                <a:t>DATA MINING GOAL</a:t>
              </a:r>
            </a:p>
          </p:txBody>
        </p:sp>
        <p:sp>
          <p:nvSpPr>
            <p:cNvPr id="19" name="TextBox 19"/>
            <p:cNvSpPr txBox="1"/>
            <p:nvPr/>
          </p:nvSpPr>
          <p:spPr>
            <a:xfrm>
              <a:off x="112444" y="3036557"/>
              <a:ext cx="10707956" cy="5579534"/>
            </a:xfrm>
            <a:prstGeom prst="rect">
              <a:avLst/>
            </a:prstGeom>
          </p:spPr>
          <p:txBody>
            <a:bodyPr lIns="0" tIns="0" rIns="0" bIns="0" rtlCol="0" anchor="t">
              <a:spAutoFit/>
            </a:bodyPr>
            <a:lstStyle/>
            <a:p>
              <a:pPr marL="863596" lvl="1" indent="-431798">
                <a:lnSpc>
                  <a:spcPts val="5599"/>
                </a:lnSpc>
                <a:buFont typeface="Arial"/>
                <a:buChar char="•"/>
              </a:pPr>
              <a:r>
                <a:rPr lang="en-US" sz="3999">
                  <a:solidFill>
                    <a:srgbClr val="8CA9AD"/>
                  </a:solidFill>
                  <a:latin typeface="DM Sans Bold"/>
                </a:rPr>
                <a:t>Determine most important factors that lead to cancellations</a:t>
              </a:r>
            </a:p>
            <a:p>
              <a:pPr>
                <a:lnSpc>
                  <a:spcPts val="5599"/>
                </a:lnSpc>
              </a:pPr>
              <a:endParaRPr lang="en-US" sz="3999">
                <a:solidFill>
                  <a:srgbClr val="8CA9AD"/>
                </a:solidFill>
                <a:latin typeface="DM Sans Bold"/>
              </a:endParaRPr>
            </a:p>
            <a:p>
              <a:pPr marL="863596" lvl="1" indent="-431798">
                <a:lnSpc>
                  <a:spcPts val="5599"/>
                </a:lnSpc>
                <a:buFont typeface="Arial"/>
                <a:buChar char="•"/>
              </a:pPr>
              <a:r>
                <a:rPr lang="en-US" sz="3999">
                  <a:solidFill>
                    <a:srgbClr val="8CA9AD"/>
                  </a:solidFill>
                  <a:latin typeface="DM Sans Bold"/>
                </a:rPr>
                <a:t>Build model that predicts cancellations</a:t>
              </a:r>
            </a:p>
          </p:txBody>
        </p:sp>
      </p:grpSp>
      <p:sp>
        <p:nvSpPr>
          <p:cNvPr id="20" name="TextBox 20"/>
          <p:cNvSpPr txBox="1"/>
          <p:nvPr/>
        </p:nvSpPr>
        <p:spPr>
          <a:xfrm>
            <a:off x="16289828" y="9552856"/>
            <a:ext cx="2061967" cy="230076"/>
          </a:xfrm>
          <a:prstGeom prst="rect">
            <a:avLst/>
          </a:prstGeom>
        </p:spPr>
        <p:txBody>
          <a:bodyPr lIns="0" tIns="0" rIns="0" bIns="0" rtlCol="0" anchor="t">
            <a:spAutoFit/>
          </a:bodyPr>
          <a:lstStyle/>
          <a:p>
            <a:pPr algn="ctr">
              <a:lnSpc>
                <a:spcPts val="1754"/>
              </a:lnSpc>
            </a:pPr>
            <a:r>
              <a:rPr lang="en-US" sz="1594">
                <a:solidFill>
                  <a:srgbClr val="A6A6A6"/>
                </a:solidFill>
                <a:latin typeface="DM Sans Bold"/>
              </a:rPr>
              <a:t>LIMITATIONS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377301" y="3895722"/>
            <a:ext cx="9115053" cy="211455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SOLUTIONS &amp; RECOMMENDATIONS</a:t>
            </a:r>
          </a:p>
        </p:txBody>
      </p:sp>
      <p:sp>
        <p:nvSpPr>
          <p:cNvPr id="6" name="Freeform 6"/>
          <p:cNvSpPr/>
          <p:nvPr/>
        </p:nvSpPr>
        <p:spPr>
          <a:xfrm>
            <a:off x="5893678" y="8135576"/>
            <a:ext cx="4102978" cy="2245448"/>
          </a:xfrm>
          <a:custGeom>
            <a:avLst/>
            <a:gdLst/>
            <a:ahLst/>
            <a:cxnLst/>
            <a:rect l="l" t="t" r="r" b="b"/>
            <a:pathLst>
              <a:path w="4102978" h="224544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028700" y="8135576"/>
            <a:ext cx="4102978" cy="3133183"/>
          </a:xfrm>
          <a:custGeom>
            <a:avLst/>
            <a:gdLst/>
            <a:ahLst/>
            <a:cxnLst/>
            <a:rect l="l" t="t" r="r" b="b"/>
            <a:pathLst>
              <a:path w="4102978" h="3133183">
                <a:moveTo>
                  <a:pt x="0" y="0"/>
                </a:moveTo>
                <a:lnTo>
                  <a:pt x="4102978" y="0"/>
                </a:lnTo>
                <a:lnTo>
                  <a:pt x="4102978" y="3133183"/>
                </a:lnTo>
                <a:lnTo>
                  <a:pt x="0" y="31331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13543121" y="-2151424"/>
            <a:ext cx="9489757" cy="10287000"/>
          </a:xfrm>
          <a:custGeom>
            <a:avLst/>
            <a:gdLst/>
            <a:ahLst/>
            <a:cxnLst/>
            <a:rect l="l" t="t" r="r" b="b"/>
            <a:pathLst>
              <a:path w="9489757" h="10287000">
                <a:moveTo>
                  <a:pt x="0" y="0"/>
                </a:moveTo>
                <a:lnTo>
                  <a:pt x="9489758" y="0"/>
                </a:lnTo>
                <a:lnTo>
                  <a:pt x="9489758"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1790700" y="1847850"/>
            <a:ext cx="1938412" cy="1003308"/>
          </a:xfrm>
          <a:prstGeom prst="rect">
            <a:avLst/>
          </a:prstGeom>
        </p:spPr>
        <p:txBody>
          <a:bodyPr lIns="0" tIns="0" rIns="0" bIns="0" rtlCol="0" anchor="t">
            <a:spAutoFit/>
          </a:bodyPr>
          <a:lstStyle/>
          <a:p>
            <a:pPr>
              <a:lnSpc>
                <a:spcPts val="7700"/>
              </a:lnSpc>
            </a:pPr>
            <a:r>
              <a:rPr lang="en-US" sz="7000">
                <a:solidFill>
                  <a:srgbClr val="FFFFFF"/>
                </a:solidFill>
                <a:latin typeface="DM Sans Bold"/>
              </a:rPr>
              <a:t>03.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04486"/>
            <a:ext cx="16230600" cy="1048429"/>
            <a:chOff x="0" y="0"/>
            <a:chExt cx="4274726" cy="276129"/>
          </a:xfrm>
        </p:grpSpPr>
        <p:sp>
          <p:nvSpPr>
            <p:cNvPr id="3" name="Freeform 3"/>
            <p:cNvSpPr/>
            <p:nvPr/>
          </p:nvSpPr>
          <p:spPr>
            <a:xfrm>
              <a:off x="0" y="0"/>
              <a:ext cx="4274726" cy="276129"/>
            </a:xfrm>
            <a:custGeom>
              <a:avLst/>
              <a:gdLst/>
              <a:ahLst/>
              <a:cxnLst/>
              <a:rect l="l" t="t" r="r" b="b"/>
              <a:pathLst>
                <a:path w="4274726" h="276129">
                  <a:moveTo>
                    <a:pt x="22896" y="0"/>
                  </a:moveTo>
                  <a:lnTo>
                    <a:pt x="4251830" y="0"/>
                  </a:lnTo>
                  <a:cubicBezTo>
                    <a:pt x="4264475" y="0"/>
                    <a:pt x="4274726" y="10251"/>
                    <a:pt x="4274726" y="22896"/>
                  </a:cubicBezTo>
                  <a:lnTo>
                    <a:pt x="4274726" y="253234"/>
                  </a:lnTo>
                  <a:cubicBezTo>
                    <a:pt x="4274726" y="265879"/>
                    <a:pt x="4264475" y="276129"/>
                    <a:pt x="4251830" y="276129"/>
                  </a:cubicBezTo>
                  <a:lnTo>
                    <a:pt x="22896" y="276129"/>
                  </a:lnTo>
                  <a:cubicBezTo>
                    <a:pt x="16823" y="276129"/>
                    <a:pt x="11000" y="273717"/>
                    <a:pt x="6706" y="269423"/>
                  </a:cubicBezTo>
                  <a:cubicBezTo>
                    <a:pt x="2412" y="265130"/>
                    <a:pt x="0" y="259306"/>
                    <a:pt x="0" y="253234"/>
                  </a:cubicBezTo>
                  <a:lnTo>
                    <a:pt x="0" y="22896"/>
                  </a:lnTo>
                  <a:cubicBezTo>
                    <a:pt x="0" y="16823"/>
                    <a:pt x="2412" y="11000"/>
                    <a:pt x="6706" y="6706"/>
                  </a:cubicBezTo>
                  <a:cubicBezTo>
                    <a:pt x="11000" y="2412"/>
                    <a:pt x="16823" y="0"/>
                    <a:pt x="22896" y="0"/>
                  </a:cubicBezTo>
                  <a:close/>
                </a:path>
              </a:pathLst>
            </a:custGeom>
            <a:solidFill>
              <a:srgbClr val="8CA9AD"/>
            </a:solidFill>
          </p:spPr>
          <p:txBody>
            <a:bodyPr/>
            <a:lstStyle/>
            <a:p>
              <a:endParaRPr lang="en-US"/>
            </a:p>
          </p:txBody>
        </p:sp>
        <p:sp>
          <p:nvSpPr>
            <p:cNvPr id="4" name="TextBox 4"/>
            <p:cNvSpPr txBox="1"/>
            <p:nvPr/>
          </p:nvSpPr>
          <p:spPr>
            <a:xfrm>
              <a:off x="0" y="-38100"/>
              <a:ext cx="4274726" cy="31422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830399"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499623" y="7418887"/>
            <a:ext cx="9780011" cy="1794419"/>
          </a:xfrm>
          <a:custGeom>
            <a:avLst/>
            <a:gdLst/>
            <a:ahLst/>
            <a:cxnLst/>
            <a:rect l="l" t="t" r="r" b="b"/>
            <a:pathLst>
              <a:path w="9780011" h="1794419">
                <a:moveTo>
                  <a:pt x="0" y="0"/>
                </a:moveTo>
                <a:lnTo>
                  <a:pt x="9780011" y="0"/>
                </a:lnTo>
                <a:lnTo>
                  <a:pt x="9780011" y="1794419"/>
                </a:lnTo>
                <a:lnTo>
                  <a:pt x="0" y="1794419"/>
                </a:lnTo>
                <a:lnTo>
                  <a:pt x="0" y="0"/>
                </a:lnTo>
                <a:close/>
              </a:path>
            </a:pathLst>
          </a:custGeom>
          <a:blipFill>
            <a:blip r:embed="rId4"/>
            <a:stretch>
              <a:fillRect l="-157" t="-3947" r="-377"/>
            </a:stretch>
          </a:blipFill>
        </p:spPr>
        <p:txBody>
          <a:bodyPr/>
          <a:lstStyle/>
          <a:p>
            <a:endParaRPr lang="en-US"/>
          </a:p>
        </p:txBody>
      </p:sp>
      <p:sp>
        <p:nvSpPr>
          <p:cNvPr id="7" name="Freeform 7"/>
          <p:cNvSpPr/>
          <p:nvPr/>
        </p:nvSpPr>
        <p:spPr>
          <a:xfrm>
            <a:off x="10473696" y="9172731"/>
            <a:ext cx="4984096" cy="205594"/>
          </a:xfrm>
          <a:custGeom>
            <a:avLst/>
            <a:gdLst/>
            <a:ahLst/>
            <a:cxnLst/>
            <a:rect l="l" t="t" r="r" b="b"/>
            <a:pathLst>
              <a:path w="4984096" h="205594">
                <a:moveTo>
                  <a:pt x="0" y="0"/>
                </a:moveTo>
                <a:lnTo>
                  <a:pt x="4984096" y="0"/>
                </a:lnTo>
                <a:lnTo>
                  <a:pt x="4984096" y="205594"/>
                </a:lnTo>
                <a:lnTo>
                  <a:pt x="0" y="205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8" name="Group 8"/>
          <p:cNvGrpSpPr/>
          <p:nvPr/>
        </p:nvGrpSpPr>
        <p:grpSpPr>
          <a:xfrm>
            <a:off x="15015620" y="9037207"/>
            <a:ext cx="476642" cy="47664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A9AD"/>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93768" y="2581757"/>
            <a:ext cx="9785865" cy="1672633"/>
          </a:xfrm>
          <a:custGeom>
            <a:avLst/>
            <a:gdLst/>
            <a:ahLst/>
            <a:cxnLst/>
            <a:rect l="l" t="t" r="r" b="b"/>
            <a:pathLst>
              <a:path w="9785865" h="1672633">
                <a:moveTo>
                  <a:pt x="0" y="0"/>
                </a:moveTo>
                <a:lnTo>
                  <a:pt x="9785866" y="0"/>
                </a:lnTo>
                <a:lnTo>
                  <a:pt x="9785866" y="1672634"/>
                </a:lnTo>
                <a:lnTo>
                  <a:pt x="0" y="1672634"/>
                </a:lnTo>
                <a:lnTo>
                  <a:pt x="0" y="0"/>
                </a:lnTo>
                <a:close/>
              </a:path>
            </a:pathLst>
          </a:custGeom>
          <a:blipFill>
            <a:blip r:embed="rId5"/>
            <a:stretch>
              <a:fillRect/>
            </a:stretch>
          </a:blipFill>
        </p:spPr>
        <p:txBody>
          <a:bodyPr/>
          <a:lstStyle/>
          <a:p>
            <a:endParaRPr lang="en-US"/>
          </a:p>
        </p:txBody>
      </p:sp>
      <p:sp>
        <p:nvSpPr>
          <p:cNvPr id="12" name="Freeform 12"/>
          <p:cNvSpPr/>
          <p:nvPr/>
        </p:nvSpPr>
        <p:spPr>
          <a:xfrm>
            <a:off x="499623" y="5014020"/>
            <a:ext cx="9780011" cy="1690847"/>
          </a:xfrm>
          <a:custGeom>
            <a:avLst/>
            <a:gdLst/>
            <a:ahLst/>
            <a:cxnLst/>
            <a:rect l="l" t="t" r="r" b="b"/>
            <a:pathLst>
              <a:path w="9780011" h="1690847">
                <a:moveTo>
                  <a:pt x="0" y="0"/>
                </a:moveTo>
                <a:lnTo>
                  <a:pt x="9780011" y="0"/>
                </a:lnTo>
                <a:lnTo>
                  <a:pt x="9780011" y="1690846"/>
                </a:lnTo>
                <a:lnTo>
                  <a:pt x="0" y="1690846"/>
                </a:lnTo>
                <a:lnTo>
                  <a:pt x="0" y="0"/>
                </a:lnTo>
                <a:close/>
              </a:path>
            </a:pathLst>
          </a:custGeom>
          <a:blipFill>
            <a:blip r:embed="rId6"/>
            <a:stretch>
              <a:fillRect/>
            </a:stretch>
          </a:blipFill>
        </p:spPr>
        <p:txBody>
          <a:bodyPr/>
          <a:lstStyle/>
          <a:p>
            <a:endParaRPr lang="en-US"/>
          </a:p>
        </p:txBody>
      </p:sp>
      <p:sp>
        <p:nvSpPr>
          <p:cNvPr id="13" name="TextBox 13"/>
          <p:cNvSpPr txBox="1"/>
          <p:nvPr/>
        </p:nvSpPr>
        <p:spPr>
          <a:xfrm>
            <a:off x="2133401" y="533400"/>
            <a:ext cx="14021198" cy="1066800"/>
          </a:xfrm>
          <a:prstGeom prst="rect">
            <a:avLst/>
          </a:prstGeom>
        </p:spPr>
        <p:txBody>
          <a:bodyPr lIns="0" tIns="0" rIns="0" bIns="0" rtlCol="0" anchor="t">
            <a:spAutoFit/>
          </a:bodyPr>
          <a:lstStyle/>
          <a:p>
            <a:pPr algn="ctr">
              <a:lnSpc>
                <a:spcPts val="8250"/>
              </a:lnSpc>
            </a:pPr>
            <a:r>
              <a:rPr lang="en-US" sz="7500">
                <a:solidFill>
                  <a:srgbClr val="FFFFFF"/>
                </a:solidFill>
                <a:latin typeface="DM Serif Display"/>
              </a:rPr>
              <a:t>SOLUTION #1</a:t>
            </a:r>
          </a:p>
        </p:txBody>
      </p:sp>
      <p:sp>
        <p:nvSpPr>
          <p:cNvPr id="14" name="TextBox 14"/>
          <p:cNvSpPr txBox="1"/>
          <p:nvPr/>
        </p:nvSpPr>
        <p:spPr>
          <a:xfrm>
            <a:off x="9501081"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BACKGROUND </a:t>
            </a:r>
          </a:p>
          <a:p>
            <a:pPr algn="ctr">
              <a:lnSpc>
                <a:spcPts val="1654"/>
              </a:lnSpc>
            </a:pPr>
            <a:r>
              <a:rPr lang="en-US" sz="1504">
                <a:solidFill>
                  <a:srgbClr val="A6A6A6"/>
                </a:solidFill>
                <a:latin typeface="DM Sans Bold"/>
              </a:rPr>
              <a:t>INFORMATION</a:t>
            </a:r>
          </a:p>
        </p:txBody>
      </p:sp>
      <p:sp>
        <p:nvSpPr>
          <p:cNvPr id="15" name="TextBox 15"/>
          <p:cNvSpPr txBox="1"/>
          <p:nvPr/>
        </p:nvSpPr>
        <p:spPr>
          <a:xfrm>
            <a:off x="11993129" y="9626014"/>
            <a:ext cx="1945230" cy="423440"/>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OUR</a:t>
            </a:r>
          </a:p>
          <a:p>
            <a:pPr algn="ctr">
              <a:lnSpc>
                <a:spcPts val="1654"/>
              </a:lnSpc>
            </a:pPr>
            <a:r>
              <a:rPr lang="en-US" sz="1504">
                <a:solidFill>
                  <a:srgbClr val="A6A6A6"/>
                </a:solidFill>
                <a:latin typeface="DM Sans Bold"/>
              </a:rPr>
              <a:t>GOAL</a:t>
            </a:r>
          </a:p>
        </p:txBody>
      </p:sp>
      <p:sp>
        <p:nvSpPr>
          <p:cNvPr id="16" name="TextBox 16"/>
          <p:cNvSpPr txBox="1"/>
          <p:nvPr/>
        </p:nvSpPr>
        <p:spPr>
          <a:xfrm>
            <a:off x="14281326" y="9635539"/>
            <a:ext cx="1945230" cy="258984"/>
          </a:xfrm>
          <a:prstGeom prst="rect">
            <a:avLst/>
          </a:prstGeom>
        </p:spPr>
        <p:txBody>
          <a:bodyPr lIns="0" tIns="0" rIns="0" bIns="0" rtlCol="0" anchor="t">
            <a:spAutoFit/>
          </a:bodyPr>
          <a:lstStyle/>
          <a:p>
            <a:pPr algn="ctr">
              <a:lnSpc>
                <a:spcPts val="2022"/>
              </a:lnSpc>
            </a:pPr>
            <a:r>
              <a:rPr lang="en-US" sz="1838">
                <a:solidFill>
                  <a:srgbClr val="737373"/>
                </a:solidFill>
                <a:latin typeface="DM Sans Bold"/>
              </a:rPr>
              <a:t>SOLUTION</a:t>
            </a:r>
          </a:p>
        </p:txBody>
      </p:sp>
      <p:sp>
        <p:nvSpPr>
          <p:cNvPr id="17" name="TextBox 17"/>
          <p:cNvSpPr txBox="1"/>
          <p:nvPr/>
        </p:nvSpPr>
        <p:spPr>
          <a:xfrm>
            <a:off x="10912956" y="4564140"/>
            <a:ext cx="7204019" cy="2114550"/>
          </a:xfrm>
          <a:prstGeom prst="rect">
            <a:avLst/>
          </a:prstGeom>
        </p:spPr>
        <p:txBody>
          <a:bodyPr lIns="0" tIns="0" rIns="0" bIns="0" rtlCol="0" anchor="t">
            <a:spAutoFit/>
          </a:bodyPr>
          <a:lstStyle/>
          <a:p>
            <a:pPr marL="647700" lvl="1" indent="-323850">
              <a:lnSpc>
                <a:spcPts val="3300"/>
              </a:lnSpc>
              <a:buFont typeface="Arial"/>
              <a:buChar char="•"/>
            </a:pPr>
            <a:r>
              <a:rPr lang="en-US" sz="3000">
                <a:solidFill>
                  <a:srgbClr val="737373"/>
                </a:solidFill>
                <a:latin typeface="DM Sans Bold"/>
              </a:rPr>
              <a:t>Predictive model - classifies as “cancel” or “not cancel”</a:t>
            </a:r>
          </a:p>
          <a:p>
            <a:pPr>
              <a:lnSpc>
                <a:spcPts val="3300"/>
              </a:lnSpc>
            </a:pPr>
            <a:endParaRPr lang="en-US" sz="3000">
              <a:solidFill>
                <a:srgbClr val="737373"/>
              </a:solidFill>
              <a:latin typeface="DM Sans Bold"/>
            </a:endParaRPr>
          </a:p>
          <a:p>
            <a:pPr marL="647700" lvl="1" indent="-323850">
              <a:lnSpc>
                <a:spcPts val="3300"/>
              </a:lnSpc>
              <a:buFont typeface="Arial"/>
              <a:buChar char="•"/>
            </a:pPr>
            <a:r>
              <a:rPr lang="en-US" sz="3000">
                <a:solidFill>
                  <a:srgbClr val="737373"/>
                </a:solidFill>
                <a:latin typeface="DM Sans Bold"/>
              </a:rPr>
              <a:t>Decision tree provides the highest AUC and does not overfit</a:t>
            </a:r>
          </a:p>
        </p:txBody>
      </p:sp>
      <p:sp>
        <p:nvSpPr>
          <p:cNvPr id="18" name="TextBox 18"/>
          <p:cNvSpPr txBox="1"/>
          <p:nvPr/>
        </p:nvSpPr>
        <p:spPr>
          <a:xfrm>
            <a:off x="493768" y="7019191"/>
            <a:ext cx="14021198" cy="438150"/>
          </a:xfrm>
          <a:prstGeom prst="rect">
            <a:avLst/>
          </a:prstGeom>
        </p:spPr>
        <p:txBody>
          <a:bodyPr lIns="0" tIns="0" rIns="0" bIns="0" rtlCol="0" anchor="t">
            <a:spAutoFit/>
          </a:bodyPr>
          <a:lstStyle/>
          <a:p>
            <a:pPr>
              <a:lnSpc>
                <a:spcPts val="3300"/>
              </a:lnSpc>
            </a:pPr>
            <a:r>
              <a:rPr lang="en-US" sz="3000">
                <a:solidFill>
                  <a:srgbClr val="737373"/>
                </a:solidFill>
                <a:latin typeface="DM Sans Bold"/>
              </a:rPr>
              <a:t>Cross Validation (10 Fold)</a:t>
            </a:r>
          </a:p>
        </p:txBody>
      </p:sp>
      <p:sp>
        <p:nvSpPr>
          <p:cNvPr id="19" name="TextBox 19"/>
          <p:cNvSpPr txBox="1"/>
          <p:nvPr/>
        </p:nvSpPr>
        <p:spPr>
          <a:xfrm>
            <a:off x="493768" y="2143607"/>
            <a:ext cx="14021198" cy="438150"/>
          </a:xfrm>
          <a:prstGeom prst="rect">
            <a:avLst/>
          </a:prstGeom>
        </p:spPr>
        <p:txBody>
          <a:bodyPr lIns="0" tIns="0" rIns="0" bIns="0" rtlCol="0" anchor="t">
            <a:spAutoFit/>
          </a:bodyPr>
          <a:lstStyle/>
          <a:p>
            <a:pPr>
              <a:lnSpc>
                <a:spcPts val="3300"/>
              </a:lnSpc>
            </a:pPr>
            <a:r>
              <a:rPr lang="en-US" sz="3000">
                <a:solidFill>
                  <a:srgbClr val="737373"/>
                </a:solidFill>
                <a:latin typeface="DM Sans Bold"/>
              </a:rPr>
              <a:t>Training</a:t>
            </a:r>
          </a:p>
        </p:txBody>
      </p:sp>
      <p:sp>
        <p:nvSpPr>
          <p:cNvPr id="20" name="TextBox 20"/>
          <p:cNvSpPr txBox="1"/>
          <p:nvPr/>
        </p:nvSpPr>
        <p:spPr>
          <a:xfrm>
            <a:off x="499623" y="4564140"/>
            <a:ext cx="14021198" cy="438150"/>
          </a:xfrm>
          <a:prstGeom prst="rect">
            <a:avLst/>
          </a:prstGeom>
        </p:spPr>
        <p:txBody>
          <a:bodyPr lIns="0" tIns="0" rIns="0" bIns="0" rtlCol="0" anchor="t">
            <a:spAutoFit/>
          </a:bodyPr>
          <a:lstStyle/>
          <a:p>
            <a:pPr>
              <a:lnSpc>
                <a:spcPts val="3300"/>
              </a:lnSpc>
            </a:pPr>
            <a:r>
              <a:rPr lang="en-US" sz="3000">
                <a:solidFill>
                  <a:srgbClr val="737373"/>
                </a:solidFill>
                <a:latin typeface="DM Sans Bold"/>
              </a:rPr>
              <a:t>Testing</a:t>
            </a:r>
          </a:p>
        </p:txBody>
      </p:sp>
      <p:sp>
        <p:nvSpPr>
          <p:cNvPr id="21" name="TextBox 21"/>
          <p:cNvSpPr txBox="1"/>
          <p:nvPr/>
        </p:nvSpPr>
        <p:spPr>
          <a:xfrm>
            <a:off x="16569087" y="9652013"/>
            <a:ext cx="1945230" cy="216511"/>
          </a:xfrm>
          <a:prstGeom prst="rect">
            <a:avLst/>
          </a:prstGeom>
        </p:spPr>
        <p:txBody>
          <a:bodyPr lIns="0" tIns="0" rIns="0" bIns="0" rtlCol="0" anchor="t">
            <a:spAutoFit/>
          </a:bodyPr>
          <a:lstStyle/>
          <a:p>
            <a:pPr algn="ctr">
              <a:lnSpc>
                <a:spcPts val="1654"/>
              </a:lnSpc>
            </a:pPr>
            <a:r>
              <a:rPr lang="en-US" sz="1504">
                <a:solidFill>
                  <a:srgbClr val="A6A6A6"/>
                </a:solidFill>
                <a:latin typeface="DM Sans Bold"/>
              </a:rPr>
              <a:t>LIMITATIONS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1255</Words>
  <Application>Microsoft Office PowerPoint</Application>
  <PresentationFormat>Custom</PresentationFormat>
  <Paragraphs>255</Paragraphs>
  <Slides>32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DM Sans</vt:lpstr>
      <vt:lpstr>DM Sans Bold</vt:lpstr>
      <vt:lpstr>DM Sans Bold Italics</vt:lpstr>
      <vt:lpstr>DM Sans Italics</vt:lpstr>
      <vt:lpstr>DM Serif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Presentation</dc:title>
  <dc:creator>13195</dc:creator>
  <cp:lastModifiedBy>Bolton, Lindsey</cp:lastModifiedBy>
  <cp:revision>1</cp:revision>
  <dcterms:created xsi:type="dcterms:W3CDTF">2006-08-16T00:00:00Z</dcterms:created>
  <dcterms:modified xsi:type="dcterms:W3CDTF">2023-12-06T15:28:25Z</dcterms:modified>
  <dc:identifier>DAF1fglIFIk</dc:identifier>
</cp:coreProperties>
</file>