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2"/>
    <p:sldId id="280" r:id="rId3"/>
    <p:sldId id="281" r:id="rId4"/>
    <p:sldId id="263" r:id="rId5"/>
    <p:sldId id="272" r:id="rId6"/>
    <p:sldId id="273" r:id="rId7"/>
    <p:sldId id="274" r:id="rId8"/>
    <p:sldId id="275" r:id="rId9"/>
    <p:sldId id="276" r:id="rId10"/>
    <p:sldId id="282" r:id="rId11"/>
    <p:sldId id="284" r:id="rId12"/>
    <p:sldId id="277" r:id="rId13"/>
    <p:sldId id="278" r:id="rId14"/>
    <p:sldId id="283" r:id="rId15"/>
    <p:sldId id="27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  <a:srgbClr val="3399FF"/>
    <a:srgbClr val="333399"/>
    <a:srgbClr val="FFCC66"/>
    <a:srgbClr val="363080"/>
    <a:srgbClr val="5850A5"/>
    <a:srgbClr val="342F61"/>
    <a:srgbClr val="463F8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98" autoAdjust="0"/>
  </p:normalViewPr>
  <p:slideViewPr>
    <p:cSldViewPr>
      <p:cViewPr varScale="1">
        <p:scale>
          <a:sx n="72" d="100"/>
          <a:sy n="72" d="100"/>
        </p:scale>
        <p:origin x="-13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790D008-25E8-42ED-8DBC-49183C3CD3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79346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801D058-F2CC-40E8-A069-A7C78A90B42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711053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A0F2E4B-ED41-4BAF-9675-CA5825F5CA6E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433924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68066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68066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68066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680665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68066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680665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680665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680665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DE8FA8-F260-4748-B4B1-2AE857DBB852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68066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4"/>
          <p:cNvSpPr>
            <a:spLocks noChangeArrowheads="1"/>
          </p:cNvSpPr>
          <p:nvPr/>
        </p:nvSpPr>
        <p:spPr bwMode="auto">
          <a:xfrm>
            <a:off x="0" y="1936750"/>
            <a:ext cx="9144000" cy="2987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" name="Freeform 47"/>
          <p:cNvSpPr>
            <a:spLocks/>
          </p:cNvSpPr>
          <p:nvPr/>
        </p:nvSpPr>
        <p:spPr bwMode="auto">
          <a:xfrm>
            <a:off x="7339013" y="3881438"/>
            <a:ext cx="9525" cy="1587"/>
          </a:xfrm>
          <a:custGeom>
            <a:avLst/>
            <a:gdLst>
              <a:gd name="T0" fmla="*/ 0 w 6"/>
              <a:gd name="T1" fmla="*/ 0 h 1587"/>
              <a:gd name="T2" fmla="*/ 0 w 6"/>
              <a:gd name="T3" fmla="*/ 0 h 1587"/>
              <a:gd name="T4" fmla="*/ 9525 w 6"/>
              <a:gd name="T5" fmla="*/ 0 h 1587"/>
              <a:gd name="T6" fmla="*/ 0 w 6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587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44090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76263" y="2062163"/>
            <a:ext cx="7920037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76263" y="3754438"/>
            <a:ext cx="7920037" cy="719137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605588"/>
            <a:ext cx="2895600" cy="2794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ADA861-C7D6-4A23-BC2A-40CC47A67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6233971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7E8A0-FA9A-4E49-A2F8-4EBBF60DC3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1650173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437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437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46676-7439-491B-83D8-70AE88DEB3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83861666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57338"/>
            <a:ext cx="8291513" cy="4068762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FD276-3A63-42FE-B0A5-BB5BA2BE9A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98572866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57338"/>
            <a:ext cx="8291513" cy="4068762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73687-2AEB-4C24-9D7A-59574E33A0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86681241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4068763" cy="4068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57338"/>
            <a:ext cx="4070350" cy="4068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456B0-8FD2-4669-B414-ECEACB1EF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97306509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CC9B1-5B3C-43C6-BFC8-886BFBBD89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2394570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DE1AA-70F8-404E-ADA2-26149FCE65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91044006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68763" cy="4068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57338"/>
            <a:ext cx="4070350" cy="4068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2030-B92D-4930-8871-3F0516EF20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6342905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31BD5-3481-45F5-9750-2CB1BBB2ED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1272745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D1DC9-F948-4B8E-88F2-54DC6FCAD0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6911143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93087-37F4-4E27-B7C5-37C5F1BDF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9227662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D4109-69E0-49E3-AF7A-F89376BC39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7049055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74ACC-0718-4459-A905-1D4791F91F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2526138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47"/>
          <p:cNvSpPr>
            <a:spLocks noChangeArrowheads="1"/>
          </p:cNvSpPr>
          <p:nvPr/>
        </p:nvSpPr>
        <p:spPr bwMode="auto">
          <a:xfrm>
            <a:off x="0" y="0"/>
            <a:ext cx="9144000" cy="1160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8"/>
            <a:ext cx="8291513" cy="406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1105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73813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29E66A5-1399-48D1-9994-8793D86B7E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2240868"/>
            <a:ext cx="4572000" cy="1908212"/>
          </a:xfrm>
        </p:spPr>
        <p:txBody>
          <a:bodyPr/>
          <a:lstStyle/>
          <a:p>
            <a:r>
              <a:rPr lang="en-US" sz="4500" b="1" dirty="0" smtClean="0">
                <a:solidFill>
                  <a:schemeClr val="bg1">
                    <a:lumMod val="10000"/>
                  </a:schemeClr>
                </a:solidFill>
              </a:rPr>
              <a:t>Challenging the Status Quo of Diversification: 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</a:br>
            <a:endParaRPr lang="en-US" sz="30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612" y="4293096"/>
            <a:ext cx="6876763" cy="719137"/>
          </a:xfrm>
        </p:spPr>
        <p:txBody>
          <a:bodyPr/>
          <a:lstStyle/>
          <a:p>
            <a:pPr algn="ctr" eaLnBrk="1" hangingPunct="1"/>
            <a:r>
              <a:rPr lang="en-US" sz="3000" dirty="0" smtClean="0">
                <a:solidFill>
                  <a:schemeClr val="bg1">
                    <a:lumMod val="10000"/>
                  </a:schemeClr>
                </a:solidFill>
              </a:rPr>
              <a:t>An Analysis of Returns by Asset Class</a:t>
            </a:r>
            <a:endParaRPr lang="en-US" altLang="en-US" sz="3000" dirty="0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4148" y="872716"/>
            <a:ext cx="2248272" cy="211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</a:rPr>
              <a:t>MONTE CARLO ANALYSES </a:t>
            </a:r>
            <a:br>
              <a:rPr lang="en-US" sz="3200" b="1" dirty="0" smtClean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$ QUANTIFIED $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11560" y="2168860"/>
            <a:ext cx="6372708" cy="1188132"/>
          </a:xfrm>
        </p:spPr>
        <p:txBody>
          <a:bodyPr/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What are the expected returns after 10 years?</a:t>
            </a: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95% confidence level</a:t>
            </a: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Initial investment of </a:t>
            </a:r>
            <a:r>
              <a:rPr lang="en-US" sz="2200" b="1" dirty="0" smtClean="0">
                <a:solidFill>
                  <a:schemeClr val="bg1">
                    <a:lumMod val="10000"/>
                  </a:schemeClr>
                </a:solidFill>
              </a:rPr>
              <a:t>$10k</a:t>
            </a:r>
            <a:endParaRPr lang="en-US" sz="2200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en-US" sz="2500" dirty="0" smtClean="0">
              <a:solidFill>
                <a:schemeClr val="bg1">
                  <a:lumMod val="10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5536" y="4113076"/>
          <a:ext cx="84609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742"/>
                <a:gridCol w="1258509"/>
                <a:gridCol w="1224136"/>
                <a:gridCol w="1260140"/>
                <a:gridCol w="1188132"/>
                <a:gridCol w="1311577"/>
                <a:gridCol w="1208706"/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Bonds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ETF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Real Estate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Stocks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Crypto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Diversified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Lower Limit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$10,260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$21,339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$30,437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$25,038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$116,074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$62,770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BB0000"/>
                          </a:solidFill>
                        </a:rPr>
                        <a:t>Upper Limit</a:t>
                      </a:r>
                      <a:endParaRPr lang="en-US" sz="1200" b="0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$21,615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$77,468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$134,200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$88,352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$14,494,884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BB0000"/>
                          </a:solidFill>
                        </a:rPr>
                        <a:t>$258,468</a:t>
                      </a:r>
                      <a:endParaRPr lang="en-US" sz="1500" b="1" dirty="0">
                        <a:solidFill>
                          <a:srgbClr val="BB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532" y="188640"/>
            <a:ext cx="8110538" cy="792162"/>
          </a:xfrm>
        </p:spPr>
        <p:txBody>
          <a:bodyPr/>
          <a:lstStyle/>
          <a:p>
            <a:pPr algn="ctr"/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TEST # 2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35696" y="3176972"/>
            <a:ext cx="4824536" cy="936104"/>
          </a:xfrm>
        </p:spPr>
        <p:txBody>
          <a:bodyPr/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Average Annualized Returns</a:t>
            </a: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Cumulative Returns</a:t>
            </a:r>
            <a:endParaRPr lang="en-US" sz="2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7644" y="2024844"/>
            <a:ext cx="67687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>
                    <a:lumMod val="10000"/>
                  </a:schemeClr>
                </a:solidFill>
              </a:rPr>
              <a:t>Historical Returns Comparison</a:t>
            </a:r>
            <a:endParaRPr lang="en-US" sz="3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020780" cy="764704"/>
          </a:xfrm>
        </p:spPr>
        <p:txBody>
          <a:bodyPr/>
          <a:lstStyle/>
          <a:p>
            <a:pPr eaLnBrk="1" hangingPunct="1"/>
            <a:r>
              <a:rPr lang="en-US" altLang="en-US" sz="4200" b="1" dirty="0" smtClean="0">
                <a:solidFill>
                  <a:schemeClr val="bg1">
                    <a:lumMod val="10000"/>
                  </a:schemeClr>
                </a:solidFill>
              </a:rPr>
              <a:t>ANNUALIZED RETURNS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9464" y="764704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•  Comparison Across Portfolios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4514" name="Picture 2" descr="historical_avg_annual_return_consolid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1563624"/>
            <a:ext cx="8579765" cy="522998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020780" cy="764704"/>
          </a:xfrm>
        </p:spPr>
        <p:txBody>
          <a:bodyPr/>
          <a:lstStyle/>
          <a:p>
            <a:pPr eaLnBrk="1" hangingPunct="1"/>
            <a:r>
              <a:rPr lang="en-US" altLang="en-US" sz="4200" b="1" dirty="0" smtClean="0">
                <a:solidFill>
                  <a:schemeClr val="bg1">
                    <a:lumMod val="10000"/>
                  </a:schemeClr>
                </a:solidFill>
              </a:rPr>
              <a:t>CUMULATIVE RETURNS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9464" y="764704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•  Comparison Across Portfolios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6562" name="Picture 2" descr="consolidated_cumulative_retur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464" y="1563624"/>
            <a:ext cx="8577072" cy="465139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524" y="188640"/>
            <a:ext cx="8110538" cy="792162"/>
          </a:xfrm>
        </p:spPr>
        <p:txBody>
          <a:bodyPr/>
          <a:lstStyle/>
          <a:p>
            <a:pPr algn="ctr"/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TEST # 3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31740" y="3140968"/>
            <a:ext cx="4968552" cy="468052"/>
          </a:xfrm>
        </p:spPr>
        <p:txBody>
          <a:bodyPr/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What is the </a:t>
            </a:r>
            <a:r>
              <a:rPr lang="en-US" sz="2200" i="1" dirty="0" smtClean="0">
                <a:solidFill>
                  <a:schemeClr val="bg1">
                    <a:lumMod val="10000"/>
                  </a:schemeClr>
                </a:solidFill>
              </a:rPr>
              <a:t>risk-adjusted return</a:t>
            </a:r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?</a:t>
            </a:r>
            <a:endParaRPr lang="en-US" sz="2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5796" y="2168860"/>
            <a:ext cx="33123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>
                    <a:lumMod val="10000"/>
                  </a:schemeClr>
                </a:solidFill>
              </a:rPr>
              <a:t>Sharpe Ratios</a:t>
            </a:r>
            <a:endParaRPr lang="en-US" sz="3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588" y="152636"/>
            <a:ext cx="4175956" cy="764704"/>
          </a:xfrm>
        </p:spPr>
        <p:txBody>
          <a:bodyPr/>
          <a:lstStyle/>
          <a:p>
            <a:pPr eaLnBrk="1" hangingPunct="1"/>
            <a:r>
              <a:rPr lang="en-US" altLang="en-US" sz="4100" b="1" dirty="0" smtClean="0">
                <a:solidFill>
                  <a:schemeClr val="bg1">
                    <a:lumMod val="10000"/>
                  </a:schemeClr>
                </a:solidFill>
              </a:rPr>
              <a:t>SHARPE RATIO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9464" y="764704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•  Comparison Across Portfolios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8610" name="Picture 2" descr="sharpe_ratios_consolid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88" y="1304764"/>
            <a:ext cx="6665297" cy="4114800"/>
          </a:xfrm>
          <a:prstGeom prst="rect">
            <a:avLst/>
          </a:prstGeom>
          <a:noFill/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75556" y="5697252"/>
          <a:ext cx="7668852" cy="9721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8009"/>
                <a:gridCol w="967913"/>
                <a:gridCol w="967913"/>
                <a:gridCol w="1005141"/>
                <a:gridCol w="1005141"/>
                <a:gridCol w="994503"/>
                <a:gridCol w="1090232"/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endParaRPr lang="en-US" sz="1200" b="0" i="1" u="none" strike="noStrike" dirty="0">
                        <a:solidFill>
                          <a:srgbClr val="BB0000"/>
                        </a:solidFill>
                        <a:latin typeface="Arial"/>
                      </a:endParaRPr>
                    </a:p>
                  </a:txBody>
                  <a:tcPr marL="7483" marR="7483" marT="748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BB0000"/>
                          </a:solidFill>
                          <a:latin typeface="Arial"/>
                        </a:rPr>
                        <a:t>Bonds</a:t>
                      </a:r>
                      <a:endParaRPr lang="en-US" sz="1000" b="0" i="0" u="none" strike="noStrike" dirty="0">
                        <a:solidFill>
                          <a:srgbClr val="BB0000"/>
                        </a:solidFill>
                        <a:latin typeface="Arial"/>
                      </a:endParaRP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ETF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Crypto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Real Est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Stock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Diversified 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Annual Avg Return</a:t>
                      </a:r>
                    </a:p>
                  </a:txBody>
                  <a:tcPr marL="7483" marR="7483" marT="748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21.23%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25.61%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44.49%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17.82%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23.00%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29.95%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Annual Std Dev </a:t>
                      </a:r>
                    </a:p>
                  </a:txBody>
                  <a:tcPr marL="7483" marR="7483" marT="748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63.58%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48.54%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BB0000"/>
                          </a:solidFill>
                          <a:latin typeface="Arial"/>
                        </a:rPr>
                        <a:t>63.38%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24.33%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25.87%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BB0000"/>
                          </a:solidFill>
                          <a:latin typeface="Arial"/>
                        </a:rPr>
                        <a:t>31.53%</a:t>
                      </a:r>
                    </a:p>
                  </a:txBody>
                  <a:tcPr marL="7483" marR="7483" marT="74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THE CHALLENGE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80112" y="3681028"/>
            <a:ext cx="2988332" cy="2628292"/>
          </a:xfrm>
        </p:spPr>
        <p:txBody>
          <a:bodyPr/>
          <a:lstStyle/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Bonds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ETF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Real Estate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Stocks</a:t>
            </a:r>
          </a:p>
          <a:p>
            <a:r>
              <a:rPr lang="en-US" sz="2600" dirty="0" smtClean="0">
                <a:solidFill>
                  <a:schemeClr val="bg1">
                    <a:lumMod val="10000"/>
                  </a:schemeClr>
                </a:solidFill>
              </a:rPr>
              <a:t>Cryptocurrency</a:t>
            </a:r>
          </a:p>
          <a:p>
            <a:pPr algn="r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3928" y="2636912"/>
            <a:ext cx="14401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>
                <a:solidFill>
                  <a:srgbClr val="FF0000"/>
                </a:solidFill>
              </a:rPr>
              <a:t>vs.</a:t>
            </a:r>
            <a:endParaRPr lang="en-US" sz="65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096852"/>
            <a:ext cx="27003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>
                    <a:lumMod val="10000"/>
                  </a:schemeClr>
                </a:solidFill>
              </a:rPr>
              <a:t>Diversified</a:t>
            </a:r>
            <a:endParaRPr lang="en-US" sz="3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200" b="1" dirty="0" smtClean="0">
                <a:solidFill>
                  <a:schemeClr val="bg1">
                    <a:lumMod val="10000"/>
                  </a:schemeClr>
                </a:solidFill>
              </a:rPr>
              <a:t>TEST # 1</a:t>
            </a:r>
            <a:endParaRPr lang="en-US" sz="4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71700" y="3104964"/>
            <a:ext cx="6408712" cy="2160240"/>
          </a:xfrm>
        </p:spPr>
        <p:txBody>
          <a:bodyPr/>
          <a:lstStyle/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Portfolios by Asset Class</a:t>
            </a: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Historical data: Jan 1, 2018 – Nov 5, 2021</a:t>
            </a: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10 Year Forecast</a:t>
            </a:r>
          </a:p>
          <a:p>
            <a:r>
              <a:rPr lang="en-US" sz="2200" dirty="0" smtClean="0">
                <a:solidFill>
                  <a:schemeClr val="bg1">
                    <a:lumMod val="10000"/>
                  </a:schemeClr>
                </a:solidFill>
              </a:rPr>
              <a:t>1000 Simulation Analysis</a:t>
            </a:r>
            <a:endParaRPr lang="en-US" sz="2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2024844"/>
            <a:ext cx="54726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>
                    <a:lumMod val="10000"/>
                  </a:schemeClr>
                </a:solidFill>
              </a:rPr>
              <a:t>Monte Carlo Simulations</a:t>
            </a:r>
            <a:endParaRPr lang="en-US" sz="3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24644"/>
            <a:ext cx="288032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BONDS</a:t>
            </a:r>
          </a:p>
        </p:txBody>
      </p:sp>
      <p:pic>
        <p:nvPicPr>
          <p:cNvPr id="19458" name="Picture 2" descr="mc_10_cum_return_dist_bond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64804"/>
            <a:ext cx="6186488" cy="377190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65669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BLV  •  BND  •  EDV  •  VCLT  •   VGLT  •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24644"/>
            <a:ext cx="288032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ETF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65669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EEM  •  VOO  •  VTI  •  VTV  •  VUG  •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2226" name="Picture 2" descr="mc_10_cum_return_dist_et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200775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636"/>
            <a:ext cx="421196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REAL ESTATE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47964" y="656692"/>
            <a:ext cx="4716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AMT  • PLD  • CCI  •  EQIX  •  PSA  •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49154" name="Picture 2" descr="mc_10_cum_return_dist_real_esta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200775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24644"/>
            <a:ext cx="288032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STOCKS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440668"/>
            <a:ext cx="5328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FB  •  AMZN  •  AAPL  •  XOM  •  JPM  •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JNJ  •  HON  •  LIN  •  AMT  •  PG  •  NEE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8370" name="Picture 2" descr="mc_10_cum_return_dist_sto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200775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24644"/>
            <a:ext cx="2880320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CRYPTO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65669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BTC  •  ETH  •  BNB  •  DASH  •  LTC  •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0418" name="Picture 2" descr="mc_10_cum_return_dist_cryptocurrenc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386513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4644"/>
            <a:ext cx="3959932" cy="764704"/>
          </a:xfrm>
        </p:spPr>
        <p:txBody>
          <a:bodyPr/>
          <a:lstStyle/>
          <a:p>
            <a:pPr algn="ctr" eaLnBrk="1" hangingPunct="1"/>
            <a:r>
              <a:rPr lang="en-US" altLang="en-US" sz="4500" b="1" dirty="0" smtClean="0">
                <a:solidFill>
                  <a:schemeClr val="bg1">
                    <a:lumMod val="10000"/>
                  </a:schemeClr>
                </a:solidFill>
              </a:rPr>
              <a:t>DIVERSIFIED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5697252"/>
            <a:ext cx="28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Monte Carlo Simulation </a:t>
            </a:r>
            <a:r>
              <a:rPr lang="en-US" b="1" i="1" dirty="0" smtClean="0">
                <a:solidFill>
                  <a:schemeClr val="bg1">
                    <a:lumMod val="10000"/>
                  </a:schemeClr>
                </a:solidFill>
              </a:rPr>
              <a:t>10 Years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5916" y="440668"/>
            <a:ext cx="5328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VOO  •  MSFT  •  AAPL  •  BND  •  AMT  •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•  VUG  •  TSLA  •  AMZN  •  EDV  •  PLD  •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2466" name="Picture 2" descr="mc_10_cum_return_dist_diversifi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184" y="1664208"/>
            <a:ext cx="6200775" cy="3771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6">
      <a:dk1>
        <a:srgbClr val="496B2E"/>
      </a:dk1>
      <a:lt1>
        <a:srgbClr val="CCE3B5"/>
      </a:lt1>
      <a:dk2>
        <a:srgbClr val="619933"/>
      </a:dk2>
      <a:lt2>
        <a:srgbClr val="F2F8ED"/>
      </a:lt2>
      <a:accent1>
        <a:srgbClr val="94CC66"/>
      </a:accent1>
      <a:accent2>
        <a:srgbClr val="FFFFFF"/>
      </a:accent2>
      <a:accent3>
        <a:srgbClr val="E2EFD7"/>
      </a:accent3>
      <a:accent4>
        <a:srgbClr val="3D5A26"/>
      </a:accent4>
      <a:accent5>
        <a:srgbClr val="C8E2B8"/>
      </a:accent5>
      <a:accent6>
        <a:srgbClr val="E7E7E7"/>
      </a:accent6>
      <a:hlink>
        <a:srgbClr val="4891EA"/>
      </a:hlink>
      <a:folHlink>
        <a:srgbClr val="7AAFF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FF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DBA6"/>
        </a:lt1>
        <a:dk2>
          <a:srgbClr val="000000"/>
        </a:dk2>
        <a:lt2>
          <a:srgbClr val="CC7A00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</TotalTime>
  <Words>326</Words>
  <Application>Microsoft Office PowerPoint</Application>
  <PresentationFormat>On-screen Show (4:3)</PresentationFormat>
  <Paragraphs>103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Challenging the Status Quo of Diversification:  </vt:lpstr>
      <vt:lpstr>THE CHALLENGE</vt:lpstr>
      <vt:lpstr>TEST # 1</vt:lpstr>
      <vt:lpstr>BONDS</vt:lpstr>
      <vt:lpstr>ETF</vt:lpstr>
      <vt:lpstr>REAL ESTATE</vt:lpstr>
      <vt:lpstr>STOCKS</vt:lpstr>
      <vt:lpstr>CRYPTO</vt:lpstr>
      <vt:lpstr>DIVERSIFIED</vt:lpstr>
      <vt:lpstr>MONTE CARLO ANALYSES  $ QUANTIFIED $</vt:lpstr>
      <vt:lpstr>TEST # 2</vt:lpstr>
      <vt:lpstr>ANNUALIZED RETURNS</vt:lpstr>
      <vt:lpstr>CUMULATIVE RETURNS</vt:lpstr>
      <vt:lpstr>TEST # 3</vt:lpstr>
      <vt:lpstr>SHARPE RATIO</vt:lpstr>
    </vt:vector>
  </TitlesOfParts>
  <Company>Presentation Magazine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Green1</dc:title>
  <dc:creator>Presentation Magazine</dc:creator>
  <cp:lastModifiedBy>Owner</cp:lastModifiedBy>
  <cp:revision>96</cp:revision>
  <dcterms:created xsi:type="dcterms:W3CDTF">2005-03-15T10:04:38Z</dcterms:created>
  <dcterms:modified xsi:type="dcterms:W3CDTF">2021-11-10T21:50:55Z</dcterms:modified>
</cp:coreProperties>
</file>