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80" r:id="rId3"/>
    <p:sldId id="285" r:id="rId4"/>
    <p:sldId id="278" r:id="rId5"/>
    <p:sldId id="277" r:id="rId6"/>
    <p:sldId id="281" r:id="rId7"/>
    <p:sldId id="263" r:id="rId8"/>
    <p:sldId id="272" r:id="rId9"/>
    <p:sldId id="273" r:id="rId10"/>
    <p:sldId id="274" r:id="rId11"/>
    <p:sldId id="275" r:id="rId12"/>
    <p:sldId id="276" r:id="rId13"/>
    <p:sldId id="282" r:id="rId14"/>
    <p:sldId id="283" r:id="rId15"/>
    <p:sldId id="279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8098" autoAdjust="0"/>
  </p:normalViewPr>
  <p:slideViewPr>
    <p:cSldViewPr>
      <p:cViewPr varScale="1">
        <p:scale>
          <a:sx n="85" d="100"/>
          <a:sy n="85" d="100"/>
        </p:scale>
        <p:origin x="13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D008-25E8-42ED-8DBC-49183C3CD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34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01D058-F2CC-40E8-A069-A7C78A90B4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1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0F2E4B-ED41-4BAF-9675-CA5825F5CA6E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3392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Freeform 47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>
              <a:gd name="T0" fmla="*/ 0 w 6"/>
              <a:gd name="T1" fmla="*/ 0 h 1587"/>
              <a:gd name="T2" fmla="*/ 0 w 6"/>
              <a:gd name="T3" fmla="*/ 0 h 1587"/>
              <a:gd name="T4" fmla="*/ 9525 w 6"/>
              <a:gd name="T5" fmla="*/ 0 h 1587"/>
              <a:gd name="T6" fmla="*/ 0 w 6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ADA861-C7D6-4A23-BC2A-40CC47A67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33971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E8A0-FA9A-4E49-A2F8-4EBBF60DC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017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6676-7439-491B-83D8-70AE88DEB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86166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D276-3A63-42FE-B0A5-BB5BA2BE9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57286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3687-2AEB-4C24-9D7A-59574E33A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68124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56B0-8FD2-4669-B414-ECEACB1EF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0650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C9B1-5B3C-43C6-BFC8-886BFBBD8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9457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E1AA-70F8-404E-ADA2-26149FCE6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44006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2030-B92D-4930-8871-3F0516EF2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290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1BD5-3481-45F5-9750-2CB1BBB2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7274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1DC9-F948-4B8E-88F2-54DC6FCAD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11143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93087-37F4-4E27-B7C5-37C5F1BDF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766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109-69E0-49E3-AF7A-F89376BC3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905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4ACC-0718-4459-A905-1D4791F91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6138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7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9E66A5-1399-48D1-9994-8793D86B7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240868"/>
            <a:ext cx="4572000" cy="1908212"/>
          </a:xfrm>
        </p:spPr>
        <p:txBody>
          <a:bodyPr/>
          <a:lstStyle/>
          <a:p>
            <a:r>
              <a:rPr lang="en-US" sz="4500" b="1" dirty="0" smtClean="0">
                <a:solidFill>
                  <a:schemeClr val="bg1">
                    <a:lumMod val="10000"/>
                  </a:schemeClr>
                </a:solidFill>
              </a:rPr>
              <a:t>Challenging the Status Quo of Diversification: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</a:b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4293096"/>
            <a:ext cx="6876763" cy="719137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An Analysis of Returns by Asset Class</a:t>
            </a:r>
            <a:endParaRPr lang="en-US" altLang="en-US" sz="30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148" y="872716"/>
            <a:ext cx="2248272" cy="21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FB  •  AMZN  •  AAPL  •  XOM  •  JPM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JNJ  •  HON  •  LIN  •  AMT  •  PG  •  NEE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8370" name="Picture 2" descr="mc_10_cum_return_dist_sto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CRYPTO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BTC  •  ETH  •  BNB  •  DASH  •  LTC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0418" name="Picture 2" descr="mc_10_cum_return_dist_cryptocurrenc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386513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3959932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VOO  •  MSFT  •  AAPL  •  BND  •  AMT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VUG  •  TSLA  •  AMZN  •  EDV  •  PLD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2466" name="Picture 2" descr="mc_10_cum_return_dist_diversifi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MONTE CARLO ANALYSES </a:t>
            </a:r>
            <a:b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QUANTIFIED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560" y="2168860"/>
            <a:ext cx="6372708" cy="118813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are the expected returns in 10 years?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95% confidence level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Initial investment of </a:t>
            </a:r>
            <a:r>
              <a:rPr lang="en-US" sz="2200" b="1" dirty="0" smtClean="0">
                <a:solidFill>
                  <a:schemeClr val="bg1">
                    <a:lumMod val="10000"/>
                  </a:schemeClr>
                </a:solidFill>
              </a:rPr>
              <a:t>$10k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5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67195"/>
              </p:ext>
            </p:extLst>
          </p:nvPr>
        </p:nvGraphicFramePr>
        <p:xfrm>
          <a:off x="287523" y="4113076"/>
          <a:ext cx="86306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5"/>
                <a:gridCol w="1197614"/>
                <a:gridCol w="1248685"/>
                <a:gridCol w="1285411"/>
                <a:gridCol w="1211959"/>
                <a:gridCol w="1337879"/>
                <a:gridCol w="1232946"/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BB0000"/>
                          </a:solidFill>
                        </a:rPr>
                        <a:t>Bonds</a:t>
                      </a:r>
                      <a:endParaRPr lang="en-US" sz="12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ETF</a:t>
                      </a:r>
                      <a:endParaRPr lang="en-US" sz="12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Real Estate</a:t>
                      </a:r>
                      <a:endParaRPr lang="en-US" sz="12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Stocks</a:t>
                      </a:r>
                      <a:endParaRPr lang="en-US" sz="12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BB0000"/>
                          </a:solidFill>
                        </a:rPr>
                        <a:t>Crypto</a:t>
                      </a:r>
                      <a:endParaRPr lang="en-US" sz="12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BB0000"/>
                          </a:solidFill>
                        </a:rPr>
                        <a:t>Diversified</a:t>
                      </a:r>
                      <a:endParaRPr lang="en-US" sz="12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Lower Limit</a:t>
                      </a:r>
                      <a:endParaRPr lang="en-US" sz="12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$10,260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$21,339</a:t>
                      </a:r>
                      <a:endParaRPr lang="en-U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$30,437</a:t>
                      </a:r>
                      <a:endParaRPr lang="en-U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$25,038</a:t>
                      </a:r>
                      <a:endParaRPr lang="en-U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$116,074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$62,770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Upper Limit</a:t>
                      </a:r>
                      <a:endParaRPr lang="en-US" sz="12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$21,615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$77,468</a:t>
                      </a:r>
                      <a:endParaRPr lang="en-U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$134,200</a:t>
                      </a:r>
                      <a:endParaRPr lang="en-U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$88,352</a:t>
                      </a:r>
                      <a:endParaRPr lang="en-U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$14,494,884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$258,468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540" y="188640"/>
            <a:ext cx="8110538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WHAT ABOUT RISK?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1740" y="3140968"/>
            <a:ext cx="4968552" cy="46805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is the </a:t>
            </a:r>
            <a:r>
              <a:rPr lang="en-US" sz="2200" i="1" dirty="0" smtClean="0">
                <a:solidFill>
                  <a:schemeClr val="bg1">
                    <a:lumMod val="10000"/>
                  </a:schemeClr>
                </a:solidFill>
              </a:rPr>
              <a:t>risk-adjusted return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?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2168860"/>
            <a:ext cx="3312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Sharpe Ratios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588" y="152636"/>
            <a:ext cx="4175956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SHARPE RATIO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8610" name="Picture 2" descr="sharpe_ratios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304764"/>
            <a:ext cx="6665297" cy="4114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3568" y="5625244"/>
          <a:ext cx="7668852" cy="97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8009"/>
                <a:gridCol w="967913"/>
                <a:gridCol w="967913"/>
                <a:gridCol w="1005141"/>
                <a:gridCol w="1005141"/>
                <a:gridCol w="994503"/>
                <a:gridCol w="1090232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Bonds</a:t>
                      </a:r>
                      <a:endParaRPr lang="en-US" sz="10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ETF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Crypto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Real Est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Stock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Diversified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</a:t>
                      </a:r>
                      <a:r>
                        <a:rPr lang="en-US" sz="1200" b="0" i="0" u="none" strike="noStrike" dirty="0" err="1">
                          <a:solidFill>
                            <a:srgbClr val="BB0000"/>
                          </a:solidFill>
                          <a:latin typeface="Arial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Return   </a:t>
                      </a:r>
                      <a:endParaRPr lang="en-US" sz="12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21.23%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25.61%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44.49%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17.82%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23.00%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29.95%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Std Dev 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63.58%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48.54%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63.38%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24.33%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25.87%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31.53%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CHAMP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26" name="Picture 2" descr="C:\Users\Owner\AppData\Local\Microsoft\Windows\INetCache\IE\8GV2DLMX\1200px-Heraldic_eastern_crown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676" y="1268760"/>
            <a:ext cx="1240905" cy="89862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CHALLENGE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116632"/>
            <a:ext cx="6264696" cy="68407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HISTORICAL ANALYSIS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99792" y="3032956"/>
            <a:ext cx="3996444" cy="154817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Class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Average Annual Returns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52" y="80070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Jan 1 2018 – Nov 5 2021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5876" y="1952836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Returns</a:t>
            </a: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45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6562" name="Picture 2" descr="consolidated_cumulative_retur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64" y="1563624"/>
            <a:ext cx="8577072" cy="465139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ANNUALIZED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4514" name="Picture 2" descr="historical_avg_annual_return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563624"/>
            <a:ext cx="8579765" cy="52299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11760" y="188640"/>
            <a:ext cx="3960440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FUTURE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1780" y="2960948"/>
            <a:ext cx="3744416" cy="1476164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Class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10 Year Forecast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1000 Simulations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02484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Monte Carlo Simulations</a:t>
            </a: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636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</p:txBody>
      </p:sp>
      <p:pic>
        <p:nvPicPr>
          <p:cNvPr id="19458" name="Picture 2" descr="mc_10_cum_return_dist_bo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64804"/>
            <a:ext cx="6186488" cy="3771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BLV  •  BND  •  EDV  •  VCLT  •   VGLT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636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EEM  •  VOO  •  VTI  •  VTV  •  VUG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2226" name="Picture 2" descr="mc_10_cum_return_dist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421196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964" y="656692"/>
            <a:ext cx="47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AMT  • PLD  • CCI  •  EQIX  •  PSA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9154" name="Picture 2" descr="mc_10_cum_return_dist_real_est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496B2E"/>
      </a:dk1>
      <a:lt1>
        <a:srgbClr val="CCE3B5"/>
      </a:lt1>
      <a:dk2>
        <a:srgbClr val="619933"/>
      </a:dk2>
      <a:lt2>
        <a:srgbClr val="F2F8ED"/>
      </a:lt2>
      <a:accent1>
        <a:srgbClr val="94CC66"/>
      </a:accent1>
      <a:accent2>
        <a:srgbClr val="FFFFFF"/>
      </a:accent2>
      <a:accent3>
        <a:srgbClr val="E2EFD7"/>
      </a:accent3>
      <a:accent4>
        <a:srgbClr val="3D5A26"/>
      </a:accent4>
      <a:accent5>
        <a:srgbClr val="C8E2B8"/>
      </a:accent5>
      <a:accent6>
        <a:srgbClr val="E7E7E7"/>
      </a:accent6>
      <a:hlink>
        <a:srgbClr val="4891EA"/>
      </a:hlink>
      <a:folHlink>
        <a:srgbClr val="7AAFF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334</Words>
  <Application>Microsoft Office PowerPoint</Application>
  <PresentationFormat>On-screen Show (4:3)</PresentationFormat>
  <Paragraphs>112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Challenging the Status Quo of Diversification:  </vt:lpstr>
      <vt:lpstr>THE CHALLENGE</vt:lpstr>
      <vt:lpstr>HISTORICAL ANALYSIS</vt:lpstr>
      <vt:lpstr>CUMULATIVE RETURNS</vt:lpstr>
      <vt:lpstr>ANNUALIZED RETURNS</vt:lpstr>
      <vt:lpstr>THE FUTURE</vt:lpstr>
      <vt:lpstr>BONDS</vt:lpstr>
      <vt:lpstr>ETF</vt:lpstr>
      <vt:lpstr>REAL ESTATE</vt:lpstr>
      <vt:lpstr>STOCKS</vt:lpstr>
      <vt:lpstr>CRYPTO</vt:lpstr>
      <vt:lpstr>DIVERSIFIED</vt:lpstr>
      <vt:lpstr>MONTE CARLO ANALYSES  QUANTIFIED</vt:lpstr>
      <vt:lpstr>WHAT ABOUT RISK?</vt:lpstr>
      <vt:lpstr>SHARPE RATIO</vt:lpstr>
      <vt:lpstr>THE CHAMP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Green1</dc:title>
  <dc:creator>Presentation Magazine</dc:creator>
  <cp:lastModifiedBy>Jacob R</cp:lastModifiedBy>
  <cp:revision>108</cp:revision>
  <dcterms:created xsi:type="dcterms:W3CDTF">2005-03-15T10:04:38Z</dcterms:created>
  <dcterms:modified xsi:type="dcterms:W3CDTF">2021-11-12T00:23:12Z</dcterms:modified>
</cp:coreProperties>
</file>