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2" r:id="rId2"/>
    <p:sldId id="280" r:id="rId3"/>
    <p:sldId id="285" r:id="rId4"/>
    <p:sldId id="278" r:id="rId5"/>
    <p:sldId id="277" r:id="rId6"/>
    <p:sldId id="281" r:id="rId7"/>
    <p:sldId id="263" r:id="rId8"/>
    <p:sldId id="272" r:id="rId9"/>
    <p:sldId id="273" r:id="rId10"/>
    <p:sldId id="274" r:id="rId11"/>
    <p:sldId id="275" r:id="rId12"/>
    <p:sldId id="276" r:id="rId13"/>
    <p:sldId id="282" r:id="rId14"/>
    <p:sldId id="283" r:id="rId15"/>
    <p:sldId id="279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0000"/>
    <a:srgbClr val="3399FF"/>
    <a:srgbClr val="333399"/>
    <a:srgbClr val="FFCC66"/>
    <a:srgbClr val="363080"/>
    <a:srgbClr val="5850A5"/>
    <a:srgbClr val="342F61"/>
    <a:srgbClr val="463F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8098" autoAdjust="0"/>
  </p:normalViewPr>
  <p:slideViewPr>
    <p:cSldViewPr>
      <p:cViewPr varScale="1">
        <p:scale>
          <a:sx n="85" d="100"/>
          <a:sy n="85" d="100"/>
        </p:scale>
        <p:origin x="1397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C790D008-25E8-42ED-8DBC-49183C3CD3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93460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63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 smtClean="0"/>
              <a:t>Click to edit Master text styles</a:t>
            </a:r>
          </a:p>
          <a:p>
            <a:pPr lvl="1"/>
            <a:r>
              <a:rPr lang="en-GB" altLang="en-US" noProof="0" smtClean="0"/>
              <a:t>Second level</a:t>
            </a:r>
          </a:p>
          <a:p>
            <a:pPr lvl="2"/>
            <a:r>
              <a:rPr lang="en-GB" altLang="en-US" noProof="0" smtClean="0"/>
              <a:t>Third level</a:t>
            </a:r>
          </a:p>
          <a:p>
            <a:pPr lvl="3"/>
            <a:r>
              <a:rPr lang="en-GB" altLang="en-US" noProof="0" smtClean="0"/>
              <a:t>Fourth level</a:t>
            </a:r>
          </a:p>
          <a:p>
            <a:pPr lvl="4"/>
            <a:r>
              <a:rPr lang="en-GB" altLang="en-US" noProof="0" smtClean="0"/>
              <a:t>Fifth level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801D058-F2CC-40E8-A069-A7C78A90B42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110534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A0F2E4B-ED41-4BAF-9675-CA5825F5CA6E}" type="slidenum">
              <a:rPr lang="en-GB" altLang="en-US"/>
              <a:pPr/>
              <a:t>1</a:t>
            </a:fld>
            <a:endParaRPr lang="en-GB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4339248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BDE8FA8-F260-4748-B4B1-2AE857DBB852}" type="slidenum">
              <a:rPr lang="en-GB" altLang="en-US"/>
              <a:pPr/>
              <a:t>15</a:t>
            </a:fld>
            <a:endParaRPr lang="en-GB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680665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BDE8FA8-F260-4748-B4B1-2AE857DBB852}" type="slidenum">
              <a:rPr lang="en-GB" altLang="en-US"/>
              <a:pPr/>
              <a:t>4</a:t>
            </a:fld>
            <a:endParaRPr lang="en-GB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680665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BDE8FA8-F260-4748-B4B1-2AE857DBB852}" type="slidenum">
              <a:rPr lang="en-GB" altLang="en-US"/>
              <a:pPr/>
              <a:t>5</a:t>
            </a:fld>
            <a:endParaRPr lang="en-GB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680665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BDE8FA8-F260-4748-B4B1-2AE857DBB852}" type="slidenum">
              <a:rPr lang="en-GB" altLang="en-US"/>
              <a:pPr/>
              <a:t>7</a:t>
            </a:fld>
            <a:endParaRPr lang="en-GB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680665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BDE8FA8-F260-4748-B4B1-2AE857DBB852}" type="slidenum">
              <a:rPr lang="en-GB" altLang="en-US"/>
              <a:pPr/>
              <a:t>8</a:t>
            </a:fld>
            <a:endParaRPr lang="en-GB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680665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BDE8FA8-F260-4748-B4B1-2AE857DBB852}" type="slidenum">
              <a:rPr lang="en-GB" altLang="en-US"/>
              <a:pPr/>
              <a:t>9</a:t>
            </a:fld>
            <a:endParaRPr lang="en-GB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680665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BDE8FA8-F260-4748-B4B1-2AE857DBB852}" type="slidenum">
              <a:rPr lang="en-GB" altLang="en-US"/>
              <a:pPr/>
              <a:t>10</a:t>
            </a:fld>
            <a:endParaRPr lang="en-GB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680665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BDE8FA8-F260-4748-B4B1-2AE857DBB852}" type="slidenum">
              <a:rPr lang="en-GB" altLang="en-US"/>
              <a:pPr/>
              <a:t>11</a:t>
            </a:fld>
            <a:endParaRPr lang="en-GB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680665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BDE8FA8-F260-4748-B4B1-2AE857DBB852}" type="slidenum">
              <a:rPr lang="en-GB" altLang="en-US"/>
              <a:pPr/>
              <a:t>12</a:t>
            </a:fld>
            <a:endParaRPr lang="en-GB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680665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4"/>
          <p:cNvSpPr>
            <a:spLocks noChangeArrowheads="1"/>
          </p:cNvSpPr>
          <p:nvPr/>
        </p:nvSpPr>
        <p:spPr bwMode="auto">
          <a:xfrm>
            <a:off x="0" y="1936750"/>
            <a:ext cx="9144000" cy="2987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5" name="Freeform 47"/>
          <p:cNvSpPr>
            <a:spLocks/>
          </p:cNvSpPr>
          <p:nvPr/>
        </p:nvSpPr>
        <p:spPr bwMode="auto">
          <a:xfrm>
            <a:off x="7339013" y="3881438"/>
            <a:ext cx="9525" cy="1587"/>
          </a:xfrm>
          <a:custGeom>
            <a:avLst/>
            <a:gdLst>
              <a:gd name="T0" fmla="*/ 0 w 6"/>
              <a:gd name="T1" fmla="*/ 0 h 1587"/>
              <a:gd name="T2" fmla="*/ 0 w 6"/>
              <a:gd name="T3" fmla="*/ 0 h 1587"/>
              <a:gd name="T4" fmla="*/ 9525 w 6"/>
              <a:gd name="T5" fmla="*/ 0 h 1587"/>
              <a:gd name="T6" fmla="*/ 0 w 6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" h="1587">
                <a:moveTo>
                  <a:pt x="0" y="0"/>
                </a:moveTo>
                <a:lnTo>
                  <a:pt x="0" y="0"/>
                </a:lnTo>
                <a:lnTo>
                  <a:pt x="6" y="0"/>
                </a:lnTo>
                <a:lnTo>
                  <a:pt x="0" y="0"/>
                </a:lnTo>
                <a:close/>
              </a:path>
            </a:pathLst>
          </a:custGeom>
          <a:solidFill>
            <a:srgbClr val="44090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576263" y="2062163"/>
            <a:ext cx="7920037" cy="16557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576263" y="3754438"/>
            <a:ext cx="7920037" cy="719137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605588"/>
            <a:ext cx="2133600" cy="2794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605588"/>
            <a:ext cx="2895600" cy="2794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605588"/>
            <a:ext cx="2133600" cy="2794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7ADA861-C7D6-4A23-BC2A-40CC47A675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2339717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87E8A0-FA9A-4E49-A2F8-4EBBF60DC3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6501732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7025" y="188913"/>
            <a:ext cx="2071688" cy="54371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67425" cy="54371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D46676-7439-491B-83D8-70AE88DEB3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3861666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110538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557338"/>
            <a:ext cx="8291513" cy="4068762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DFD276-3A63-42FE-B0A5-BB5BA2BE9A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8572866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110538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557338"/>
            <a:ext cx="8291513" cy="4068762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673687-2AEB-4C24-9D7A-59574E33A0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6681241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110538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557338"/>
            <a:ext cx="4068763" cy="4068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557338"/>
            <a:ext cx="4070350" cy="4068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D456B0-8FD2-4669-B414-ECEACB1EFD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3065096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6CC9B1-5B3C-43C6-BFC8-886BFBBD89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3945706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0DE1AA-70F8-404E-ADA2-26149FCE65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0440067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57338"/>
            <a:ext cx="4068763" cy="4068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557338"/>
            <a:ext cx="4070350" cy="4068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E2030-B92D-4930-8871-3F0516EF20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3429059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731BD5-3481-45F5-9750-2CB1BBB2ED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2727455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7D1DC9-F948-4B8E-88F2-54DC6FCAD0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9111437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593087-37F4-4E27-B7C5-37C5F1BDF5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276621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FD4109-69E0-49E3-AF7A-F89376BC39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0490551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174ACC-0718-4459-A905-1D4791F91F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5261388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47"/>
          <p:cNvSpPr>
            <a:spLocks noChangeArrowheads="1"/>
          </p:cNvSpPr>
          <p:nvPr/>
        </p:nvSpPr>
        <p:spPr bwMode="auto">
          <a:xfrm>
            <a:off x="0" y="0"/>
            <a:ext cx="9144000" cy="11604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57338"/>
            <a:ext cx="8291513" cy="406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110538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7813" y="6497638"/>
            <a:ext cx="2133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73813" y="6497638"/>
            <a:ext cx="2133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629E66A5-1399-48D1-9994-8793D86B7E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536" y="2240868"/>
            <a:ext cx="4572000" cy="1908212"/>
          </a:xfrm>
        </p:spPr>
        <p:txBody>
          <a:bodyPr/>
          <a:lstStyle/>
          <a:p>
            <a:r>
              <a:rPr lang="en-US" sz="4500" b="1" dirty="0" smtClean="0">
                <a:solidFill>
                  <a:schemeClr val="bg1">
                    <a:lumMod val="10000"/>
                  </a:schemeClr>
                </a:solidFill>
              </a:rPr>
              <a:t>Challenging the Status Quo of Diversification: </a:t>
            </a:r>
            <a:r>
              <a:rPr lang="en-US" b="1" dirty="0" smtClean="0">
                <a:solidFill>
                  <a:schemeClr val="bg1">
                    <a:lumMod val="10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bg1">
                    <a:lumMod val="10000"/>
                  </a:schemeClr>
                </a:solidFill>
              </a:rPr>
            </a:br>
            <a:endParaRPr lang="en-US" sz="3000" b="1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79612" y="4293096"/>
            <a:ext cx="6876763" cy="719137"/>
          </a:xfrm>
        </p:spPr>
        <p:txBody>
          <a:bodyPr/>
          <a:lstStyle/>
          <a:p>
            <a:pPr algn="ctr" eaLnBrk="1" hangingPunct="1"/>
            <a:r>
              <a:rPr lang="en-US" sz="3000" dirty="0" smtClean="0">
                <a:solidFill>
                  <a:schemeClr val="bg1">
                    <a:lumMod val="10000"/>
                  </a:schemeClr>
                </a:solidFill>
              </a:rPr>
              <a:t>An Analysis of Returns by Asset Class</a:t>
            </a:r>
            <a:endParaRPr lang="en-US" altLang="en-US" sz="3000" dirty="0" smtClean="0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04148" y="872716"/>
            <a:ext cx="2248272" cy="2114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224644"/>
            <a:ext cx="2880320" cy="764704"/>
          </a:xfrm>
        </p:spPr>
        <p:txBody>
          <a:bodyPr/>
          <a:lstStyle/>
          <a:p>
            <a:pPr algn="ctr" eaLnBrk="1" hangingPunct="1"/>
            <a:r>
              <a:rPr lang="en-US" altLang="en-US" sz="4500" b="1" dirty="0" smtClean="0">
                <a:solidFill>
                  <a:schemeClr val="bg1">
                    <a:lumMod val="10000"/>
                  </a:schemeClr>
                </a:solidFill>
              </a:rPr>
              <a:t>STOCKS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67844" y="5697252"/>
            <a:ext cx="2844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10000"/>
                  </a:schemeClr>
                </a:solidFill>
              </a:rPr>
              <a:t>Monte Carlo Simulation </a:t>
            </a:r>
            <a:r>
              <a:rPr lang="en-US" b="1" i="1" dirty="0" smtClean="0">
                <a:solidFill>
                  <a:schemeClr val="bg1">
                    <a:lumMod val="10000"/>
                  </a:schemeClr>
                </a:solidFill>
              </a:rPr>
              <a:t>10 Years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15916" y="440668"/>
            <a:ext cx="53280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10000"/>
                  </a:schemeClr>
                </a:solidFill>
              </a:rPr>
              <a:t>•  FB  •  AMZN  •  AAPL  •  XOM  •  JPM  •</a:t>
            </a:r>
          </a:p>
          <a:p>
            <a:pPr algn="ctr"/>
            <a:r>
              <a:rPr lang="en-US" sz="2000" dirty="0" smtClean="0">
                <a:solidFill>
                  <a:schemeClr val="bg1">
                    <a:lumMod val="10000"/>
                  </a:schemeClr>
                </a:solidFill>
              </a:rPr>
              <a:t>•  JNJ  •  HON  •  LIN  •  AMT  •  PG  •  NEE •</a:t>
            </a:r>
          </a:p>
          <a:p>
            <a:endParaRPr lang="en-US" sz="2000" dirty="0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58370" name="Picture 2" descr="mc_10_cum_return_dist_stock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2184" y="1664208"/>
            <a:ext cx="6200775" cy="377190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224644"/>
            <a:ext cx="2880320" cy="764704"/>
          </a:xfrm>
        </p:spPr>
        <p:txBody>
          <a:bodyPr/>
          <a:lstStyle/>
          <a:p>
            <a:pPr algn="ctr" eaLnBrk="1" hangingPunct="1"/>
            <a:r>
              <a:rPr lang="en-US" altLang="en-US" sz="4500" b="1" dirty="0" smtClean="0">
                <a:solidFill>
                  <a:schemeClr val="bg1">
                    <a:lumMod val="10000"/>
                  </a:schemeClr>
                </a:solidFill>
              </a:rPr>
              <a:t>CRYPTO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67844" y="5697252"/>
            <a:ext cx="2844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10000"/>
                  </a:schemeClr>
                </a:solidFill>
              </a:rPr>
              <a:t>Monte Carlo Simulation </a:t>
            </a:r>
            <a:r>
              <a:rPr lang="en-US" b="1" i="1" dirty="0" smtClean="0">
                <a:solidFill>
                  <a:schemeClr val="bg1">
                    <a:lumMod val="10000"/>
                  </a:schemeClr>
                </a:solidFill>
              </a:rPr>
              <a:t>10 Years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15916" y="656692"/>
            <a:ext cx="5112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10000"/>
                  </a:schemeClr>
                </a:solidFill>
              </a:rPr>
              <a:t>•  BTC  •  ETH  •  BNB  •  DASH  •  LTC  •</a:t>
            </a:r>
            <a:endParaRPr lang="en-US" sz="2000" dirty="0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60418" name="Picture 2" descr="mc_10_cum_return_dist_cryptocurrenc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2184" y="1664208"/>
            <a:ext cx="6386513" cy="377190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4644"/>
            <a:ext cx="3959932" cy="764704"/>
          </a:xfrm>
        </p:spPr>
        <p:txBody>
          <a:bodyPr/>
          <a:lstStyle/>
          <a:p>
            <a:pPr algn="ctr" eaLnBrk="1" hangingPunct="1"/>
            <a:r>
              <a:rPr lang="en-US" altLang="en-US" sz="4500" b="1" dirty="0" smtClean="0">
                <a:solidFill>
                  <a:schemeClr val="bg1">
                    <a:lumMod val="10000"/>
                  </a:schemeClr>
                </a:solidFill>
              </a:rPr>
              <a:t>DIVERSIFIED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67844" y="5697252"/>
            <a:ext cx="2844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10000"/>
                  </a:schemeClr>
                </a:solidFill>
              </a:rPr>
              <a:t>Monte Carlo Simulation </a:t>
            </a:r>
            <a:r>
              <a:rPr lang="en-US" b="1" i="1" dirty="0" smtClean="0">
                <a:solidFill>
                  <a:schemeClr val="bg1">
                    <a:lumMod val="10000"/>
                  </a:schemeClr>
                </a:solidFill>
              </a:rPr>
              <a:t>10 Years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15916" y="440668"/>
            <a:ext cx="53280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10000"/>
                  </a:schemeClr>
                </a:solidFill>
              </a:rPr>
              <a:t>•  VOO  •  MSFT  •  AAPL  •  BND  •  AMT  •</a:t>
            </a:r>
          </a:p>
          <a:p>
            <a:pPr algn="ctr"/>
            <a:r>
              <a:rPr lang="en-US" sz="2000" dirty="0" smtClean="0">
                <a:solidFill>
                  <a:schemeClr val="bg1">
                    <a:lumMod val="10000"/>
                  </a:schemeClr>
                </a:solidFill>
              </a:rPr>
              <a:t>•  VUG  •  TSLA  •  AMZN  •  EDV  •  PLD  •</a:t>
            </a:r>
          </a:p>
          <a:p>
            <a:endParaRPr lang="en-US" sz="2000" dirty="0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62466" name="Picture 2" descr="mc_10_cum_return_dist_diversifi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2184" y="1664208"/>
            <a:ext cx="6200775" cy="377190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 smtClean="0">
                <a:solidFill>
                  <a:schemeClr val="bg1">
                    <a:lumMod val="10000"/>
                  </a:schemeClr>
                </a:solidFill>
              </a:rPr>
              <a:t>MONTE CARLO ANALYSES </a:t>
            </a:r>
            <a:br>
              <a:rPr lang="en-US" sz="3200" b="1" dirty="0" smtClean="0">
                <a:solidFill>
                  <a:schemeClr val="bg1">
                    <a:lumMod val="10000"/>
                  </a:schemeClr>
                </a:solidFill>
              </a:rPr>
            </a:br>
            <a:r>
              <a:rPr lang="en-US" sz="4200" b="1" dirty="0" smtClean="0">
                <a:solidFill>
                  <a:schemeClr val="bg1">
                    <a:lumMod val="10000"/>
                  </a:schemeClr>
                </a:solidFill>
              </a:rPr>
              <a:t>$ QUANTIFIED $</a:t>
            </a:r>
            <a:endParaRPr lang="en-US" sz="4200" b="1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11560" y="2168860"/>
            <a:ext cx="6372708" cy="1188132"/>
          </a:xfrm>
        </p:spPr>
        <p:txBody>
          <a:bodyPr/>
          <a:lstStyle/>
          <a:p>
            <a:r>
              <a:rPr lang="en-US" sz="2200" dirty="0" smtClean="0">
                <a:solidFill>
                  <a:schemeClr val="bg1">
                    <a:lumMod val="10000"/>
                  </a:schemeClr>
                </a:solidFill>
              </a:rPr>
              <a:t>What are the expected returns after 10 years?</a:t>
            </a:r>
          </a:p>
          <a:p>
            <a:r>
              <a:rPr lang="en-US" sz="2200" dirty="0" smtClean="0">
                <a:solidFill>
                  <a:schemeClr val="bg1">
                    <a:lumMod val="10000"/>
                  </a:schemeClr>
                </a:solidFill>
              </a:rPr>
              <a:t>95% confidence level</a:t>
            </a:r>
          </a:p>
          <a:p>
            <a:r>
              <a:rPr lang="en-US" sz="2200" dirty="0" smtClean="0">
                <a:solidFill>
                  <a:schemeClr val="bg1">
                    <a:lumMod val="10000"/>
                  </a:schemeClr>
                </a:solidFill>
              </a:rPr>
              <a:t>Initial investment of </a:t>
            </a:r>
            <a:r>
              <a:rPr lang="en-US" sz="2200" b="1" dirty="0" smtClean="0">
                <a:solidFill>
                  <a:schemeClr val="bg1">
                    <a:lumMod val="10000"/>
                  </a:schemeClr>
                </a:solidFill>
              </a:rPr>
              <a:t>$10k</a:t>
            </a:r>
            <a:endParaRPr lang="en-US" sz="2200" dirty="0" smtClean="0">
              <a:solidFill>
                <a:schemeClr val="bg1">
                  <a:lumMod val="10000"/>
                </a:schemeClr>
              </a:solidFill>
            </a:endParaRPr>
          </a:p>
          <a:p>
            <a:endParaRPr lang="en-US" sz="2500" dirty="0" smtClean="0">
              <a:solidFill>
                <a:schemeClr val="bg1">
                  <a:lumMod val="10000"/>
                </a:schemeClr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95536" y="4113076"/>
          <a:ext cx="846094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742"/>
                <a:gridCol w="1258509"/>
                <a:gridCol w="1224136"/>
                <a:gridCol w="1260140"/>
                <a:gridCol w="1188132"/>
                <a:gridCol w="1311577"/>
                <a:gridCol w="1208706"/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rgbClr val="BB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BB0000"/>
                          </a:solidFill>
                        </a:rPr>
                        <a:t>Bonds</a:t>
                      </a:r>
                      <a:endParaRPr lang="en-US" sz="1200" b="0" dirty="0">
                        <a:solidFill>
                          <a:srgbClr val="BB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BB0000"/>
                          </a:solidFill>
                        </a:rPr>
                        <a:t>ETF</a:t>
                      </a:r>
                      <a:endParaRPr lang="en-US" sz="1200" b="0" dirty="0">
                        <a:solidFill>
                          <a:srgbClr val="BB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BB0000"/>
                          </a:solidFill>
                        </a:rPr>
                        <a:t>Real Estate</a:t>
                      </a:r>
                      <a:endParaRPr lang="en-US" sz="1200" b="0" dirty="0">
                        <a:solidFill>
                          <a:srgbClr val="BB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BB0000"/>
                          </a:solidFill>
                        </a:rPr>
                        <a:t>Stocks</a:t>
                      </a:r>
                      <a:endParaRPr lang="en-US" sz="1200" b="0" dirty="0">
                        <a:solidFill>
                          <a:srgbClr val="BB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BB0000"/>
                          </a:solidFill>
                        </a:rPr>
                        <a:t>Crypto</a:t>
                      </a:r>
                      <a:endParaRPr lang="en-US" sz="1200" b="0" dirty="0">
                        <a:solidFill>
                          <a:srgbClr val="BB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BB0000"/>
                          </a:solidFill>
                        </a:rPr>
                        <a:t>Diversified</a:t>
                      </a:r>
                      <a:endParaRPr lang="en-US" sz="1200" b="0" dirty="0">
                        <a:solidFill>
                          <a:srgbClr val="BB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BB0000"/>
                          </a:solidFill>
                        </a:rPr>
                        <a:t>Lower Limit</a:t>
                      </a:r>
                      <a:endParaRPr lang="en-US" sz="1200" b="0" dirty="0">
                        <a:solidFill>
                          <a:srgbClr val="BB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rgbClr val="BB0000"/>
                          </a:solidFill>
                        </a:rPr>
                        <a:t>$10,260</a:t>
                      </a:r>
                      <a:endParaRPr lang="en-US" sz="1500" b="1" dirty="0">
                        <a:solidFill>
                          <a:srgbClr val="BB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rgbClr val="BB0000"/>
                          </a:solidFill>
                        </a:rPr>
                        <a:t>$21,339</a:t>
                      </a:r>
                      <a:endParaRPr lang="en-US" sz="1500" b="1" dirty="0">
                        <a:solidFill>
                          <a:srgbClr val="BB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rgbClr val="BB0000"/>
                          </a:solidFill>
                        </a:rPr>
                        <a:t>$30,437</a:t>
                      </a:r>
                      <a:endParaRPr lang="en-US" sz="1500" b="1" dirty="0">
                        <a:solidFill>
                          <a:srgbClr val="BB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rgbClr val="BB0000"/>
                          </a:solidFill>
                        </a:rPr>
                        <a:t>$25,038</a:t>
                      </a:r>
                      <a:endParaRPr lang="en-US" sz="1500" b="1" dirty="0">
                        <a:solidFill>
                          <a:srgbClr val="BB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rgbClr val="BB0000"/>
                          </a:solidFill>
                        </a:rPr>
                        <a:t>$116,074</a:t>
                      </a:r>
                      <a:endParaRPr lang="en-US" sz="1500" b="1" dirty="0">
                        <a:solidFill>
                          <a:srgbClr val="BB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rgbClr val="BB0000"/>
                          </a:solidFill>
                        </a:rPr>
                        <a:t>$62,770</a:t>
                      </a:r>
                      <a:endParaRPr lang="en-US" sz="1500" b="1" dirty="0">
                        <a:solidFill>
                          <a:srgbClr val="BB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BB0000"/>
                          </a:solidFill>
                        </a:rPr>
                        <a:t>Upper Limit</a:t>
                      </a:r>
                      <a:endParaRPr lang="en-US" sz="1200" b="0" dirty="0">
                        <a:solidFill>
                          <a:srgbClr val="BB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rgbClr val="BB0000"/>
                          </a:solidFill>
                        </a:rPr>
                        <a:t>$21,615</a:t>
                      </a:r>
                      <a:endParaRPr lang="en-US" sz="1500" b="1" dirty="0">
                        <a:solidFill>
                          <a:srgbClr val="BB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rgbClr val="BB0000"/>
                          </a:solidFill>
                        </a:rPr>
                        <a:t>$77,468</a:t>
                      </a:r>
                      <a:endParaRPr lang="en-US" sz="1500" b="1" dirty="0">
                        <a:solidFill>
                          <a:srgbClr val="BB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rgbClr val="BB0000"/>
                          </a:solidFill>
                        </a:rPr>
                        <a:t>$134,200</a:t>
                      </a:r>
                      <a:endParaRPr lang="en-US" sz="1500" b="1" dirty="0">
                        <a:solidFill>
                          <a:srgbClr val="BB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rgbClr val="BB0000"/>
                          </a:solidFill>
                        </a:rPr>
                        <a:t>$88,352</a:t>
                      </a:r>
                      <a:endParaRPr lang="en-US" sz="1500" b="1" dirty="0">
                        <a:solidFill>
                          <a:srgbClr val="BB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rgbClr val="BB0000"/>
                          </a:solidFill>
                        </a:rPr>
                        <a:t>$14,494,884</a:t>
                      </a:r>
                      <a:endParaRPr lang="en-US" sz="1500" b="1" dirty="0">
                        <a:solidFill>
                          <a:srgbClr val="BB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rgbClr val="BB0000"/>
                          </a:solidFill>
                        </a:rPr>
                        <a:t>$258,468</a:t>
                      </a:r>
                      <a:endParaRPr lang="en-US" sz="1500" b="1" dirty="0">
                        <a:solidFill>
                          <a:srgbClr val="BB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87524" y="188640"/>
            <a:ext cx="8110538" cy="792162"/>
          </a:xfrm>
        </p:spPr>
        <p:txBody>
          <a:bodyPr/>
          <a:lstStyle/>
          <a:p>
            <a:pPr algn="ctr"/>
            <a:r>
              <a:rPr lang="en-US" sz="4200" b="1" dirty="0" smtClean="0">
                <a:solidFill>
                  <a:schemeClr val="bg1">
                    <a:lumMod val="10000"/>
                  </a:schemeClr>
                </a:solidFill>
              </a:rPr>
              <a:t>What about Risk?</a:t>
            </a:r>
            <a:endParaRPr lang="en-US" sz="4200" b="1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31740" y="3140968"/>
            <a:ext cx="4968552" cy="468052"/>
          </a:xfrm>
        </p:spPr>
        <p:txBody>
          <a:bodyPr/>
          <a:lstStyle/>
          <a:p>
            <a:r>
              <a:rPr lang="en-US" sz="2200" dirty="0" smtClean="0">
                <a:solidFill>
                  <a:schemeClr val="bg1">
                    <a:lumMod val="10000"/>
                  </a:schemeClr>
                </a:solidFill>
              </a:rPr>
              <a:t>What is the </a:t>
            </a:r>
            <a:r>
              <a:rPr lang="en-US" sz="2200" i="1" dirty="0" smtClean="0">
                <a:solidFill>
                  <a:schemeClr val="bg1">
                    <a:lumMod val="10000"/>
                  </a:schemeClr>
                </a:solidFill>
              </a:rPr>
              <a:t>risk-adjusted return</a:t>
            </a:r>
            <a:r>
              <a:rPr lang="en-US" sz="2200" dirty="0" smtClean="0">
                <a:solidFill>
                  <a:schemeClr val="bg1">
                    <a:lumMod val="10000"/>
                  </a:schemeClr>
                </a:solidFill>
              </a:rPr>
              <a:t>?</a:t>
            </a:r>
            <a:endParaRPr lang="en-US" sz="22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35796" y="2168860"/>
            <a:ext cx="331236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 smtClean="0">
                <a:solidFill>
                  <a:schemeClr val="bg1">
                    <a:lumMod val="10000"/>
                  </a:schemeClr>
                </a:solidFill>
              </a:rPr>
              <a:t>Sharpe Ratios</a:t>
            </a:r>
            <a:endParaRPr lang="en-US" sz="3800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863588" y="152636"/>
            <a:ext cx="4175956" cy="764704"/>
          </a:xfrm>
        </p:spPr>
        <p:txBody>
          <a:bodyPr/>
          <a:lstStyle/>
          <a:p>
            <a:pPr eaLnBrk="1" hangingPunct="1"/>
            <a:r>
              <a:rPr lang="en-US" altLang="en-US" sz="4100" b="1" dirty="0" smtClean="0">
                <a:solidFill>
                  <a:schemeClr val="bg1">
                    <a:lumMod val="10000"/>
                  </a:schemeClr>
                </a:solidFill>
              </a:rPr>
              <a:t>SHARPE RATIO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19464" y="764704"/>
            <a:ext cx="48245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bg1">
                    <a:lumMod val="10000"/>
                  </a:schemeClr>
                </a:solidFill>
              </a:rPr>
              <a:t>•  Comparison Across Portfolios  •</a:t>
            </a:r>
          </a:p>
          <a:p>
            <a:endParaRPr lang="en-US" sz="2000" dirty="0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68610" name="Picture 2" descr="sharpe_ratios_consolidat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3588" y="1304764"/>
            <a:ext cx="6665297" cy="4114800"/>
          </a:xfrm>
          <a:prstGeom prst="rect">
            <a:avLst/>
          </a:prstGeom>
          <a:noFill/>
        </p:spPr>
      </p:pic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75556" y="5697252"/>
          <a:ext cx="7668852" cy="97210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38009"/>
                <a:gridCol w="967913"/>
                <a:gridCol w="967913"/>
                <a:gridCol w="1005141"/>
                <a:gridCol w="1005141"/>
                <a:gridCol w="994503"/>
                <a:gridCol w="1090232"/>
              </a:tblGrid>
              <a:tr h="360040">
                <a:tc>
                  <a:txBody>
                    <a:bodyPr/>
                    <a:lstStyle/>
                    <a:p>
                      <a:pPr algn="l" fontAlgn="ctr"/>
                      <a:endParaRPr lang="en-US" sz="1200" b="0" i="1" u="none" strike="noStrike" dirty="0">
                        <a:solidFill>
                          <a:srgbClr val="BB0000"/>
                        </a:solidFill>
                        <a:latin typeface="Arial"/>
                      </a:endParaRPr>
                    </a:p>
                  </a:txBody>
                  <a:tcPr marL="7483" marR="7483" marT="748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BB0000"/>
                          </a:solidFill>
                          <a:latin typeface="Arial"/>
                        </a:rPr>
                        <a:t>Bonds</a:t>
                      </a:r>
                      <a:endParaRPr lang="en-US" sz="1000" b="0" i="0" u="none" strike="noStrike" dirty="0">
                        <a:solidFill>
                          <a:srgbClr val="BB0000"/>
                        </a:solidFill>
                        <a:latin typeface="Arial"/>
                      </a:endParaRP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BB0000"/>
                          </a:solidFill>
                          <a:latin typeface="Arial"/>
                        </a:rPr>
                        <a:t>ETF 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BB0000"/>
                          </a:solidFill>
                          <a:latin typeface="Arial"/>
                        </a:rPr>
                        <a:t>Crypto 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BB0000"/>
                          </a:solidFill>
                          <a:latin typeface="Arial"/>
                        </a:rPr>
                        <a:t>Real Est 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BB0000"/>
                          </a:solidFill>
                          <a:latin typeface="Arial"/>
                        </a:rPr>
                        <a:t>Stock 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BB0000"/>
                          </a:solidFill>
                          <a:latin typeface="Arial"/>
                        </a:rPr>
                        <a:t>Diversified 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BB0000"/>
                          </a:solidFill>
                          <a:latin typeface="Arial"/>
                        </a:rPr>
                        <a:t>Annual Avg Return</a:t>
                      </a:r>
                    </a:p>
                  </a:txBody>
                  <a:tcPr marL="7483" marR="7483" marT="748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BB0000"/>
                          </a:solidFill>
                          <a:latin typeface="Arial"/>
                        </a:rPr>
                        <a:t>21.23%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BB0000"/>
                          </a:solidFill>
                          <a:latin typeface="Arial"/>
                        </a:rPr>
                        <a:t>25.61%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BB0000"/>
                          </a:solidFill>
                          <a:latin typeface="Arial"/>
                        </a:rPr>
                        <a:t>44.49%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BB0000"/>
                          </a:solidFill>
                          <a:latin typeface="Arial"/>
                        </a:rPr>
                        <a:t>17.82%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BB0000"/>
                          </a:solidFill>
                          <a:latin typeface="Arial"/>
                        </a:rPr>
                        <a:t>23.00%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BB0000"/>
                          </a:solidFill>
                          <a:latin typeface="Arial"/>
                        </a:rPr>
                        <a:t>29.95%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BB0000"/>
                          </a:solidFill>
                          <a:latin typeface="Arial"/>
                        </a:rPr>
                        <a:t>Annual Std Dev </a:t>
                      </a:r>
                    </a:p>
                  </a:txBody>
                  <a:tcPr marL="7483" marR="7483" marT="748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BB0000"/>
                          </a:solidFill>
                          <a:latin typeface="Arial"/>
                        </a:rPr>
                        <a:t>63.58%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BB0000"/>
                          </a:solidFill>
                          <a:latin typeface="Arial"/>
                        </a:rPr>
                        <a:t>48.54%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BB0000"/>
                          </a:solidFill>
                          <a:latin typeface="Arial"/>
                        </a:rPr>
                        <a:t>63.38%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BB0000"/>
                          </a:solidFill>
                          <a:latin typeface="Arial"/>
                        </a:rPr>
                        <a:t>24.33%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BB0000"/>
                          </a:solidFill>
                          <a:latin typeface="Arial"/>
                        </a:rPr>
                        <a:t>25.87%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BB0000"/>
                          </a:solidFill>
                          <a:latin typeface="Arial"/>
                        </a:rPr>
                        <a:t>31.53%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200" b="1" dirty="0" smtClean="0">
                <a:solidFill>
                  <a:schemeClr val="bg1">
                    <a:lumMod val="10000"/>
                  </a:schemeClr>
                </a:solidFill>
              </a:rPr>
              <a:t>THE CHALLENGE</a:t>
            </a:r>
            <a:endParaRPr lang="en-US" sz="4200" b="1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580112" y="3681028"/>
            <a:ext cx="2988332" cy="2628292"/>
          </a:xfrm>
        </p:spPr>
        <p:txBody>
          <a:bodyPr/>
          <a:lstStyle/>
          <a:p>
            <a:r>
              <a:rPr lang="en-US" sz="2600" dirty="0" smtClean="0">
                <a:solidFill>
                  <a:schemeClr val="bg1">
                    <a:lumMod val="10000"/>
                  </a:schemeClr>
                </a:solidFill>
              </a:rPr>
              <a:t>Bonds</a:t>
            </a:r>
          </a:p>
          <a:p>
            <a:r>
              <a:rPr lang="en-US" sz="2600" dirty="0" smtClean="0">
                <a:solidFill>
                  <a:schemeClr val="bg1">
                    <a:lumMod val="10000"/>
                  </a:schemeClr>
                </a:solidFill>
              </a:rPr>
              <a:t>ETF</a:t>
            </a:r>
          </a:p>
          <a:p>
            <a:r>
              <a:rPr lang="en-US" sz="2600" dirty="0" smtClean="0">
                <a:solidFill>
                  <a:schemeClr val="bg1">
                    <a:lumMod val="10000"/>
                  </a:schemeClr>
                </a:solidFill>
              </a:rPr>
              <a:t>Real Estate</a:t>
            </a:r>
          </a:p>
          <a:p>
            <a:r>
              <a:rPr lang="en-US" sz="2600" dirty="0" smtClean="0">
                <a:solidFill>
                  <a:schemeClr val="bg1">
                    <a:lumMod val="10000"/>
                  </a:schemeClr>
                </a:solidFill>
              </a:rPr>
              <a:t>Stocks</a:t>
            </a:r>
          </a:p>
          <a:p>
            <a:r>
              <a:rPr lang="en-US" sz="2600" dirty="0" smtClean="0">
                <a:solidFill>
                  <a:schemeClr val="bg1">
                    <a:lumMod val="10000"/>
                  </a:schemeClr>
                </a:solidFill>
              </a:rPr>
              <a:t>Cryptocurrency</a:t>
            </a:r>
          </a:p>
          <a:p>
            <a:pPr algn="r"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23928" y="2636912"/>
            <a:ext cx="144016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dirty="0" smtClean="0">
                <a:solidFill>
                  <a:srgbClr val="FF0000"/>
                </a:solidFill>
              </a:rPr>
              <a:t>vs.</a:t>
            </a:r>
            <a:endParaRPr lang="en-US" sz="65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5616" y="2096852"/>
            <a:ext cx="27003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 smtClean="0">
                <a:solidFill>
                  <a:schemeClr val="bg1">
                    <a:lumMod val="10000"/>
                  </a:schemeClr>
                </a:solidFill>
              </a:rPr>
              <a:t>Diversified</a:t>
            </a:r>
            <a:endParaRPr lang="en-US" sz="3800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200" b="1" dirty="0" smtClean="0">
                <a:solidFill>
                  <a:schemeClr val="bg1">
                    <a:lumMod val="10000"/>
                  </a:schemeClr>
                </a:solidFill>
              </a:rPr>
              <a:t>Historical Analysis</a:t>
            </a:r>
            <a:endParaRPr lang="en-US" sz="4200" b="1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871700" y="2060848"/>
            <a:ext cx="6408712" cy="2160240"/>
          </a:xfrm>
        </p:spPr>
        <p:txBody>
          <a:bodyPr/>
          <a:lstStyle/>
          <a:p>
            <a:r>
              <a:rPr lang="en-US" sz="2200" dirty="0" smtClean="0">
                <a:solidFill>
                  <a:schemeClr val="bg1">
                    <a:lumMod val="10000"/>
                  </a:schemeClr>
                </a:solidFill>
              </a:rPr>
              <a:t>Portfolios by Asset Class</a:t>
            </a:r>
          </a:p>
          <a:p>
            <a:r>
              <a:rPr lang="en-US" sz="2200" dirty="0" smtClean="0">
                <a:solidFill>
                  <a:schemeClr val="bg1">
                    <a:lumMod val="10000"/>
                  </a:schemeClr>
                </a:solidFill>
              </a:rPr>
              <a:t>Cumulative Returns</a:t>
            </a:r>
          </a:p>
          <a:p>
            <a:r>
              <a:rPr lang="en-US" sz="2200" dirty="0" smtClean="0">
                <a:solidFill>
                  <a:schemeClr val="bg1">
                    <a:lumMod val="10000"/>
                  </a:schemeClr>
                </a:solidFill>
              </a:rPr>
              <a:t>Average Annual Returns</a:t>
            </a:r>
            <a:endParaRPr lang="en-US" sz="22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26406" y="782297"/>
            <a:ext cx="48245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bg1">
                    <a:lumMod val="10000"/>
                  </a:schemeClr>
                </a:solidFill>
              </a:rPr>
              <a:t>•  </a:t>
            </a:r>
            <a:r>
              <a:rPr lang="en-US" sz="2200" dirty="0" smtClean="0">
                <a:solidFill>
                  <a:schemeClr val="bg1">
                    <a:lumMod val="10000"/>
                  </a:schemeClr>
                </a:solidFill>
              </a:rPr>
              <a:t>Jan 1 2018 – Nov 5 2021•</a:t>
            </a:r>
            <a:endParaRPr lang="en-US" sz="2200" dirty="0" smtClean="0">
              <a:solidFill>
                <a:schemeClr val="bg1">
                  <a:lumMod val="10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54556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020780" cy="764704"/>
          </a:xfrm>
        </p:spPr>
        <p:txBody>
          <a:bodyPr/>
          <a:lstStyle/>
          <a:p>
            <a:pPr eaLnBrk="1" hangingPunct="1"/>
            <a:r>
              <a:rPr lang="en-US" altLang="en-US" sz="4200" b="1" dirty="0" smtClean="0">
                <a:solidFill>
                  <a:schemeClr val="bg1">
                    <a:lumMod val="10000"/>
                  </a:schemeClr>
                </a:solidFill>
              </a:rPr>
              <a:t>CUMULATIVE RETURNS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19464" y="764704"/>
            <a:ext cx="48245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bg1">
                    <a:lumMod val="10000"/>
                  </a:schemeClr>
                </a:solidFill>
              </a:rPr>
              <a:t>•  Comparison Across Portfolios  •</a:t>
            </a:r>
          </a:p>
          <a:p>
            <a:endParaRPr lang="en-US" sz="2000" dirty="0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66562" name="Picture 2" descr="consolidated_cumulative_return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3464" y="1563624"/>
            <a:ext cx="8577072" cy="465139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020780" cy="764704"/>
          </a:xfrm>
        </p:spPr>
        <p:txBody>
          <a:bodyPr/>
          <a:lstStyle/>
          <a:p>
            <a:pPr eaLnBrk="1" hangingPunct="1"/>
            <a:r>
              <a:rPr lang="en-US" altLang="en-US" sz="4200" b="1" dirty="0" smtClean="0">
                <a:solidFill>
                  <a:schemeClr val="bg1">
                    <a:lumMod val="10000"/>
                  </a:schemeClr>
                </a:solidFill>
              </a:rPr>
              <a:t>ANNUALIZED RETURNS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19464" y="764704"/>
            <a:ext cx="48245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bg1">
                    <a:lumMod val="10000"/>
                  </a:schemeClr>
                </a:solidFill>
              </a:rPr>
              <a:t>•  Comparison Across Portfolios  •</a:t>
            </a:r>
          </a:p>
          <a:p>
            <a:endParaRPr lang="en-US" sz="2000" dirty="0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64514" name="Picture 2" descr="historical_avg_annual_return_consolidat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7524" y="1563624"/>
            <a:ext cx="8579765" cy="5229982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200" b="1" dirty="0" smtClean="0">
                <a:solidFill>
                  <a:schemeClr val="bg1">
                    <a:lumMod val="10000"/>
                  </a:schemeClr>
                </a:solidFill>
              </a:rPr>
              <a:t>The Future</a:t>
            </a:r>
            <a:endParaRPr lang="en-US" sz="4200" b="1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871700" y="3104964"/>
            <a:ext cx="6408712" cy="2160240"/>
          </a:xfrm>
        </p:spPr>
        <p:txBody>
          <a:bodyPr/>
          <a:lstStyle/>
          <a:p>
            <a:r>
              <a:rPr lang="en-US" sz="2200" dirty="0" smtClean="0">
                <a:solidFill>
                  <a:schemeClr val="bg1">
                    <a:lumMod val="10000"/>
                  </a:schemeClr>
                </a:solidFill>
              </a:rPr>
              <a:t>Portfolios by Asset Class</a:t>
            </a:r>
          </a:p>
          <a:p>
            <a:r>
              <a:rPr lang="en-US" sz="2200" dirty="0" smtClean="0">
                <a:solidFill>
                  <a:schemeClr val="bg1">
                    <a:lumMod val="10000"/>
                  </a:schemeClr>
                </a:solidFill>
              </a:rPr>
              <a:t>10 </a:t>
            </a:r>
            <a:r>
              <a:rPr lang="en-US" sz="2200" dirty="0" smtClean="0">
                <a:solidFill>
                  <a:schemeClr val="bg1">
                    <a:lumMod val="10000"/>
                  </a:schemeClr>
                </a:solidFill>
              </a:rPr>
              <a:t>Year Forecast</a:t>
            </a:r>
          </a:p>
          <a:p>
            <a:r>
              <a:rPr lang="en-US" sz="2200" dirty="0" smtClean="0">
                <a:solidFill>
                  <a:schemeClr val="bg1">
                    <a:lumMod val="10000"/>
                  </a:schemeClr>
                </a:solidFill>
              </a:rPr>
              <a:t>1000 </a:t>
            </a:r>
            <a:r>
              <a:rPr lang="en-US" sz="2200" dirty="0" smtClean="0">
                <a:solidFill>
                  <a:schemeClr val="bg1">
                    <a:lumMod val="10000"/>
                  </a:schemeClr>
                </a:solidFill>
              </a:rPr>
              <a:t>Simulations</a:t>
            </a:r>
            <a:endParaRPr lang="en-US" sz="22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35696" y="2024844"/>
            <a:ext cx="547260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 smtClean="0">
                <a:solidFill>
                  <a:schemeClr val="bg1">
                    <a:lumMod val="10000"/>
                  </a:schemeClr>
                </a:solidFill>
              </a:rPr>
              <a:t>Monte Carlo Simulations</a:t>
            </a:r>
            <a:endParaRPr lang="en-US" sz="3800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224644"/>
            <a:ext cx="2880320" cy="764704"/>
          </a:xfrm>
        </p:spPr>
        <p:txBody>
          <a:bodyPr/>
          <a:lstStyle/>
          <a:p>
            <a:pPr algn="ctr" eaLnBrk="1" hangingPunct="1"/>
            <a:r>
              <a:rPr lang="en-US" altLang="en-US" sz="4500" b="1" dirty="0" smtClean="0">
                <a:solidFill>
                  <a:schemeClr val="bg1">
                    <a:lumMod val="10000"/>
                  </a:schemeClr>
                </a:solidFill>
              </a:rPr>
              <a:t>BONDS</a:t>
            </a:r>
          </a:p>
        </p:txBody>
      </p:sp>
      <p:pic>
        <p:nvPicPr>
          <p:cNvPr id="19458" name="Picture 2" descr="mc_10_cum_return_dist_bond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1664804"/>
            <a:ext cx="6186488" cy="377190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167844" y="5697252"/>
            <a:ext cx="2844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10000"/>
                  </a:schemeClr>
                </a:solidFill>
              </a:rPr>
              <a:t>Monte Carlo Simulation </a:t>
            </a:r>
            <a:r>
              <a:rPr lang="en-US" b="1" i="1" dirty="0" smtClean="0">
                <a:solidFill>
                  <a:schemeClr val="bg1">
                    <a:lumMod val="10000"/>
                  </a:schemeClr>
                </a:solidFill>
              </a:rPr>
              <a:t>10 Years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15916" y="656692"/>
            <a:ext cx="5112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10000"/>
                  </a:schemeClr>
                </a:solidFill>
              </a:rPr>
              <a:t>•  BLV  •  BND  •  EDV  •  VCLT  •   VGLT  •</a:t>
            </a:r>
            <a:endParaRPr lang="en-US" sz="2000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224644"/>
            <a:ext cx="2880320" cy="764704"/>
          </a:xfrm>
        </p:spPr>
        <p:txBody>
          <a:bodyPr/>
          <a:lstStyle/>
          <a:p>
            <a:pPr algn="ctr" eaLnBrk="1" hangingPunct="1"/>
            <a:r>
              <a:rPr lang="en-US" altLang="en-US" sz="4500" b="1" dirty="0" smtClean="0">
                <a:solidFill>
                  <a:schemeClr val="bg1">
                    <a:lumMod val="10000"/>
                  </a:schemeClr>
                </a:solidFill>
              </a:rPr>
              <a:t>ETF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67844" y="5697252"/>
            <a:ext cx="2844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10000"/>
                  </a:schemeClr>
                </a:solidFill>
              </a:rPr>
              <a:t>Monte Carlo Simulation </a:t>
            </a:r>
            <a:r>
              <a:rPr lang="en-US" b="1" i="1" dirty="0" smtClean="0">
                <a:solidFill>
                  <a:schemeClr val="bg1">
                    <a:lumMod val="10000"/>
                  </a:schemeClr>
                </a:solidFill>
              </a:rPr>
              <a:t>10 Years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15916" y="656692"/>
            <a:ext cx="5112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10000"/>
                  </a:schemeClr>
                </a:solidFill>
              </a:rPr>
              <a:t>•  EEM  •  VOO  •  VTI  •  VTV  •  VUG  •</a:t>
            </a:r>
            <a:endParaRPr lang="en-US" sz="2000" dirty="0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52226" name="Picture 2" descr="mc_10_cum_return_dist_etf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2184" y="1664208"/>
            <a:ext cx="6200775" cy="377190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636"/>
            <a:ext cx="4211960" cy="764704"/>
          </a:xfrm>
        </p:spPr>
        <p:txBody>
          <a:bodyPr/>
          <a:lstStyle/>
          <a:p>
            <a:pPr algn="ctr" eaLnBrk="1" hangingPunct="1"/>
            <a:r>
              <a:rPr lang="en-US" altLang="en-US" sz="4500" b="1" dirty="0" smtClean="0">
                <a:solidFill>
                  <a:schemeClr val="bg1">
                    <a:lumMod val="10000"/>
                  </a:schemeClr>
                </a:solidFill>
              </a:rPr>
              <a:t>REAL ESTATE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67844" y="5697252"/>
            <a:ext cx="2844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10000"/>
                  </a:schemeClr>
                </a:solidFill>
              </a:rPr>
              <a:t>Monte Carlo Simulation </a:t>
            </a:r>
            <a:r>
              <a:rPr lang="en-US" b="1" i="1" dirty="0" smtClean="0">
                <a:solidFill>
                  <a:schemeClr val="bg1">
                    <a:lumMod val="10000"/>
                  </a:schemeClr>
                </a:solidFill>
              </a:rPr>
              <a:t>10 Years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47964" y="656692"/>
            <a:ext cx="4716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10000"/>
                  </a:schemeClr>
                </a:solidFill>
              </a:rPr>
              <a:t>•  AMT  • PLD  • CCI  •  EQIX  •  PSA  •</a:t>
            </a:r>
            <a:endParaRPr lang="en-US" sz="2000" dirty="0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49154" name="Picture 2" descr="mc_10_cum_return_dist_real_esta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2184" y="1664208"/>
            <a:ext cx="6200775" cy="377190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6">
      <a:dk1>
        <a:srgbClr val="496B2E"/>
      </a:dk1>
      <a:lt1>
        <a:srgbClr val="CCE3B5"/>
      </a:lt1>
      <a:dk2>
        <a:srgbClr val="619933"/>
      </a:dk2>
      <a:lt2>
        <a:srgbClr val="F2F8ED"/>
      </a:lt2>
      <a:accent1>
        <a:srgbClr val="94CC66"/>
      </a:accent1>
      <a:accent2>
        <a:srgbClr val="FFFFFF"/>
      </a:accent2>
      <a:accent3>
        <a:srgbClr val="E2EFD7"/>
      </a:accent3>
      <a:accent4>
        <a:srgbClr val="3D5A26"/>
      </a:accent4>
      <a:accent5>
        <a:srgbClr val="C8E2B8"/>
      </a:accent5>
      <a:accent6>
        <a:srgbClr val="E7E7E7"/>
      </a:accent6>
      <a:hlink>
        <a:srgbClr val="4891EA"/>
      </a:hlink>
      <a:folHlink>
        <a:srgbClr val="7AAFF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5A58"/>
        </a:dk1>
        <a:lt1>
          <a:srgbClr val="FFFFFF"/>
        </a:lt1>
        <a:dk2>
          <a:srgbClr val="008080"/>
        </a:dk2>
        <a:lt2>
          <a:srgbClr val="FFFFFF"/>
        </a:lt2>
        <a:accent1>
          <a:srgbClr val="006462"/>
        </a:accent1>
        <a:accent2>
          <a:srgbClr val="008080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007373"/>
        </a:accent6>
        <a:hlink>
          <a:srgbClr val="00ACA8"/>
        </a:hlink>
        <a:folHlink>
          <a:srgbClr val="00444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DBA6"/>
        </a:lt1>
        <a:dk2>
          <a:srgbClr val="000000"/>
        </a:dk2>
        <a:lt2>
          <a:srgbClr val="CC7A00"/>
        </a:lt2>
        <a:accent1>
          <a:srgbClr val="FF9900"/>
        </a:accent1>
        <a:accent2>
          <a:srgbClr val="FFCC80"/>
        </a:accent2>
        <a:accent3>
          <a:srgbClr val="FFEAD0"/>
        </a:accent3>
        <a:accent4>
          <a:srgbClr val="000000"/>
        </a:accent4>
        <a:accent5>
          <a:srgbClr val="FFCAAA"/>
        </a:accent5>
        <a:accent6>
          <a:srgbClr val="E7B973"/>
        </a:accent6>
        <a:hlink>
          <a:srgbClr val="E68A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342F61"/>
        </a:dk1>
        <a:lt1>
          <a:srgbClr val="FFFFFF"/>
        </a:lt1>
        <a:dk2>
          <a:srgbClr val="8794D5"/>
        </a:dk2>
        <a:lt2>
          <a:srgbClr val="FFFFFF"/>
        </a:lt2>
        <a:accent1>
          <a:srgbClr val="504D80"/>
        </a:accent1>
        <a:accent2>
          <a:srgbClr val="9791CA"/>
        </a:accent2>
        <a:accent3>
          <a:srgbClr val="C3C8E7"/>
        </a:accent3>
        <a:accent4>
          <a:srgbClr val="DADADA"/>
        </a:accent4>
        <a:accent5>
          <a:srgbClr val="B3B2C0"/>
        </a:accent5>
        <a:accent6>
          <a:srgbClr val="8883B7"/>
        </a:accent6>
        <a:hlink>
          <a:srgbClr val="322D5A"/>
        </a:hlink>
        <a:folHlink>
          <a:srgbClr val="544C9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66CCCC"/>
        </a:dk1>
        <a:lt1>
          <a:srgbClr val="FFFFFF"/>
        </a:lt1>
        <a:dk2>
          <a:srgbClr val="2E6B6B"/>
        </a:dk2>
        <a:lt2>
          <a:srgbClr val="2E6B6B"/>
        </a:lt2>
        <a:accent1>
          <a:srgbClr val="45A3A1"/>
        </a:accent1>
        <a:accent2>
          <a:srgbClr val="9ADEDC"/>
        </a:accent2>
        <a:accent3>
          <a:srgbClr val="ADBABA"/>
        </a:accent3>
        <a:accent4>
          <a:srgbClr val="DADADA"/>
        </a:accent4>
        <a:accent5>
          <a:srgbClr val="B0CECD"/>
        </a:accent5>
        <a:accent6>
          <a:srgbClr val="8BC9C7"/>
        </a:accent6>
        <a:hlink>
          <a:srgbClr val="B3E6E6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B3CCE6"/>
        </a:dk1>
        <a:lt1>
          <a:srgbClr val="FFFFFF"/>
        </a:lt1>
        <a:dk2>
          <a:srgbClr val="6698CC"/>
        </a:dk2>
        <a:lt2>
          <a:srgbClr val="FFFFFF"/>
        </a:lt2>
        <a:accent1>
          <a:srgbClr val="336599"/>
        </a:accent1>
        <a:accent2>
          <a:srgbClr val="2E4C6B"/>
        </a:accent2>
        <a:accent3>
          <a:srgbClr val="B8CAE2"/>
        </a:accent3>
        <a:accent4>
          <a:srgbClr val="DADADA"/>
        </a:accent4>
        <a:accent5>
          <a:srgbClr val="ADB8CA"/>
        </a:accent5>
        <a:accent6>
          <a:srgbClr val="294460"/>
        </a:accent6>
        <a:hlink>
          <a:srgbClr val="0B54A3"/>
        </a:hlink>
        <a:folHlink>
          <a:srgbClr val="0B73E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496B2E"/>
        </a:dk1>
        <a:lt1>
          <a:srgbClr val="CCE3B5"/>
        </a:lt1>
        <a:dk2>
          <a:srgbClr val="619933"/>
        </a:dk2>
        <a:lt2>
          <a:srgbClr val="F2F8ED"/>
        </a:lt2>
        <a:accent1>
          <a:srgbClr val="94CC66"/>
        </a:accent1>
        <a:accent2>
          <a:srgbClr val="FFFFFF"/>
        </a:accent2>
        <a:accent3>
          <a:srgbClr val="E2EFD7"/>
        </a:accent3>
        <a:accent4>
          <a:srgbClr val="3D5A26"/>
        </a:accent4>
        <a:accent5>
          <a:srgbClr val="C8E2B8"/>
        </a:accent5>
        <a:accent6>
          <a:srgbClr val="E7E7E7"/>
        </a:accent6>
        <a:hlink>
          <a:srgbClr val="4891EA"/>
        </a:hlink>
        <a:folHlink>
          <a:srgbClr val="7AAFF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1415</TotalTime>
  <Words>322</Words>
  <Application>Microsoft Office PowerPoint</Application>
  <PresentationFormat>On-screen Show (4:3)</PresentationFormat>
  <Paragraphs>103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Arial</vt:lpstr>
      <vt:lpstr>Default Design</vt:lpstr>
      <vt:lpstr>Challenging the Status Quo of Diversification:  </vt:lpstr>
      <vt:lpstr>THE CHALLENGE</vt:lpstr>
      <vt:lpstr>Historical Analysis</vt:lpstr>
      <vt:lpstr>CUMULATIVE RETURNS</vt:lpstr>
      <vt:lpstr>ANNUALIZED RETURNS</vt:lpstr>
      <vt:lpstr>The Future</vt:lpstr>
      <vt:lpstr>BONDS</vt:lpstr>
      <vt:lpstr>ETF</vt:lpstr>
      <vt:lpstr>REAL ESTATE</vt:lpstr>
      <vt:lpstr>STOCKS</vt:lpstr>
      <vt:lpstr>CRYPTO</vt:lpstr>
      <vt:lpstr>DIVERSIFIED</vt:lpstr>
      <vt:lpstr>MONTE CARLO ANALYSES  $ QUANTIFIED $</vt:lpstr>
      <vt:lpstr>What about Risk?</vt:lpstr>
      <vt:lpstr>SHARPE RATIO</vt:lpstr>
    </vt:vector>
  </TitlesOfParts>
  <Company>Presentation Magazine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Green1</dc:title>
  <dc:creator>Presentation Magazine</dc:creator>
  <cp:lastModifiedBy>Jacob R</cp:lastModifiedBy>
  <cp:revision>98</cp:revision>
  <dcterms:created xsi:type="dcterms:W3CDTF">2005-03-15T10:04:38Z</dcterms:created>
  <dcterms:modified xsi:type="dcterms:W3CDTF">2021-11-11T01:01:19Z</dcterms:modified>
</cp:coreProperties>
</file>