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2" r:id="rId2"/>
    <p:sldId id="280" r:id="rId3"/>
    <p:sldId id="281" r:id="rId4"/>
    <p:sldId id="263" r:id="rId5"/>
    <p:sldId id="272" r:id="rId6"/>
    <p:sldId id="273" r:id="rId7"/>
    <p:sldId id="274" r:id="rId8"/>
    <p:sldId id="275" r:id="rId9"/>
    <p:sldId id="276" r:id="rId10"/>
    <p:sldId id="282" r:id="rId11"/>
    <p:sldId id="284" r:id="rId12"/>
    <p:sldId id="277" r:id="rId13"/>
    <p:sldId id="278" r:id="rId14"/>
    <p:sldId id="283" r:id="rId15"/>
    <p:sldId id="279" r:id="rId16"/>
    <p:sldId id="264" r:id="rId17"/>
    <p:sldId id="265" r:id="rId18"/>
    <p:sldId id="266" r:id="rId19"/>
    <p:sldId id="267" r:id="rId20"/>
    <p:sldId id="268" r:id="rId21"/>
    <p:sldId id="269" r:id="rId22"/>
    <p:sldId id="270"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000"/>
    <a:srgbClr val="3399FF"/>
    <a:srgbClr val="333399"/>
    <a:srgbClr val="FFCC66"/>
    <a:srgbClr val="363080"/>
    <a:srgbClr val="5850A5"/>
    <a:srgbClr val="342F61"/>
    <a:srgbClr val="463F8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098" autoAdjust="0"/>
  </p:normalViewPr>
  <p:slideViewPr>
    <p:cSldViewPr>
      <p:cViewPr varScale="1">
        <p:scale>
          <a:sx n="72" d="100"/>
          <a:sy n="72" d="100"/>
        </p:scale>
        <p:origin x="-132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790D008-25E8-42ED-8DBC-49183C3CD3D6}" type="slidenum">
              <a:rPr lang="en-US" altLang="en-US"/>
              <a:pPr>
                <a:defRPr/>
              </a:pPr>
              <a:t>‹#›</a:t>
            </a:fld>
            <a:endParaRPr lang="en-US" altLang="en-US"/>
          </a:p>
        </p:txBody>
      </p:sp>
    </p:spTree>
    <p:extLst>
      <p:ext uri="{BB962C8B-B14F-4D97-AF65-F5344CB8AC3E}">
        <p14:creationId xmlns="" xmlns:p14="http://schemas.microsoft.com/office/powerpoint/2010/main" val="1079346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GB" altLang="en-US"/>
          </a:p>
        </p:txBody>
      </p:sp>
      <p:sp>
        <p:nvSpPr>
          <p:cNvPr id="563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GB"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GB" altLang="en-US"/>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801D058-F2CC-40E8-A069-A7C78A90B423}" type="slidenum">
              <a:rPr lang="en-GB" altLang="en-US"/>
              <a:pPr>
                <a:defRPr/>
              </a:pPr>
              <a:t>‹#›</a:t>
            </a:fld>
            <a:endParaRPr lang="en-GB" altLang="en-US"/>
          </a:p>
        </p:txBody>
      </p:sp>
    </p:spTree>
    <p:extLst>
      <p:ext uri="{BB962C8B-B14F-4D97-AF65-F5344CB8AC3E}">
        <p14:creationId xmlns="" xmlns:p14="http://schemas.microsoft.com/office/powerpoint/2010/main" val="1711053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0F2E4B-ED41-4BAF-9675-CA5825F5CA6E}" type="slidenum">
              <a:rPr lang="en-GB" altLang="en-US"/>
              <a:pPr/>
              <a:t>1</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243392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15</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A0AA40-D5D5-4777-A9F6-CC9FFBB41AF0}" type="slidenum">
              <a:rPr lang="en-GB" altLang="en-US"/>
              <a:pPr/>
              <a:t>16</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31438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7B891A-DB89-4A89-A1A5-11D3868EF3CE}" type="slidenum">
              <a:rPr lang="en-GB" altLang="en-US"/>
              <a:pPr/>
              <a:t>17</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2346505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C3995D-524A-46E1-BD84-8C81D2CE5BE1}" type="slidenum">
              <a:rPr lang="en-GB" altLang="en-US"/>
              <a:pPr/>
              <a:t>18</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438834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EBF886-841A-4812-8DB4-4198A90D91A2}" type="slidenum">
              <a:rPr lang="en-GB" altLang="en-US"/>
              <a:pPr/>
              <a:t>19</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572352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EC1F82-4945-44B2-86F0-4A689B73A7F0}" type="slidenum">
              <a:rPr lang="en-GB" altLang="en-US"/>
              <a:pPr/>
              <a:t>20</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219907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29F3F3-9F74-4B9A-8BA6-63F97FE83133}" type="slidenum">
              <a:rPr lang="en-GB" altLang="en-US"/>
              <a:pPr/>
              <a:t>21</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3903358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6AB32D-8FA3-4187-AAD9-D0150F49AA37}" type="slidenum">
              <a:rPr lang="en-GB" altLang="en-US"/>
              <a:pPr/>
              <a:t>22</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414541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4</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5</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6</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7</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8</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9</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12</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DE8FA8-F260-4748-B4B1-2AE857DBB852}" type="slidenum">
              <a:rPr lang="en-GB" altLang="en-US"/>
              <a:pPr/>
              <a:t>13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 xmlns:p14="http://schemas.microsoft.com/office/powerpoint/2010/main" val="1680665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4"/>
          <p:cNvSpPr>
            <a:spLocks noChangeArrowheads="1"/>
          </p:cNvSpPr>
          <p:nvPr/>
        </p:nvSpPr>
        <p:spPr bwMode="auto">
          <a:xfrm>
            <a:off x="0" y="1936750"/>
            <a:ext cx="9144000" cy="298767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5" name="Freeform 47"/>
          <p:cNvSpPr>
            <a:spLocks/>
          </p:cNvSpPr>
          <p:nvPr/>
        </p:nvSpPr>
        <p:spPr bwMode="auto">
          <a:xfrm>
            <a:off x="7339013" y="3881438"/>
            <a:ext cx="9525" cy="1587"/>
          </a:xfrm>
          <a:custGeom>
            <a:avLst/>
            <a:gdLst>
              <a:gd name="T0" fmla="*/ 0 w 6"/>
              <a:gd name="T1" fmla="*/ 0 h 1587"/>
              <a:gd name="T2" fmla="*/ 0 w 6"/>
              <a:gd name="T3" fmla="*/ 0 h 1587"/>
              <a:gd name="T4" fmla="*/ 9525 w 6"/>
              <a:gd name="T5" fmla="*/ 0 h 1587"/>
              <a:gd name="T6" fmla="*/ 0 w 6"/>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587">
                <a:moveTo>
                  <a:pt x="0" y="0"/>
                </a:moveTo>
                <a:lnTo>
                  <a:pt x="0" y="0"/>
                </a:lnTo>
                <a:lnTo>
                  <a:pt x="6" y="0"/>
                </a:lnTo>
                <a:lnTo>
                  <a:pt x="0" y="0"/>
                </a:lnTo>
                <a:close/>
              </a:path>
            </a:pathLst>
          </a:custGeom>
          <a:solidFill>
            <a:srgbClr val="44090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102" name="Rectangle 6"/>
          <p:cNvSpPr>
            <a:spLocks noGrp="1" noChangeArrowheads="1"/>
          </p:cNvSpPr>
          <p:nvPr>
            <p:ph type="ctrTitle"/>
          </p:nvPr>
        </p:nvSpPr>
        <p:spPr>
          <a:xfrm>
            <a:off x="576263" y="2062163"/>
            <a:ext cx="7920037" cy="1655762"/>
          </a:xfrm>
        </p:spPr>
        <p:txBody>
          <a:bodyPr/>
          <a:lstStyle>
            <a:lvl1pPr>
              <a:defRPr/>
            </a:lvl1pPr>
          </a:lstStyle>
          <a:p>
            <a:pPr lvl="0"/>
            <a:r>
              <a:rPr lang="en-US" altLang="en-US" noProof="0" smtClean="0"/>
              <a:t>Click to edit Master title style</a:t>
            </a:r>
          </a:p>
        </p:txBody>
      </p:sp>
      <p:sp>
        <p:nvSpPr>
          <p:cNvPr id="4103" name="Rectangle 7"/>
          <p:cNvSpPr>
            <a:spLocks noGrp="1" noChangeArrowheads="1"/>
          </p:cNvSpPr>
          <p:nvPr>
            <p:ph type="subTitle" idx="1"/>
          </p:nvPr>
        </p:nvSpPr>
        <p:spPr>
          <a:xfrm>
            <a:off x="576263" y="3754438"/>
            <a:ext cx="7920037" cy="719137"/>
          </a:xfrm>
        </p:spPr>
        <p:txBody>
          <a:bodyPr/>
          <a:lstStyle>
            <a:lvl1pPr marL="0" indent="0">
              <a:buFontTx/>
              <a:buNone/>
              <a:defRPr sz="2000">
                <a:solidFill>
                  <a:schemeClr val="tx2"/>
                </a:solidFill>
              </a:defRPr>
            </a:lvl1pPr>
          </a:lstStyle>
          <a:p>
            <a:pPr lvl="0"/>
            <a:r>
              <a:rPr lang="en-US" altLang="en-US" noProof="0" smtClean="0"/>
              <a:t>Click to edit Master subtitle style</a:t>
            </a:r>
          </a:p>
        </p:txBody>
      </p:sp>
      <p:sp>
        <p:nvSpPr>
          <p:cNvPr id="6" name="Rectangle 11"/>
          <p:cNvSpPr>
            <a:spLocks noGrp="1" noChangeArrowheads="1"/>
          </p:cNvSpPr>
          <p:nvPr>
            <p:ph type="dt" sz="half" idx="10"/>
          </p:nvPr>
        </p:nvSpPr>
        <p:spPr>
          <a:xfrm>
            <a:off x="457200" y="6605588"/>
            <a:ext cx="2133600" cy="279400"/>
          </a:xfrm>
        </p:spPr>
        <p:txBody>
          <a:bodyPr/>
          <a:lstStyle>
            <a:lvl1pPr>
              <a:defRPr smtClean="0"/>
            </a:lvl1pPr>
          </a:lstStyle>
          <a:p>
            <a:pPr>
              <a:defRPr/>
            </a:pPr>
            <a:endParaRPr lang="en-US" altLang="en-US"/>
          </a:p>
        </p:txBody>
      </p:sp>
      <p:sp>
        <p:nvSpPr>
          <p:cNvPr id="7" name="Rectangle 12"/>
          <p:cNvSpPr>
            <a:spLocks noGrp="1" noChangeArrowheads="1"/>
          </p:cNvSpPr>
          <p:nvPr>
            <p:ph type="ftr" sz="quarter" idx="11"/>
          </p:nvPr>
        </p:nvSpPr>
        <p:spPr bwMode="auto">
          <a:xfrm>
            <a:off x="3124200" y="6605588"/>
            <a:ext cx="2895600" cy="2794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8" name="Rectangle 13"/>
          <p:cNvSpPr>
            <a:spLocks noGrp="1" noChangeArrowheads="1"/>
          </p:cNvSpPr>
          <p:nvPr>
            <p:ph type="sldNum" sz="quarter" idx="12"/>
          </p:nvPr>
        </p:nvSpPr>
        <p:spPr>
          <a:xfrm>
            <a:off x="6553200" y="6605588"/>
            <a:ext cx="2133600" cy="279400"/>
          </a:xfrm>
        </p:spPr>
        <p:txBody>
          <a:bodyPr/>
          <a:lstStyle>
            <a:lvl1pPr>
              <a:defRPr smtClean="0"/>
            </a:lvl1pPr>
          </a:lstStyle>
          <a:p>
            <a:pPr>
              <a:defRPr/>
            </a:pPr>
            <a:fld id="{97ADA861-C7D6-4A23-BC2A-40CC47A6751B}" type="slidenum">
              <a:rPr lang="en-US" altLang="en-US"/>
              <a:pPr>
                <a:defRPr/>
              </a:pPr>
              <a:t>‹#›</a:t>
            </a:fld>
            <a:endParaRPr lang="en-US" altLang="en-US"/>
          </a:p>
        </p:txBody>
      </p:sp>
    </p:spTree>
    <p:extLst>
      <p:ext uri="{BB962C8B-B14F-4D97-AF65-F5344CB8AC3E}">
        <p14:creationId xmlns="" xmlns:p14="http://schemas.microsoft.com/office/powerpoint/2010/main" val="3862339717"/>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A287E8A0-FA9A-4E49-A2F8-4EBBF60DC340}" type="slidenum">
              <a:rPr lang="en-US" altLang="en-US"/>
              <a:pPr>
                <a:defRPr/>
              </a:pPr>
              <a:t>‹#›</a:t>
            </a:fld>
            <a:endParaRPr lang="en-US" altLang="en-US"/>
          </a:p>
        </p:txBody>
      </p:sp>
    </p:spTree>
    <p:extLst>
      <p:ext uri="{BB962C8B-B14F-4D97-AF65-F5344CB8AC3E}">
        <p14:creationId xmlns="" xmlns:p14="http://schemas.microsoft.com/office/powerpoint/2010/main" val="361650173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188913"/>
            <a:ext cx="2071688" cy="54371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88913"/>
            <a:ext cx="6067425" cy="5437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4D46676-7439-491B-83D8-70AE88DEB36D}" type="slidenum">
              <a:rPr lang="en-US" altLang="en-US"/>
              <a:pPr>
                <a:defRPr/>
              </a:pPr>
              <a:t>‹#›</a:t>
            </a:fld>
            <a:endParaRPr lang="en-US" altLang="en-US"/>
          </a:p>
        </p:txBody>
      </p:sp>
    </p:spTree>
    <p:extLst>
      <p:ext uri="{BB962C8B-B14F-4D97-AF65-F5344CB8AC3E}">
        <p14:creationId xmlns="" xmlns:p14="http://schemas.microsoft.com/office/powerpoint/2010/main" val="418386166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557338"/>
            <a:ext cx="8291513" cy="40687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DFDFD276-3A63-42FE-B0A5-BB5BA2BE9AAB}" type="slidenum">
              <a:rPr lang="en-US" altLang="en-US"/>
              <a:pPr>
                <a:defRPr/>
              </a:pPr>
              <a:t>‹#›</a:t>
            </a:fld>
            <a:endParaRPr lang="en-US" altLang="en-US"/>
          </a:p>
        </p:txBody>
      </p:sp>
    </p:spTree>
    <p:extLst>
      <p:ext uri="{BB962C8B-B14F-4D97-AF65-F5344CB8AC3E}">
        <p14:creationId xmlns="" xmlns:p14="http://schemas.microsoft.com/office/powerpoint/2010/main" val="199857286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57200" y="1557338"/>
            <a:ext cx="8291513" cy="40687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81673687-2AEB-4C24-9D7A-59574E33A08E}" type="slidenum">
              <a:rPr lang="en-US" altLang="en-US"/>
              <a:pPr>
                <a:defRPr/>
              </a:pPr>
              <a:t>‹#›</a:t>
            </a:fld>
            <a:endParaRPr lang="en-US" altLang="en-US"/>
          </a:p>
        </p:txBody>
      </p:sp>
    </p:spTree>
    <p:extLst>
      <p:ext uri="{BB962C8B-B14F-4D97-AF65-F5344CB8AC3E}">
        <p14:creationId xmlns="" xmlns:p14="http://schemas.microsoft.com/office/powerpoint/2010/main" val="4186681241"/>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110538" cy="792162"/>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557338"/>
            <a:ext cx="4068763"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557338"/>
            <a:ext cx="4070350"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8ED456B0-8FD2-4669-B414-ECEACB1EFDF4}" type="slidenum">
              <a:rPr lang="en-US" altLang="en-US"/>
              <a:pPr>
                <a:defRPr/>
              </a:pPr>
              <a:t>‹#›</a:t>
            </a:fld>
            <a:endParaRPr lang="en-US" altLang="en-US"/>
          </a:p>
        </p:txBody>
      </p:sp>
    </p:spTree>
    <p:extLst>
      <p:ext uri="{BB962C8B-B14F-4D97-AF65-F5344CB8AC3E}">
        <p14:creationId xmlns="" xmlns:p14="http://schemas.microsoft.com/office/powerpoint/2010/main" val="297306509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946CC9B1-5B3C-43C6-BFC8-886BFBBD8968}" type="slidenum">
              <a:rPr lang="en-US" altLang="en-US"/>
              <a:pPr>
                <a:defRPr/>
              </a:pPr>
              <a:t>‹#›</a:t>
            </a:fld>
            <a:endParaRPr lang="en-US" altLang="en-US"/>
          </a:p>
        </p:txBody>
      </p:sp>
    </p:spTree>
    <p:extLst>
      <p:ext uri="{BB962C8B-B14F-4D97-AF65-F5344CB8AC3E}">
        <p14:creationId xmlns="" xmlns:p14="http://schemas.microsoft.com/office/powerpoint/2010/main" val="202394570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270DE1AA-70F8-404E-ADA2-26149FCE65F1}" type="slidenum">
              <a:rPr lang="en-US" altLang="en-US"/>
              <a:pPr>
                <a:defRPr/>
              </a:pPr>
              <a:t>‹#›</a:t>
            </a:fld>
            <a:endParaRPr lang="en-US" altLang="en-US"/>
          </a:p>
        </p:txBody>
      </p:sp>
    </p:spTree>
    <p:extLst>
      <p:ext uri="{BB962C8B-B14F-4D97-AF65-F5344CB8AC3E}">
        <p14:creationId xmlns="" xmlns:p14="http://schemas.microsoft.com/office/powerpoint/2010/main" val="391044006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557338"/>
            <a:ext cx="4068763"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557338"/>
            <a:ext cx="4070350" cy="4068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370E2030-B92D-4930-8871-3F0516EF201F}" type="slidenum">
              <a:rPr lang="en-US" altLang="en-US"/>
              <a:pPr>
                <a:defRPr/>
              </a:pPr>
              <a:t>‹#›</a:t>
            </a:fld>
            <a:endParaRPr lang="en-US" altLang="en-US"/>
          </a:p>
        </p:txBody>
      </p:sp>
    </p:spTree>
    <p:extLst>
      <p:ext uri="{BB962C8B-B14F-4D97-AF65-F5344CB8AC3E}">
        <p14:creationId xmlns="" xmlns:p14="http://schemas.microsoft.com/office/powerpoint/2010/main" val="226342905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D5731BD5-3481-45F5-9750-2CB1BBB2EDB6}" type="slidenum">
              <a:rPr lang="en-US" altLang="en-US"/>
              <a:pPr>
                <a:defRPr/>
              </a:pPr>
              <a:t>‹#›</a:t>
            </a:fld>
            <a:endParaRPr lang="en-US" altLang="en-US"/>
          </a:p>
        </p:txBody>
      </p:sp>
    </p:spTree>
    <p:extLst>
      <p:ext uri="{BB962C8B-B14F-4D97-AF65-F5344CB8AC3E}">
        <p14:creationId xmlns="" xmlns:p14="http://schemas.microsoft.com/office/powerpoint/2010/main" val="191272745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737D1DC9-F948-4B8E-88F2-54DC6FCAD0AF}" type="slidenum">
              <a:rPr lang="en-US" altLang="en-US"/>
              <a:pPr>
                <a:defRPr/>
              </a:pPr>
              <a:t>‹#›</a:t>
            </a:fld>
            <a:endParaRPr lang="en-US" altLang="en-US"/>
          </a:p>
        </p:txBody>
      </p:sp>
    </p:spTree>
    <p:extLst>
      <p:ext uri="{BB962C8B-B14F-4D97-AF65-F5344CB8AC3E}">
        <p14:creationId xmlns="" xmlns:p14="http://schemas.microsoft.com/office/powerpoint/2010/main" val="426911143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68593087-37F4-4E27-B7C5-37C5F1BDF5E1}" type="slidenum">
              <a:rPr lang="en-US" altLang="en-US"/>
              <a:pPr>
                <a:defRPr/>
              </a:pPr>
              <a:t>‹#›</a:t>
            </a:fld>
            <a:endParaRPr lang="en-US" altLang="en-US"/>
          </a:p>
        </p:txBody>
      </p:sp>
    </p:spTree>
    <p:extLst>
      <p:ext uri="{BB962C8B-B14F-4D97-AF65-F5344CB8AC3E}">
        <p14:creationId xmlns="" xmlns:p14="http://schemas.microsoft.com/office/powerpoint/2010/main" val="29227662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3FD4109-69E0-49E3-AF7A-F89376BC3947}" type="slidenum">
              <a:rPr lang="en-US" altLang="en-US"/>
              <a:pPr>
                <a:defRPr/>
              </a:pPr>
              <a:t>‹#›</a:t>
            </a:fld>
            <a:endParaRPr lang="en-US" altLang="en-US"/>
          </a:p>
        </p:txBody>
      </p:sp>
    </p:spTree>
    <p:extLst>
      <p:ext uri="{BB962C8B-B14F-4D97-AF65-F5344CB8AC3E}">
        <p14:creationId xmlns="" xmlns:p14="http://schemas.microsoft.com/office/powerpoint/2010/main" val="57049055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98174ACC-0718-4459-A905-1D4791F91FF5}" type="slidenum">
              <a:rPr lang="en-US" altLang="en-US"/>
              <a:pPr>
                <a:defRPr/>
              </a:pPr>
              <a:t>‹#›</a:t>
            </a:fld>
            <a:endParaRPr lang="en-US" altLang="en-US"/>
          </a:p>
        </p:txBody>
      </p:sp>
    </p:spTree>
    <p:extLst>
      <p:ext uri="{BB962C8B-B14F-4D97-AF65-F5344CB8AC3E}">
        <p14:creationId xmlns="" xmlns:p14="http://schemas.microsoft.com/office/powerpoint/2010/main" val="242526138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47"/>
          <p:cNvSpPr>
            <a:spLocks noChangeArrowheads="1"/>
          </p:cNvSpPr>
          <p:nvPr/>
        </p:nvSpPr>
        <p:spPr bwMode="auto">
          <a:xfrm>
            <a:off x="0" y="0"/>
            <a:ext cx="9144000" cy="116046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1027" name="Rectangle 3"/>
          <p:cNvSpPr>
            <a:spLocks noGrp="1" noChangeArrowheads="1"/>
          </p:cNvSpPr>
          <p:nvPr>
            <p:ph type="body" idx="1"/>
          </p:nvPr>
        </p:nvSpPr>
        <p:spPr bwMode="auto">
          <a:xfrm>
            <a:off x="457200" y="1557338"/>
            <a:ext cx="8291513" cy="4068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2"/>
          <p:cNvSpPr>
            <a:spLocks noGrp="1" noChangeArrowheads="1"/>
          </p:cNvSpPr>
          <p:nvPr>
            <p:ph type="title"/>
          </p:nvPr>
        </p:nvSpPr>
        <p:spPr bwMode="auto">
          <a:xfrm>
            <a:off x="457200" y="188913"/>
            <a:ext cx="8110538" cy="79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4"/>
          <p:cNvSpPr>
            <a:spLocks noGrp="1" noChangeArrowheads="1"/>
          </p:cNvSpPr>
          <p:nvPr>
            <p:ph type="dt" sz="half" idx="2"/>
          </p:nvPr>
        </p:nvSpPr>
        <p:spPr bwMode="auto">
          <a:xfrm>
            <a:off x="277813" y="6497638"/>
            <a:ext cx="2133600" cy="27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373813" y="6497638"/>
            <a:ext cx="2133600" cy="27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29E66A5-1399-48D1-9994-8793D86B7E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536" y="2240868"/>
            <a:ext cx="4572000" cy="1908212"/>
          </a:xfrm>
        </p:spPr>
        <p:txBody>
          <a:bodyPr/>
          <a:lstStyle/>
          <a:p>
            <a:r>
              <a:rPr lang="en-US" sz="4500" b="1" dirty="0" smtClean="0">
                <a:solidFill>
                  <a:schemeClr val="bg1">
                    <a:lumMod val="10000"/>
                  </a:schemeClr>
                </a:solidFill>
              </a:rPr>
              <a:t>Challenging the Status Quo of Diversification: </a:t>
            </a:r>
            <a:r>
              <a:rPr lang="en-US" b="1" dirty="0" smtClean="0">
                <a:solidFill>
                  <a:schemeClr val="bg1">
                    <a:lumMod val="10000"/>
                  </a:schemeClr>
                </a:solidFill>
              </a:rPr>
              <a:t/>
            </a:r>
            <a:br>
              <a:rPr lang="en-US" b="1" dirty="0" smtClean="0">
                <a:solidFill>
                  <a:schemeClr val="bg1">
                    <a:lumMod val="10000"/>
                  </a:schemeClr>
                </a:solidFill>
              </a:rPr>
            </a:br>
            <a:endParaRPr lang="en-US" sz="3000" b="1" dirty="0">
              <a:solidFill>
                <a:schemeClr val="bg1">
                  <a:lumMod val="10000"/>
                </a:schemeClr>
              </a:solidFill>
            </a:endParaRPr>
          </a:p>
        </p:txBody>
      </p:sp>
      <p:sp>
        <p:nvSpPr>
          <p:cNvPr id="5123" name="Rectangle 3"/>
          <p:cNvSpPr>
            <a:spLocks noGrp="1" noChangeArrowheads="1"/>
          </p:cNvSpPr>
          <p:nvPr>
            <p:ph type="subTitle" idx="1"/>
          </p:nvPr>
        </p:nvSpPr>
        <p:spPr>
          <a:xfrm>
            <a:off x="1079612" y="4293096"/>
            <a:ext cx="6876763" cy="719137"/>
          </a:xfrm>
        </p:spPr>
        <p:txBody>
          <a:bodyPr/>
          <a:lstStyle/>
          <a:p>
            <a:pPr algn="ctr" eaLnBrk="1" hangingPunct="1"/>
            <a:r>
              <a:rPr lang="en-US" sz="3000" dirty="0" smtClean="0">
                <a:solidFill>
                  <a:schemeClr val="bg1">
                    <a:lumMod val="10000"/>
                  </a:schemeClr>
                </a:solidFill>
              </a:rPr>
              <a:t>An Analysis of Returns by Asset Class</a:t>
            </a:r>
            <a:endParaRPr lang="en-US" altLang="en-US" sz="3000" dirty="0" smtClean="0"/>
          </a:p>
        </p:txBody>
      </p:sp>
      <p:pic>
        <p:nvPicPr>
          <p:cNvPr id="21508" name="Picture 4"/>
          <p:cNvPicPr>
            <a:picLocks noChangeAspect="1" noChangeArrowheads="1"/>
          </p:cNvPicPr>
          <p:nvPr/>
        </p:nvPicPr>
        <p:blipFill>
          <a:blip r:embed="rId3" cstate="print"/>
          <a:srcRect/>
          <a:stretch>
            <a:fillRect/>
          </a:stretch>
        </p:blipFill>
        <p:spPr bwMode="auto">
          <a:xfrm>
            <a:off x="5904148" y="872716"/>
            <a:ext cx="2248272" cy="211444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smtClean="0">
                <a:solidFill>
                  <a:schemeClr val="bg1">
                    <a:lumMod val="10000"/>
                  </a:schemeClr>
                </a:solidFill>
              </a:rPr>
              <a:t>MONTE CARLO ANALYSES QUANTIFIED</a:t>
            </a:r>
            <a:endParaRPr lang="en-US" b="1" dirty="0">
              <a:solidFill>
                <a:schemeClr val="bg1">
                  <a:lumMod val="10000"/>
                </a:schemeClr>
              </a:solidFill>
            </a:endParaRPr>
          </a:p>
        </p:txBody>
      </p:sp>
      <p:sp>
        <p:nvSpPr>
          <p:cNvPr id="7" name="Content Placeholder 6"/>
          <p:cNvSpPr>
            <a:spLocks noGrp="1"/>
          </p:cNvSpPr>
          <p:nvPr>
            <p:ph idx="1"/>
          </p:nvPr>
        </p:nvSpPr>
        <p:spPr>
          <a:xfrm>
            <a:off x="1799692" y="1592796"/>
            <a:ext cx="5256584" cy="1188132"/>
          </a:xfrm>
        </p:spPr>
        <p:txBody>
          <a:bodyPr/>
          <a:lstStyle/>
          <a:p>
            <a:pPr algn="ctr"/>
            <a:r>
              <a:rPr lang="en-US" sz="2500" dirty="0" smtClean="0">
                <a:solidFill>
                  <a:schemeClr val="bg1">
                    <a:lumMod val="10000"/>
                  </a:schemeClr>
                </a:solidFill>
              </a:rPr>
              <a:t>What are the expected returns?</a:t>
            </a:r>
          </a:p>
          <a:p>
            <a:pPr algn="ctr"/>
            <a:r>
              <a:rPr lang="en-US" sz="2500" dirty="0" smtClean="0">
                <a:solidFill>
                  <a:schemeClr val="bg1">
                    <a:lumMod val="10000"/>
                  </a:schemeClr>
                </a:solidFill>
              </a:rPr>
              <a:t>95% confidence level</a:t>
            </a:r>
          </a:p>
          <a:p>
            <a:pPr algn="ctr"/>
            <a:r>
              <a:rPr lang="en-US" sz="2500" dirty="0" smtClean="0">
                <a:solidFill>
                  <a:schemeClr val="bg1">
                    <a:lumMod val="10000"/>
                  </a:schemeClr>
                </a:solidFill>
              </a:rPr>
              <a:t>Initial investment of </a:t>
            </a:r>
            <a:r>
              <a:rPr lang="en-US" sz="2500" b="1" dirty="0" smtClean="0">
                <a:solidFill>
                  <a:schemeClr val="bg1">
                    <a:lumMod val="10000"/>
                  </a:schemeClr>
                </a:solidFill>
              </a:rPr>
              <a:t>$10k</a:t>
            </a:r>
            <a:endParaRPr lang="en-US" sz="2500" dirty="0" smtClean="0">
              <a:solidFill>
                <a:schemeClr val="bg1">
                  <a:lumMod val="10000"/>
                </a:schemeClr>
              </a:solidFill>
            </a:endParaRPr>
          </a:p>
          <a:p>
            <a:endParaRPr lang="en-US" sz="2500" dirty="0" smtClean="0">
              <a:solidFill>
                <a:schemeClr val="bg1">
                  <a:lumMod val="10000"/>
                </a:schemeClr>
              </a:solidFill>
            </a:endParaRPr>
          </a:p>
        </p:txBody>
      </p:sp>
      <p:sp>
        <p:nvSpPr>
          <p:cNvPr id="5" name="TextBox 4"/>
          <p:cNvSpPr txBox="1"/>
          <p:nvPr/>
        </p:nvSpPr>
        <p:spPr>
          <a:xfrm>
            <a:off x="719572" y="3933056"/>
            <a:ext cx="7380820" cy="369332"/>
          </a:xfrm>
          <a:prstGeom prst="rect">
            <a:avLst/>
          </a:prstGeom>
          <a:noFill/>
        </p:spPr>
        <p:txBody>
          <a:bodyPr wrap="square" rtlCol="0">
            <a:spAutoFit/>
          </a:bodyPr>
          <a:lstStyle/>
          <a:p>
            <a:r>
              <a:rPr lang="en-US" i="1" dirty="0" smtClean="0">
                <a:solidFill>
                  <a:srgbClr val="FF0000"/>
                </a:solidFill>
              </a:rPr>
              <a:t>*input CI intervals here</a:t>
            </a:r>
            <a:endParaRPr lang="en-US" i="1"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smtClean="0">
                <a:solidFill>
                  <a:schemeClr val="bg1">
                    <a:lumMod val="10000"/>
                  </a:schemeClr>
                </a:solidFill>
              </a:rPr>
              <a:t>TEST # 2</a:t>
            </a:r>
            <a:endParaRPr lang="en-US" b="1" dirty="0">
              <a:solidFill>
                <a:schemeClr val="bg1">
                  <a:lumMod val="10000"/>
                </a:schemeClr>
              </a:solidFill>
            </a:endParaRPr>
          </a:p>
        </p:txBody>
      </p:sp>
      <p:sp>
        <p:nvSpPr>
          <p:cNvPr id="7" name="Content Placeholder 6"/>
          <p:cNvSpPr>
            <a:spLocks noGrp="1"/>
          </p:cNvSpPr>
          <p:nvPr>
            <p:ph idx="1"/>
          </p:nvPr>
        </p:nvSpPr>
        <p:spPr>
          <a:xfrm>
            <a:off x="1655676" y="2852936"/>
            <a:ext cx="6552728" cy="3528392"/>
          </a:xfrm>
        </p:spPr>
        <p:txBody>
          <a:bodyPr/>
          <a:lstStyle/>
          <a:p>
            <a:r>
              <a:rPr lang="en-US" sz="2500" dirty="0" smtClean="0">
                <a:solidFill>
                  <a:schemeClr val="bg1">
                    <a:lumMod val="10000"/>
                  </a:schemeClr>
                </a:solidFill>
              </a:rPr>
              <a:t>Average Annualized Returns</a:t>
            </a:r>
          </a:p>
          <a:p>
            <a:r>
              <a:rPr lang="en-US" sz="2500" dirty="0" smtClean="0">
                <a:solidFill>
                  <a:schemeClr val="bg1">
                    <a:lumMod val="10000"/>
                  </a:schemeClr>
                </a:solidFill>
              </a:rPr>
              <a:t>Cumulative Returns</a:t>
            </a:r>
            <a:endParaRPr lang="en-US" sz="2500" dirty="0">
              <a:solidFill>
                <a:schemeClr val="bg1">
                  <a:lumMod val="10000"/>
                </a:schemeClr>
              </a:solidFill>
            </a:endParaRPr>
          </a:p>
        </p:txBody>
      </p:sp>
      <p:sp>
        <p:nvSpPr>
          <p:cNvPr id="9" name="TextBox 8"/>
          <p:cNvSpPr txBox="1"/>
          <p:nvPr/>
        </p:nvSpPr>
        <p:spPr>
          <a:xfrm>
            <a:off x="1007604" y="1772816"/>
            <a:ext cx="7308812" cy="707886"/>
          </a:xfrm>
          <a:prstGeom prst="rect">
            <a:avLst/>
          </a:prstGeom>
          <a:noFill/>
        </p:spPr>
        <p:txBody>
          <a:bodyPr wrap="square" rtlCol="0">
            <a:spAutoFit/>
          </a:bodyPr>
          <a:lstStyle/>
          <a:p>
            <a:r>
              <a:rPr lang="en-US" sz="4000" dirty="0" smtClean="0">
                <a:solidFill>
                  <a:schemeClr val="bg1">
                    <a:lumMod val="10000"/>
                  </a:schemeClr>
                </a:solidFill>
              </a:rPr>
              <a:t>Historical Returns Comparison</a:t>
            </a:r>
            <a:endParaRPr lang="en-US" sz="4000" dirty="0">
              <a:solidFill>
                <a:schemeClr val="bg1">
                  <a:lumMod val="10000"/>
                </a:schemeClr>
              </a:solidFill>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7020780" cy="764704"/>
          </a:xfrm>
        </p:spPr>
        <p:txBody>
          <a:bodyPr/>
          <a:lstStyle/>
          <a:p>
            <a:pPr eaLnBrk="1" hangingPunct="1"/>
            <a:r>
              <a:rPr lang="en-US" altLang="en-US" sz="4100" b="1" dirty="0" smtClean="0">
                <a:solidFill>
                  <a:schemeClr val="bg1">
                    <a:lumMod val="10000"/>
                  </a:schemeClr>
                </a:solidFill>
              </a:rPr>
              <a:t>ANNUALIZED RETURNS</a:t>
            </a:r>
          </a:p>
        </p:txBody>
      </p:sp>
      <p:sp>
        <p:nvSpPr>
          <p:cNvPr id="11" name="TextBox 10"/>
          <p:cNvSpPr txBox="1"/>
          <p:nvPr/>
        </p:nvSpPr>
        <p:spPr>
          <a:xfrm>
            <a:off x="4319464" y="764704"/>
            <a:ext cx="4824536" cy="738664"/>
          </a:xfrm>
          <a:prstGeom prst="rect">
            <a:avLst/>
          </a:prstGeom>
          <a:noFill/>
        </p:spPr>
        <p:txBody>
          <a:bodyPr wrap="square" rtlCol="0">
            <a:spAutoFit/>
          </a:bodyPr>
          <a:lstStyle/>
          <a:p>
            <a:pPr algn="ctr"/>
            <a:r>
              <a:rPr lang="en-US" sz="2200" dirty="0" smtClean="0">
                <a:solidFill>
                  <a:schemeClr val="bg1">
                    <a:lumMod val="10000"/>
                  </a:schemeClr>
                </a:solidFill>
              </a:rPr>
              <a:t>•  Comparison Across Portfolios  •</a:t>
            </a:r>
          </a:p>
          <a:p>
            <a:endParaRPr lang="en-US" sz="2000" dirty="0">
              <a:solidFill>
                <a:schemeClr val="bg1">
                  <a:lumMod val="10000"/>
                </a:schemeClr>
              </a:solidFill>
            </a:endParaRPr>
          </a:p>
        </p:txBody>
      </p:sp>
      <p:pic>
        <p:nvPicPr>
          <p:cNvPr id="64514" name="Picture 2" descr="historical_avg_annual_return_consolidated.png"/>
          <p:cNvPicPr>
            <a:picLocks noChangeAspect="1" noChangeArrowheads="1"/>
          </p:cNvPicPr>
          <p:nvPr/>
        </p:nvPicPr>
        <p:blipFill>
          <a:blip r:embed="rId3" cstate="print"/>
          <a:srcRect/>
          <a:stretch>
            <a:fillRect/>
          </a:stretch>
        </p:blipFill>
        <p:spPr bwMode="auto">
          <a:xfrm>
            <a:off x="287524" y="1563624"/>
            <a:ext cx="8579765" cy="5229982"/>
          </a:xfrm>
          <a:prstGeom prst="rect">
            <a:avLst/>
          </a:prstGeom>
          <a:noFill/>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7020780" cy="764704"/>
          </a:xfrm>
        </p:spPr>
        <p:txBody>
          <a:bodyPr/>
          <a:lstStyle/>
          <a:p>
            <a:pPr eaLnBrk="1" hangingPunct="1"/>
            <a:r>
              <a:rPr lang="en-US" altLang="en-US" sz="4100" b="1" dirty="0" smtClean="0">
                <a:solidFill>
                  <a:schemeClr val="bg1">
                    <a:lumMod val="10000"/>
                  </a:schemeClr>
                </a:solidFill>
              </a:rPr>
              <a:t>CUMULATIVE RETURNS</a:t>
            </a:r>
          </a:p>
        </p:txBody>
      </p:sp>
      <p:sp>
        <p:nvSpPr>
          <p:cNvPr id="11" name="TextBox 10"/>
          <p:cNvSpPr txBox="1"/>
          <p:nvPr/>
        </p:nvSpPr>
        <p:spPr>
          <a:xfrm>
            <a:off x="4319464" y="764704"/>
            <a:ext cx="4824536" cy="738664"/>
          </a:xfrm>
          <a:prstGeom prst="rect">
            <a:avLst/>
          </a:prstGeom>
          <a:noFill/>
        </p:spPr>
        <p:txBody>
          <a:bodyPr wrap="square" rtlCol="0">
            <a:spAutoFit/>
          </a:bodyPr>
          <a:lstStyle/>
          <a:p>
            <a:pPr algn="ctr"/>
            <a:r>
              <a:rPr lang="en-US" sz="2200" dirty="0" smtClean="0">
                <a:solidFill>
                  <a:schemeClr val="bg1">
                    <a:lumMod val="10000"/>
                  </a:schemeClr>
                </a:solidFill>
              </a:rPr>
              <a:t>•  Comparison Across Portfolios  •</a:t>
            </a:r>
          </a:p>
          <a:p>
            <a:endParaRPr lang="en-US" sz="2000" dirty="0">
              <a:solidFill>
                <a:schemeClr val="bg1">
                  <a:lumMod val="10000"/>
                </a:schemeClr>
              </a:solidFill>
            </a:endParaRPr>
          </a:p>
        </p:txBody>
      </p:sp>
      <p:pic>
        <p:nvPicPr>
          <p:cNvPr id="66562" name="Picture 2" descr="consolidated_cumulative_returns.png"/>
          <p:cNvPicPr>
            <a:picLocks noChangeAspect="1" noChangeArrowheads="1"/>
          </p:cNvPicPr>
          <p:nvPr/>
        </p:nvPicPr>
        <p:blipFill>
          <a:blip r:embed="rId3" cstate="print"/>
          <a:srcRect/>
          <a:stretch>
            <a:fillRect/>
          </a:stretch>
        </p:blipFill>
        <p:spPr bwMode="auto">
          <a:xfrm>
            <a:off x="283464" y="1563624"/>
            <a:ext cx="8577072" cy="4651390"/>
          </a:xfrm>
          <a:prstGeom prst="rect">
            <a:avLst/>
          </a:prstGeom>
          <a:noFill/>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smtClean="0">
                <a:solidFill>
                  <a:schemeClr val="bg1">
                    <a:lumMod val="10000"/>
                  </a:schemeClr>
                </a:solidFill>
              </a:rPr>
              <a:t>TEST # 3</a:t>
            </a:r>
            <a:endParaRPr lang="en-US" b="1" dirty="0">
              <a:solidFill>
                <a:schemeClr val="bg1">
                  <a:lumMod val="10000"/>
                </a:schemeClr>
              </a:solidFill>
            </a:endParaRPr>
          </a:p>
        </p:txBody>
      </p:sp>
      <p:sp>
        <p:nvSpPr>
          <p:cNvPr id="7" name="Content Placeholder 6"/>
          <p:cNvSpPr>
            <a:spLocks noGrp="1"/>
          </p:cNvSpPr>
          <p:nvPr>
            <p:ph idx="1"/>
          </p:nvPr>
        </p:nvSpPr>
        <p:spPr>
          <a:xfrm>
            <a:off x="1727684" y="3717032"/>
            <a:ext cx="5976664" cy="900100"/>
          </a:xfrm>
        </p:spPr>
        <p:txBody>
          <a:bodyPr/>
          <a:lstStyle/>
          <a:p>
            <a:r>
              <a:rPr lang="en-US" sz="2500" dirty="0" smtClean="0">
                <a:solidFill>
                  <a:schemeClr val="bg1">
                    <a:lumMod val="10000"/>
                  </a:schemeClr>
                </a:solidFill>
              </a:rPr>
              <a:t>What is the </a:t>
            </a:r>
            <a:r>
              <a:rPr lang="en-US" sz="2500" i="1" dirty="0" smtClean="0">
                <a:solidFill>
                  <a:schemeClr val="bg1">
                    <a:lumMod val="10000"/>
                  </a:schemeClr>
                </a:solidFill>
              </a:rPr>
              <a:t>risk-adjusted return</a:t>
            </a:r>
            <a:r>
              <a:rPr lang="en-US" sz="2500" dirty="0" smtClean="0">
                <a:solidFill>
                  <a:schemeClr val="bg1">
                    <a:lumMod val="10000"/>
                  </a:schemeClr>
                </a:solidFill>
              </a:rPr>
              <a:t>?</a:t>
            </a:r>
            <a:endParaRPr lang="en-US" sz="2500" dirty="0">
              <a:solidFill>
                <a:schemeClr val="bg1">
                  <a:lumMod val="10000"/>
                </a:schemeClr>
              </a:solidFill>
            </a:endParaRPr>
          </a:p>
        </p:txBody>
      </p:sp>
      <p:sp>
        <p:nvSpPr>
          <p:cNvPr id="9" name="TextBox 8"/>
          <p:cNvSpPr txBox="1"/>
          <p:nvPr/>
        </p:nvSpPr>
        <p:spPr>
          <a:xfrm>
            <a:off x="2591780" y="2204864"/>
            <a:ext cx="3420380" cy="707886"/>
          </a:xfrm>
          <a:prstGeom prst="rect">
            <a:avLst/>
          </a:prstGeom>
          <a:noFill/>
        </p:spPr>
        <p:txBody>
          <a:bodyPr wrap="square" rtlCol="0">
            <a:spAutoFit/>
          </a:bodyPr>
          <a:lstStyle/>
          <a:p>
            <a:r>
              <a:rPr lang="en-US" sz="4000" dirty="0" smtClean="0">
                <a:solidFill>
                  <a:schemeClr val="bg1">
                    <a:lumMod val="10000"/>
                  </a:schemeClr>
                </a:solidFill>
              </a:rPr>
              <a:t>Sharpe Ratios</a:t>
            </a:r>
            <a:endParaRPr lang="en-US" sz="4000" dirty="0">
              <a:solidFill>
                <a:schemeClr val="bg1">
                  <a:lumMod val="10000"/>
                </a:schemeClr>
              </a:solidFill>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3588" y="152636"/>
            <a:ext cx="4175956" cy="764704"/>
          </a:xfrm>
        </p:spPr>
        <p:txBody>
          <a:bodyPr/>
          <a:lstStyle/>
          <a:p>
            <a:pPr eaLnBrk="1" hangingPunct="1"/>
            <a:r>
              <a:rPr lang="en-US" altLang="en-US" sz="4100" b="1" dirty="0" smtClean="0">
                <a:solidFill>
                  <a:schemeClr val="bg1">
                    <a:lumMod val="10000"/>
                  </a:schemeClr>
                </a:solidFill>
              </a:rPr>
              <a:t>SHARPE RATIO</a:t>
            </a:r>
          </a:p>
        </p:txBody>
      </p:sp>
      <p:sp>
        <p:nvSpPr>
          <p:cNvPr id="11" name="TextBox 10"/>
          <p:cNvSpPr txBox="1"/>
          <p:nvPr/>
        </p:nvSpPr>
        <p:spPr>
          <a:xfrm>
            <a:off x="4319464" y="764704"/>
            <a:ext cx="4824536" cy="738664"/>
          </a:xfrm>
          <a:prstGeom prst="rect">
            <a:avLst/>
          </a:prstGeom>
          <a:noFill/>
        </p:spPr>
        <p:txBody>
          <a:bodyPr wrap="square" rtlCol="0">
            <a:spAutoFit/>
          </a:bodyPr>
          <a:lstStyle/>
          <a:p>
            <a:pPr algn="ctr"/>
            <a:r>
              <a:rPr lang="en-US" sz="2200" dirty="0" smtClean="0">
                <a:solidFill>
                  <a:schemeClr val="bg1">
                    <a:lumMod val="10000"/>
                  </a:schemeClr>
                </a:solidFill>
              </a:rPr>
              <a:t>•  Comparison Across Portfolios  •</a:t>
            </a:r>
          </a:p>
          <a:p>
            <a:endParaRPr lang="en-US" sz="2000" dirty="0">
              <a:solidFill>
                <a:schemeClr val="bg1">
                  <a:lumMod val="10000"/>
                </a:schemeClr>
              </a:solidFill>
            </a:endParaRPr>
          </a:p>
        </p:txBody>
      </p:sp>
      <p:pic>
        <p:nvPicPr>
          <p:cNvPr id="68610" name="Picture 2" descr="sharpe_ratios_consolidated.png"/>
          <p:cNvPicPr>
            <a:picLocks noChangeAspect="1" noChangeArrowheads="1"/>
          </p:cNvPicPr>
          <p:nvPr/>
        </p:nvPicPr>
        <p:blipFill>
          <a:blip r:embed="rId3" cstate="print"/>
          <a:srcRect/>
          <a:stretch>
            <a:fillRect/>
          </a:stretch>
        </p:blipFill>
        <p:spPr bwMode="auto">
          <a:xfrm>
            <a:off x="863588" y="1304764"/>
            <a:ext cx="6665297" cy="4114800"/>
          </a:xfrm>
          <a:prstGeom prst="rect">
            <a:avLst/>
          </a:prstGeom>
          <a:noFill/>
        </p:spPr>
      </p:pic>
      <p:graphicFrame>
        <p:nvGraphicFramePr>
          <p:cNvPr id="14" name="Table 13"/>
          <p:cNvGraphicFramePr>
            <a:graphicFrameLocks noGrp="1"/>
          </p:cNvGraphicFramePr>
          <p:nvPr/>
        </p:nvGraphicFramePr>
        <p:xfrm>
          <a:off x="575556" y="5697252"/>
          <a:ext cx="7668852" cy="972108"/>
        </p:xfrm>
        <a:graphic>
          <a:graphicData uri="http://schemas.openxmlformats.org/drawingml/2006/table">
            <a:tbl>
              <a:tblPr firstRow="1" bandRow="1">
                <a:tableStyleId>{93296810-A885-4BE3-A3E7-6D5BEEA58F35}</a:tableStyleId>
              </a:tblPr>
              <a:tblGrid>
                <a:gridCol w="1638009"/>
                <a:gridCol w="967913"/>
                <a:gridCol w="967913"/>
                <a:gridCol w="1005141"/>
                <a:gridCol w="1005141"/>
                <a:gridCol w="994503"/>
                <a:gridCol w="1090232"/>
              </a:tblGrid>
              <a:tr h="360040">
                <a:tc>
                  <a:txBody>
                    <a:bodyPr/>
                    <a:lstStyle/>
                    <a:p>
                      <a:pPr algn="l" fontAlgn="ctr"/>
                      <a:endParaRPr lang="en-US" sz="1200" b="1" i="1" u="none" strike="noStrike" dirty="0">
                        <a:solidFill>
                          <a:srgbClr val="BB0000"/>
                        </a:solidFill>
                        <a:latin typeface="Arial"/>
                      </a:endParaRPr>
                    </a:p>
                  </a:txBody>
                  <a:tcPr marL="7483" marR="7483" marT="7483"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dirty="0" smtClean="0">
                          <a:solidFill>
                            <a:srgbClr val="141E0B"/>
                          </a:solidFill>
                          <a:latin typeface="Arial"/>
                        </a:rPr>
                        <a:t>Bonds</a:t>
                      </a:r>
                      <a:endParaRPr lang="en-US" sz="1100" b="1" i="0" u="none" strike="noStrike" dirty="0">
                        <a:solidFill>
                          <a:srgbClr val="141E0B"/>
                        </a:solidFill>
                        <a:latin typeface="Arial"/>
                      </a:endParaRP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dirty="0">
                          <a:solidFill>
                            <a:srgbClr val="141E0B"/>
                          </a:solidFill>
                          <a:latin typeface="Arial"/>
                        </a:rPr>
                        <a:t>ETF </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dirty="0">
                          <a:solidFill>
                            <a:srgbClr val="141E0B"/>
                          </a:solidFill>
                          <a:latin typeface="Arial"/>
                        </a:rPr>
                        <a:t>Crypto </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a:solidFill>
                            <a:srgbClr val="141E0B"/>
                          </a:solidFill>
                          <a:latin typeface="Arial"/>
                        </a:rPr>
                        <a:t>Real Est </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a:solidFill>
                            <a:srgbClr val="141E0B"/>
                          </a:solidFill>
                          <a:latin typeface="Arial"/>
                        </a:rPr>
                        <a:t>Stock </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rtl="0" fontAlgn="ctr"/>
                      <a:r>
                        <a:rPr lang="en-US" sz="1100" b="1" i="0" u="none" strike="noStrike">
                          <a:solidFill>
                            <a:srgbClr val="141E0B"/>
                          </a:solidFill>
                          <a:latin typeface="Arial"/>
                        </a:rPr>
                        <a:t>Diversified </a:t>
                      </a:r>
                    </a:p>
                  </a:txBody>
                  <a:tcPr marL="7483" marR="7483" marT="7483"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24036">
                <a:tc>
                  <a:txBody>
                    <a:bodyPr/>
                    <a:lstStyle/>
                    <a:p>
                      <a:pPr algn="r" fontAlgn="ctr"/>
                      <a:r>
                        <a:rPr lang="en-US" sz="1300" b="1" i="0" u="none" strike="noStrike" dirty="0">
                          <a:solidFill>
                            <a:srgbClr val="141E0B"/>
                          </a:solidFill>
                          <a:latin typeface="Arial"/>
                        </a:rPr>
                        <a:t>Annual </a:t>
                      </a:r>
                      <a:r>
                        <a:rPr lang="en-US" sz="1300" b="1" i="0" u="none" strike="noStrike" dirty="0" err="1">
                          <a:solidFill>
                            <a:srgbClr val="141E0B"/>
                          </a:solidFill>
                          <a:latin typeface="Arial"/>
                        </a:rPr>
                        <a:t>Avg</a:t>
                      </a:r>
                      <a:r>
                        <a:rPr lang="en-US" sz="1300" b="1" i="0" u="none" strike="noStrike" dirty="0">
                          <a:solidFill>
                            <a:srgbClr val="141E0B"/>
                          </a:solidFill>
                          <a:latin typeface="Arial"/>
                        </a:rPr>
                        <a:t> Return</a:t>
                      </a:r>
                    </a:p>
                  </a:txBody>
                  <a:tcPr marL="7483" marR="7483" marT="7483"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21.23%</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a:solidFill>
                            <a:srgbClr val="141E0B"/>
                          </a:solidFill>
                          <a:latin typeface="Arial"/>
                        </a:rPr>
                        <a:t>25.61%</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44.49%</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17.82%</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23.00%</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rgbClr val="141E0B"/>
                          </a:solidFill>
                          <a:latin typeface="Arial"/>
                        </a:rPr>
                        <a:t>29.95%</a:t>
                      </a:r>
                    </a:p>
                  </a:txBody>
                  <a:tcPr marL="7483" marR="7483" marT="7483"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8032">
                <a:tc>
                  <a:txBody>
                    <a:bodyPr/>
                    <a:lstStyle/>
                    <a:p>
                      <a:pPr algn="r" fontAlgn="ctr"/>
                      <a:r>
                        <a:rPr lang="en-US" sz="1300" b="1" i="0" u="none" strike="noStrike" dirty="0">
                          <a:solidFill>
                            <a:srgbClr val="141E0B"/>
                          </a:solidFill>
                          <a:latin typeface="Arial"/>
                        </a:rPr>
                        <a:t>Annual Std Dev </a:t>
                      </a:r>
                    </a:p>
                  </a:txBody>
                  <a:tcPr marL="7483" marR="7483" marT="7483"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dirty="0">
                          <a:solidFill>
                            <a:srgbClr val="141E0B"/>
                          </a:solidFill>
                          <a:latin typeface="Arial"/>
                        </a:rPr>
                        <a:t>63.58%</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a:solidFill>
                            <a:srgbClr val="141E0B"/>
                          </a:solidFill>
                          <a:latin typeface="Arial"/>
                        </a:rPr>
                        <a:t>48.54%</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a:solidFill>
                            <a:srgbClr val="141E0B"/>
                          </a:solidFill>
                          <a:latin typeface="Arial"/>
                        </a:rPr>
                        <a:t>63.38%</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a:solidFill>
                            <a:srgbClr val="141E0B"/>
                          </a:solidFill>
                          <a:latin typeface="Arial"/>
                        </a:rPr>
                        <a:t>24.33%</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a:solidFill>
                            <a:srgbClr val="141E0B"/>
                          </a:solidFill>
                          <a:latin typeface="Arial"/>
                        </a:rPr>
                        <a:t>25.87%</a:t>
                      </a:r>
                    </a:p>
                  </a:txBody>
                  <a:tcPr marL="7483" marR="7483" marT="74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100" b="0" i="0" u="none" strike="noStrike" dirty="0">
                          <a:solidFill>
                            <a:srgbClr val="141E0B"/>
                          </a:solidFill>
                          <a:latin typeface="Arial"/>
                        </a:rPr>
                        <a:t>31.53%</a:t>
                      </a:r>
                    </a:p>
                  </a:txBody>
                  <a:tcPr marL="7483" marR="7483" marT="7483"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9219" name="Rectangle 3"/>
          <p:cNvSpPr>
            <a:spLocks noGrp="1" noChangeArrowheads="1"/>
          </p:cNvSpPr>
          <p:nvPr>
            <p:ph type="body" sz="half" idx="1"/>
          </p:nvPr>
        </p:nvSpPr>
        <p:spPr/>
        <p:txBody>
          <a:bodyPr/>
          <a:lstStyle/>
          <a:p>
            <a:pPr eaLnBrk="1" hangingPunct="1"/>
            <a:r>
              <a:rPr lang="en-GB" altLang="en-US" sz="2800" smtClean="0"/>
              <a:t>Bullets go in here</a:t>
            </a:r>
            <a:endParaRPr lang="en-US" altLang="en-US" sz="2800" smtClean="0"/>
          </a:p>
        </p:txBody>
      </p:sp>
      <p:sp>
        <p:nvSpPr>
          <p:cNvPr id="9220" name="Rectangle 4"/>
          <p:cNvSpPr>
            <a:spLocks noGrp="1" noChangeArrowheads="1"/>
          </p:cNvSpPr>
          <p:nvPr>
            <p:ph type="body" sz="half" idx="2"/>
          </p:nvPr>
        </p:nvSpPr>
        <p:spPr/>
        <p:txBody>
          <a:bodyPr/>
          <a:lstStyle/>
          <a:p>
            <a:pPr eaLnBrk="1" hangingPunct="1"/>
            <a:r>
              <a:rPr lang="en-GB" altLang="en-US" sz="2800" smtClean="0"/>
              <a:t>And also in here</a:t>
            </a:r>
            <a:endParaRPr lang="en-US" altLang="en-US" sz="280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xtLst>
            <a:ext uri="{91240B29-F687-4F45-9708-019B960494DF}">
              <a14:hiddenLine xmlns=""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51203" name="Group 3"/>
          <p:cNvGraphicFramePr>
            <a:graphicFrameLocks noGrp="1"/>
          </p:cNvGraphicFramePr>
          <p:nvPr>
            <p:ph type="tbl" idx="1"/>
          </p:nvPr>
        </p:nvGraphicFramePr>
        <p:xfrm>
          <a:off x="1079500" y="1449388"/>
          <a:ext cx="7440613" cy="3636963"/>
        </p:xfrm>
        <a:graphic>
          <a:graphicData uri="http://schemas.openxmlformats.org/drawingml/2006/table">
            <a:tbl>
              <a:tblPr/>
              <a:tblGrid>
                <a:gridCol w="3721100"/>
                <a:gridCol w="3719513"/>
              </a:tblGrid>
              <a:tr h="52037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Title</a:t>
                      </a:r>
                      <a:endParaRPr kumimoji="0" lang="en-US" altLang="en-US" sz="28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rPr>
                        <a:t>Title</a:t>
                      </a:r>
                      <a:endParaRPr kumimoji="0" lang="en-US" altLang="en-US" sz="2800" b="1" i="0" u="none" strike="noStrike" cap="none" normalizeH="0" baseline="0" smtClean="0">
                        <a:ln>
                          <a:noFill/>
                        </a:ln>
                        <a:solidFill>
                          <a:schemeClr val="bg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Data</a:t>
                      </a: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Data</a:t>
                      </a:r>
                      <a:endParaRPr kumimoji="0" lang="en-US"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6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93" name="Text Box 29"/>
          <p:cNvSpPr txBox="1">
            <a:spLocks noChangeArrowheads="1"/>
          </p:cNvSpPr>
          <p:nvPr/>
        </p:nvSpPr>
        <p:spPr bwMode="auto">
          <a:xfrm>
            <a:off x="4572000" y="5624513"/>
            <a:ext cx="3852863"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Note:  </a:t>
            </a:r>
            <a:r>
              <a:rPr lang="en-GB" altLang="en-US"/>
              <a:t>PowerPoint does not allow have nice default tables – but you can cut and paste this one</a:t>
            </a:r>
            <a:endParaRPr lang="en-US" alt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3315" name="Object 3"/>
          <p:cNvGraphicFramePr>
            <a:graphicFrameLocks noChangeAspect="1"/>
          </p:cNvGraphicFramePr>
          <p:nvPr/>
        </p:nvGraphicFramePr>
        <p:xfrm>
          <a:off x="1079500" y="1228725"/>
          <a:ext cx="7920038" cy="4400550"/>
        </p:xfrm>
        <a:graphic>
          <a:graphicData uri="http://schemas.openxmlformats.org/presentationml/2006/ole">
            <p:oleObj spid="_x0000_s13316" name="Chart" r:id="rId4" imgW="8296121" imgH="4610092" progId="MSGraph.Chart.8">
              <p:embed followColorScheme="full"/>
            </p:oleObj>
          </a:graphicData>
        </a:graphic>
      </p:graphicFrame>
      <p:graphicFrame>
        <p:nvGraphicFramePr>
          <p:cNvPr id="4" name="Table 3"/>
          <p:cNvGraphicFramePr>
            <a:graphicFrameLocks noGrp="1"/>
          </p:cNvGraphicFramePr>
          <p:nvPr/>
        </p:nvGraphicFramePr>
        <p:xfrm>
          <a:off x="1524000" y="1397000"/>
          <a:ext cx="6095998" cy="643173"/>
        </p:xfrm>
        <a:graphic>
          <a:graphicData uri="http://schemas.openxmlformats.org/drawingml/2006/table">
            <a:tbl>
              <a:tblPr/>
              <a:tblGrid>
                <a:gridCol w="1536471"/>
                <a:gridCol w="738304"/>
                <a:gridCol w="738304"/>
                <a:gridCol w="738304"/>
                <a:gridCol w="738304"/>
                <a:gridCol w="738304"/>
                <a:gridCol w="868007"/>
              </a:tblGrid>
              <a:tr h="231967">
                <a:tc>
                  <a:txBody>
                    <a:bodyPr/>
                    <a:lstStyle/>
                    <a:p>
                      <a:pPr algn="l" fontAlgn="ctr"/>
                      <a:r>
                        <a:rPr lang="en-US" sz="1400" b="1" i="0" u="none" strike="noStrike" dirty="0">
                          <a:solidFill>
                            <a:srgbClr val="CCE3B5"/>
                          </a:solidFill>
                          <a:latin typeface="Arial"/>
                        </a:rPr>
                        <a:t>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dirty="0">
                          <a:solidFill>
                            <a:srgbClr val="141E0B"/>
                          </a:solidFill>
                          <a:latin typeface="Arial"/>
                        </a:rPr>
                        <a:t>Bonds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dirty="0">
                          <a:solidFill>
                            <a:srgbClr val="141E0B"/>
                          </a:solidFill>
                          <a:latin typeface="Arial"/>
                        </a:rPr>
                        <a:t>ETF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dirty="0">
                          <a:solidFill>
                            <a:srgbClr val="141E0B"/>
                          </a:solidFill>
                          <a:latin typeface="Arial"/>
                        </a:rPr>
                        <a:t>Crypto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a:solidFill>
                            <a:srgbClr val="141E0B"/>
                          </a:solidFill>
                          <a:latin typeface="Arial"/>
                        </a:rPr>
                        <a:t>Real Est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a:solidFill>
                            <a:srgbClr val="141E0B"/>
                          </a:solidFill>
                          <a:latin typeface="Arial"/>
                        </a:rPr>
                        <a:t>Stock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1" i="0" u="none" strike="noStrike">
                          <a:solidFill>
                            <a:srgbClr val="141E0B"/>
                          </a:solidFill>
                          <a:latin typeface="Arial"/>
                        </a:rPr>
                        <a:t>Diversified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02036">
                <a:tc>
                  <a:txBody>
                    <a:bodyPr/>
                    <a:lstStyle/>
                    <a:p>
                      <a:pPr algn="l" fontAlgn="ctr"/>
                      <a:r>
                        <a:rPr lang="en-US" sz="1300" b="1" i="0" u="none" strike="noStrike">
                          <a:solidFill>
                            <a:srgbClr val="141E0B"/>
                          </a:solidFill>
                          <a:latin typeface="Arial"/>
                        </a:rPr>
                        <a:t>Annual Avg Return</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21.23%</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25.61%</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44.49%</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dirty="0">
                          <a:solidFill>
                            <a:srgbClr val="141E0B"/>
                          </a:solidFill>
                          <a:latin typeface="Arial"/>
                        </a:rPr>
                        <a:t>17.82%</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dirty="0">
                          <a:solidFill>
                            <a:srgbClr val="141E0B"/>
                          </a:solidFill>
                          <a:latin typeface="Arial"/>
                        </a:rPr>
                        <a:t>23.00%</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dirty="0">
                          <a:solidFill>
                            <a:srgbClr val="141E0B"/>
                          </a:solidFill>
                          <a:latin typeface="Arial"/>
                        </a:rPr>
                        <a:t>29.95%</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02036">
                <a:tc>
                  <a:txBody>
                    <a:bodyPr/>
                    <a:lstStyle/>
                    <a:p>
                      <a:pPr algn="l" fontAlgn="ctr"/>
                      <a:r>
                        <a:rPr lang="en-US" sz="1300" b="1" i="0" u="none" strike="noStrike">
                          <a:solidFill>
                            <a:srgbClr val="141E0B"/>
                          </a:solidFill>
                          <a:latin typeface="Arial"/>
                        </a:rPr>
                        <a:t>Annual Std Dev </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63.58%</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48.54%</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63.38%</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24.33%</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a:solidFill>
                            <a:srgbClr val="141E0B"/>
                          </a:solidFill>
                          <a:latin typeface="Arial"/>
                        </a:rPr>
                        <a:t>25.87%</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100" b="0" i="0" u="none" strike="noStrike" dirty="0">
                          <a:solidFill>
                            <a:srgbClr val="141E0B"/>
                          </a:solidFill>
                          <a:latin typeface="Arial"/>
                        </a:rPr>
                        <a:t>31.53%</a:t>
                      </a:r>
                    </a:p>
                  </a:txBody>
                  <a:tcPr marL="7483" marR="7483" marT="748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smtClean="0"/>
              <a:t>Example of a chart (4 colours)</a:t>
            </a:r>
            <a:endParaRPr lang="en-US" altLang="en-US" smtClean="0"/>
          </a:p>
        </p:txBody>
      </p:sp>
      <p:graphicFrame>
        <p:nvGraphicFramePr>
          <p:cNvPr id="15363" name="Object 3"/>
          <p:cNvGraphicFramePr>
            <a:graphicFrameLocks/>
          </p:cNvGraphicFramePr>
          <p:nvPr>
            <p:ph type="chart" idx="1"/>
          </p:nvPr>
        </p:nvGraphicFramePr>
        <p:xfrm>
          <a:off x="1511300" y="1177925"/>
          <a:ext cx="7283450" cy="4502150"/>
        </p:xfrm>
        <a:graphic>
          <a:graphicData uri="http://schemas.openxmlformats.org/presentationml/2006/ole">
            <p:oleObj spid="_x0000_s15364" name="Chart" r:id="rId4" imgW="7286622" imgH="4524432" progId="MSGraph.Chart.8">
              <p:embed followColorScheme="full"/>
            </p:oleObj>
          </a:graphicData>
        </a:graphic>
      </p:graphicFrame>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smtClean="0">
                <a:solidFill>
                  <a:schemeClr val="bg1">
                    <a:lumMod val="10000"/>
                  </a:schemeClr>
                </a:solidFill>
              </a:rPr>
              <a:t>THE CHALLENGE</a:t>
            </a:r>
            <a:endParaRPr lang="en-US" b="1" dirty="0">
              <a:solidFill>
                <a:schemeClr val="bg1">
                  <a:lumMod val="10000"/>
                </a:schemeClr>
              </a:solidFill>
            </a:endParaRPr>
          </a:p>
        </p:txBody>
      </p:sp>
      <p:sp>
        <p:nvSpPr>
          <p:cNvPr id="7" name="Content Placeholder 6"/>
          <p:cNvSpPr>
            <a:spLocks noGrp="1"/>
          </p:cNvSpPr>
          <p:nvPr>
            <p:ph idx="1"/>
          </p:nvPr>
        </p:nvSpPr>
        <p:spPr>
          <a:xfrm>
            <a:off x="3815916" y="3537012"/>
            <a:ext cx="4356484" cy="3132348"/>
          </a:xfrm>
        </p:spPr>
        <p:txBody>
          <a:bodyPr/>
          <a:lstStyle/>
          <a:p>
            <a:pPr algn="r"/>
            <a:r>
              <a:rPr lang="en-US" sz="3000" dirty="0" smtClean="0">
                <a:solidFill>
                  <a:schemeClr val="bg1">
                    <a:lumMod val="10000"/>
                  </a:schemeClr>
                </a:solidFill>
              </a:rPr>
              <a:t>Bonds</a:t>
            </a:r>
          </a:p>
          <a:p>
            <a:pPr algn="r"/>
            <a:r>
              <a:rPr lang="en-US" sz="3000" dirty="0" smtClean="0">
                <a:solidFill>
                  <a:schemeClr val="bg1">
                    <a:lumMod val="10000"/>
                  </a:schemeClr>
                </a:solidFill>
              </a:rPr>
              <a:t>ETF</a:t>
            </a:r>
          </a:p>
          <a:p>
            <a:pPr algn="r"/>
            <a:r>
              <a:rPr lang="en-US" sz="3000" dirty="0" smtClean="0">
                <a:solidFill>
                  <a:schemeClr val="bg1">
                    <a:lumMod val="10000"/>
                  </a:schemeClr>
                </a:solidFill>
              </a:rPr>
              <a:t>Real Estate</a:t>
            </a:r>
          </a:p>
          <a:p>
            <a:pPr algn="r"/>
            <a:r>
              <a:rPr lang="en-US" sz="3000" dirty="0" smtClean="0">
                <a:solidFill>
                  <a:schemeClr val="bg1">
                    <a:lumMod val="10000"/>
                  </a:schemeClr>
                </a:solidFill>
              </a:rPr>
              <a:t>Stocks</a:t>
            </a:r>
          </a:p>
          <a:p>
            <a:pPr algn="r"/>
            <a:r>
              <a:rPr lang="en-US" sz="3000" dirty="0" err="1" smtClean="0">
                <a:solidFill>
                  <a:schemeClr val="bg1">
                    <a:lumMod val="10000"/>
                  </a:schemeClr>
                </a:solidFill>
              </a:rPr>
              <a:t>Cryptocurrency</a:t>
            </a:r>
            <a:endParaRPr lang="en-US" sz="3000" dirty="0" smtClean="0">
              <a:solidFill>
                <a:schemeClr val="bg1">
                  <a:lumMod val="10000"/>
                </a:schemeClr>
              </a:solidFill>
            </a:endParaRPr>
          </a:p>
          <a:p>
            <a:pPr algn="r">
              <a:buNone/>
            </a:pPr>
            <a:endParaRPr lang="en-US" dirty="0"/>
          </a:p>
        </p:txBody>
      </p:sp>
      <p:sp>
        <p:nvSpPr>
          <p:cNvPr id="8" name="TextBox 7"/>
          <p:cNvSpPr txBox="1"/>
          <p:nvPr/>
        </p:nvSpPr>
        <p:spPr>
          <a:xfrm>
            <a:off x="3923928" y="2636912"/>
            <a:ext cx="1440160" cy="1092607"/>
          </a:xfrm>
          <a:prstGeom prst="rect">
            <a:avLst/>
          </a:prstGeom>
          <a:noFill/>
        </p:spPr>
        <p:txBody>
          <a:bodyPr wrap="square" rtlCol="0">
            <a:spAutoFit/>
          </a:bodyPr>
          <a:lstStyle/>
          <a:p>
            <a:r>
              <a:rPr lang="en-US" sz="6500" b="1" dirty="0" smtClean="0">
                <a:solidFill>
                  <a:srgbClr val="FF0000"/>
                </a:solidFill>
              </a:rPr>
              <a:t>vs.</a:t>
            </a:r>
            <a:endParaRPr lang="en-US" sz="6500" b="1" dirty="0">
              <a:solidFill>
                <a:srgbClr val="FF0000"/>
              </a:solidFill>
            </a:endParaRPr>
          </a:p>
        </p:txBody>
      </p:sp>
      <p:sp>
        <p:nvSpPr>
          <p:cNvPr id="9" name="TextBox 8"/>
          <p:cNvSpPr txBox="1"/>
          <p:nvPr/>
        </p:nvSpPr>
        <p:spPr>
          <a:xfrm>
            <a:off x="719572" y="1844824"/>
            <a:ext cx="3492388" cy="707886"/>
          </a:xfrm>
          <a:prstGeom prst="rect">
            <a:avLst/>
          </a:prstGeom>
          <a:noFill/>
        </p:spPr>
        <p:txBody>
          <a:bodyPr wrap="square" rtlCol="0">
            <a:spAutoFit/>
          </a:bodyPr>
          <a:lstStyle/>
          <a:p>
            <a:r>
              <a:rPr lang="en-US" sz="4000" dirty="0" smtClean="0">
                <a:solidFill>
                  <a:schemeClr val="bg1">
                    <a:lumMod val="10000"/>
                  </a:schemeClr>
                </a:solidFill>
              </a:rPr>
              <a:t>Diversified</a:t>
            </a:r>
            <a:endParaRPr lang="en-US" sz="4000" dirty="0">
              <a:solidFill>
                <a:schemeClr val="bg1">
                  <a:lumMod val="10000"/>
                </a:schemeClr>
              </a:solidFill>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7411" name="Rectangle 3"/>
          <p:cNvSpPr>
            <a:spLocks noGrp="1" noChangeArrowheads="1"/>
          </p:cNvSpPr>
          <p:nvPr>
            <p:ph type="body" sz="half" idx="1"/>
          </p:nvPr>
        </p:nvSpPr>
        <p:spPr>
          <a:xfrm>
            <a:off x="457200" y="1557338"/>
            <a:ext cx="4059238" cy="4068762"/>
          </a:xfrm>
        </p:spPr>
        <p:txBody>
          <a:bodyPr/>
          <a:lstStyle/>
          <a:p>
            <a:pPr eaLnBrk="1" hangingPunct="1"/>
            <a:r>
              <a:rPr lang="en-GB" altLang="en-US" sz="2800" smtClean="0"/>
              <a:t>Bullet 1</a:t>
            </a:r>
          </a:p>
          <a:p>
            <a:pPr eaLnBrk="1" hangingPunct="1"/>
            <a:r>
              <a:rPr lang="en-GB" altLang="en-US" sz="2800" smtClean="0"/>
              <a:t>Bullet 2</a:t>
            </a:r>
            <a:endParaRPr lang="en-US" altLang="en-US" sz="2800" smtClean="0"/>
          </a:p>
        </p:txBody>
      </p:sp>
      <p:pic>
        <p:nvPicPr>
          <p:cNvPr id="17412" name="Picture 4" descr="snowdro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16688" y="1663700"/>
            <a:ext cx="2093912" cy="3529013"/>
          </a:xfrm>
          <a:prstGeom prst="rect">
            <a:avLst/>
          </a:prstGeom>
          <a:solidFill>
            <a:schemeClr val="bg1"/>
          </a:solidFill>
          <a:ln w="38100">
            <a:solidFill>
              <a:schemeClr val="fo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9459" name="Rectangle 3"/>
          <p:cNvSpPr>
            <a:spLocks noGrp="1" noChangeArrowheads="1"/>
          </p:cNvSpPr>
          <p:nvPr>
            <p:ph type="body" sz="half" idx="1"/>
          </p:nvPr>
        </p:nvSpPr>
        <p:spPr/>
        <p:txBody>
          <a:bodyPr/>
          <a:lstStyle/>
          <a:p>
            <a:pPr eaLnBrk="1" hangingPunct="1"/>
            <a:r>
              <a:rPr lang="en-GB" altLang="en-US" sz="2800" smtClean="0"/>
              <a:t>Text and lines are like this</a:t>
            </a:r>
          </a:p>
          <a:p>
            <a:pPr eaLnBrk="1" hangingPunct="1"/>
            <a:r>
              <a:rPr lang="en-GB" altLang="en-US" sz="2800" u="sng" smtClean="0">
                <a:solidFill>
                  <a:schemeClr val="hlink"/>
                </a:solidFill>
              </a:rPr>
              <a:t>Hyperlinks like this</a:t>
            </a:r>
          </a:p>
          <a:p>
            <a:pPr eaLnBrk="1" hangingPunct="1"/>
            <a:r>
              <a:rPr lang="en-GB" altLang="en-US" sz="2800" u="sng" smtClean="0">
                <a:solidFill>
                  <a:schemeClr val="folHlink"/>
                </a:solidFill>
              </a:rPr>
              <a:t>Visited hyperlinks like this</a:t>
            </a:r>
            <a:endParaRPr lang="en-US" altLang="en-US" sz="2800" u="sng" smtClean="0">
              <a:solidFill>
                <a:schemeClr val="folHlink"/>
              </a:solidFill>
            </a:endParaRPr>
          </a:p>
        </p:txBody>
      </p:sp>
      <p:graphicFrame>
        <p:nvGraphicFramePr>
          <p:cNvPr id="55300" name="Group 4"/>
          <p:cNvGraphicFramePr>
            <a:graphicFrameLocks noGrp="1"/>
          </p:cNvGraphicFramePr>
          <p:nvPr>
            <p:ph sz="half" idx="2"/>
          </p:nvPr>
        </p:nvGraphicFramePr>
        <p:xfrm>
          <a:off x="4247964" y="1844824"/>
          <a:ext cx="3672408" cy="1501776"/>
        </p:xfrm>
        <a:graphic>
          <a:graphicData uri="http://schemas.openxmlformats.org/drawingml/2006/table">
            <a:tbl>
              <a:tblPr/>
              <a:tblGrid>
                <a:gridCol w="1836204"/>
                <a:gridCol w="1836204"/>
              </a:tblGrid>
              <a:tr h="750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Table</a:t>
                      </a:r>
                      <a:endParaRPr kumimoji="0" lang="en-US"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1" name="Rectangle 15"/>
          <p:cNvSpPr>
            <a:spLocks noChangeArrowheads="1"/>
          </p:cNvSpPr>
          <p:nvPr/>
        </p:nvSpPr>
        <p:spPr bwMode="auto">
          <a:xfrm>
            <a:off x="2447925" y="3968750"/>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t>Text box</a:t>
            </a:r>
            <a:endParaRPr lang="en-US" altLang="en-US"/>
          </a:p>
        </p:txBody>
      </p:sp>
      <p:sp>
        <p:nvSpPr>
          <p:cNvPr id="19472" name="Rectangle 16"/>
          <p:cNvSpPr>
            <a:spLocks noChangeArrowheads="1"/>
          </p:cNvSpPr>
          <p:nvPr/>
        </p:nvSpPr>
        <p:spPr bwMode="auto">
          <a:xfrm>
            <a:off x="5903913" y="3968750"/>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t>Text box</a:t>
            </a:r>
          </a:p>
          <a:p>
            <a:pPr algn="ctr" eaLnBrk="1" hangingPunct="1"/>
            <a:r>
              <a:rPr lang="en-GB" altLang="en-US"/>
              <a:t>With shadow</a:t>
            </a:r>
            <a:endParaRPr lang="en-US" altLang="en-US"/>
          </a:p>
        </p:txBody>
      </p:sp>
      <p:sp>
        <p:nvSpPr>
          <p:cNvPr id="19473" name="Line 17"/>
          <p:cNvSpPr>
            <a:spLocks noChangeShapeType="1"/>
          </p:cNvSpPr>
          <p:nvPr/>
        </p:nvSpPr>
        <p:spPr bwMode="auto">
          <a:xfrm flipV="1">
            <a:off x="4751388" y="2312988"/>
            <a:ext cx="460375" cy="1587"/>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 xmlns:a14="http://schemas.microsoft.com/office/drawing/2010/main">
                <a:solidFill>
                  <a:srgbClr val="7FD7FC">
                    <a:alpha val="50195"/>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1507" name="Rectangle 3"/>
          <p:cNvSpPr>
            <a:spLocks noGrp="1" noChangeArrowheads="1"/>
          </p:cNvSpPr>
          <p:nvPr>
            <p:ph type="title"/>
          </p:nvPr>
        </p:nvSpPr>
        <p:spPr/>
        <p:txBody>
          <a:bodyPr/>
          <a:lstStyle/>
          <a:p>
            <a:r>
              <a:rPr lang="en-GB" altLang="en-US" smtClean="0"/>
              <a:t>Use of templates</a:t>
            </a:r>
            <a:endParaRPr lang="en-US" altLang="en-US" dirty="0" smtClean="0"/>
          </a:p>
        </p:txBody>
      </p:sp>
      <p:sp>
        <p:nvSpPr>
          <p:cNvPr id="10" name="Content Placeholder 9"/>
          <p:cNvSpPr>
            <a:spLocks noGrp="1"/>
          </p:cNvSpPr>
          <p:nvPr>
            <p:ph idx="1"/>
          </p:nvPr>
        </p:nvSpPr>
        <p:spPr/>
        <p:txBody>
          <a:bodyPr/>
          <a:lstStyle/>
          <a:p>
            <a:endParaRPr lang="en-US"/>
          </a:p>
        </p:txBody>
      </p:sp>
      <p:sp>
        <p:nvSpPr>
          <p:cNvPr id="21508"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2000" b="1"/>
              <a:t>You are free to use these templates for your personal and business presentations.</a:t>
            </a:r>
          </a:p>
        </p:txBody>
      </p:sp>
      <p:sp>
        <p:nvSpPr>
          <p:cNvPr id="21509"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u="sng" dirty="0"/>
              <a:t>Do</a:t>
            </a:r>
          </a:p>
          <a:p>
            <a:pPr eaLnBrk="1" hangingPunct="1">
              <a:buFont typeface="Wingdings" panose="05000000000000000000" pitchFamily="2" charset="2"/>
              <a:buChar char="ü"/>
            </a:pPr>
            <a:r>
              <a:rPr lang="en-GB" altLang="en-US" sz="1400" dirty="0"/>
              <a:t>Use these templates for your presentations</a:t>
            </a:r>
          </a:p>
          <a:p>
            <a:pPr eaLnBrk="1" hangingPunct="1">
              <a:buFont typeface="Wingdings" panose="05000000000000000000" pitchFamily="2" charset="2"/>
              <a:buChar char="ü"/>
            </a:pPr>
            <a:r>
              <a:rPr lang="en-GB" altLang="en-US" sz="1400" dirty="0"/>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t>If you like these templates, we would always appreciate a link back to our website.  Many thanks.</a:t>
            </a:r>
          </a:p>
          <a:p>
            <a:pPr eaLnBrk="1" hangingPunct="1">
              <a:buFont typeface="Wingdings" panose="05000000000000000000" pitchFamily="2" charset="2"/>
              <a:buChar char="ü"/>
            </a:pPr>
            <a:endParaRPr lang="en-US" altLang="en-US" sz="1400" dirty="0"/>
          </a:p>
        </p:txBody>
      </p:sp>
      <p:sp>
        <p:nvSpPr>
          <p:cNvPr id="21510"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u="sng"/>
              <a:t>Don’t</a:t>
            </a:r>
          </a:p>
          <a:p>
            <a:pPr eaLnBrk="1" hangingPunct="1">
              <a:buFont typeface="Wingdings" panose="05000000000000000000" pitchFamily="2" charset="2"/>
              <a:buChar char="û"/>
            </a:pPr>
            <a:r>
              <a:rPr lang="en-GB" altLang="en-US" sz="1400"/>
              <a:t>Resell or distribute these templates</a:t>
            </a:r>
          </a:p>
          <a:p>
            <a:pPr eaLnBrk="1" hangingPunct="1">
              <a:buFont typeface="Wingdings" panose="05000000000000000000" pitchFamily="2" charset="2"/>
              <a:buChar char="û"/>
            </a:pPr>
            <a:r>
              <a:rPr lang="en-GB" altLang="en-US" sz="1400"/>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t>Pass off any of our created content as your own work</a:t>
            </a:r>
            <a:endParaRPr lang="en-US" altLang="en-US" sz="1400"/>
          </a:p>
        </p:txBody>
      </p:sp>
      <p:sp>
        <p:nvSpPr>
          <p:cNvPr id="21511"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 xmlns:a14="http://schemas.microsoft.com/office/drawing/2010/main">
                <a:solidFill>
                  <a:srgbClr val="FFFFFF">
                    <a:alpha val="74901"/>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eaLnBrk="1" hangingPunct="1">
              <a:lnSpc>
                <a:spcPct val="90000"/>
              </a:lnSpc>
              <a:spcBef>
                <a:spcPct val="20000"/>
              </a:spcBef>
              <a:buClr>
                <a:schemeClr val="accent1"/>
              </a:buClr>
            </a:pPr>
            <a:r>
              <a:rPr lang="en-GB" altLang="en-US" sz="2000" b="1"/>
              <a:t>You can find many more free templates on the Presentation Magazine website </a:t>
            </a:r>
            <a:r>
              <a:rPr lang="en-GB" altLang="en-US" sz="2000" b="1">
                <a:hlinkClick r:id="rId3"/>
              </a:rPr>
              <a:t>www.presentationmagazine.com</a:t>
            </a:r>
            <a:r>
              <a:rPr lang="en-GB" altLang="en-US" sz="2000" b="1"/>
              <a:t>  </a:t>
            </a:r>
            <a:endParaRPr lang="en-US" altLang="en-US" sz="2000" b="1"/>
          </a:p>
        </p:txBody>
      </p:sp>
      <p:sp>
        <p:nvSpPr>
          <p:cNvPr id="21512"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1400"/>
              <a:t>We have put a lot of work into developing all these templates and retain the copyright in them.  They are not Open Source templates.  You can use them freely providing that you do not redistribute or sell them.</a:t>
            </a:r>
            <a:endParaRPr lang="en-US" altLang="en-US" sz="140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smtClean="0">
                <a:solidFill>
                  <a:schemeClr val="bg1">
                    <a:lumMod val="10000"/>
                  </a:schemeClr>
                </a:solidFill>
              </a:rPr>
              <a:t>TEST # 1</a:t>
            </a:r>
            <a:endParaRPr lang="en-US" b="1" dirty="0">
              <a:solidFill>
                <a:schemeClr val="bg1">
                  <a:lumMod val="10000"/>
                </a:schemeClr>
              </a:solidFill>
            </a:endParaRPr>
          </a:p>
        </p:txBody>
      </p:sp>
      <p:sp>
        <p:nvSpPr>
          <p:cNvPr id="7" name="Content Placeholder 6"/>
          <p:cNvSpPr>
            <a:spLocks noGrp="1"/>
          </p:cNvSpPr>
          <p:nvPr>
            <p:ph idx="1"/>
          </p:nvPr>
        </p:nvSpPr>
        <p:spPr>
          <a:xfrm>
            <a:off x="1655676" y="2852936"/>
            <a:ext cx="6552728" cy="3528392"/>
          </a:xfrm>
        </p:spPr>
        <p:txBody>
          <a:bodyPr/>
          <a:lstStyle/>
          <a:p>
            <a:r>
              <a:rPr lang="en-US" sz="2500" dirty="0" smtClean="0">
                <a:solidFill>
                  <a:schemeClr val="bg1">
                    <a:lumMod val="10000"/>
                  </a:schemeClr>
                </a:solidFill>
              </a:rPr>
              <a:t>By Asset Class Portfolios</a:t>
            </a:r>
          </a:p>
          <a:p>
            <a:r>
              <a:rPr lang="en-US" sz="2500" dirty="0" smtClean="0">
                <a:solidFill>
                  <a:schemeClr val="bg1">
                    <a:lumMod val="10000"/>
                  </a:schemeClr>
                </a:solidFill>
              </a:rPr>
              <a:t>Historical data: Jan 1, 2018 – Nov 5, 2021</a:t>
            </a:r>
          </a:p>
          <a:p>
            <a:r>
              <a:rPr lang="en-US" sz="2500" dirty="0" smtClean="0">
                <a:solidFill>
                  <a:schemeClr val="bg1">
                    <a:lumMod val="10000"/>
                  </a:schemeClr>
                </a:solidFill>
              </a:rPr>
              <a:t>10 Year Forecast</a:t>
            </a:r>
          </a:p>
          <a:p>
            <a:r>
              <a:rPr lang="en-US" sz="2500" dirty="0" smtClean="0">
                <a:solidFill>
                  <a:schemeClr val="bg1">
                    <a:lumMod val="10000"/>
                  </a:schemeClr>
                </a:solidFill>
              </a:rPr>
              <a:t>1000 Simulation Analysis</a:t>
            </a:r>
            <a:endParaRPr lang="en-US" sz="2500" dirty="0">
              <a:solidFill>
                <a:schemeClr val="bg1">
                  <a:lumMod val="10000"/>
                </a:schemeClr>
              </a:solidFill>
            </a:endParaRPr>
          </a:p>
        </p:txBody>
      </p:sp>
      <p:sp>
        <p:nvSpPr>
          <p:cNvPr id="9" name="TextBox 8"/>
          <p:cNvSpPr txBox="1"/>
          <p:nvPr/>
        </p:nvSpPr>
        <p:spPr>
          <a:xfrm>
            <a:off x="1583668" y="1844824"/>
            <a:ext cx="5796644" cy="707886"/>
          </a:xfrm>
          <a:prstGeom prst="rect">
            <a:avLst/>
          </a:prstGeom>
          <a:noFill/>
        </p:spPr>
        <p:txBody>
          <a:bodyPr wrap="square" rtlCol="0">
            <a:spAutoFit/>
          </a:bodyPr>
          <a:lstStyle/>
          <a:p>
            <a:r>
              <a:rPr lang="en-US" sz="4000" dirty="0" smtClean="0">
                <a:solidFill>
                  <a:schemeClr val="bg1">
                    <a:lumMod val="10000"/>
                  </a:schemeClr>
                </a:solidFill>
              </a:rPr>
              <a:t>Monte Carlo Simulations</a:t>
            </a:r>
            <a:endParaRPr lang="en-US" sz="4000" dirty="0">
              <a:solidFill>
                <a:schemeClr val="bg1">
                  <a:lumMod val="10000"/>
                </a:schemeClr>
              </a:solidFill>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BONDS</a:t>
            </a:r>
          </a:p>
        </p:txBody>
      </p:sp>
      <p:pic>
        <p:nvPicPr>
          <p:cNvPr id="19458" name="Picture 2" descr="mc_10_cum_return_dist_bonds.png"/>
          <p:cNvPicPr>
            <a:picLocks noChangeAspect="1" noChangeArrowheads="1"/>
          </p:cNvPicPr>
          <p:nvPr/>
        </p:nvPicPr>
        <p:blipFill>
          <a:blip r:embed="rId3" cstate="print"/>
          <a:srcRect/>
          <a:stretch>
            <a:fillRect/>
          </a:stretch>
        </p:blipFill>
        <p:spPr bwMode="auto">
          <a:xfrm>
            <a:off x="1475656" y="1664804"/>
            <a:ext cx="6186488" cy="3771902"/>
          </a:xfrm>
          <a:prstGeom prst="rect">
            <a:avLst/>
          </a:prstGeom>
          <a:noFill/>
        </p:spPr>
      </p:pic>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BLV  •  BND  •  EDV  •  VCLT  •   VGLT  •</a:t>
            </a:r>
            <a:endParaRPr lang="en-US" sz="2000" dirty="0">
              <a:solidFill>
                <a:schemeClr val="bg1">
                  <a:lumMod val="10000"/>
                </a:schemeClr>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ETF</a:t>
            </a: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EEM  •  VOO  •  VTI  •  VTV  •  VUG  •</a:t>
            </a:r>
            <a:endParaRPr lang="en-US" sz="2000" dirty="0">
              <a:solidFill>
                <a:schemeClr val="bg1">
                  <a:lumMod val="10000"/>
                </a:schemeClr>
              </a:solidFill>
            </a:endParaRPr>
          </a:p>
        </p:txBody>
      </p:sp>
      <p:pic>
        <p:nvPicPr>
          <p:cNvPr id="52226" name="Picture 2" descr="mc_10_cum_return_dist_etf.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52636"/>
            <a:ext cx="4211960" cy="764704"/>
          </a:xfrm>
        </p:spPr>
        <p:txBody>
          <a:bodyPr/>
          <a:lstStyle/>
          <a:p>
            <a:pPr algn="ctr" eaLnBrk="1" hangingPunct="1"/>
            <a:r>
              <a:rPr lang="en-US" altLang="en-US" sz="4500" b="1" dirty="0" smtClean="0">
                <a:solidFill>
                  <a:schemeClr val="bg1">
                    <a:lumMod val="10000"/>
                  </a:schemeClr>
                </a:solidFill>
              </a:rPr>
              <a:t>REAL ESTATE</a:t>
            </a: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4247964" y="656692"/>
            <a:ext cx="4716524" cy="400110"/>
          </a:xfrm>
          <a:prstGeom prst="rect">
            <a:avLst/>
          </a:prstGeom>
          <a:noFill/>
        </p:spPr>
        <p:txBody>
          <a:bodyPr wrap="square" rtlCol="0">
            <a:spAutoFit/>
          </a:bodyPr>
          <a:lstStyle/>
          <a:p>
            <a:r>
              <a:rPr lang="en-US" sz="2000" dirty="0" smtClean="0">
                <a:solidFill>
                  <a:schemeClr val="bg1">
                    <a:lumMod val="10000"/>
                  </a:schemeClr>
                </a:solidFill>
              </a:rPr>
              <a:t>•  AMT  • PLD  • CCI  •  EQIX  •  PSA  •</a:t>
            </a:r>
            <a:endParaRPr lang="en-US" sz="2000" dirty="0">
              <a:solidFill>
                <a:schemeClr val="bg1">
                  <a:lumMod val="10000"/>
                </a:schemeClr>
              </a:solidFill>
            </a:endParaRPr>
          </a:p>
        </p:txBody>
      </p:sp>
      <p:pic>
        <p:nvPicPr>
          <p:cNvPr id="49154" name="Picture 2" descr="mc_10_cum_return_dist_real_estate.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71600" y="224644"/>
            <a:ext cx="2880320" cy="764704"/>
          </a:xfrm>
        </p:spPr>
        <p:txBody>
          <a:bodyPr/>
          <a:lstStyle/>
          <a:p>
            <a:pPr algn="ctr" eaLnBrk="1" hangingPunct="1"/>
            <a:r>
              <a:rPr lang="en-US" altLang="en-US" sz="4500" b="1" dirty="0" smtClean="0">
                <a:solidFill>
                  <a:schemeClr val="bg1">
                    <a:lumMod val="10000"/>
                  </a:schemeClr>
                </a:solidFill>
              </a:rPr>
              <a:t>STOCKS</a:t>
            </a: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440668"/>
            <a:ext cx="5328084" cy="1015663"/>
          </a:xfrm>
          <a:prstGeom prst="rect">
            <a:avLst/>
          </a:prstGeom>
          <a:noFill/>
        </p:spPr>
        <p:txBody>
          <a:bodyPr wrap="square" rtlCol="0">
            <a:spAutoFit/>
          </a:bodyPr>
          <a:lstStyle/>
          <a:p>
            <a:pPr algn="ctr"/>
            <a:r>
              <a:rPr lang="en-US" sz="2000" dirty="0" smtClean="0">
                <a:solidFill>
                  <a:schemeClr val="bg1">
                    <a:lumMod val="10000"/>
                  </a:schemeClr>
                </a:solidFill>
              </a:rPr>
              <a:t>•  FB  •  AMZN  •  AAPL  •  XOM  •  JPM  •</a:t>
            </a:r>
          </a:p>
          <a:p>
            <a:pPr algn="ctr"/>
            <a:r>
              <a:rPr lang="en-US" sz="2000" dirty="0" smtClean="0">
                <a:solidFill>
                  <a:schemeClr val="bg1">
                    <a:lumMod val="10000"/>
                  </a:schemeClr>
                </a:solidFill>
              </a:rPr>
              <a:t>•  JNJ  •  HON  •  LIN  •  AMT  •  PG  •  NEE •</a:t>
            </a:r>
          </a:p>
          <a:p>
            <a:endParaRPr lang="en-US" sz="2000" dirty="0">
              <a:solidFill>
                <a:schemeClr val="bg1">
                  <a:lumMod val="10000"/>
                </a:schemeClr>
              </a:solidFill>
            </a:endParaRPr>
          </a:p>
        </p:txBody>
      </p:sp>
      <p:pic>
        <p:nvPicPr>
          <p:cNvPr id="58370" name="Picture 2" descr="mc_10_cum_return_dist_stocks.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5616" y="224644"/>
            <a:ext cx="2880320" cy="764704"/>
          </a:xfrm>
        </p:spPr>
        <p:txBody>
          <a:bodyPr/>
          <a:lstStyle/>
          <a:p>
            <a:pPr algn="ctr" eaLnBrk="1" hangingPunct="1"/>
            <a:r>
              <a:rPr lang="en-US" altLang="en-US" sz="4500" b="1" dirty="0" smtClean="0">
                <a:solidFill>
                  <a:schemeClr val="bg1">
                    <a:lumMod val="10000"/>
                  </a:schemeClr>
                </a:solidFill>
              </a:rPr>
              <a:t>CRYPTO</a:t>
            </a: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656692"/>
            <a:ext cx="5112568" cy="400110"/>
          </a:xfrm>
          <a:prstGeom prst="rect">
            <a:avLst/>
          </a:prstGeom>
          <a:noFill/>
        </p:spPr>
        <p:txBody>
          <a:bodyPr wrap="square" rtlCol="0">
            <a:spAutoFit/>
          </a:bodyPr>
          <a:lstStyle/>
          <a:p>
            <a:r>
              <a:rPr lang="en-US" sz="2000" dirty="0" smtClean="0">
                <a:solidFill>
                  <a:schemeClr val="bg1">
                    <a:lumMod val="10000"/>
                  </a:schemeClr>
                </a:solidFill>
              </a:rPr>
              <a:t>•  BTC  •  ETH  •  BNB  •  DASH  •  LTC  •</a:t>
            </a:r>
            <a:endParaRPr lang="en-US" sz="2000" dirty="0">
              <a:solidFill>
                <a:schemeClr val="bg1">
                  <a:lumMod val="10000"/>
                </a:schemeClr>
              </a:solidFill>
            </a:endParaRPr>
          </a:p>
        </p:txBody>
      </p:sp>
      <p:pic>
        <p:nvPicPr>
          <p:cNvPr id="60418" name="Picture 2" descr="mc_10_cum_return_dist_cryptocurrency.png"/>
          <p:cNvPicPr>
            <a:picLocks noChangeAspect="1" noChangeArrowheads="1"/>
          </p:cNvPicPr>
          <p:nvPr/>
        </p:nvPicPr>
        <p:blipFill>
          <a:blip r:embed="rId3" cstate="print"/>
          <a:srcRect/>
          <a:stretch>
            <a:fillRect/>
          </a:stretch>
        </p:blipFill>
        <p:spPr bwMode="auto">
          <a:xfrm>
            <a:off x="1472184" y="1664208"/>
            <a:ext cx="6386513" cy="37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24644"/>
            <a:ext cx="3959932" cy="764704"/>
          </a:xfrm>
        </p:spPr>
        <p:txBody>
          <a:bodyPr/>
          <a:lstStyle/>
          <a:p>
            <a:pPr algn="ctr" eaLnBrk="1" hangingPunct="1"/>
            <a:r>
              <a:rPr lang="en-US" altLang="en-US" sz="4500" b="1" dirty="0" smtClean="0">
                <a:solidFill>
                  <a:schemeClr val="bg1">
                    <a:lumMod val="10000"/>
                  </a:schemeClr>
                </a:solidFill>
              </a:rPr>
              <a:t>DIVERSIFIED</a:t>
            </a:r>
          </a:p>
        </p:txBody>
      </p:sp>
      <p:sp>
        <p:nvSpPr>
          <p:cNvPr id="5" name="TextBox 4"/>
          <p:cNvSpPr txBox="1"/>
          <p:nvPr/>
        </p:nvSpPr>
        <p:spPr>
          <a:xfrm>
            <a:off x="3167844" y="5697252"/>
            <a:ext cx="2844316" cy="923330"/>
          </a:xfrm>
          <a:prstGeom prst="rect">
            <a:avLst/>
          </a:prstGeom>
          <a:noFill/>
        </p:spPr>
        <p:txBody>
          <a:bodyPr wrap="square" rtlCol="0">
            <a:spAutoFit/>
          </a:bodyPr>
          <a:lstStyle/>
          <a:p>
            <a:pPr algn="ctr"/>
            <a:r>
              <a:rPr lang="en-US" b="1" dirty="0" smtClean="0">
                <a:solidFill>
                  <a:schemeClr val="bg1">
                    <a:lumMod val="10000"/>
                  </a:schemeClr>
                </a:solidFill>
              </a:rPr>
              <a:t>Monte Carlo Simulation </a:t>
            </a:r>
            <a:r>
              <a:rPr lang="en-US" b="1" i="1" dirty="0" smtClean="0">
                <a:solidFill>
                  <a:schemeClr val="bg1">
                    <a:lumMod val="10000"/>
                  </a:schemeClr>
                </a:solidFill>
              </a:rPr>
              <a:t>10 Years</a:t>
            </a:r>
          </a:p>
          <a:p>
            <a:endParaRPr lang="en-US" dirty="0"/>
          </a:p>
        </p:txBody>
      </p:sp>
      <p:sp>
        <p:nvSpPr>
          <p:cNvPr id="11" name="TextBox 10"/>
          <p:cNvSpPr txBox="1"/>
          <p:nvPr/>
        </p:nvSpPr>
        <p:spPr>
          <a:xfrm>
            <a:off x="3815916" y="440668"/>
            <a:ext cx="5328084" cy="1015663"/>
          </a:xfrm>
          <a:prstGeom prst="rect">
            <a:avLst/>
          </a:prstGeom>
          <a:noFill/>
        </p:spPr>
        <p:txBody>
          <a:bodyPr wrap="square" rtlCol="0">
            <a:spAutoFit/>
          </a:bodyPr>
          <a:lstStyle/>
          <a:p>
            <a:pPr algn="ctr"/>
            <a:r>
              <a:rPr lang="en-US" sz="2000" dirty="0" smtClean="0">
                <a:solidFill>
                  <a:schemeClr val="bg1">
                    <a:lumMod val="10000"/>
                  </a:schemeClr>
                </a:solidFill>
              </a:rPr>
              <a:t>•  VOO  •  MSFT  •  AAPL  •  BND  •  AMT  •</a:t>
            </a:r>
          </a:p>
          <a:p>
            <a:pPr algn="ctr"/>
            <a:r>
              <a:rPr lang="en-US" sz="2000" dirty="0" smtClean="0">
                <a:solidFill>
                  <a:schemeClr val="bg1">
                    <a:lumMod val="10000"/>
                  </a:schemeClr>
                </a:solidFill>
              </a:rPr>
              <a:t>•  VUG  •  TSLA  •  AMZN  •  EDV  •  PLD  •</a:t>
            </a:r>
          </a:p>
          <a:p>
            <a:endParaRPr lang="en-US" sz="2000" dirty="0">
              <a:solidFill>
                <a:schemeClr val="bg1">
                  <a:lumMod val="10000"/>
                </a:schemeClr>
              </a:solidFill>
            </a:endParaRPr>
          </a:p>
        </p:txBody>
      </p:sp>
      <p:pic>
        <p:nvPicPr>
          <p:cNvPr id="62466" name="Picture 2" descr="mc_10_cum_return_dist_diversified.png"/>
          <p:cNvPicPr>
            <a:picLocks noChangeAspect="1" noChangeArrowheads="1"/>
          </p:cNvPicPr>
          <p:nvPr/>
        </p:nvPicPr>
        <p:blipFill>
          <a:blip r:embed="rId3" cstate="print"/>
          <a:srcRect/>
          <a:stretch>
            <a:fillRect/>
          </a:stretch>
        </p:blipFill>
        <p:spPr bwMode="auto">
          <a:xfrm>
            <a:off x="1472184" y="1664208"/>
            <a:ext cx="6200775" cy="3771900"/>
          </a:xfrm>
          <a:prstGeom prst="rect">
            <a:avLst/>
          </a:prstGeom>
          <a:noFill/>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5A58"/>
        </a:dk1>
        <a:lt1>
          <a:srgbClr val="FFFFFF"/>
        </a:lt1>
        <a:dk2>
          <a:srgbClr val="008080"/>
        </a:dk2>
        <a:lt2>
          <a:srgbClr val="FFFFFF"/>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DBA6"/>
        </a:lt1>
        <a:dk2>
          <a:srgbClr val="000000"/>
        </a:dk2>
        <a:lt2>
          <a:srgbClr val="CC7A00"/>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3">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45A3A1"/>
        </a:accent1>
        <a:accent2>
          <a:srgbClr val="9ADEDC"/>
        </a:accent2>
        <a:accent3>
          <a:srgbClr val="ADBABA"/>
        </a:accent3>
        <a:accent4>
          <a:srgbClr val="DADADA"/>
        </a:accent4>
        <a:accent5>
          <a:srgbClr val="B0CECD"/>
        </a:accent5>
        <a:accent6>
          <a:srgbClr val="8BC9C7"/>
        </a:accent6>
        <a:hlink>
          <a:srgbClr val="B3E6E6"/>
        </a:hlink>
        <a:folHlink>
          <a:srgbClr val="33CCC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1369</TotalTime>
  <Words>583</Words>
  <Application>Microsoft Office PowerPoint</Application>
  <PresentationFormat>On-screen Show (4:3)</PresentationFormat>
  <Paragraphs>146</Paragraphs>
  <Slides>22</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Default Design</vt:lpstr>
      <vt:lpstr>Chart</vt:lpstr>
      <vt:lpstr>Challenging the Status Quo of Diversification:  </vt:lpstr>
      <vt:lpstr>THE CHALLENGE</vt:lpstr>
      <vt:lpstr>TEST # 1</vt:lpstr>
      <vt:lpstr>BONDS</vt:lpstr>
      <vt:lpstr>ETF</vt:lpstr>
      <vt:lpstr>REAL ESTATE</vt:lpstr>
      <vt:lpstr>STOCKS</vt:lpstr>
      <vt:lpstr>CRYPTO</vt:lpstr>
      <vt:lpstr>DIVERSIFIED</vt:lpstr>
      <vt:lpstr>MONTE CARLO ANALYSES QUANTIFIED</vt:lpstr>
      <vt:lpstr>TEST # 2</vt:lpstr>
      <vt:lpstr>ANNUALIZED RETURNS</vt:lpstr>
      <vt:lpstr>CUMULATIVE RETURNS</vt:lpstr>
      <vt:lpstr>TEST # 3</vt:lpstr>
      <vt:lpstr>SHARPE RATIO</vt:lpstr>
      <vt:lpstr>Two column bullet points</vt:lpstr>
      <vt:lpstr>Example of a table</vt:lpstr>
      <vt:lpstr>Sample Graph (3 colours)</vt:lpstr>
      <vt:lpstr>Example of a chart (4 colours)</vt:lpstr>
      <vt:lpstr>Picture slide</vt:lpstr>
      <vt:lpstr>Examples of default styles</vt:lpstr>
      <vt:lpstr>Use of templates</vt:lpstr>
    </vt:vector>
  </TitlesOfParts>
  <Company>Presentation Magazine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Green1</dc:title>
  <dc:creator>Presentation Magazine</dc:creator>
  <cp:lastModifiedBy>Owner</cp:lastModifiedBy>
  <cp:revision>84</cp:revision>
  <dcterms:created xsi:type="dcterms:W3CDTF">2005-03-15T10:04:38Z</dcterms:created>
  <dcterms:modified xsi:type="dcterms:W3CDTF">2021-11-10T18:58:54Z</dcterms:modified>
</cp:coreProperties>
</file>