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lindsey roeder and I’m a data scientist.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presentation today will be about predicting sale prices on homes in Ames, Iowa by using historical data provided to 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c3a3845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c3a3845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c3a3845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c3a3845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Since i want to add categorical data, I need to convert these to numerical columns in order to work within a model. This is done first.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Scaling is necessary when features are measured in multiple different ranges. They are transformed in this step by using the average value of each feature individually and standardizing the scale of variances.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estimator I chose is called Elastic Net. This is linear based, but operates in a way that allows to adjust for overfitting. It will correct any errors due to highly correlated variables or features that are not being used significantly in my dataframe.</a:t>
            </a:r>
            <a:endParaRPr>
              <a:solidFill>
                <a:schemeClr val="dk1"/>
              </a:solidFill>
            </a:endParaRPr>
          </a:p>
          <a:p>
            <a:pPr indent="0" lvl="0" marL="0" rtl="0" algn="l">
              <a:spcBef>
                <a:spcPts val="0"/>
              </a:spcBef>
              <a:spcAft>
                <a:spcPts val="0"/>
              </a:spcAft>
              <a:buNone/>
            </a:pPr>
            <a:r>
              <a:t/>
            </a:r>
            <a:endParaRPr b="1" sz="1200">
              <a:solidFill>
                <a:srgbClr val="202124"/>
              </a:solidFill>
              <a:highlight>
                <a:srgbClr val="FFFFFF"/>
              </a:highlight>
            </a:endParaRPr>
          </a:p>
          <a:p>
            <a:pPr indent="0" lvl="0" marL="0" rtl="0" algn="l">
              <a:spcBef>
                <a:spcPts val="0"/>
              </a:spcBef>
              <a:spcAft>
                <a:spcPts val="0"/>
              </a:spcAft>
              <a:buNone/>
            </a:pPr>
            <a:r>
              <a:t/>
            </a:r>
            <a:endParaRPr b="1"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b="1" lang="en" sz="1200">
                <a:solidFill>
                  <a:srgbClr val="202124"/>
                </a:solidFill>
                <a:highlight>
                  <a:srgbClr val="FFFFFF"/>
                </a:highlight>
              </a:rPr>
              <a:t>Elastic Net</a:t>
            </a:r>
            <a:r>
              <a:rPr lang="en" sz="1200">
                <a:solidFill>
                  <a:srgbClr val="202124"/>
                </a:solidFill>
                <a:highlight>
                  <a:srgbClr val="FFFFFF"/>
                </a:highlight>
              </a:rPr>
              <a:t> combines feature elimination from Lasso and feature coefficient reduction from the Ridge model to improve your model's predictions.</a:t>
            </a:r>
            <a:endParaRPr>
              <a:solidFill>
                <a:schemeClr val="dk1"/>
              </a:solidFill>
            </a:endParaRPr>
          </a:p>
          <a:p>
            <a:pPr indent="0" lvl="0" marL="0" rtl="0" algn="l">
              <a:spcBef>
                <a:spcPts val="0"/>
              </a:spcBef>
              <a:spcAft>
                <a:spcPts val="0"/>
              </a:spcAft>
              <a:buNone/>
            </a:pPr>
            <a:r>
              <a:rPr b="1" lang="en" sz="1200">
                <a:solidFill>
                  <a:srgbClr val="202124"/>
                </a:solidFill>
                <a:highlight>
                  <a:srgbClr val="FFFFFF"/>
                </a:highlight>
              </a:rPr>
              <a:t>Lasso</a:t>
            </a:r>
            <a:r>
              <a:rPr lang="en" sz="1200">
                <a:solidFill>
                  <a:srgbClr val="202124"/>
                </a:solidFill>
                <a:highlight>
                  <a:srgbClr val="FFFFFF"/>
                </a:highlight>
              </a:rPr>
              <a:t> will eliminate many features, and reduce overfitting in your linear model. </a:t>
            </a:r>
            <a:endParaRPr sz="1200">
              <a:solidFill>
                <a:srgbClr val="202124"/>
              </a:solidFill>
              <a:highlight>
                <a:srgbClr val="FFFFFF"/>
              </a:highlight>
            </a:endParaRPr>
          </a:p>
          <a:p>
            <a:pPr indent="0" lvl="0" marL="0" rtl="0" algn="l">
              <a:spcBef>
                <a:spcPts val="0"/>
              </a:spcBef>
              <a:spcAft>
                <a:spcPts val="0"/>
              </a:spcAft>
              <a:buNone/>
            </a:pPr>
            <a:r>
              <a:rPr b="1" lang="en" sz="1200">
                <a:solidFill>
                  <a:srgbClr val="202124"/>
                </a:solidFill>
                <a:highlight>
                  <a:srgbClr val="FFFFFF"/>
                </a:highlight>
              </a:rPr>
              <a:t>Ridge </a:t>
            </a:r>
            <a:r>
              <a:rPr lang="en" sz="1200">
                <a:solidFill>
                  <a:srgbClr val="202124"/>
                </a:solidFill>
                <a:highlight>
                  <a:srgbClr val="FFFFFF"/>
                </a:highlight>
              </a:rPr>
              <a:t>will reduce the impact of features that are not important in predicting your y values.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The difference between </a:t>
            </a:r>
            <a:r>
              <a:rPr b="1" lang="en" sz="1200">
                <a:solidFill>
                  <a:srgbClr val="202124"/>
                </a:solidFill>
                <a:highlight>
                  <a:srgbClr val="FFFFFF"/>
                </a:highlight>
              </a:rPr>
              <a:t>ridge</a:t>
            </a:r>
            <a:r>
              <a:rPr lang="en" sz="1200">
                <a:solidFill>
                  <a:srgbClr val="202124"/>
                </a:solidFill>
                <a:highlight>
                  <a:srgbClr val="FFFFFF"/>
                </a:highlight>
              </a:rPr>
              <a:t> and </a:t>
            </a:r>
            <a:r>
              <a:rPr b="1" lang="en" sz="1200">
                <a:solidFill>
                  <a:srgbClr val="202124"/>
                </a:solidFill>
                <a:highlight>
                  <a:srgbClr val="FFFFFF"/>
                </a:highlight>
              </a:rPr>
              <a:t>lasso</a:t>
            </a:r>
            <a:r>
              <a:rPr lang="en" sz="1200">
                <a:solidFill>
                  <a:srgbClr val="202124"/>
                </a:solidFill>
                <a:highlight>
                  <a:srgbClr val="FFFFFF"/>
                </a:highlight>
              </a:rPr>
              <a:t> regression is that it tends to make coefficients to absolute zero as compared to </a:t>
            </a:r>
            <a:r>
              <a:rPr b="1" lang="en" sz="1200">
                <a:solidFill>
                  <a:srgbClr val="202124"/>
                </a:solidFill>
                <a:highlight>
                  <a:srgbClr val="FFFFFF"/>
                </a:highlight>
              </a:rPr>
              <a:t>Ridge</a:t>
            </a:r>
            <a:r>
              <a:rPr lang="en" sz="1200">
                <a:solidFill>
                  <a:srgbClr val="202124"/>
                </a:solidFill>
                <a:highlight>
                  <a:srgbClr val="FFFFFF"/>
                </a:highlight>
              </a:rPr>
              <a:t> which never sets the value of coefficient to absolute zero</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The Ridge is best suited to deal with multicollinearity.</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Lasso also deals with multicollinearity between variables, but in a more brutal way (it "zeroes out" the less effective variable).</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The Lasso is particularly useful when you have redundant or unimportant variables. If you have 1000 variables in a dataset the Lasso can perform "feature selection" automatically for you by forcing coefficients to be zero.</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Elastic Net combines both.</a:t>
            </a:r>
            <a:endParaRPr sz="1050">
              <a:solidFill>
                <a:schemeClr val="dk1"/>
              </a:solidFill>
              <a:highlight>
                <a:srgbClr val="FFFFFF"/>
              </a:highlight>
            </a:endParaRPr>
          </a:p>
          <a:p>
            <a:pPr indent="0" lvl="0" marL="0" rtl="0" algn="l">
              <a:spcBef>
                <a:spcPts val="50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2c3a384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2c3a384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2c3a3845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2c3a3845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 average the model explains 84% of the variance in Sale Price</a:t>
            </a:r>
            <a:endParaRPr/>
          </a:p>
          <a:p>
            <a:pPr indent="-298450" lvl="0" marL="457200" rtl="0" algn="l">
              <a:spcBef>
                <a:spcPts val="0"/>
              </a:spcBef>
              <a:spcAft>
                <a:spcPts val="0"/>
              </a:spcAft>
              <a:buSzPts val="1100"/>
              <a:buChar char="●"/>
            </a:pPr>
            <a:r>
              <a:rPr lang="en"/>
              <a:t>I found that Greater Living Area and Overall Quality had the highest impacts on increasing the price</a:t>
            </a:r>
            <a:endParaRPr/>
          </a:p>
          <a:p>
            <a:pPr indent="-298450" lvl="0" marL="457200" rtl="0" algn="l">
              <a:spcBef>
                <a:spcPts val="0"/>
              </a:spcBef>
              <a:spcAft>
                <a:spcPts val="0"/>
              </a:spcAft>
              <a:buSzPts val="1100"/>
              <a:buChar char="●"/>
            </a:pPr>
            <a:r>
              <a:rPr lang="en"/>
              <a:t>EXPLAIN GRAPH</a:t>
            </a:r>
            <a:endParaRPr/>
          </a:p>
          <a:p>
            <a:pPr indent="-298450" lvl="0" marL="457200" rtl="0" algn="l">
              <a:spcBef>
                <a:spcPts val="0"/>
              </a:spcBef>
              <a:spcAft>
                <a:spcPts val="0"/>
              </a:spcAft>
              <a:buSzPts val="1100"/>
              <a:buChar char="●"/>
            </a:pPr>
            <a:r>
              <a:rPr lang="en"/>
              <a:t>My model does better with homes that are sold at under $300k, which only accounts for about 8% of the original dataframe.</a:t>
            </a:r>
            <a:endParaRPr/>
          </a:p>
          <a:p>
            <a:pPr indent="-298450" lvl="0" marL="457200" rtl="0" algn="l">
              <a:spcBef>
                <a:spcPts val="0"/>
              </a:spcBef>
              <a:spcAft>
                <a:spcPts val="0"/>
              </a:spcAft>
              <a:buSzPts val="1100"/>
              <a:buChar char="●"/>
            </a:pPr>
            <a:r>
              <a:rPr lang="en"/>
              <a:t>In order to improve this percentage we could add more variables or create features that are based on the relationship of existing variables</a:t>
            </a:r>
            <a:endParaRPr/>
          </a:p>
          <a:p>
            <a:pPr indent="-298450" lvl="1" marL="914400" rtl="0" algn="l">
              <a:spcBef>
                <a:spcPts val="0"/>
              </a:spcBef>
              <a:spcAft>
                <a:spcPts val="0"/>
              </a:spcAft>
              <a:buSzPts val="1100"/>
              <a:buChar char="○"/>
            </a:pPr>
            <a:r>
              <a:rPr lang="en"/>
              <a:t>This could result in overcomplicating or overfitting the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2c3a3845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2c3a3845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conclusion, a large part of the process is simply selecting the features that will perform best</a:t>
            </a:r>
            <a:endParaRPr/>
          </a:p>
          <a:p>
            <a:pPr indent="-298450" lvl="0" marL="457200" rtl="0" algn="l">
              <a:spcBef>
                <a:spcPts val="0"/>
              </a:spcBef>
              <a:spcAft>
                <a:spcPts val="0"/>
              </a:spcAft>
              <a:buSzPts val="1100"/>
              <a:buChar char="●"/>
            </a:pPr>
            <a:r>
              <a:rPr lang="en"/>
              <a:t>Next is choosing how to fit the model and which estimator to use, landing with Elastic Net</a:t>
            </a:r>
            <a:endParaRPr/>
          </a:p>
          <a:p>
            <a:pPr indent="-298450" lvl="0" marL="457200" rtl="0" algn="l">
              <a:spcBef>
                <a:spcPts val="0"/>
              </a:spcBef>
              <a:spcAft>
                <a:spcPts val="0"/>
              </a:spcAft>
              <a:buSzPts val="1100"/>
              <a:buChar char="●"/>
            </a:pPr>
            <a:r>
              <a:rPr lang="en"/>
              <a:t>Finally, some improvements could be made by adding more columns or further transforming the data to better estimate the Sale Price, but we may sacrifice the simplicity of this model, which is important for future use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Thank you for your time and I’m </a:t>
            </a:r>
            <a:r>
              <a:rPr lang="en"/>
              <a:t>happy</a:t>
            </a:r>
            <a:r>
              <a:rPr lang="en"/>
              <a:t> to take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2c3a3845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2c3a384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Our main question to answer is - how can we </a:t>
            </a:r>
            <a:r>
              <a:rPr lang="en"/>
              <a:t>predict</a:t>
            </a:r>
            <a:r>
              <a:rPr lang="en"/>
              <a:t> the sale price of homes?</a:t>
            </a:r>
            <a:endParaRPr/>
          </a:p>
          <a:p>
            <a:pPr indent="-298450" lvl="0" marL="457200" rtl="0" algn="l">
              <a:spcBef>
                <a:spcPts val="0"/>
              </a:spcBef>
              <a:spcAft>
                <a:spcPts val="0"/>
              </a:spcAft>
              <a:buSzPts val="1100"/>
              <a:buChar char="●"/>
            </a:pPr>
            <a:r>
              <a:rPr lang="en"/>
              <a:t>I’ve created a model with the data provided and i’ll be walking you through the steps and results</a:t>
            </a:r>
            <a:endParaRPr/>
          </a:p>
          <a:p>
            <a:pPr indent="-298450" lvl="0" marL="457200" rtl="0" algn="l">
              <a:spcBef>
                <a:spcPts val="0"/>
              </a:spcBef>
              <a:spcAft>
                <a:spcPts val="0"/>
              </a:spcAft>
              <a:buSzPts val="1100"/>
              <a:buChar char="●"/>
            </a:pPr>
            <a:r>
              <a:rPr lang="en"/>
              <a:t>First i’ll talk about how i selected the features, as I was given over 70 </a:t>
            </a:r>
            <a:r>
              <a:rPr lang="en"/>
              <a:t>possible</a:t>
            </a:r>
            <a:r>
              <a:rPr lang="en"/>
              <a:t> options</a:t>
            </a:r>
            <a:endParaRPr/>
          </a:p>
          <a:p>
            <a:pPr indent="-298450" lvl="0" marL="457200" rtl="0" algn="l">
              <a:spcBef>
                <a:spcPts val="0"/>
              </a:spcBef>
              <a:spcAft>
                <a:spcPts val="0"/>
              </a:spcAft>
              <a:buSzPts val="1100"/>
              <a:buChar char="●"/>
            </a:pPr>
            <a:r>
              <a:rPr lang="en"/>
              <a:t>Then I will explain how I fit and evaluated the model i chose to use.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2c3a3845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2c3a3845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2c3a38454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2c3a38454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31394D"/>
              </a:buClr>
              <a:buSzPts val="1100"/>
              <a:buChar char="●"/>
            </a:pPr>
            <a:r>
              <a:rPr lang="en">
                <a:solidFill>
                  <a:srgbClr val="31394D"/>
                </a:solidFill>
              </a:rPr>
              <a:t>For my feature selection, I’ll start with the </a:t>
            </a:r>
            <a:r>
              <a:rPr lang="en">
                <a:solidFill>
                  <a:srgbClr val="31394D"/>
                </a:solidFill>
              </a:rPr>
              <a:t>quantitative</a:t>
            </a:r>
            <a:r>
              <a:rPr lang="en">
                <a:solidFill>
                  <a:srgbClr val="31394D"/>
                </a:solidFill>
              </a:rPr>
              <a:t> data:</a:t>
            </a:r>
            <a:endParaRPr>
              <a:solidFill>
                <a:srgbClr val="31394D"/>
              </a:solidFill>
            </a:endParaRPr>
          </a:p>
          <a:p>
            <a:pPr indent="-298450" lvl="0" marL="457200" rtl="0" algn="l">
              <a:spcBef>
                <a:spcPts val="0"/>
              </a:spcBef>
              <a:spcAft>
                <a:spcPts val="0"/>
              </a:spcAft>
              <a:buClr>
                <a:srgbClr val="31394D"/>
              </a:buClr>
              <a:buSzPts val="1100"/>
              <a:buChar char="●"/>
            </a:pPr>
            <a:r>
              <a:rPr lang="en">
                <a:solidFill>
                  <a:srgbClr val="31394D"/>
                </a:solidFill>
              </a:rPr>
              <a:t>I based my search on most features in the data set. Any columns that had 1000 or more null values were not considered.</a:t>
            </a:r>
            <a:endParaRPr>
              <a:solidFill>
                <a:srgbClr val="31394D"/>
              </a:solidFill>
            </a:endParaRPr>
          </a:p>
          <a:p>
            <a:pPr indent="-298450" lvl="0" marL="457200" rtl="0" algn="l">
              <a:spcBef>
                <a:spcPts val="0"/>
              </a:spcBef>
              <a:spcAft>
                <a:spcPts val="0"/>
              </a:spcAft>
              <a:buClr>
                <a:srgbClr val="31394D"/>
              </a:buClr>
              <a:buSzPts val="1100"/>
              <a:buChar char="●"/>
            </a:pPr>
            <a:r>
              <a:rPr lang="en">
                <a:solidFill>
                  <a:srgbClr val="31394D"/>
                </a:solidFill>
              </a:rPr>
              <a:t>I converted any ordinal results into number ranges in order to be included. </a:t>
            </a:r>
            <a:endParaRPr>
              <a:solidFill>
                <a:srgbClr val="31394D"/>
              </a:solidFill>
            </a:endParaRPr>
          </a:p>
          <a:p>
            <a:pPr indent="-298450" lvl="0" marL="457200" rtl="0" algn="l">
              <a:spcBef>
                <a:spcPts val="0"/>
              </a:spcBef>
              <a:spcAft>
                <a:spcPts val="0"/>
              </a:spcAft>
              <a:buClr>
                <a:srgbClr val="31394D"/>
              </a:buClr>
              <a:buSzPts val="1100"/>
              <a:buChar char="●"/>
            </a:pPr>
            <a:r>
              <a:rPr lang="en">
                <a:solidFill>
                  <a:srgbClr val="31394D"/>
                </a:solidFill>
              </a:rPr>
              <a:t>For example, Basement Quality was rated on a scale from poor to excellent , so I converted to 0 through 5.</a:t>
            </a:r>
            <a:endParaRPr>
              <a:solidFill>
                <a:srgbClr val="31394D"/>
              </a:solidFill>
            </a:endParaRPr>
          </a:p>
          <a:p>
            <a:pPr indent="-298450" lvl="0" marL="457200" rtl="0" algn="l">
              <a:spcBef>
                <a:spcPts val="0"/>
              </a:spcBef>
              <a:spcAft>
                <a:spcPts val="0"/>
              </a:spcAft>
              <a:buClr>
                <a:srgbClr val="31394D"/>
              </a:buClr>
              <a:buSzPts val="1100"/>
              <a:buChar char="●"/>
            </a:pPr>
            <a:r>
              <a:rPr lang="en">
                <a:solidFill>
                  <a:srgbClr val="31394D"/>
                </a:solidFill>
              </a:rPr>
              <a:t>After converting features I ran tests to see which columns were most correlated and which had the highest significance in a linear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c3a3845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c3a3845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winners are the ones shown here </a:t>
            </a:r>
            <a:endParaRPr/>
          </a:p>
          <a:p>
            <a:pPr indent="-298450" lvl="0" marL="457200" rtl="0" algn="l">
              <a:spcBef>
                <a:spcPts val="0"/>
              </a:spcBef>
              <a:spcAft>
                <a:spcPts val="0"/>
              </a:spcAft>
              <a:buSzPts val="1100"/>
              <a:buChar char="●"/>
            </a:pPr>
            <a:r>
              <a:rPr lang="en"/>
              <a:t>In my original selection I had one more called 1st Floor Square Footage that was highly correlated and significant.</a:t>
            </a:r>
            <a:endParaRPr/>
          </a:p>
          <a:p>
            <a:pPr indent="-298450" lvl="0" marL="457200" rtl="0" algn="l">
              <a:spcBef>
                <a:spcPts val="0"/>
              </a:spcBef>
              <a:spcAft>
                <a:spcPts val="0"/>
              </a:spcAft>
              <a:buSzPts val="1100"/>
              <a:buChar char="●"/>
            </a:pPr>
            <a:r>
              <a:rPr lang="en"/>
              <a:t>Upon comparing each of the chosen features I found that 1st floor sq ft was too similar to basement sq ft and decided to keep only one.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c3a3845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c3a3845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dataset t</a:t>
            </a:r>
            <a:r>
              <a:rPr lang="en"/>
              <a:t>here are 5 observations with over 4000 square feet</a:t>
            </a:r>
            <a:endParaRPr/>
          </a:p>
          <a:p>
            <a:pPr indent="-298450" lvl="0" marL="457200" rtl="0" algn="l">
              <a:spcBef>
                <a:spcPts val="0"/>
              </a:spcBef>
              <a:spcAft>
                <a:spcPts val="0"/>
              </a:spcAft>
              <a:buSzPts val="1100"/>
              <a:buChar char="●"/>
            </a:pPr>
            <a:r>
              <a:rPr lang="en"/>
              <a:t>Three of them are true outliers, likely to be Partial Sales that don’t represent actual market values</a:t>
            </a:r>
            <a:endParaRPr/>
          </a:p>
          <a:p>
            <a:pPr indent="-298450" lvl="0" marL="457200" rtl="0" algn="l">
              <a:spcBef>
                <a:spcPts val="0"/>
              </a:spcBef>
              <a:spcAft>
                <a:spcPts val="0"/>
              </a:spcAft>
              <a:buSzPts val="1100"/>
              <a:buChar char="●"/>
            </a:pPr>
            <a:r>
              <a:rPr lang="en"/>
              <a:t>two of them are simply unusual sales (very large houses priced relatively appropriately). </a:t>
            </a:r>
            <a:endParaRPr/>
          </a:p>
          <a:p>
            <a:pPr indent="-298450" lvl="0" marL="457200" rtl="0" algn="l">
              <a:spcBef>
                <a:spcPts val="0"/>
              </a:spcBef>
              <a:spcAft>
                <a:spcPts val="0"/>
              </a:spcAft>
              <a:buSzPts val="1100"/>
              <a:buChar char="●"/>
            </a:pPr>
            <a:r>
              <a:rPr lang="en"/>
              <a:t>In the data I used to train my model, 2 of them appeared</a:t>
            </a:r>
            <a:endParaRPr/>
          </a:p>
          <a:p>
            <a:pPr indent="-298450" lvl="0" marL="457200" rtl="0" algn="l">
              <a:spcBef>
                <a:spcPts val="0"/>
              </a:spcBef>
              <a:spcAft>
                <a:spcPts val="0"/>
              </a:spcAft>
              <a:buSzPts val="1100"/>
              <a:buChar char="●"/>
            </a:pPr>
            <a:r>
              <a:rPr lang="en"/>
              <a:t>I tested keeping them in vs removing and found it performed better with the data points taken out.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c3a3845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c3a3845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a Forbes article written by Trulia, the top 3 factors contributed to home price are the following:</a:t>
            </a:r>
            <a:endParaRPr/>
          </a:p>
          <a:p>
            <a:pPr indent="-298450" lvl="0" marL="457200" rtl="0" algn="l">
              <a:spcBef>
                <a:spcPts val="0"/>
              </a:spcBef>
              <a:spcAft>
                <a:spcPts val="0"/>
              </a:spcAft>
              <a:buSzPts val="1100"/>
              <a:buAutoNum type="arabicPeriod"/>
            </a:pPr>
            <a:r>
              <a:rPr lang="en"/>
              <a:t>Location - Where the property is located is a large factor in determining housing prices. </a:t>
            </a:r>
            <a:endParaRPr/>
          </a:p>
          <a:p>
            <a:pPr indent="-298450" lvl="0" marL="457200" rtl="0" algn="l">
              <a:spcBef>
                <a:spcPts val="0"/>
              </a:spcBef>
              <a:spcAft>
                <a:spcPts val="0"/>
              </a:spcAft>
              <a:buSzPts val="1100"/>
              <a:buAutoNum type="arabicPeriod"/>
            </a:pPr>
            <a:r>
              <a:rPr lang="en"/>
              <a:t>Time Period/House Style - There is a sweet spot for determining if a house is too old or not old enough. Newer houses are obviously sought after, but older houses can have desired characteristics that give it historic charm.</a:t>
            </a:r>
            <a:endParaRPr/>
          </a:p>
          <a:p>
            <a:pPr indent="-298450" lvl="0" marL="457200" rtl="0" algn="l">
              <a:spcBef>
                <a:spcPts val="0"/>
              </a:spcBef>
              <a:spcAft>
                <a:spcPts val="0"/>
              </a:spcAft>
              <a:buSzPts val="1100"/>
              <a:buAutoNum type="arabicPeriod"/>
            </a:pPr>
            <a:r>
              <a:rPr lang="en"/>
              <a:t>Renovations - If home renovations are outdated or too suited to a specific taste, they will not attribute to a high sale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Assuming renovations should be covered in overall home quality, I can choose two other features from our dataset: Neighborhood and MS Subclass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c3a38454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c3a38454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I chose a handful of neighborhoods to show the range in sale price across them.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size of the circles indicate how large the average sale was for each area.</a:t>
            </a:r>
            <a:endParaRPr>
              <a:solidFill>
                <a:schemeClr val="dk1"/>
              </a:solidFill>
            </a:endParaRPr>
          </a:p>
          <a:p>
            <a:pPr indent="-298450" lvl="0" marL="457200" rtl="0" algn="l">
              <a:spcBef>
                <a:spcPts val="0"/>
              </a:spcBef>
              <a:spcAft>
                <a:spcPts val="0"/>
              </a:spcAft>
              <a:buClr>
                <a:srgbClr val="000000"/>
              </a:buClr>
              <a:buSzPts val="1100"/>
              <a:buChar char="●"/>
            </a:pPr>
            <a:r>
              <a:rPr lang="en"/>
              <a:t>Ranging from $100k in one neighborhood to $330k in another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c3a384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c3a384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SubClass is one that i found to have interesting data </a:t>
            </a:r>
            <a:endParaRPr/>
          </a:p>
          <a:p>
            <a:pPr indent="-298450" lvl="0" marL="457200" rtl="0" algn="l">
              <a:spcBef>
                <a:spcPts val="0"/>
              </a:spcBef>
              <a:spcAft>
                <a:spcPts val="0"/>
              </a:spcAft>
              <a:buSzPts val="1100"/>
              <a:buChar char="●"/>
            </a:pPr>
            <a:r>
              <a:rPr lang="en"/>
              <a:t>Identifies the type of dwelling that was sold. This categorizes the home by age, number of floors, and style.</a:t>
            </a:r>
            <a:endParaRPr/>
          </a:p>
          <a:p>
            <a:pPr indent="-298450" lvl="0" marL="457200" rtl="0" algn="l">
              <a:spcBef>
                <a:spcPts val="0"/>
              </a:spcBef>
              <a:spcAft>
                <a:spcPts val="0"/>
              </a:spcAft>
              <a:buSzPts val="1100"/>
              <a:buChar char="●"/>
            </a:pPr>
            <a:r>
              <a:rPr lang="en"/>
              <a:t>Ranging from $95k on average for 1-STORY  that was built in 1945 or earlier</a:t>
            </a:r>
            <a:endParaRPr/>
          </a:p>
          <a:p>
            <a:pPr indent="-298450" lvl="0" marL="457200" rtl="0" algn="l">
              <a:spcBef>
                <a:spcPts val="0"/>
              </a:spcBef>
              <a:spcAft>
                <a:spcPts val="0"/>
              </a:spcAft>
              <a:buSzPts val="1100"/>
              <a:buChar char="●"/>
            </a:pPr>
            <a:r>
              <a:rPr lang="en"/>
              <a:t>To $239k on average for a 2-STORY built in 1946 or newer</a:t>
            </a:r>
            <a:endParaRPr/>
          </a:p>
          <a:p>
            <a:pPr indent="-304800" lvl="0" marL="457200" rtl="0" algn="l">
              <a:spcBef>
                <a:spcPts val="0"/>
              </a:spcBef>
              <a:spcAft>
                <a:spcPts val="0"/>
              </a:spcAft>
              <a:buSzPts val="1200"/>
              <a:buChar char="●"/>
            </a:pPr>
            <a:r>
              <a:rPr lang="en" sz="1200">
                <a:highlight>
                  <a:srgbClr val="FFFFFF"/>
                </a:highlight>
              </a:rPr>
              <a:t>So clearly newer homes with more stories are worth more money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Ames Housing Sale Prices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Lindsey Roeder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Fitting </a:t>
            </a:r>
            <a:r>
              <a:rPr lang="en"/>
              <a:t>the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Construction Process</a:t>
            </a:r>
            <a:endParaRPr/>
          </a:p>
        </p:txBody>
      </p:sp>
      <p:grpSp>
        <p:nvGrpSpPr>
          <p:cNvPr id="129" name="Google Shape;129;p23"/>
          <p:cNvGrpSpPr/>
          <p:nvPr/>
        </p:nvGrpSpPr>
        <p:grpSpPr>
          <a:xfrm>
            <a:off x="5632317" y="1189775"/>
            <a:ext cx="3305700" cy="3483050"/>
            <a:chOff x="5632317" y="1189775"/>
            <a:chExt cx="3305700" cy="3483050"/>
          </a:xfrm>
        </p:grpSpPr>
        <p:sp>
          <p:nvSpPr>
            <p:cNvPr id="130" name="Google Shape;130;p23"/>
            <p:cNvSpPr/>
            <p:nvPr/>
          </p:nvSpPr>
          <p:spPr>
            <a:xfrm>
              <a:off x="5632317" y="1189775"/>
              <a:ext cx="3305700" cy="669000"/>
            </a:xfrm>
            <a:prstGeom prst="chevron">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Elastic Net</a:t>
              </a:r>
              <a:endParaRPr sz="2400">
                <a:solidFill>
                  <a:srgbClr val="FFFFFF"/>
                </a:solidFill>
                <a:latin typeface="Roboto"/>
                <a:ea typeface="Roboto"/>
                <a:cs typeface="Roboto"/>
                <a:sym typeface="Roboto"/>
              </a:endParaRPr>
            </a:p>
          </p:txBody>
        </p:sp>
        <p:sp>
          <p:nvSpPr>
            <p:cNvPr id="131" name="Google Shape;131;p23"/>
            <p:cNvSpPr txBox="1"/>
            <p:nvPr/>
          </p:nvSpPr>
          <p:spPr>
            <a:xfrm>
              <a:off x="5869175" y="2057125"/>
              <a:ext cx="2832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latin typeface="Roboto"/>
                  <a:ea typeface="Roboto"/>
                  <a:cs typeface="Roboto"/>
                  <a:sym typeface="Roboto"/>
                </a:rPr>
                <a:t>Prevents </a:t>
              </a:r>
              <a:r>
                <a:rPr b="1" lang="en" sz="1900">
                  <a:latin typeface="Roboto"/>
                  <a:ea typeface="Roboto"/>
                  <a:cs typeface="Roboto"/>
                  <a:sym typeface="Roboto"/>
                </a:rPr>
                <a:t>overfitting by:</a:t>
              </a:r>
              <a:endParaRPr b="1" sz="1900">
                <a:latin typeface="Roboto"/>
                <a:ea typeface="Roboto"/>
                <a:cs typeface="Roboto"/>
                <a:sym typeface="Roboto"/>
              </a:endParaRPr>
            </a:p>
            <a:p>
              <a:pPr indent="-349250" lvl="0" marL="457200" rtl="0" algn="l">
                <a:lnSpc>
                  <a:spcPct val="115000"/>
                </a:lnSpc>
                <a:spcBef>
                  <a:spcPts val="1000"/>
                </a:spcBef>
                <a:spcAft>
                  <a:spcPts val="0"/>
                </a:spcAft>
                <a:buSzPts val="1900"/>
                <a:buFont typeface="Roboto"/>
                <a:buChar char="●"/>
              </a:pPr>
              <a:r>
                <a:rPr lang="en" sz="1900">
                  <a:latin typeface="Roboto"/>
                  <a:ea typeface="Roboto"/>
                  <a:cs typeface="Roboto"/>
                  <a:sym typeface="Roboto"/>
                </a:rPr>
                <a:t>Adjusting for </a:t>
              </a:r>
              <a:r>
                <a:rPr lang="en" sz="1900">
                  <a:latin typeface="Roboto"/>
                  <a:ea typeface="Roboto"/>
                  <a:cs typeface="Roboto"/>
                  <a:sym typeface="Roboto"/>
                </a:rPr>
                <a:t>highly correlated </a:t>
              </a:r>
              <a:r>
                <a:rPr lang="en" sz="1900">
                  <a:latin typeface="Roboto"/>
                  <a:ea typeface="Roboto"/>
                  <a:cs typeface="Roboto"/>
                  <a:sym typeface="Roboto"/>
                </a:rPr>
                <a:t>variables</a:t>
              </a:r>
              <a:endParaRPr sz="1900">
                <a:latin typeface="Roboto"/>
                <a:ea typeface="Roboto"/>
                <a:cs typeface="Roboto"/>
                <a:sym typeface="Roboto"/>
              </a:endParaRPr>
            </a:p>
            <a:p>
              <a:pPr indent="-349250" lvl="0" marL="457200" rtl="0" algn="l">
                <a:lnSpc>
                  <a:spcPct val="115000"/>
                </a:lnSpc>
                <a:spcBef>
                  <a:spcPts val="1000"/>
                </a:spcBef>
                <a:spcAft>
                  <a:spcPts val="1000"/>
                </a:spcAft>
                <a:buSzPts val="1900"/>
                <a:buFont typeface="Roboto"/>
                <a:buChar char="●"/>
              </a:pPr>
              <a:r>
                <a:rPr lang="en" sz="1900">
                  <a:latin typeface="Roboto"/>
                  <a:ea typeface="Roboto"/>
                  <a:cs typeface="Roboto"/>
                  <a:sym typeface="Roboto"/>
                </a:rPr>
                <a:t>Eliminating unnecessary features</a:t>
              </a:r>
              <a:endParaRPr sz="1900">
                <a:latin typeface="Roboto"/>
                <a:ea typeface="Roboto"/>
                <a:cs typeface="Roboto"/>
                <a:sym typeface="Roboto"/>
              </a:endParaRPr>
            </a:p>
          </p:txBody>
        </p:sp>
      </p:grpSp>
      <p:grpSp>
        <p:nvGrpSpPr>
          <p:cNvPr id="132" name="Google Shape;132;p23"/>
          <p:cNvGrpSpPr/>
          <p:nvPr/>
        </p:nvGrpSpPr>
        <p:grpSpPr>
          <a:xfrm>
            <a:off x="0" y="1189989"/>
            <a:ext cx="3546900" cy="3482836"/>
            <a:chOff x="0" y="1189989"/>
            <a:chExt cx="3546900" cy="3482836"/>
          </a:xfrm>
        </p:grpSpPr>
        <p:sp>
          <p:nvSpPr>
            <p:cNvPr id="133" name="Google Shape;133;p23"/>
            <p:cNvSpPr/>
            <p:nvPr/>
          </p:nvSpPr>
          <p:spPr>
            <a:xfrm>
              <a:off x="0" y="1189989"/>
              <a:ext cx="3546900" cy="669000"/>
            </a:xfrm>
            <a:prstGeom prst="homePlate">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Cleaning Data</a:t>
              </a:r>
              <a:endParaRPr sz="2400">
                <a:solidFill>
                  <a:srgbClr val="FFFFFF"/>
                </a:solidFill>
                <a:latin typeface="Roboto"/>
                <a:ea typeface="Roboto"/>
                <a:cs typeface="Roboto"/>
                <a:sym typeface="Roboto"/>
              </a:endParaRPr>
            </a:p>
          </p:txBody>
        </p:sp>
        <p:sp>
          <p:nvSpPr>
            <p:cNvPr id="134" name="Google Shape;134;p23"/>
            <p:cNvSpPr txBox="1"/>
            <p:nvPr/>
          </p:nvSpPr>
          <p:spPr>
            <a:xfrm>
              <a:off x="356100" y="2057125"/>
              <a:ext cx="28347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latin typeface="Roboto"/>
                  <a:ea typeface="Roboto"/>
                  <a:cs typeface="Roboto"/>
                  <a:sym typeface="Roboto"/>
                </a:rPr>
                <a:t>Adjustments:</a:t>
              </a:r>
              <a:endParaRPr b="1" sz="2100">
                <a:latin typeface="Roboto"/>
                <a:ea typeface="Roboto"/>
                <a:cs typeface="Roboto"/>
                <a:sym typeface="Roboto"/>
              </a:endParaRPr>
            </a:p>
            <a:p>
              <a:pPr indent="-361950" lvl="0" marL="457200" rtl="0" algn="l">
                <a:lnSpc>
                  <a:spcPct val="115000"/>
                </a:lnSpc>
                <a:spcBef>
                  <a:spcPts val="1000"/>
                </a:spcBef>
                <a:spcAft>
                  <a:spcPts val="0"/>
                </a:spcAft>
                <a:buSzPts val="2100"/>
                <a:buFont typeface="Roboto"/>
                <a:buChar char="●"/>
              </a:pPr>
              <a:r>
                <a:rPr lang="en" sz="2100">
                  <a:latin typeface="Roboto"/>
                  <a:ea typeface="Roboto"/>
                  <a:cs typeface="Roboto"/>
                  <a:sym typeface="Roboto"/>
                </a:rPr>
                <a:t>Transform categorical data into </a:t>
              </a:r>
              <a:r>
                <a:rPr lang="en" sz="2100">
                  <a:latin typeface="Roboto"/>
                  <a:ea typeface="Roboto"/>
                  <a:cs typeface="Roboto"/>
                  <a:sym typeface="Roboto"/>
                </a:rPr>
                <a:t>quantifiable</a:t>
              </a:r>
              <a:r>
                <a:rPr lang="en" sz="2100">
                  <a:latin typeface="Roboto"/>
                  <a:ea typeface="Roboto"/>
                  <a:cs typeface="Roboto"/>
                  <a:sym typeface="Roboto"/>
                </a:rPr>
                <a:t> data</a:t>
              </a:r>
              <a:endParaRPr sz="2100">
                <a:latin typeface="Roboto"/>
                <a:ea typeface="Roboto"/>
                <a:cs typeface="Roboto"/>
                <a:sym typeface="Roboto"/>
              </a:endParaRPr>
            </a:p>
          </p:txBody>
        </p:sp>
      </p:grpSp>
      <p:grpSp>
        <p:nvGrpSpPr>
          <p:cNvPr id="135" name="Google Shape;135;p23"/>
          <p:cNvGrpSpPr/>
          <p:nvPr/>
        </p:nvGrpSpPr>
        <p:grpSpPr>
          <a:xfrm>
            <a:off x="2944204" y="1189775"/>
            <a:ext cx="3305700" cy="3483050"/>
            <a:chOff x="2944204" y="1189775"/>
            <a:chExt cx="3305700" cy="3483050"/>
          </a:xfrm>
        </p:grpSpPr>
        <p:sp>
          <p:nvSpPr>
            <p:cNvPr id="136" name="Google Shape;136;p23"/>
            <p:cNvSpPr/>
            <p:nvPr/>
          </p:nvSpPr>
          <p:spPr>
            <a:xfrm>
              <a:off x="2944204" y="1189775"/>
              <a:ext cx="3305700" cy="669000"/>
            </a:xfrm>
            <a:prstGeom prst="chevron">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Scaling</a:t>
              </a:r>
              <a:endParaRPr sz="2400">
                <a:solidFill>
                  <a:srgbClr val="FFFFFF"/>
                </a:solidFill>
                <a:latin typeface="Roboto"/>
                <a:ea typeface="Roboto"/>
                <a:cs typeface="Roboto"/>
                <a:sym typeface="Roboto"/>
              </a:endParaRPr>
            </a:p>
          </p:txBody>
        </p:sp>
        <p:sp>
          <p:nvSpPr>
            <p:cNvPr id="137" name="Google Shape;137;p23"/>
            <p:cNvSpPr txBox="1"/>
            <p:nvPr/>
          </p:nvSpPr>
          <p:spPr>
            <a:xfrm>
              <a:off x="3154650" y="2057125"/>
              <a:ext cx="28347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latin typeface="Roboto"/>
                  <a:ea typeface="Roboto"/>
                  <a:cs typeface="Roboto"/>
                  <a:sym typeface="Roboto"/>
                </a:rPr>
                <a:t>Standardize features based on:</a:t>
              </a:r>
              <a:endParaRPr b="1" sz="1900">
                <a:latin typeface="Roboto"/>
                <a:ea typeface="Roboto"/>
                <a:cs typeface="Roboto"/>
                <a:sym typeface="Roboto"/>
              </a:endParaRPr>
            </a:p>
            <a:p>
              <a:pPr indent="-349250" lvl="0" marL="457200" rtl="0" algn="l">
                <a:lnSpc>
                  <a:spcPct val="115000"/>
                </a:lnSpc>
                <a:spcBef>
                  <a:spcPts val="1000"/>
                </a:spcBef>
                <a:spcAft>
                  <a:spcPts val="0"/>
                </a:spcAft>
                <a:buSzPts val="1900"/>
                <a:buFont typeface="Roboto"/>
                <a:buChar char="●"/>
              </a:pPr>
              <a:r>
                <a:rPr lang="en" sz="1900">
                  <a:latin typeface="Roboto"/>
                  <a:ea typeface="Roboto"/>
                  <a:cs typeface="Roboto"/>
                  <a:sym typeface="Roboto"/>
                </a:rPr>
                <a:t>Individual averages</a:t>
              </a:r>
              <a:endParaRPr sz="1900">
                <a:latin typeface="Roboto"/>
                <a:ea typeface="Roboto"/>
                <a:cs typeface="Roboto"/>
                <a:sym typeface="Roboto"/>
              </a:endParaRPr>
            </a:p>
            <a:p>
              <a:pPr indent="-349250" lvl="0" marL="457200" rtl="0" algn="l">
                <a:lnSpc>
                  <a:spcPct val="115000"/>
                </a:lnSpc>
                <a:spcBef>
                  <a:spcPts val="1000"/>
                </a:spcBef>
                <a:spcAft>
                  <a:spcPts val="1000"/>
                </a:spcAft>
                <a:buSzPts val="1900"/>
                <a:buFont typeface="Roboto"/>
                <a:buChar char="●"/>
              </a:pPr>
              <a:r>
                <a:rPr lang="en" sz="1900">
                  <a:latin typeface="Roboto"/>
                  <a:ea typeface="Roboto"/>
                  <a:cs typeface="Roboto"/>
                  <a:sym typeface="Roboto"/>
                </a:rPr>
                <a:t>Distribution of data points from average</a:t>
              </a:r>
              <a:endParaRPr sz="1900">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Evaluating the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Evaluating the Model</a:t>
            </a:r>
            <a:endParaRPr/>
          </a:p>
        </p:txBody>
      </p:sp>
      <p:sp>
        <p:nvSpPr>
          <p:cNvPr id="148" name="Google Shape;148;p25"/>
          <p:cNvSpPr txBox="1"/>
          <p:nvPr>
            <p:ph idx="1" type="body"/>
          </p:nvPr>
        </p:nvSpPr>
        <p:spPr>
          <a:xfrm>
            <a:off x="241575" y="1705513"/>
            <a:ext cx="4152300" cy="2765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On average, the model explains </a:t>
            </a:r>
            <a:r>
              <a:rPr b="1" lang="en" sz="2200">
                <a:solidFill>
                  <a:schemeClr val="dk1"/>
                </a:solidFill>
              </a:rPr>
              <a:t>84%</a:t>
            </a:r>
            <a:r>
              <a:rPr lang="en" sz="2200">
                <a:solidFill>
                  <a:schemeClr val="dk1"/>
                </a:solidFill>
              </a:rPr>
              <a:t> of the variance in Sale Price</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Model performs better with prices under $300k</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Improve by adding variables</a:t>
            </a:r>
            <a:endParaRPr sz="2200">
              <a:solidFill>
                <a:schemeClr val="dk1"/>
              </a:solidFill>
            </a:endParaRPr>
          </a:p>
        </p:txBody>
      </p:sp>
      <p:pic>
        <p:nvPicPr>
          <p:cNvPr id="149" name="Google Shape;149;p25"/>
          <p:cNvPicPr preferRelativeResize="0"/>
          <p:nvPr/>
        </p:nvPicPr>
        <p:blipFill>
          <a:blip r:embed="rId3">
            <a:alphaModFix/>
          </a:blip>
          <a:stretch>
            <a:fillRect/>
          </a:stretch>
        </p:blipFill>
        <p:spPr>
          <a:xfrm>
            <a:off x="4616400" y="1277025"/>
            <a:ext cx="4527599" cy="36220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55" name="Google Shape;155;p26"/>
          <p:cNvSpPr txBox="1"/>
          <p:nvPr>
            <p:ph idx="1" type="body"/>
          </p:nvPr>
        </p:nvSpPr>
        <p:spPr>
          <a:xfrm>
            <a:off x="4568475" y="500925"/>
            <a:ext cx="4352400" cy="40986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Feature selection</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Model &amp; Estimator</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Adjust Categorical Data</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Scale Features</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Elastic Net</a:t>
            </a:r>
            <a:endParaRPr sz="2400">
              <a:solidFill>
                <a:schemeClr val="dk1"/>
              </a:solidFill>
            </a:endParaRPr>
          </a:p>
          <a:p>
            <a:pPr indent="0" lvl="0" marL="91440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Evaluation &amp; Improvements</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Problem:</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 sz="2900"/>
              <a:t>How can we predict the sale price of homes?</a:t>
            </a:r>
            <a:endParaRPr sz="2900"/>
          </a:p>
        </p:txBody>
      </p:sp>
      <p:sp>
        <p:nvSpPr>
          <p:cNvPr id="71" name="Google Shape;71;p14"/>
          <p:cNvSpPr txBox="1"/>
          <p:nvPr>
            <p:ph idx="1" type="body"/>
          </p:nvPr>
        </p:nvSpPr>
        <p:spPr>
          <a:xfrm>
            <a:off x="4457700" y="500925"/>
            <a:ext cx="45279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chemeClr val="dk1"/>
                </a:solidFill>
              </a:rPr>
              <a:t>Model Construction Timeline</a:t>
            </a:r>
            <a:endParaRPr sz="2500">
              <a:solidFill>
                <a:schemeClr val="dk1"/>
              </a:solidFill>
            </a:endParaRPr>
          </a:p>
          <a:p>
            <a:pPr indent="-374650" lvl="0" marL="457200" rtl="0" algn="l">
              <a:spcBef>
                <a:spcPts val="1000"/>
              </a:spcBef>
              <a:spcAft>
                <a:spcPts val="0"/>
              </a:spcAft>
              <a:buClr>
                <a:schemeClr val="dk1"/>
              </a:buClr>
              <a:buSzPts val="2300"/>
              <a:buChar char="●"/>
            </a:pPr>
            <a:r>
              <a:rPr lang="en" sz="2300">
                <a:solidFill>
                  <a:schemeClr val="dk1"/>
                </a:solidFill>
              </a:rPr>
              <a:t>Feature selection</a:t>
            </a:r>
            <a:endParaRPr sz="2300">
              <a:solidFill>
                <a:schemeClr val="dk1"/>
              </a:solidFill>
            </a:endParaRPr>
          </a:p>
          <a:p>
            <a:pPr indent="-374650" lvl="0" marL="457200" rtl="0" algn="l">
              <a:spcBef>
                <a:spcPts val="1000"/>
              </a:spcBef>
              <a:spcAft>
                <a:spcPts val="0"/>
              </a:spcAft>
              <a:buClr>
                <a:schemeClr val="dk1"/>
              </a:buClr>
              <a:buSzPts val="2300"/>
              <a:buChar char="●"/>
            </a:pPr>
            <a:r>
              <a:rPr lang="en" sz="2300">
                <a:solidFill>
                  <a:schemeClr val="dk1"/>
                </a:solidFill>
              </a:rPr>
              <a:t>Fitting a model</a:t>
            </a:r>
            <a:endParaRPr sz="2300">
              <a:solidFill>
                <a:schemeClr val="dk1"/>
              </a:solidFill>
            </a:endParaRPr>
          </a:p>
          <a:p>
            <a:pPr indent="-374650" lvl="0" marL="457200" rtl="0" algn="l">
              <a:spcBef>
                <a:spcPts val="1000"/>
              </a:spcBef>
              <a:spcAft>
                <a:spcPts val="1000"/>
              </a:spcAft>
              <a:buClr>
                <a:schemeClr val="dk1"/>
              </a:buClr>
              <a:buSzPts val="2300"/>
              <a:buChar char="●"/>
            </a:pPr>
            <a:r>
              <a:rPr lang="en" sz="2300">
                <a:solidFill>
                  <a:schemeClr val="dk1"/>
                </a:solidFill>
              </a:rPr>
              <a:t>Evaluating the model</a:t>
            </a:r>
            <a:endParaRPr sz="2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Quantitative Data Cleaning</a:t>
            </a:r>
            <a:endParaRPr/>
          </a:p>
        </p:txBody>
      </p:sp>
      <p:sp>
        <p:nvSpPr>
          <p:cNvPr id="82" name="Google Shape;82;p16"/>
          <p:cNvSpPr txBox="1"/>
          <p:nvPr/>
        </p:nvSpPr>
        <p:spPr>
          <a:xfrm>
            <a:off x="560775" y="1771150"/>
            <a:ext cx="3000000" cy="2678100"/>
          </a:xfrm>
          <a:prstGeom prst="rect">
            <a:avLst/>
          </a:prstGeom>
          <a:solidFill>
            <a:srgbClr val="EFEFEF"/>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rPr>
              <a:t>Excellent</a:t>
            </a:r>
            <a:endParaRPr sz="2700">
              <a:solidFill>
                <a:schemeClr val="dk1"/>
              </a:solidFill>
            </a:endParaRPr>
          </a:p>
          <a:p>
            <a:pPr indent="0" lvl="0" marL="0" rtl="0" algn="ctr">
              <a:spcBef>
                <a:spcPts val="0"/>
              </a:spcBef>
              <a:spcAft>
                <a:spcPts val="0"/>
              </a:spcAft>
              <a:buNone/>
            </a:pPr>
            <a:r>
              <a:rPr lang="en" sz="2700">
                <a:solidFill>
                  <a:schemeClr val="dk1"/>
                </a:solidFill>
              </a:rPr>
              <a:t>Good</a:t>
            </a:r>
            <a:endParaRPr sz="2700">
              <a:solidFill>
                <a:schemeClr val="dk1"/>
              </a:solidFill>
            </a:endParaRPr>
          </a:p>
          <a:p>
            <a:pPr indent="0" lvl="0" marL="0" rtl="0" algn="ctr">
              <a:spcBef>
                <a:spcPts val="0"/>
              </a:spcBef>
              <a:spcAft>
                <a:spcPts val="0"/>
              </a:spcAft>
              <a:buNone/>
            </a:pPr>
            <a:r>
              <a:rPr lang="en" sz="2700">
                <a:solidFill>
                  <a:schemeClr val="dk1"/>
                </a:solidFill>
              </a:rPr>
              <a:t>Typical</a:t>
            </a:r>
            <a:endParaRPr sz="2700">
              <a:solidFill>
                <a:schemeClr val="dk1"/>
              </a:solidFill>
            </a:endParaRPr>
          </a:p>
          <a:p>
            <a:pPr indent="0" lvl="0" marL="0" rtl="0" algn="ctr">
              <a:spcBef>
                <a:spcPts val="0"/>
              </a:spcBef>
              <a:spcAft>
                <a:spcPts val="0"/>
              </a:spcAft>
              <a:buNone/>
            </a:pPr>
            <a:r>
              <a:rPr lang="en" sz="2700">
                <a:solidFill>
                  <a:schemeClr val="dk1"/>
                </a:solidFill>
              </a:rPr>
              <a:t>Fair</a:t>
            </a:r>
            <a:endParaRPr sz="2700">
              <a:solidFill>
                <a:schemeClr val="dk1"/>
              </a:solidFill>
            </a:endParaRPr>
          </a:p>
          <a:p>
            <a:pPr indent="0" lvl="0" marL="0" rtl="0" algn="ctr">
              <a:spcBef>
                <a:spcPts val="0"/>
              </a:spcBef>
              <a:spcAft>
                <a:spcPts val="0"/>
              </a:spcAft>
              <a:buNone/>
            </a:pPr>
            <a:r>
              <a:rPr lang="en" sz="2700">
                <a:solidFill>
                  <a:schemeClr val="dk1"/>
                </a:solidFill>
              </a:rPr>
              <a:t>Poor</a:t>
            </a:r>
            <a:endParaRPr sz="2700">
              <a:solidFill>
                <a:schemeClr val="dk1"/>
              </a:solidFill>
            </a:endParaRPr>
          </a:p>
          <a:p>
            <a:pPr indent="0" lvl="0" marL="0" rtl="0" algn="ctr">
              <a:spcBef>
                <a:spcPts val="0"/>
              </a:spcBef>
              <a:spcAft>
                <a:spcPts val="0"/>
              </a:spcAft>
              <a:buNone/>
            </a:pPr>
            <a:r>
              <a:rPr lang="en" sz="2700">
                <a:solidFill>
                  <a:schemeClr val="dk1"/>
                </a:solidFill>
              </a:rPr>
              <a:t>No Basement</a:t>
            </a:r>
            <a:endParaRPr sz="2700">
              <a:solidFill>
                <a:schemeClr val="dk1"/>
              </a:solidFill>
            </a:endParaRPr>
          </a:p>
        </p:txBody>
      </p:sp>
      <p:sp>
        <p:nvSpPr>
          <p:cNvPr id="83" name="Google Shape;83;p16"/>
          <p:cNvSpPr txBox="1"/>
          <p:nvPr/>
        </p:nvSpPr>
        <p:spPr>
          <a:xfrm>
            <a:off x="5512150" y="1771150"/>
            <a:ext cx="3000000" cy="2678100"/>
          </a:xfrm>
          <a:prstGeom prst="rect">
            <a:avLst/>
          </a:prstGeom>
          <a:solidFill>
            <a:srgbClr val="EFEFEF"/>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rPr>
              <a:t>5</a:t>
            </a:r>
            <a:endParaRPr sz="2700">
              <a:solidFill>
                <a:schemeClr val="dk1"/>
              </a:solidFill>
            </a:endParaRPr>
          </a:p>
          <a:p>
            <a:pPr indent="0" lvl="0" marL="0" rtl="0" algn="ctr">
              <a:spcBef>
                <a:spcPts val="0"/>
              </a:spcBef>
              <a:spcAft>
                <a:spcPts val="0"/>
              </a:spcAft>
              <a:buNone/>
            </a:pPr>
            <a:r>
              <a:rPr lang="en" sz="2700">
                <a:solidFill>
                  <a:schemeClr val="dk1"/>
                </a:solidFill>
              </a:rPr>
              <a:t>4</a:t>
            </a:r>
            <a:endParaRPr sz="2700">
              <a:solidFill>
                <a:schemeClr val="dk1"/>
              </a:solidFill>
            </a:endParaRPr>
          </a:p>
          <a:p>
            <a:pPr indent="0" lvl="0" marL="0" rtl="0" algn="ctr">
              <a:spcBef>
                <a:spcPts val="0"/>
              </a:spcBef>
              <a:spcAft>
                <a:spcPts val="0"/>
              </a:spcAft>
              <a:buNone/>
            </a:pPr>
            <a:r>
              <a:rPr lang="en" sz="2700">
                <a:solidFill>
                  <a:schemeClr val="dk1"/>
                </a:solidFill>
              </a:rPr>
              <a:t>3</a:t>
            </a:r>
            <a:endParaRPr sz="2700">
              <a:solidFill>
                <a:schemeClr val="dk1"/>
              </a:solidFill>
            </a:endParaRPr>
          </a:p>
          <a:p>
            <a:pPr indent="0" lvl="0" marL="0" rtl="0" algn="ctr">
              <a:spcBef>
                <a:spcPts val="0"/>
              </a:spcBef>
              <a:spcAft>
                <a:spcPts val="0"/>
              </a:spcAft>
              <a:buNone/>
            </a:pPr>
            <a:r>
              <a:rPr lang="en" sz="2700">
                <a:solidFill>
                  <a:schemeClr val="dk1"/>
                </a:solidFill>
              </a:rPr>
              <a:t>2</a:t>
            </a:r>
            <a:endParaRPr sz="2700">
              <a:solidFill>
                <a:schemeClr val="dk1"/>
              </a:solidFill>
            </a:endParaRPr>
          </a:p>
          <a:p>
            <a:pPr indent="0" lvl="0" marL="0" rtl="0" algn="ctr">
              <a:spcBef>
                <a:spcPts val="0"/>
              </a:spcBef>
              <a:spcAft>
                <a:spcPts val="0"/>
              </a:spcAft>
              <a:buNone/>
            </a:pPr>
            <a:r>
              <a:rPr lang="en" sz="2700">
                <a:solidFill>
                  <a:schemeClr val="dk1"/>
                </a:solidFill>
              </a:rPr>
              <a:t>1</a:t>
            </a:r>
            <a:endParaRPr sz="2700">
              <a:solidFill>
                <a:schemeClr val="dk1"/>
              </a:solidFill>
            </a:endParaRPr>
          </a:p>
          <a:p>
            <a:pPr indent="0" lvl="0" marL="0" rtl="0" algn="ctr">
              <a:spcBef>
                <a:spcPts val="0"/>
              </a:spcBef>
              <a:spcAft>
                <a:spcPts val="0"/>
              </a:spcAft>
              <a:buNone/>
            </a:pPr>
            <a:r>
              <a:rPr lang="en" sz="2700">
                <a:solidFill>
                  <a:schemeClr val="dk1"/>
                </a:solidFill>
              </a:rPr>
              <a:t>0</a:t>
            </a:r>
            <a:endParaRPr sz="2700">
              <a:solidFill>
                <a:schemeClr val="dk1"/>
              </a:solidFill>
            </a:endParaRPr>
          </a:p>
        </p:txBody>
      </p:sp>
      <p:sp>
        <p:nvSpPr>
          <p:cNvPr id="84" name="Google Shape;84;p16"/>
          <p:cNvSpPr/>
          <p:nvPr/>
        </p:nvSpPr>
        <p:spPr>
          <a:xfrm>
            <a:off x="3793625" y="2777650"/>
            <a:ext cx="1514100" cy="6651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Quantitative Features Correlation</a:t>
            </a:r>
            <a:endParaRPr/>
          </a:p>
        </p:txBody>
      </p:sp>
      <p:sp>
        <p:nvSpPr>
          <p:cNvPr id="90" name="Google Shape;90;p17"/>
          <p:cNvSpPr txBox="1"/>
          <p:nvPr>
            <p:ph idx="1" type="body"/>
          </p:nvPr>
        </p:nvSpPr>
        <p:spPr>
          <a:xfrm>
            <a:off x="311700" y="1505700"/>
            <a:ext cx="4189800" cy="29688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1"/>
              </a:buClr>
              <a:buSzPts val="2500"/>
              <a:buChar char="●"/>
            </a:pPr>
            <a:r>
              <a:rPr lang="en" sz="2500">
                <a:solidFill>
                  <a:schemeClr val="dk1"/>
                </a:solidFill>
              </a:rPr>
              <a:t>4 numeric features</a:t>
            </a:r>
            <a:endParaRPr sz="2500">
              <a:solidFill>
                <a:schemeClr val="dk1"/>
              </a:solidFill>
            </a:endParaRPr>
          </a:p>
          <a:p>
            <a:pPr indent="-387350" lvl="1" marL="914400" rtl="0" algn="l">
              <a:spcBef>
                <a:spcPts val="0"/>
              </a:spcBef>
              <a:spcAft>
                <a:spcPts val="0"/>
              </a:spcAft>
              <a:buClr>
                <a:schemeClr val="dk1"/>
              </a:buClr>
              <a:buSzPts val="2500"/>
              <a:buChar char="○"/>
            </a:pPr>
            <a:r>
              <a:rPr lang="en" sz="2500">
                <a:solidFill>
                  <a:schemeClr val="dk1"/>
                </a:solidFill>
              </a:rPr>
              <a:t>Overall Quality</a:t>
            </a:r>
            <a:endParaRPr sz="2500">
              <a:solidFill>
                <a:schemeClr val="dk1"/>
              </a:solidFill>
            </a:endParaRPr>
          </a:p>
          <a:p>
            <a:pPr indent="-387350" lvl="1" marL="914400" rtl="0" algn="l">
              <a:spcBef>
                <a:spcPts val="0"/>
              </a:spcBef>
              <a:spcAft>
                <a:spcPts val="0"/>
              </a:spcAft>
              <a:buClr>
                <a:schemeClr val="dk1"/>
              </a:buClr>
              <a:buSzPts val="2500"/>
              <a:buChar char="○"/>
            </a:pPr>
            <a:r>
              <a:rPr lang="en" sz="2500">
                <a:solidFill>
                  <a:schemeClr val="dk1"/>
                </a:solidFill>
              </a:rPr>
              <a:t>Living Area</a:t>
            </a:r>
            <a:endParaRPr sz="2500">
              <a:solidFill>
                <a:schemeClr val="dk1"/>
              </a:solidFill>
            </a:endParaRPr>
          </a:p>
          <a:p>
            <a:pPr indent="-387350" lvl="1" marL="914400" rtl="0" algn="l">
              <a:spcBef>
                <a:spcPts val="0"/>
              </a:spcBef>
              <a:spcAft>
                <a:spcPts val="0"/>
              </a:spcAft>
              <a:buClr>
                <a:schemeClr val="dk1"/>
              </a:buClr>
              <a:buSzPts val="2500"/>
              <a:buChar char="○"/>
            </a:pPr>
            <a:r>
              <a:rPr lang="en" sz="2500">
                <a:solidFill>
                  <a:schemeClr val="dk1"/>
                </a:solidFill>
              </a:rPr>
              <a:t>Total Basement Sq Ft</a:t>
            </a:r>
            <a:endParaRPr sz="2500">
              <a:solidFill>
                <a:schemeClr val="dk1"/>
              </a:solidFill>
            </a:endParaRPr>
          </a:p>
          <a:p>
            <a:pPr indent="-387350" lvl="1" marL="914400" rtl="0" algn="l">
              <a:spcBef>
                <a:spcPts val="0"/>
              </a:spcBef>
              <a:spcAft>
                <a:spcPts val="0"/>
              </a:spcAft>
              <a:buClr>
                <a:schemeClr val="dk1"/>
              </a:buClr>
              <a:buSzPts val="2500"/>
              <a:buChar char="○"/>
            </a:pPr>
            <a:r>
              <a:rPr lang="en" sz="2500">
                <a:solidFill>
                  <a:schemeClr val="dk1"/>
                </a:solidFill>
              </a:rPr>
              <a:t>Garage Area</a:t>
            </a:r>
            <a:endParaRPr sz="2500">
              <a:solidFill>
                <a:schemeClr val="dk1"/>
              </a:solidFill>
            </a:endParaRPr>
          </a:p>
        </p:txBody>
      </p:sp>
      <p:pic>
        <p:nvPicPr>
          <p:cNvPr id="91" name="Google Shape;91;p17"/>
          <p:cNvPicPr preferRelativeResize="0"/>
          <p:nvPr/>
        </p:nvPicPr>
        <p:blipFill>
          <a:blip r:embed="rId3">
            <a:alphaModFix/>
          </a:blip>
          <a:stretch>
            <a:fillRect/>
          </a:stretch>
        </p:blipFill>
        <p:spPr>
          <a:xfrm>
            <a:off x="4501400" y="1304900"/>
            <a:ext cx="4642594" cy="371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Living Area Square Footage</a:t>
            </a:r>
            <a:endParaRPr/>
          </a:p>
        </p:txBody>
      </p:sp>
      <p:sp>
        <p:nvSpPr>
          <p:cNvPr id="97" name="Google Shape;97;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1"/>
              </a:buClr>
              <a:buSzPts val="2500"/>
              <a:buChar char="●"/>
            </a:pPr>
            <a:r>
              <a:rPr lang="en" sz="2500">
                <a:solidFill>
                  <a:schemeClr val="dk1"/>
                </a:solidFill>
              </a:rPr>
              <a:t>In general, sq ft and sale price has a correlated relationship</a:t>
            </a:r>
            <a:endParaRPr sz="2500">
              <a:solidFill>
                <a:schemeClr val="dk1"/>
              </a:solidFill>
            </a:endParaRPr>
          </a:p>
          <a:p>
            <a:pPr indent="-387350" lvl="0" marL="457200" rtl="0" algn="l">
              <a:spcBef>
                <a:spcPts val="1000"/>
              </a:spcBef>
              <a:spcAft>
                <a:spcPts val="1000"/>
              </a:spcAft>
              <a:buClr>
                <a:schemeClr val="dk1"/>
              </a:buClr>
              <a:buSzPts val="2500"/>
              <a:buChar char="●"/>
            </a:pPr>
            <a:r>
              <a:rPr lang="en" sz="2500">
                <a:solidFill>
                  <a:schemeClr val="dk1"/>
                </a:solidFill>
              </a:rPr>
              <a:t>If the sq ft is over 4,000 the sale price becomes unpredictable</a:t>
            </a:r>
            <a:endParaRPr sz="2500">
              <a:solidFill>
                <a:schemeClr val="dk1"/>
              </a:solidFill>
            </a:endParaRPr>
          </a:p>
        </p:txBody>
      </p:sp>
      <p:pic>
        <p:nvPicPr>
          <p:cNvPr id="98" name="Google Shape;98;p18"/>
          <p:cNvPicPr preferRelativeResize="0"/>
          <p:nvPr/>
        </p:nvPicPr>
        <p:blipFill>
          <a:blip r:embed="rId3">
            <a:alphaModFix/>
          </a:blip>
          <a:stretch>
            <a:fillRect/>
          </a:stretch>
        </p:blipFill>
        <p:spPr>
          <a:xfrm>
            <a:off x="0" y="1290975"/>
            <a:ext cx="4832401" cy="33826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Selection of Categorical Data</a:t>
            </a:r>
            <a:endParaRPr/>
          </a:p>
        </p:txBody>
      </p:sp>
      <p:sp>
        <p:nvSpPr>
          <p:cNvPr id="104" name="Google Shape;104;p19"/>
          <p:cNvSpPr txBox="1"/>
          <p:nvPr>
            <p:ph idx="2" type="body"/>
          </p:nvPr>
        </p:nvSpPr>
        <p:spPr>
          <a:xfrm>
            <a:off x="4808050" y="1939050"/>
            <a:ext cx="4203900" cy="220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solidFill>
                  <a:schemeClr val="dk1"/>
                </a:solidFill>
              </a:rPr>
              <a:t>Top 3 Qualitative Factors:</a:t>
            </a:r>
            <a:endParaRPr sz="2700">
              <a:solidFill>
                <a:schemeClr val="dk1"/>
              </a:solidFill>
            </a:endParaRPr>
          </a:p>
          <a:p>
            <a:pPr indent="-400050" lvl="0" marL="457200" rtl="0" algn="l">
              <a:spcBef>
                <a:spcPts val="1200"/>
              </a:spcBef>
              <a:spcAft>
                <a:spcPts val="0"/>
              </a:spcAft>
              <a:buClr>
                <a:schemeClr val="dk1"/>
              </a:buClr>
              <a:buSzPts val="2700"/>
              <a:buChar char="●"/>
            </a:pPr>
            <a:r>
              <a:rPr lang="en" sz="2700">
                <a:solidFill>
                  <a:schemeClr val="dk1"/>
                </a:solidFill>
              </a:rPr>
              <a:t>Location</a:t>
            </a:r>
            <a:endParaRPr sz="2700">
              <a:solidFill>
                <a:schemeClr val="dk1"/>
              </a:solidFill>
            </a:endParaRPr>
          </a:p>
          <a:p>
            <a:pPr indent="-400050" lvl="0" marL="457200" rtl="0" algn="l">
              <a:spcBef>
                <a:spcPts val="0"/>
              </a:spcBef>
              <a:spcAft>
                <a:spcPts val="0"/>
              </a:spcAft>
              <a:buClr>
                <a:schemeClr val="dk1"/>
              </a:buClr>
              <a:buSzPts val="2700"/>
              <a:buChar char="●"/>
            </a:pPr>
            <a:r>
              <a:rPr lang="en" sz="2700">
                <a:solidFill>
                  <a:schemeClr val="dk1"/>
                </a:solidFill>
              </a:rPr>
              <a:t>Time Period/Style</a:t>
            </a:r>
            <a:endParaRPr sz="2700">
              <a:solidFill>
                <a:schemeClr val="dk1"/>
              </a:solidFill>
            </a:endParaRPr>
          </a:p>
          <a:p>
            <a:pPr indent="-400050" lvl="0" marL="457200" rtl="0" algn="l">
              <a:spcBef>
                <a:spcPts val="0"/>
              </a:spcBef>
              <a:spcAft>
                <a:spcPts val="0"/>
              </a:spcAft>
              <a:buClr>
                <a:schemeClr val="dk1"/>
              </a:buClr>
              <a:buSzPts val="2700"/>
              <a:buChar char="●"/>
            </a:pPr>
            <a:r>
              <a:rPr lang="en" sz="2700">
                <a:solidFill>
                  <a:schemeClr val="dk1"/>
                </a:solidFill>
              </a:rPr>
              <a:t>Renovations</a:t>
            </a:r>
            <a:endParaRPr sz="2700">
              <a:solidFill>
                <a:schemeClr val="dk1"/>
              </a:solidFill>
            </a:endParaRPr>
          </a:p>
        </p:txBody>
      </p:sp>
      <p:sp>
        <p:nvSpPr>
          <p:cNvPr id="105" name="Google Shape;105;p19"/>
          <p:cNvSpPr txBox="1"/>
          <p:nvPr/>
        </p:nvSpPr>
        <p:spPr>
          <a:xfrm>
            <a:off x="0" y="4866600"/>
            <a:ext cx="6394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https://www.forbes.com/sites/trulia/2016/02/19/whats-my-home-worth-9-factors-that-affect-resale-value-2/?sh=552de5343be2</a:t>
            </a:r>
            <a:endParaRPr sz="600">
              <a:latin typeface="Roboto"/>
              <a:ea typeface="Roboto"/>
              <a:cs typeface="Roboto"/>
              <a:sym typeface="Roboto"/>
            </a:endParaRPr>
          </a:p>
        </p:txBody>
      </p:sp>
      <p:pic>
        <p:nvPicPr>
          <p:cNvPr id="106" name="Google Shape;106;p19"/>
          <p:cNvPicPr preferRelativeResize="0"/>
          <p:nvPr/>
        </p:nvPicPr>
        <p:blipFill>
          <a:blip r:embed="rId3">
            <a:alphaModFix/>
          </a:blip>
          <a:stretch>
            <a:fillRect/>
          </a:stretch>
        </p:blipFill>
        <p:spPr>
          <a:xfrm>
            <a:off x="137600" y="1534600"/>
            <a:ext cx="4527600" cy="3018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Sale Price by Neighborhood</a:t>
            </a:r>
            <a:endParaRPr/>
          </a:p>
        </p:txBody>
      </p:sp>
      <p:pic>
        <p:nvPicPr>
          <p:cNvPr id="112" name="Google Shape;112;p20"/>
          <p:cNvPicPr preferRelativeResize="0"/>
          <p:nvPr/>
        </p:nvPicPr>
        <p:blipFill>
          <a:blip r:embed="rId3">
            <a:alphaModFix/>
          </a:blip>
          <a:stretch>
            <a:fillRect/>
          </a:stretch>
        </p:blipFill>
        <p:spPr>
          <a:xfrm>
            <a:off x="4041675" y="115650"/>
            <a:ext cx="4908201"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Sale Price by Home Type</a:t>
            </a:r>
            <a:endParaRPr/>
          </a:p>
        </p:txBody>
      </p:sp>
      <p:pic>
        <p:nvPicPr>
          <p:cNvPr id="118" name="Google Shape;118;p21"/>
          <p:cNvPicPr preferRelativeResize="0"/>
          <p:nvPr/>
        </p:nvPicPr>
        <p:blipFill>
          <a:blip r:embed="rId3">
            <a:alphaModFix/>
          </a:blip>
          <a:stretch>
            <a:fillRect/>
          </a:stretch>
        </p:blipFill>
        <p:spPr>
          <a:xfrm>
            <a:off x="965525" y="1293050"/>
            <a:ext cx="7212956" cy="371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