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58" r:id="rId5"/>
    <p:sldId id="263" r:id="rId6"/>
    <p:sldId id="259" r:id="rId7"/>
    <p:sldId id="264" r:id="rId8"/>
    <p:sldId id="265" r:id="rId9"/>
    <p:sldId id="266" r:id="rId10"/>
    <p:sldId id="260" r:id="rId11"/>
    <p:sldId id="267" r:id="rId12"/>
    <p:sldId id="268"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909"/>
  </p:normalViewPr>
  <p:slideViewPr>
    <p:cSldViewPr snapToGrid="0" snapToObjects="1">
      <p:cViewPr varScale="1">
        <p:scale>
          <a:sx n="90" d="100"/>
          <a:sy n="90" d="100"/>
        </p:scale>
        <p:origin x="232"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5/28/20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5/28/20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5/28/20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5/28/20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5/28/20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5/28/20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eo.nyu.edu/catalog/nyu_2451_3457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012A9-F47A-EA4F-9CB2-27E2C983BE4A}"/>
              </a:ext>
            </a:extLst>
          </p:cNvPr>
          <p:cNvSpPr>
            <a:spLocks noGrp="1"/>
          </p:cNvSpPr>
          <p:nvPr>
            <p:ph type="ctrTitle"/>
          </p:nvPr>
        </p:nvSpPr>
        <p:spPr>
          <a:xfrm>
            <a:off x="1821601" y="3148332"/>
            <a:ext cx="8361229" cy="2098226"/>
          </a:xfrm>
        </p:spPr>
        <p:txBody>
          <a:bodyPr/>
          <a:lstStyle/>
          <a:p>
            <a:r>
              <a:rPr lang="en-US" sz="4800" b="1" dirty="0"/>
              <a:t>Searching Location for Opening Japanese Restaurant in Midtown Manhattan</a:t>
            </a:r>
            <a:br>
              <a:rPr lang="en-US" sz="4800" dirty="0"/>
            </a:br>
            <a:endParaRPr lang="en-US" sz="4800" dirty="0"/>
          </a:p>
        </p:txBody>
      </p:sp>
    </p:spTree>
    <p:extLst>
      <p:ext uri="{BB962C8B-B14F-4D97-AF65-F5344CB8AC3E}">
        <p14:creationId xmlns:p14="http://schemas.microsoft.com/office/powerpoint/2010/main" val="1501072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45D4A-34AB-D94D-A6FA-377CA424F084}"/>
              </a:ext>
            </a:extLst>
          </p:cNvPr>
          <p:cNvSpPr>
            <a:spLocks noGrp="1"/>
          </p:cNvSpPr>
          <p:nvPr>
            <p:ph type="title"/>
          </p:nvPr>
        </p:nvSpPr>
        <p:spPr/>
        <p:txBody>
          <a:bodyPr/>
          <a:lstStyle/>
          <a:p>
            <a:r>
              <a:rPr lang="en-US" b="1" dirty="0"/>
              <a:t>Result Discussion</a:t>
            </a:r>
            <a:endParaRPr lang="en-US" dirty="0"/>
          </a:p>
        </p:txBody>
      </p:sp>
      <p:sp>
        <p:nvSpPr>
          <p:cNvPr id="3" name="Content Placeholder 2">
            <a:extLst>
              <a:ext uri="{FF2B5EF4-FFF2-40B4-BE49-F238E27FC236}">
                <a16:creationId xmlns:a16="http://schemas.microsoft.com/office/drawing/2014/main" id="{3BA562D7-7C2F-E541-8EF5-B10522F33C49}"/>
              </a:ext>
            </a:extLst>
          </p:cNvPr>
          <p:cNvSpPr>
            <a:spLocks noGrp="1"/>
          </p:cNvSpPr>
          <p:nvPr>
            <p:ph idx="1"/>
          </p:nvPr>
        </p:nvSpPr>
        <p:spPr>
          <a:xfrm>
            <a:off x="1371600" y="1919261"/>
            <a:ext cx="9601200" cy="3581400"/>
          </a:xfrm>
        </p:spPr>
        <p:txBody>
          <a:bodyPr/>
          <a:lstStyle/>
          <a:p>
            <a:r>
              <a:rPr lang="en-US" dirty="0"/>
              <a:t>Through calculation, the average delivery ratio is about 0.4515, which means in average, about 45.15% of restaurants provide delivery service in midtown Manhattan. Midtown South has the highest rate of delivery and Chelsea has the lowest ratio. But overall, most neighborhoods have a delivery ratio over 40%, that means most neighborhood are available for delivery service and that is very accessible for a lot of restaurant. There are 5 neighborhoods that has a delivery ratio above the average.</a:t>
            </a:r>
          </a:p>
          <a:p>
            <a:endParaRPr lang="en-US" dirty="0"/>
          </a:p>
        </p:txBody>
      </p:sp>
      <p:pic>
        <p:nvPicPr>
          <p:cNvPr id="4" name="Picture 3">
            <a:extLst>
              <a:ext uri="{FF2B5EF4-FFF2-40B4-BE49-F238E27FC236}">
                <a16:creationId xmlns:a16="http://schemas.microsoft.com/office/drawing/2014/main" id="{53AF552F-C5DA-7B42-B6D7-4777B3E2CA1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732756" y="4495482"/>
            <a:ext cx="8726488" cy="2153235"/>
          </a:xfrm>
          <a:prstGeom prst="rect">
            <a:avLst/>
          </a:prstGeom>
        </p:spPr>
      </p:pic>
    </p:spTree>
    <p:extLst>
      <p:ext uri="{BB962C8B-B14F-4D97-AF65-F5344CB8AC3E}">
        <p14:creationId xmlns:p14="http://schemas.microsoft.com/office/powerpoint/2010/main" val="107384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789E2-97EC-9F48-8448-699377BABCFA}"/>
              </a:ext>
            </a:extLst>
          </p:cNvPr>
          <p:cNvSpPr>
            <a:spLocks noGrp="1"/>
          </p:cNvSpPr>
          <p:nvPr>
            <p:ph type="title"/>
          </p:nvPr>
        </p:nvSpPr>
        <p:spPr/>
        <p:txBody>
          <a:bodyPr/>
          <a:lstStyle/>
          <a:p>
            <a:r>
              <a:rPr lang="en-US" b="1" dirty="0"/>
              <a:t>Result Discussion</a:t>
            </a:r>
            <a:endParaRPr lang="en-US" dirty="0"/>
          </a:p>
        </p:txBody>
      </p:sp>
      <p:sp>
        <p:nvSpPr>
          <p:cNvPr id="3" name="Content Placeholder 2">
            <a:extLst>
              <a:ext uri="{FF2B5EF4-FFF2-40B4-BE49-F238E27FC236}">
                <a16:creationId xmlns:a16="http://schemas.microsoft.com/office/drawing/2014/main" id="{9EF0A3FD-76C4-2546-A875-1D90DD389E6C}"/>
              </a:ext>
            </a:extLst>
          </p:cNvPr>
          <p:cNvSpPr>
            <a:spLocks noGrp="1"/>
          </p:cNvSpPr>
          <p:nvPr>
            <p:ph idx="1"/>
          </p:nvPr>
        </p:nvSpPr>
        <p:spPr>
          <a:xfrm>
            <a:off x="1371600" y="1925320"/>
            <a:ext cx="9601200" cy="3581400"/>
          </a:xfrm>
        </p:spPr>
        <p:txBody>
          <a:bodyPr/>
          <a:lstStyle/>
          <a:p>
            <a:r>
              <a:rPr lang="en-US" dirty="0"/>
              <a:t>The restaurant to office ratio shows for each office, how many restaurants are there in the neighborhood. We can find on the chart that Hudson Yards has the lowest ratio of Japanese restaurant to office, that means the density of Japanese restaurant in Hudson Yard is relatively lower than any other neighborhood in the midtown Manhattan. While for Turtle Bay, the ratio is 1.58, which mean for each office building, there are 1.58 Japanese restaurant in Turtle Bay. Therefore, in this neighborhood, the number of Japanese restaurants is higher than the number of office building. The average ratio is 0.7955, and there are 6 neighborhoods have a ratio below the average. </a:t>
            </a:r>
          </a:p>
          <a:p>
            <a:endParaRPr lang="en-US" dirty="0"/>
          </a:p>
        </p:txBody>
      </p:sp>
      <p:pic>
        <p:nvPicPr>
          <p:cNvPr id="4" name="Picture 3">
            <a:extLst>
              <a:ext uri="{FF2B5EF4-FFF2-40B4-BE49-F238E27FC236}">
                <a16:creationId xmlns:a16="http://schemas.microsoft.com/office/drawing/2014/main" id="{1A3B9D77-F564-EF41-B0D9-20AB46B8344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503487" y="4686301"/>
            <a:ext cx="6867490" cy="1955166"/>
          </a:xfrm>
          <a:prstGeom prst="rect">
            <a:avLst/>
          </a:prstGeom>
        </p:spPr>
      </p:pic>
    </p:spTree>
    <p:extLst>
      <p:ext uri="{BB962C8B-B14F-4D97-AF65-F5344CB8AC3E}">
        <p14:creationId xmlns:p14="http://schemas.microsoft.com/office/powerpoint/2010/main" val="3452511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8F223-0A08-FC47-BD48-A716FE6F1604}"/>
              </a:ext>
            </a:extLst>
          </p:cNvPr>
          <p:cNvSpPr>
            <a:spLocks noGrp="1"/>
          </p:cNvSpPr>
          <p:nvPr>
            <p:ph type="title"/>
          </p:nvPr>
        </p:nvSpPr>
        <p:spPr/>
        <p:txBody>
          <a:bodyPr/>
          <a:lstStyle/>
          <a:p>
            <a:r>
              <a:rPr lang="en-US" dirty="0"/>
              <a:t>Result Discussion</a:t>
            </a:r>
          </a:p>
        </p:txBody>
      </p:sp>
      <p:sp>
        <p:nvSpPr>
          <p:cNvPr id="3" name="Content Placeholder 2">
            <a:extLst>
              <a:ext uri="{FF2B5EF4-FFF2-40B4-BE49-F238E27FC236}">
                <a16:creationId xmlns:a16="http://schemas.microsoft.com/office/drawing/2014/main" id="{A71EB132-27EA-7E46-856F-B58F06A8785A}"/>
              </a:ext>
            </a:extLst>
          </p:cNvPr>
          <p:cNvSpPr>
            <a:spLocks noGrp="1"/>
          </p:cNvSpPr>
          <p:nvPr>
            <p:ph idx="1"/>
          </p:nvPr>
        </p:nvSpPr>
        <p:spPr>
          <a:xfrm>
            <a:off x="1371600" y="1743075"/>
            <a:ext cx="9601200" cy="3581400"/>
          </a:xfrm>
        </p:spPr>
        <p:txBody>
          <a:bodyPr/>
          <a:lstStyle/>
          <a:p>
            <a:r>
              <a:rPr lang="en-US" dirty="0"/>
              <a:t>Combining those two conditions that we have discussed above, we have three neighborhoods that have a delivery ratio above average and a Japanese restaurant to office ratio below average. </a:t>
            </a:r>
          </a:p>
          <a:p>
            <a:r>
              <a:rPr lang="en-US" dirty="0"/>
              <a:t>To recommend a neighborhood to open a Japanese restaurant, those three neighborhoods may be a good choice to open since they don’t have a high concentration of Japanese restaurant, and a high accessibility for delivery service. This satisfy our assumption at the beginning of the introduction that what we need to consider for opening a Japanese restaurant during the pandemic that provide a delivery service. </a:t>
            </a:r>
          </a:p>
          <a:p>
            <a:endParaRPr lang="en-US" dirty="0"/>
          </a:p>
        </p:txBody>
      </p:sp>
      <p:pic>
        <p:nvPicPr>
          <p:cNvPr id="7" name="Picture 6">
            <a:extLst>
              <a:ext uri="{FF2B5EF4-FFF2-40B4-BE49-F238E27FC236}">
                <a16:creationId xmlns:a16="http://schemas.microsoft.com/office/drawing/2014/main" id="{28CEC80F-31C4-9B42-99E8-A13F1DD665E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165802" y="4686301"/>
            <a:ext cx="7860396" cy="1485899"/>
          </a:xfrm>
          <a:prstGeom prst="rect">
            <a:avLst/>
          </a:prstGeom>
        </p:spPr>
      </p:pic>
    </p:spTree>
    <p:extLst>
      <p:ext uri="{BB962C8B-B14F-4D97-AF65-F5344CB8AC3E}">
        <p14:creationId xmlns:p14="http://schemas.microsoft.com/office/powerpoint/2010/main" val="1470388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5624C-253E-8642-A815-AE2A1DB2D6C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10559E5-1DE1-A949-9009-560A526AA401}"/>
              </a:ext>
            </a:extLst>
          </p:cNvPr>
          <p:cNvSpPr>
            <a:spLocks noGrp="1"/>
          </p:cNvSpPr>
          <p:nvPr>
            <p:ph idx="1"/>
          </p:nvPr>
        </p:nvSpPr>
        <p:spPr>
          <a:xfrm>
            <a:off x="1371600" y="2000250"/>
            <a:ext cx="9601200" cy="3581400"/>
          </a:xfrm>
        </p:spPr>
        <p:txBody>
          <a:bodyPr/>
          <a:lstStyle/>
          <a:p>
            <a:r>
              <a:rPr lang="en-US" dirty="0"/>
              <a:t>In this research, I explored the information of restaurant and office building in midtown Manhattan and analyzed the accessibility of delivery service for restaurant in different neighborhoods in Midtown via Foursquare API. What’s more, to analyzed possible location for a new Japanese restaurant, I collected the Japanese restaurant amount around the office buildings we have in our dataset. Through analyzed two important ratios: delivery ratio and Japanese restaurant to office ratio, I find three possible neighborhoods that might be suitable for a new Japanese restaurant during this time, they are Clinton, Flatiron and Midtown South. For a small business owner who wants to open a Japanese restaurant in Midtown may find this research useful.  </a:t>
            </a:r>
          </a:p>
          <a:p>
            <a:endParaRPr lang="en-US" dirty="0"/>
          </a:p>
        </p:txBody>
      </p:sp>
    </p:spTree>
    <p:extLst>
      <p:ext uri="{BB962C8B-B14F-4D97-AF65-F5344CB8AC3E}">
        <p14:creationId xmlns:p14="http://schemas.microsoft.com/office/powerpoint/2010/main" val="425059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277CF-FD57-3C44-B627-9292E8862ECB}"/>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1E0F6E49-5EA4-9541-A40F-D655D82E390C}"/>
              </a:ext>
            </a:extLst>
          </p:cNvPr>
          <p:cNvSpPr>
            <a:spLocks noGrp="1"/>
          </p:cNvSpPr>
          <p:nvPr>
            <p:ph idx="1"/>
          </p:nvPr>
        </p:nvSpPr>
        <p:spPr/>
        <p:txBody>
          <a:bodyPr/>
          <a:lstStyle/>
          <a:p>
            <a:r>
              <a:rPr lang="en-US" dirty="0"/>
              <a:t>Introduction</a:t>
            </a:r>
          </a:p>
          <a:p>
            <a:r>
              <a:rPr lang="en-US" dirty="0"/>
              <a:t>Data acquisition and cleaning</a:t>
            </a:r>
          </a:p>
          <a:p>
            <a:r>
              <a:rPr lang="en-US" dirty="0"/>
              <a:t>Exploratory data analysis</a:t>
            </a:r>
          </a:p>
          <a:p>
            <a:r>
              <a:rPr lang="en-US" dirty="0"/>
              <a:t>Result discussion</a:t>
            </a:r>
          </a:p>
          <a:p>
            <a:r>
              <a:rPr lang="en-US" dirty="0"/>
              <a:t>Conclusion </a:t>
            </a:r>
          </a:p>
        </p:txBody>
      </p:sp>
    </p:spTree>
    <p:extLst>
      <p:ext uri="{BB962C8B-B14F-4D97-AF65-F5344CB8AC3E}">
        <p14:creationId xmlns:p14="http://schemas.microsoft.com/office/powerpoint/2010/main" val="1091868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F5D50-5957-F94C-8CCD-3A7759FAE1C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21770F4-AA60-5244-AA05-675C28014C1D}"/>
              </a:ext>
            </a:extLst>
          </p:cNvPr>
          <p:cNvSpPr>
            <a:spLocks noGrp="1"/>
          </p:cNvSpPr>
          <p:nvPr>
            <p:ph idx="1"/>
          </p:nvPr>
        </p:nvSpPr>
        <p:spPr/>
        <p:txBody>
          <a:bodyPr/>
          <a:lstStyle/>
          <a:p>
            <a:r>
              <a:rPr lang="en-US" dirty="0"/>
              <a:t>Background: </a:t>
            </a:r>
            <a:br>
              <a:rPr lang="en-US" dirty="0"/>
            </a:br>
            <a:br>
              <a:rPr lang="en-US" dirty="0"/>
            </a:br>
            <a:r>
              <a:rPr lang="en-US" dirty="0"/>
              <a:t>Due to Coronavirus pandemic, a lot of restaurants have to shut down their business. And some of them only offer take-out and delivery services. The government is planning to reopen the business in NYC. </a:t>
            </a:r>
            <a:br>
              <a:rPr lang="en-US" dirty="0"/>
            </a:br>
            <a:endParaRPr lang="en-US" dirty="0"/>
          </a:p>
          <a:p>
            <a:r>
              <a:rPr lang="en-US" dirty="0"/>
              <a:t>Problem:</a:t>
            </a:r>
            <a:br>
              <a:rPr lang="en-US" dirty="0"/>
            </a:br>
            <a:br>
              <a:rPr lang="en-US" dirty="0"/>
            </a:br>
            <a:r>
              <a:rPr lang="en-US" dirty="0"/>
              <a:t>If someone wants to open a Japanese restaurant in midtown Manhattan during this time, and provides both take-out and delivery service to the office building nearby, where should him/her open this restaurant?  </a:t>
            </a:r>
          </a:p>
          <a:p>
            <a:endParaRPr lang="en-US" dirty="0"/>
          </a:p>
        </p:txBody>
      </p:sp>
    </p:spTree>
    <p:extLst>
      <p:ext uri="{BB962C8B-B14F-4D97-AF65-F5344CB8AC3E}">
        <p14:creationId xmlns:p14="http://schemas.microsoft.com/office/powerpoint/2010/main" val="3412089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52AEC-626E-AC40-9983-8237E6B291A0}"/>
              </a:ext>
            </a:extLst>
          </p:cNvPr>
          <p:cNvSpPr>
            <a:spLocks noGrp="1"/>
          </p:cNvSpPr>
          <p:nvPr>
            <p:ph type="title"/>
          </p:nvPr>
        </p:nvSpPr>
        <p:spPr/>
        <p:txBody>
          <a:bodyPr/>
          <a:lstStyle/>
          <a:p>
            <a:r>
              <a:rPr lang="en-US" b="1" dirty="0"/>
              <a:t>Data acquisition and cleaning</a:t>
            </a:r>
            <a:endParaRPr lang="en-US" dirty="0"/>
          </a:p>
        </p:txBody>
      </p:sp>
      <p:sp>
        <p:nvSpPr>
          <p:cNvPr id="3" name="Content Placeholder 2">
            <a:extLst>
              <a:ext uri="{FF2B5EF4-FFF2-40B4-BE49-F238E27FC236}">
                <a16:creationId xmlns:a16="http://schemas.microsoft.com/office/drawing/2014/main" id="{F67ECA3D-534C-614A-824D-4BEAE42E623D}"/>
              </a:ext>
            </a:extLst>
          </p:cNvPr>
          <p:cNvSpPr>
            <a:spLocks noGrp="1"/>
          </p:cNvSpPr>
          <p:nvPr>
            <p:ph idx="1"/>
          </p:nvPr>
        </p:nvSpPr>
        <p:spPr/>
        <p:txBody>
          <a:bodyPr/>
          <a:lstStyle/>
          <a:p>
            <a:r>
              <a:rPr lang="en-US" dirty="0"/>
              <a:t>Data source:</a:t>
            </a:r>
            <a:br>
              <a:rPr lang="en-US" dirty="0"/>
            </a:br>
            <a:endParaRPr lang="en-US" dirty="0"/>
          </a:p>
          <a:p>
            <a:pPr lvl="1"/>
            <a:r>
              <a:rPr lang="en-US" dirty="0"/>
              <a:t>NYU </a:t>
            </a:r>
            <a:r>
              <a:rPr lang="en-US" dirty="0" err="1"/>
              <a:t>Geojson</a:t>
            </a:r>
            <a:r>
              <a:rPr lang="en-US" dirty="0"/>
              <a:t> data( </a:t>
            </a:r>
            <a:r>
              <a:rPr lang="en-US" dirty="0">
                <a:hlinkClick r:id="rId2"/>
              </a:rPr>
              <a:t>https://geo.nyu.edu/catalog/nyu_2451_34572</a:t>
            </a:r>
            <a:r>
              <a:rPr lang="en-US" dirty="0"/>
              <a:t> ) including geolocation coordinates about the neighborhood in midtown Manhattan.</a:t>
            </a:r>
            <a:br>
              <a:rPr lang="en-US" dirty="0"/>
            </a:br>
            <a:endParaRPr lang="en-US" dirty="0"/>
          </a:p>
          <a:p>
            <a:pPr lvl="1"/>
            <a:r>
              <a:rPr lang="en-US" dirty="0"/>
              <a:t>Foursquare API location data: including restaurants information, such as type of restaurant, whether provide take-out or delivery service, their venue category and geolocation coordination. Also provide information about office building location.</a:t>
            </a:r>
            <a:endParaRPr lang="en-US" sz="2400" dirty="0"/>
          </a:p>
          <a:p>
            <a:pPr lvl="1"/>
            <a:endParaRPr lang="en-US" dirty="0"/>
          </a:p>
        </p:txBody>
      </p:sp>
    </p:spTree>
    <p:extLst>
      <p:ext uri="{BB962C8B-B14F-4D97-AF65-F5344CB8AC3E}">
        <p14:creationId xmlns:p14="http://schemas.microsoft.com/office/powerpoint/2010/main" val="1694751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52AEC-626E-AC40-9983-8237E6B291A0}"/>
              </a:ext>
            </a:extLst>
          </p:cNvPr>
          <p:cNvSpPr>
            <a:spLocks noGrp="1"/>
          </p:cNvSpPr>
          <p:nvPr>
            <p:ph type="title"/>
          </p:nvPr>
        </p:nvSpPr>
        <p:spPr/>
        <p:txBody>
          <a:bodyPr/>
          <a:lstStyle/>
          <a:p>
            <a:r>
              <a:rPr lang="en-US" b="1" dirty="0"/>
              <a:t>Data acquisition and cleaning</a:t>
            </a:r>
            <a:endParaRPr lang="en-US" dirty="0"/>
          </a:p>
        </p:txBody>
      </p:sp>
      <p:sp>
        <p:nvSpPr>
          <p:cNvPr id="3" name="Content Placeholder 2">
            <a:extLst>
              <a:ext uri="{FF2B5EF4-FFF2-40B4-BE49-F238E27FC236}">
                <a16:creationId xmlns:a16="http://schemas.microsoft.com/office/drawing/2014/main" id="{F67ECA3D-534C-614A-824D-4BEAE42E623D}"/>
              </a:ext>
            </a:extLst>
          </p:cNvPr>
          <p:cNvSpPr>
            <a:spLocks noGrp="1"/>
          </p:cNvSpPr>
          <p:nvPr>
            <p:ph idx="1"/>
          </p:nvPr>
        </p:nvSpPr>
        <p:spPr/>
        <p:txBody>
          <a:bodyPr/>
          <a:lstStyle/>
          <a:p>
            <a:r>
              <a:rPr lang="en-US" dirty="0"/>
              <a:t>Data Cleaning:</a:t>
            </a:r>
          </a:p>
          <a:p>
            <a:pPr lvl="1"/>
            <a:r>
              <a:rPr lang="en-US" dirty="0"/>
              <a:t>Midtown boundary: between 14</a:t>
            </a:r>
            <a:r>
              <a:rPr lang="en-US" baseline="30000" dirty="0"/>
              <a:t>th</a:t>
            </a:r>
            <a:r>
              <a:rPr lang="en-US" dirty="0"/>
              <a:t> street and 59</a:t>
            </a:r>
            <a:r>
              <a:rPr lang="en-US" baseline="30000" dirty="0"/>
              <a:t>th</a:t>
            </a:r>
            <a:r>
              <a:rPr lang="en-US" dirty="0"/>
              <a:t> street </a:t>
            </a:r>
          </a:p>
          <a:p>
            <a:pPr lvl="1"/>
            <a:r>
              <a:rPr lang="en-US" dirty="0"/>
              <a:t>Foursquare API searching limitation </a:t>
            </a:r>
          </a:p>
          <a:p>
            <a:pPr lvl="1"/>
            <a:r>
              <a:rPr lang="en-US" dirty="0"/>
              <a:t>Office category selection </a:t>
            </a:r>
          </a:p>
        </p:txBody>
      </p:sp>
    </p:spTree>
    <p:extLst>
      <p:ext uri="{BB962C8B-B14F-4D97-AF65-F5344CB8AC3E}">
        <p14:creationId xmlns:p14="http://schemas.microsoft.com/office/powerpoint/2010/main" val="1471826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E2B8A2D-F46F-4DA5-8AFF-BC57461C2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CD575A-9C28-2940-8A57-68100F3C39A8}"/>
              </a:ext>
            </a:extLst>
          </p:cNvPr>
          <p:cNvSpPr>
            <a:spLocks noGrp="1"/>
          </p:cNvSpPr>
          <p:nvPr>
            <p:ph type="title"/>
          </p:nvPr>
        </p:nvSpPr>
        <p:spPr>
          <a:xfrm>
            <a:off x="784743" y="685800"/>
            <a:ext cx="5793475" cy="1485900"/>
          </a:xfrm>
        </p:spPr>
        <p:txBody>
          <a:bodyPr>
            <a:normAutofit/>
          </a:bodyPr>
          <a:lstStyle/>
          <a:p>
            <a:r>
              <a:rPr lang="en-US" b="1" dirty="0"/>
              <a:t>Exploratory Data Analysis</a:t>
            </a:r>
            <a:endParaRPr lang="en-US" dirty="0"/>
          </a:p>
        </p:txBody>
      </p:sp>
      <p:sp>
        <p:nvSpPr>
          <p:cNvPr id="9" name="Content Placeholder 8">
            <a:extLst>
              <a:ext uri="{FF2B5EF4-FFF2-40B4-BE49-F238E27FC236}">
                <a16:creationId xmlns:a16="http://schemas.microsoft.com/office/drawing/2014/main" id="{05B07D66-EEDA-40D1-B351-DC48A55C9986}"/>
              </a:ext>
            </a:extLst>
          </p:cNvPr>
          <p:cNvSpPr>
            <a:spLocks noGrp="1"/>
          </p:cNvSpPr>
          <p:nvPr>
            <p:ph idx="1"/>
          </p:nvPr>
        </p:nvSpPr>
        <p:spPr>
          <a:xfrm>
            <a:off x="784743" y="2286000"/>
            <a:ext cx="5793475" cy="3581400"/>
          </a:xfrm>
        </p:spPr>
        <p:txBody>
          <a:bodyPr>
            <a:normAutofit/>
          </a:bodyPr>
          <a:lstStyle/>
          <a:p>
            <a:r>
              <a:rPr lang="en-US" dirty="0"/>
              <a:t>Midtown Manhattan selection:</a:t>
            </a:r>
            <a:br>
              <a:rPr lang="en-US" dirty="0"/>
            </a:br>
            <a:br>
              <a:rPr lang="en-US" dirty="0"/>
            </a:br>
            <a:r>
              <a:rPr lang="en-US" dirty="0"/>
              <a:t>According to Wikipedia, Midtown Manhattan is the area between 14</a:t>
            </a:r>
            <a:r>
              <a:rPr lang="en-US" baseline="30000" dirty="0"/>
              <a:t>th</a:t>
            </a:r>
            <a:r>
              <a:rPr lang="en-US" dirty="0"/>
              <a:t> street and 59</a:t>
            </a:r>
            <a:r>
              <a:rPr lang="en-US" baseline="30000" dirty="0"/>
              <a:t>th</a:t>
            </a:r>
            <a:r>
              <a:rPr lang="en-US" dirty="0"/>
              <a:t> street. To select neighborhoods in the area, I set up the upper bound latitude of 59</a:t>
            </a:r>
            <a:r>
              <a:rPr lang="en-US" baseline="30000" dirty="0"/>
              <a:t>th</a:t>
            </a:r>
            <a:r>
              <a:rPr lang="en-US" dirty="0"/>
              <a:t> street, which is 40.761559, and the lower bound latitude of 14</a:t>
            </a:r>
            <a:r>
              <a:rPr lang="en-US" baseline="30000" dirty="0"/>
              <a:t>th</a:t>
            </a:r>
            <a:r>
              <a:rPr lang="en-US" dirty="0"/>
              <a:t> street, which is 40.735. The final result has 11 neighborhoods, which shows in the table and folium map below.</a:t>
            </a:r>
          </a:p>
          <a:p>
            <a:endParaRPr lang="en-US" dirty="0"/>
          </a:p>
        </p:txBody>
      </p:sp>
      <p:sp>
        <p:nvSpPr>
          <p:cNvPr id="21" name="Rectangle 20">
            <a:extLst>
              <a:ext uri="{FF2B5EF4-FFF2-40B4-BE49-F238E27FC236}">
                <a16:creationId xmlns:a16="http://schemas.microsoft.com/office/drawing/2014/main" id="{292BAD85-00E4-4D0A-993C-8372E78E1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Content Placeholder 3">
            <a:extLst>
              <a:ext uri="{FF2B5EF4-FFF2-40B4-BE49-F238E27FC236}">
                <a16:creationId xmlns:a16="http://schemas.microsoft.com/office/drawing/2014/main" id="{E319D77D-3C96-1044-91BF-B243831DF48B}"/>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8485847" y="643467"/>
            <a:ext cx="2832565" cy="2705100"/>
          </a:xfrm>
          <a:prstGeom prst="rect">
            <a:avLst/>
          </a:prstGeom>
          <a:ln>
            <a:noFill/>
          </a:ln>
          <a:effectLst/>
        </p:spPr>
      </p:pic>
      <p:pic>
        <p:nvPicPr>
          <p:cNvPr id="5" name="Picture 4">
            <a:extLst>
              <a:ext uri="{FF2B5EF4-FFF2-40B4-BE49-F238E27FC236}">
                <a16:creationId xmlns:a16="http://schemas.microsoft.com/office/drawing/2014/main" id="{2A92F3C0-A9AA-2C44-859E-41F0DC5AC4AD}"/>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8037090" y="3752286"/>
            <a:ext cx="3730079" cy="2219395"/>
          </a:xfrm>
          <a:prstGeom prst="rect">
            <a:avLst/>
          </a:prstGeom>
          <a:ln>
            <a:noFill/>
          </a:ln>
          <a:effectLst/>
        </p:spPr>
      </p:pic>
    </p:spTree>
    <p:extLst>
      <p:ext uri="{BB962C8B-B14F-4D97-AF65-F5344CB8AC3E}">
        <p14:creationId xmlns:p14="http://schemas.microsoft.com/office/powerpoint/2010/main" val="1438065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61D8973-EAA9-459A-AF59-BBB4233D6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4B5121-0EAD-E44B-9E9E-C8AD3327B90E}"/>
              </a:ext>
            </a:extLst>
          </p:cNvPr>
          <p:cNvSpPr>
            <a:spLocks noGrp="1"/>
          </p:cNvSpPr>
          <p:nvPr>
            <p:ph type="title"/>
          </p:nvPr>
        </p:nvSpPr>
        <p:spPr>
          <a:xfrm>
            <a:off x="784743" y="685800"/>
            <a:ext cx="5793475" cy="1485900"/>
          </a:xfrm>
        </p:spPr>
        <p:txBody>
          <a:bodyPr>
            <a:normAutofit/>
          </a:bodyPr>
          <a:lstStyle/>
          <a:p>
            <a:r>
              <a:rPr lang="en-US" b="1" dirty="0"/>
              <a:t>Exploratory Data Analysis</a:t>
            </a:r>
            <a:endParaRPr lang="en-US" dirty="0"/>
          </a:p>
        </p:txBody>
      </p:sp>
      <p:sp>
        <p:nvSpPr>
          <p:cNvPr id="3" name="Content Placeholder 2">
            <a:extLst>
              <a:ext uri="{FF2B5EF4-FFF2-40B4-BE49-F238E27FC236}">
                <a16:creationId xmlns:a16="http://schemas.microsoft.com/office/drawing/2014/main" id="{AE696D38-8EF7-4D4D-B592-BBA200BC0246}"/>
              </a:ext>
            </a:extLst>
          </p:cNvPr>
          <p:cNvSpPr>
            <a:spLocks noGrp="1"/>
          </p:cNvSpPr>
          <p:nvPr>
            <p:ph idx="1"/>
          </p:nvPr>
        </p:nvSpPr>
        <p:spPr>
          <a:xfrm>
            <a:off x="784743" y="2286000"/>
            <a:ext cx="5793475" cy="3581400"/>
          </a:xfrm>
        </p:spPr>
        <p:txBody>
          <a:bodyPr>
            <a:normAutofit/>
          </a:bodyPr>
          <a:lstStyle/>
          <a:p>
            <a:r>
              <a:rPr lang="en-US" dirty="0"/>
              <a:t>Restaurant and Office Building :</a:t>
            </a:r>
            <a:br>
              <a:rPr lang="en-US" dirty="0"/>
            </a:br>
            <a:br>
              <a:rPr lang="en-US" dirty="0"/>
            </a:br>
            <a:r>
              <a:rPr lang="en-US" dirty="0"/>
              <a:t>Each neighborhood search contains 50 trending result in each area. Here is a folium map result that shows all the restaurants (blue spot) and office building (pink spot) in our dataset. </a:t>
            </a:r>
          </a:p>
          <a:p>
            <a:endParaRPr lang="en-US" dirty="0"/>
          </a:p>
        </p:txBody>
      </p:sp>
      <p:sp>
        <p:nvSpPr>
          <p:cNvPr id="18" name="Rectangle 17">
            <a:extLst>
              <a:ext uri="{FF2B5EF4-FFF2-40B4-BE49-F238E27FC236}">
                <a16:creationId xmlns:a16="http://schemas.microsoft.com/office/drawing/2014/main" id="{FBEA8A33-C0D0-416D-8359-724B8828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C41BAFA6-6BF0-6146-8568-FB439F8727AD}"/>
              </a:ext>
            </a:extLst>
          </p:cNvPr>
          <p:cNvPicPr/>
          <p:nvPr/>
        </p:nvPicPr>
        <p:blipFill rotWithShape="1">
          <a:blip r:embed="rId2" cstate="print">
            <a:extLst>
              <a:ext uri="{28A0092B-C50C-407E-A947-70E740481C1C}">
                <a14:useLocalDpi xmlns:a14="http://schemas.microsoft.com/office/drawing/2010/main" val="0"/>
              </a:ext>
            </a:extLst>
          </a:blip>
          <a:srcRect l="30942" r="28323" b="2"/>
          <a:stretch/>
        </p:blipFill>
        <p:spPr>
          <a:xfrm>
            <a:off x="7612260" y="10"/>
            <a:ext cx="4579739" cy="6857990"/>
          </a:xfrm>
          <a:prstGeom prst="rect">
            <a:avLst/>
          </a:prstGeom>
        </p:spPr>
      </p:pic>
    </p:spTree>
    <p:extLst>
      <p:ext uri="{BB962C8B-B14F-4D97-AF65-F5344CB8AC3E}">
        <p14:creationId xmlns:p14="http://schemas.microsoft.com/office/powerpoint/2010/main" val="2871087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A204626-2220-4678-A939-FD94EA7B5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B80112-17F4-094C-9CC6-8406D6CEB510}"/>
              </a:ext>
            </a:extLst>
          </p:cNvPr>
          <p:cNvSpPr>
            <a:spLocks noGrp="1"/>
          </p:cNvSpPr>
          <p:nvPr>
            <p:ph type="title"/>
          </p:nvPr>
        </p:nvSpPr>
        <p:spPr>
          <a:xfrm>
            <a:off x="784743" y="685800"/>
            <a:ext cx="5958837" cy="1485900"/>
          </a:xfrm>
        </p:spPr>
        <p:txBody>
          <a:bodyPr>
            <a:normAutofit/>
          </a:bodyPr>
          <a:lstStyle/>
          <a:p>
            <a:r>
              <a:rPr lang="en-US" b="1" dirty="0"/>
              <a:t>Exploratory Data Analysis</a:t>
            </a:r>
            <a:endParaRPr lang="en-US" dirty="0"/>
          </a:p>
        </p:txBody>
      </p:sp>
      <p:sp>
        <p:nvSpPr>
          <p:cNvPr id="40" name="Content Placeholder 7">
            <a:extLst>
              <a:ext uri="{FF2B5EF4-FFF2-40B4-BE49-F238E27FC236}">
                <a16:creationId xmlns:a16="http://schemas.microsoft.com/office/drawing/2014/main" id="{E2BADF45-1E58-45AD-8F12-BEF4508DCC2D}"/>
              </a:ext>
            </a:extLst>
          </p:cNvPr>
          <p:cNvSpPr>
            <a:spLocks noGrp="1"/>
          </p:cNvSpPr>
          <p:nvPr>
            <p:ph idx="1"/>
          </p:nvPr>
        </p:nvSpPr>
        <p:spPr>
          <a:xfrm>
            <a:off x="784743" y="2286000"/>
            <a:ext cx="5958837" cy="3581400"/>
          </a:xfrm>
        </p:spPr>
        <p:txBody>
          <a:bodyPr>
            <a:normAutofit/>
          </a:bodyPr>
          <a:lstStyle/>
          <a:p>
            <a:r>
              <a:rPr lang="en-US" dirty="0"/>
              <a:t>Japanese restaurant near office building:</a:t>
            </a:r>
            <a:br>
              <a:rPr lang="en-US" dirty="0"/>
            </a:br>
            <a:br>
              <a:rPr lang="en-US" dirty="0"/>
            </a:br>
            <a:r>
              <a:rPr lang="en-US" dirty="0"/>
              <a:t>Count the number of Japanese restaurants for each office building in a 50 meters radius. It might have duplicate when two office building are very close to each other. We can ignore those duplicate since the amount is small. </a:t>
            </a:r>
          </a:p>
          <a:p>
            <a:endParaRPr lang="en-US" dirty="0"/>
          </a:p>
        </p:txBody>
      </p:sp>
      <p:sp>
        <p:nvSpPr>
          <p:cNvPr id="41" name="Rectangle 23">
            <a:extLst>
              <a:ext uri="{FF2B5EF4-FFF2-40B4-BE49-F238E27FC236}">
                <a16:creationId xmlns:a16="http://schemas.microsoft.com/office/drawing/2014/main" id="{EB97D8A6-1C5A-42B6-AE78-F3D0F9BDF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Content Placeholder 3">
            <a:extLst>
              <a:ext uri="{FF2B5EF4-FFF2-40B4-BE49-F238E27FC236}">
                <a16:creationId xmlns:a16="http://schemas.microsoft.com/office/drawing/2014/main" id="{0345F8F0-2504-5946-B5D5-CD45BB455654}"/>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693699" y="2286000"/>
            <a:ext cx="4416862" cy="2128838"/>
          </a:xfrm>
          <a:prstGeom prst="rect">
            <a:avLst/>
          </a:prstGeom>
        </p:spPr>
      </p:pic>
    </p:spTree>
    <p:extLst>
      <p:ext uri="{BB962C8B-B14F-4D97-AF65-F5344CB8AC3E}">
        <p14:creationId xmlns:p14="http://schemas.microsoft.com/office/powerpoint/2010/main" val="315158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E2B8A2D-F46F-4DA5-8AFF-BC57461C2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624401-AB62-AB46-9FAD-3FD11406DF21}"/>
              </a:ext>
            </a:extLst>
          </p:cNvPr>
          <p:cNvSpPr>
            <a:spLocks noGrp="1"/>
          </p:cNvSpPr>
          <p:nvPr>
            <p:ph type="title"/>
          </p:nvPr>
        </p:nvSpPr>
        <p:spPr>
          <a:xfrm>
            <a:off x="784743" y="685800"/>
            <a:ext cx="5793475" cy="1485900"/>
          </a:xfrm>
        </p:spPr>
        <p:txBody>
          <a:bodyPr>
            <a:normAutofit/>
          </a:bodyPr>
          <a:lstStyle/>
          <a:p>
            <a:r>
              <a:rPr lang="en-US" b="1" dirty="0"/>
              <a:t>Exploratory Data Analysis</a:t>
            </a:r>
            <a:endParaRPr lang="en-US" dirty="0"/>
          </a:p>
        </p:txBody>
      </p:sp>
      <p:sp>
        <p:nvSpPr>
          <p:cNvPr id="9" name="Content Placeholder 8">
            <a:extLst>
              <a:ext uri="{FF2B5EF4-FFF2-40B4-BE49-F238E27FC236}">
                <a16:creationId xmlns:a16="http://schemas.microsoft.com/office/drawing/2014/main" id="{8CADC3AD-14AB-4698-853D-AA8E7606C13C}"/>
              </a:ext>
            </a:extLst>
          </p:cNvPr>
          <p:cNvSpPr>
            <a:spLocks noGrp="1"/>
          </p:cNvSpPr>
          <p:nvPr>
            <p:ph idx="1"/>
          </p:nvPr>
        </p:nvSpPr>
        <p:spPr>
          <a:xfrm>
            <a:off x="784743" y="2286000"/>
            <a:ext cx="5793475" cy="3581400"/>
          </a:xfrm>
        </p:spPr>
        <p:txBody>
          <a:bodyPr>
            <a:normAutofit/>
          </a:bodyPr>
          <a:lstStyle/>
          <a:p>
            <a:r>
              <a:rPr lang="en-US" dirty="0"/>
              <a:t>Ratio:</a:t>
            </a:r>
            <a:br>
              <a:rPr lang="en-US" dirty="0"/>
            </a:br>
            <a:br>
              <a:rPr lang="en-US" dirty="0"/>
            </a:br>
            <a:r>
              <a:rPr lang="en-US" dirty="0"/>
              <a:t>We are looking at two ratios here. First is the delivery ratio, which is calculated by the total number of restaurants that provide delivery services over the total number of restaurants. Second ratio is the ratio of Japanese restaurant to office building. </a:t>
            </a:r>
          </a:p>
          <a:p>
            <a:endParaRPr lang="en-US" dirty="0"/>
          </a:p>
        </p:txBody>
      </p:sp>
      <p:sp>
        <p:nvSpPr>
          <p:cNvPr id="14" name="Rectangle 13">
            <a:extLst>
              <a:ext uri="{FF2B5EF4-FFF2-40B4-BE49-F238E27FC236}">
                <a16:creationId xmlns:a16="http://schemas.microsoft.com/office/drawing/2014/main" id="{292BAD85-00E4-4D0A-993C-8372E78E1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6D7E623A-EFFA-FF4B-8210-2C2FF56FF07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698166" y="3912039"/>
            <a:ext cx="4453615" cy="2315877"/>
          </a:xfrm>
          <a:prstGeom prst="rect">
            <a:avLst/>
          </a:prstGeom>
          <a:ln>
            <a:noFill/>
          </a:ln>
          <a:effectLst/>
        </p:spPr>
      </p:pic>
      <p:pic>
        <p:nvPicPr>
          <p:cNvPr id="4" name="Content Placeholder 3">
            <a:extLst>
              <a:ext uri="{FF2B5EF4-FFF2-40B4-BE49-F238E27FC236}">
                <a16:creationId xmlns:a16="http://schemas.microsoft.com/office/drawing/2014/main" id="{E5737E9B-27C9-3F42-B66B-24E88A0452E4}"/>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678660" y="1291708"/>
            <a:ext cx="4492626" cy="1954292"/>
          </a:xfrm>
          <a:prstGeom prst="rect">
            <a:avLst/>
          </a:prstGeom>
          <a:ln>
            <a:noFill/>
          </a:ln>
          <a:effectLst/>
        </p:spPr>
      </p:pic>
    </p:spTree>
    <p:extLst>
      <p:ext uri="{BB962C8B-B14F-4D97-AF65-F5344CB8AC3E}">
        <p14:creationId xmlns:p14="http://schemas.microsoft.com/office/powerpoint/2010/main" val="173982612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3</TotalTime>
  <Words>527</Words>
  <Application>Microsoft Macintosh PowerPoint</Application>
  <PresentationFormat>Widescreen</PresentationFormat>
  <Paragraphs>36</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Franklin Gothic Book</vt:lpstr>
      <vt:lpstr>Crop</vt:lpstr>
      <vt:lpstr>Searching Location for Opening Japanese Restaurant in Midtown Manhattan </vt:lpstr>
      <vt:lpstr>Content</vt:lpstr>
      <vt:lpstr>Introduction</vt:lpstr>
      <vt:lpstr>Data acquisition and cleaning</vt:lpstr>
      <vt:lpstr>Data acquisition and cleaning</vt:lpstr>
      <vt:lpstr>Exploratory Data Analysis</vt:lpstr>
      <vt:lpstr>Exploratory Data Analysis</vt:lpstr>
      <vt:lpstr>Exploratory Data Analysis</vt:lpstr>
      <vt:lpstr>Exploratory Data Analysis</vt:lpstr>
      <vt:lpstr>Result Discussion</vt:lpstr>
      <vt:lpstr>Result Discussion</vt:lpstr>
      <vt:lpstr>Result 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Searching Location for Opening Japanese Restaurant in Midtown Manhattan </dc:title>
  <dc:creator>林 芷昕</dc:creator>
  <cp:lastModifiedBy>林 芷昕</cp:lastModifiedBy>
  <cp:revision>1</cp:revision>
  <dcterms:created xsi:type="dcterms:W3CDTF">2020-05-28T18:33:31Z</dcterms:created>
  <dcterms:modified xsi:type="dcterms:W3CDTF">2020-05-28T18:37:27Z</dcterms:modified>
</cp:coreProperties>
</file>