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3" r:id="rId9"/>
    <p:sldId id="260" r:id="rId10"/>
    <p:sldId id="266" r:id="rId11"/>
    <p:sldId id="270" r:id="rId12"/>
    <p:sldId id="264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DD38-1B4F-41CB-B756-6978BBC8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3763C-3F37-4E70-98C9-95C4E62AB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4E67-F02D-45A8-9C2B-AA155C94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5764-DF51-414B-B46D-AAC778F2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65C3-DA71-464A-BA3F-7E2BB02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AD38-AAA4-4DEA-83B1-B24292A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1A648-3590-4DC2-97CA-A78901F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D9E6-86AD-4FD0-BDEA-A9619C20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A3F8-820F-41FB-9EBD-1119CD4E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A3EE-5EA1-4DB3-AF20-962FBFC6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71F92-FBF6-4111-AC66-F37106CCD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09D3-88FC-45A9-AAE8-B8719EB2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B847-7934-4239-B82D-83F8F2B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C0FE-F4E5-4DDA-BD65-C5D00DB9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AB76-9707-4270-98D3-36030B1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630D-4FDC-45B4-9870-4A7D27BD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26A1-3136-4715-B39D-C62F57E3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7A95-B97C-4396-B4EA-4607190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DDCA-5CAE-4C2B-B1AD-1924D4A0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7349-B91F-4D10-88E0-DE938163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36BC-E6AC-41EC-8C72-F3128388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B5A94-084A-45D7-9A9D-5C278E42A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F75A4-22DF-4BCD-9CD5-F4A314C1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3493-4B5F-4AB9-B15A-8FAEF6D0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1CC8-456A-47C1-9666-4A6741E4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D57C-8C5B-48FA-A817-407605A9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48CE-2B27-4E9E-A569-8332F7D76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6ED35-6D0F-4A34-814A-F637F14D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DDA33-7BD4-430D-8F25-8CD0A21F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AD6F-E865-4AB4-B15B-3E0A60A0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607C-3AFB-4AC5-8CDB-52035061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E1DC-DB6D-4697-851C-A8CB2E3B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00F9A-BF7F-4042-9173-576E88B4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DD7B2-9405-4327-A1CA-22DC001B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D6821-320B-4CA6-8FF5-B91728083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1CD60-3885-4CEA-9449-121043A66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769E2-98BF-4868-A93A-79A9A0E1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DE54C-956C-40E4-BDD0-53B64DF5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80639-F6BE-4DDE-A44D-5D056D06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47CD-4925-4CE7-9F4F-9C9E25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FA8B9-3021-4547-9CD4-F62383C9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AE5C7-7F1C-46D5-B741-C60F55AE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B0DA7-7FFB-4005-8DA1-0578963E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2D78F-AFDD-471F-B3A4-16AA2D4F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5AFAD-FE64-459B-AEAF-275ED62E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7E75-BA40-48DB-9071-079FF60F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3054-C1E8-430F-9605-A1E297BB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1436-C8B7-45F5-9DDE-1ED48306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CFEC-B915-4AD3-98DD-ADC8F8C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C5854-BA26-484F-AC8A-F9950E00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6676-C503-43DD-BDCE-6E508DD8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5A2D-06C5-4D82-8145-396BBD0E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C6AF-14B9-47CF-820D-DD378B84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8FD7-27D1-41F7-9749-74C53D2A2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54411-447B-4505-B43D-90194355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EE13B-ED5C-470C-89ED-C3A60DB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A8D9-CE71-4F08-9552-47B3BE40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C029D-032F-4863-BF6E-D7AA73DB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97B1C-5297-4F0F-9A57-DE177948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0AFD-C3B7-4D2F-B5B7-58C961D3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AC58-70C5-4DDF-8F21-AEEF15F20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1DB4-D67E-46B9-BCEE-3258D5BC0F2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898B-94FD-4F2E-99E7-BDD08C90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36BD-8E01-4BCA-B151-0A544A50F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CC18-2DF7-4962-8F34-E8708D7D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C8CA-9738-411B-AF26-17A18171C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the Earth’s magnetic field influence the arrival direction of particle showers?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13F5E-EBB8-429E-85E0-2B7AA375C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(Fancy: Largescale Anisotropies and Potential Geomagnetic Effects)</a:t>
            </a:r>
          </a:p>
          <a:p>
            <a:endParaRPr lang="en-US" dirty="0"/>
          </a:p>
          <a:p>
            <a:r>
              <a:rPr lang="en-US" dirty="0"/>
              <a:t>or: The East-West Effect (maybe)</a:t>
            </a:r>
          </a:p>
        </p:txBody>
      </p:sp>
    </p:spTree>
    <p:extLst>
      <p:ext uri="{BB962C8B-B14F-4D97-AF65-F5344CB8AC3E}">
        <p14:creationId xmlns:p14="http://schemas.microsoft.com/office/powerpoint/2010/main" val="77077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7E2-A063-4598-AD6B-CC8EF824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9673" cy="1325563"/>
          </a:xfrm>
        </p:spPr>
        <p:txBody>
          <a:bodyPr/>
          <a:lstStyle/>
          <a:p>
            <a:r>
              <a:rPr lang="en-US" dirty="0"/>
              <a:t>How does the data compare with Monte Carlo?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7528-B9CD-46D0-8EE2-493296D4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891" y="1757612"/>
            <a:ext cx="29218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Monte Carlo is composed of simulated air showers that are thrown on the array and reconstructed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03191-FF15-482A-877C-01237DC48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" b="1691"/>
          <a:stretch/>
        </p:blipFill>
        <p:spPr>
          <a:xfrm>
            <a:off x="310237" y="1690688"/>
            <a:ext cx="8413944" cy="45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A63-95DB-47E7-A932-6ED547AB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0B39-0788-4CA3-834F-80C08E54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locations</a:t>
            </a:r>
          </a:p>
          <a:p>
            <a:r>
              <a:rPr lang="en-US" dirty="0"/>
              <a:t>Different cuts</a:t>
            </a:r>
          </a:p>
          <a:p>
            <a:r>
              <a:rPr lang="en-US" dirty="0"/>
              <a:t>Slices</a:t>
            </a:r>
          </a:p>
          <a:p>
            <a:r>
              <a:rPr lang="en-US" dirty="0"/>
              <a:t>Proton simulations</a:t>
            </a:r>
          </a:p>
          <a:p>
            <a:r>
              <a:rPr lang="en-US" dirty="0"/>
              <a:t>I looked at a lot of other stuff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7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66B2-8442-495D-932A-7FC7FBD5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095E-29F1-4F35-BD8C-FE49C49D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luck – effect was there 4 years ago and is still here today, MC</a:t>
            </a:r>
          </a:p>
          <a:p>
            <a:r>
              <a:rPr lang="en-US" dirty="0"/>
              <a:t>Array geometry</a:t>
            </a:r>
          </a:p>
          <a:p>
            <a:pPr lvl="1"/>
            <a:r>
              <a:rPr lang="en-US" dirty="0"/>
              <a:t>There is an alley through the middle of the array – peaks/valleys don’t line up with the alley</a:t>
            </a:r>
          </a:p>
          <a:p>
            <a:pPr lvl="1"/>
            <a:r>
              <a:rPr lang="en-US" dirty="0"/>
              <a:t>PMT trigger cascades – um no</a:t>
            </a:r>
          </a:p>
          <a:p>
            <a:r>
              <a:rPr lang="en-US" dirty="0"/>
              <a:t>The mountains – it’s not the mountains</a:t>
            </a:r>
          </a:p>
          <a:p>
            <a:r>
              <a:rPr lang="en-US" dirty="0"/>
              <a:t>Earth’s magnetic field -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1CE9-73A5-4517-B2FD-C229E39C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to today: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C6AD-DF8A-4018-9E28-FDB51F17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simulate air showers that are detected by the array when there is no magnetic field present</a:t>
            </a:r>
          </a:p>
          <a:p>
            <a:r>
              <a:rPr lang="en-US" dirty="0"/>
              <a:t>If we can compare this to current data then we’ll know definitely if the Earth’s magnetic field is responsible for the effect we see</a:t>
            </a:r>
          </a:p>
        </p:txBody>
      </p:sp>
    </p:spTree>
    <p:extLst>
      <p:ext uri="{BB962C8B-B14F-4D97-AF65-F5344CB8AC3E}">
        <p14:creationId xmlns:p14="http://schemas.microsoft.com/office/powerpoint/2010/main" val="314134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183B-D87A-41A7-B5A0-1B0FCF3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6323A-E991-42E6-892B-BAA389D6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319770"/>
            <a:ext cx="11705335" cy="6218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05F3F-CC71-4ECA-8D52-61A171868B7B}"/>
              </a:ext>
            </a:extLst>
          </p:cNvPr>
          <p:cNvSpPr txBox="1"/>
          <p:nvPr/>
        </p:nvSpPr>
        <p:spPr>
          <a:xfrm>
            <a:off x="636917" y="4227597"/>
            <a:ext cx="2459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data files for air showers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can specify parameters for the showers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D9E99-66E9-4725-85AA-1B89AF14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99" y="4170664"/>
            <a:ext cx="2591025" cy="186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70E33-05B1-45A8-8D9B-0BE226BA8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73" y="4170664"/>
            <a:ext cx="2328874" cy="1591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9055D-5AF0-4ED9-9324-166690458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644" y="4179509"/>
            <a:ext cx="2292295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9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12E2-6258-441B-BA04-BF05D58A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E5F5-A7F3-409C-8DE2-6D39C6C0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HAWCSIM is pretty new (at least for what I’m using it for)</a:t>
            </a:r>
          </a:p>
          <a:p>
            <a:pPr lvl="1"/>
            <a:r>
              <a:rPr lang="en-US" dirty="0"/>
              <a:t>There is little documentation and no one really knows how it works</a:t>
            </a:r>
          </a:p>
          <a:p>
            <a:pPr lvl="1"/>
            <a:r>
              <a:rPr lang="en-US" dirty="0"/>
              <a:t>Random bugs!</a:t>
            </a:r>
          </a:p>
          <a:p>
            <a:r>
              <a:rPr lang="en-US" dirty="0"/>
              <a:t>First, I have to ensure that I can reconstruct similar to the data with the correct magnetic field</a:t>
            </a:r>
          </a:p>
          <a:p>
            <a:pPr lvl="1"/>
            <a:r>
              <a:rPr lang="en-US" dirty="0"/>
              <a:t>HAWCSIM is a huge pain with how it throws cores</a:t>
            </a:r>
          </a:p>
          <a:p>
            <a:pPr lvl="1"/>
            <a:r>
              <a:rPr lang="en-US" dirty="0"/>
              <a:t>There is a discrepancy between HAWCSIM and the OR when it comes to core locations and offsets</a:t>
            </a:r>
          </a:p>
          <a:p>
            <a:pPr lvl="2"/>
            <a:r>
              <a:rPr lang="en-US" dirty="0"/>
              <a:t>I can fix the HAWCSIM core locations but then the OR is upset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D9E9-EE94-4395-B6BA-702E5EC9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Coordinates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34184E-CFF8-4DB1-A41E-986F3AAB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5" y="2200455"/>
            <a:ext cx="5710741" cy="374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88098-57D4-45D7-BA0F-0002516D9647}"/>
              </a:ext>
            </a:extLst>
          </p:cNvPr>
          <p:cNvSpPr txBox="1"/>
          <p:nvPr/>
        </p:nvSpPr>
        <p:spPr>
          <a:xfrm>
            <a:off x="6636560" y="3229694"/>
            <a:ext cx="4273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5D3A97-2C87-4FDA-8BEF-725ECBD9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27" y="2187515"/>
            <a:ext cx="5724426" cy="38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63180-3636-4775-8292-D895F89BE7D1}"/>
              </a:ext>
            </a:extLst>
          </p:cNvPr>
          <p:cNvSpPr txBox="1"/>
          <p:nvPr/>
        </p:nvSpPr>
        <p:spPr>
          <a:xfrm>
            <a:off x="6373091" y="1250927"/>
            <a:ext cx="5514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Azimuth is measured counterclockwise from east on the array</a:t>
            </a:r>
          </a:p>
        </p:txBody>
      </p:sp>
    </p:spTree>
    <p:extLst>
      <p:ext uri="{BB962C8B-B14F-4D97-AF65-F5344CB8AC3E}">
        <p14:creationId xmlns:p14="http://schemas.microsoft.com/office/powerpoint/2010/main" val="30743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FD9-6CE0-4AFE-BA40-DE28633F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B585-491B-4416-B6FA-8668C829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collected by the array in runs</a:t>
            </a:r>
          </a:p>
          <a:p>
            <a:r>
              <a:rPr lang="en-US" dirty="0"/>
              <a:t>Runs are put through the Offline </a:t>
            </a:r>
            <a:r>
              <a:rPr lang="en-US" dirty="0" err="1"/>
              <a:t>Reconstructor</a:t>
            </a:r>
            <a:r>
              <a:rPr lang="en-US" dirty="0"/>
              <a:t> which does its best to determine arrival direction (among other things), quality assurance (we may determine some runs are bad)</a:t>
            </a:r>
          </a:p>
          <a:p>
            <a:r>
              <a:rPr lang="en-US" dirty="0"/>
              <a:t>These runs are uploaded to be used for research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8F4-3E7D-4DAD-A365-296460BF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expect?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243E-6DE3-4E30-B62C-46E8290D4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azimuth distribution should be flat</a:t>
            </a:r>
          </a:p>
          <a:p>
            <a:r>
              <a:rPr lang="en-US" dirty="0"/>
              <a:t>The zenith distribution should show few/no effects at 0 and 90 and be peaked somewhere in between</a:t>
            </a:r>
          </a:p>
        </p:txBody>
      </p:sp>
    </p:spTree>
    <p:extLst>
      <p:ext uri="{BB962C8B-B14F-4D97-AF65-F5344CB8AC3E}">
        <p14:creationId xmlns:p14="http://schemas.microsoft.com/office/powerpoint/2010/main" val="192392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8AC4-EA2F-42A4-A56B-D6EA53B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6" y="-259999"/>
            <a:ext cx="10515600" cy="1325563"/>
          </a:xfrm>
        </p:spPr>
        <p:txBody>
          <a:bodyPr/>
          <a:lstStyle/>
          <a:p>
            <a:r>
              <a:rPr lang="en-US" dirty="0"/>
              <a:t>We do we actually get?  - Zenith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630F2F-02E0-4E59-A76E-31026E66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3" y="689847"/>
            <a:ext cx="8317695" cy="531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4693C-1029-4766-8F27-2CEE10AEAB32}"/>
              </a:ext>
            </a:extLst>
          </p:cNvPr>
          <p:cNvSpPr txBox="1"/>
          <p:nvPr/>
        </p:nvSpPr>
        <p:spPr>
          <a:xfrm>
            <a:off x="530132" y="6136389"/>
            <a:ext cx="795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[0]*</a:t>
            </a:r>
            <a:r>
              <a:rPr lang="en-US" sz="2400" dirty="0" err="1"/>
              <a:t>TMath</a:t>
            </a:r>
            <a:r>
              <a:rPr lang="en-US" sz="2400" dirty="0"/>
              <a:t>::Power(sin(pi*x/180.),[1])*exp(-[2]/cos(pi*x/180.))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A1DE4-FE0D-4212-9C4E-2B5867C8D0A1}"/>
              </a:ext>
            </a:extLst>
          </p:cNvPr>
          <p:cNvSpPr txBox="1"/>
          <p:nvPr/>
        </p:nvSpPr>
        <p:spPr>
          <a:xfrm>
            <a:off x="10902662" y="197992"/>
            <a:ext cx="4026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sz="6600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0B6C8-748C-4D6F-8E90-A1F548E5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76" y="6002599"/>
            <a:ext cx="3775224" cy="8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8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4CA6-67F5-4A2A-8292-19DD837B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7" y="-55201"/>
            <a:ext cx="10515600" cy="1325563"/>
          </a:xfrm>
        </p:spPr>
        <p:txBody>
          <a:bodyPr/>
          <a:lstStyle/>
          <a:p>
            <a:r>
              <a:rPr lang="en-US" dirty="0"/>
              <a:t>We do we actually get?  - Azimuth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1047F-4D18-4CB2-A964-53064BE3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1" y="929000"/>
            <a:ext cx="91059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08095-AD04-4CE0-93A5-44E056CA6C1C}"/>
              </a:ext>
            </a:extLst>
          </p:cNvPr>
          <p:cNvSpPr txBox="1"/>
          <p:nvPr/>
        </p:nvSpPr>
        <p:spPr>
          <a:xfrm>
            <a:off x="2104011" y="5657229"/>
            <a:ext cx="565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[0]*(1+</a:t>
            </a:r>
            <a:r>
              <a:rPr lang="en-US" sz="2400" dirty="0">
                <a:solidFill>
                  <a:srgbClr val="00B0F0"/>
                </a:solidFill>
              </a:rPr>
              <a:t>[1]</a:t>
            </a:r>
            <a:r>
              <a:rPr lang="en-US" sz="2400" dirty="0"/>
              <a:t>*sin(2*(x - </a:t>
            </a:r>
            <a:r>
              <a:rPr lang="en-US" sz="2400" dirty="0">
                <a:solidFill>
                  <a:srgbClr val="00B0F0"/>
                </a:solidFill>
              </a:rPr>
              <a:t>[2]</a:t>
            </a:r>
            <a:r>
              <a:rPr lang="en-US" sz="2400" dirty="0"/>
              <a:t>)/57.3))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62E33-A8E1-4820-BDBA-3CD7784B9B60}"/>
              </a:ext>
            </a:extLst>
          </p:cNvPr>
          <p:cNvSpPr txBox="1"/>
          <p:nvPr/>
        </p:nvSpPr>
        <p:spPr>
          <a:xfrm>
            <a:off x="1350850" y="6130286"/>
            <a:ext cx="593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[0]-&gt; Fixed to 1, [1]-&gt; amplitude, [2]-&gt; 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C33F6-A5CB-4C8D-9822-749C6E845F62}"/>
              </a:ext>
            </a:extLst>
          </p:cNvPr>
          <p:cNvSpPr txBox="1"/>
          <p:nvPr/>
        </p:nvSpPr>
        <p:spPr>
          <a:xfrm>
            <a:off x="11086413" y="48491"/>
            <a:ext cx="139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F3B4D-9986-4D43-A692-977F9969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578" y="6059379"/>
            <a:ext cx="4170666" cy="80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8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1D14-94BF-49F5-85D2-B3A356BF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an issue for data analysis?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88FDD5-8326-45BD-B35E-67D3C825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4" y="1589376"/>
            <a:ext cx="90487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8DDCE-70E6-426C-A5AA-5158B8489933}"/>
              </a:ext>
            </a:extLst>
          </p:cNvPr>
          <p:cNvSpPr txBox="1"/>
          <p:nvPr/>
        </p:nvSpPr>
        <p:spPr>
          <a:xfrm>
            <a:off x="9733684" y="2714079"/>
            <a:ext cx="23282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 – the amplitude is roughly constant in time</a:t>
            </a:r>
          </a:p>
        </p:txBody>
      </p:sp>
    </p:spTree>
    <p:extLst>
      <p:ext uri="{BB962C8B-B14F-4D97-AF65-F5344CB8AC3E}">
        <p14:creationId xmlns:p14="http://schemas.microsoft.com/office/powerpoint/2010/main" val="118044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147D-3B33-4F05-8DD3-810CC146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effect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5B25D6-2A34-416B-85CF-EF423018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86" y="1526006"/>
            <a:ext cx="5285239" cy="337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AED56AD-840B-4580-9011-763FBB88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74" y="1409092"/>
            <a:ext cx="5929011" cy="36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302849B-084E-45CD-ADD1-41118C57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10" y="1254874"/>
            <a:ext cx="9144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445AC-7FF0-4DD6-99EE-1410F9A67B55}"/>
              </a:ext>
            </a:extLst>
          </p:cNvPr>
          <p:cNvSpPr txBox="1"/>
          <p:nvPr/>
        </p:nvSpPr>
        <p:spPr>
          <a:xfrm>
            <a:off x="643333" y="5125742"/>
            <a:ext cx="471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Zenith distribution does not change for different azimuth angles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BC941-7A45-4031-824E-14FC7F279175}"/>
              </a:ext>
            </a:extLst>
          </p:cNvPr>
          <p:cNvSpPr txBox="1"/>
          <p:nvPr/>
        </p:nvSpPr>
        <p:spPr>
          <a:xfrm>
            <a:off x="6186055" y="5125742"/>
            <a:ext cx="547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Azimuth distribution changes for different zenith angles, but only in amplitude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31CAA-2FB9-4DE2-A8A0-9ACB52B1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7" y="415588"/>
            <a:ext cx="6729698" cy="613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CF2E8-1FA5-4CB8-BB49-7286FF6FE2A4}"/>
              </a:ext>
            </a:extLst>
          </p:cNvPr>
          <p:cNvSpPr txBox="1"/>
          <p:nvPr/>
        </p:nvSpPr>
        <p:spPr>
          <a:xfrm>
            <a:off x="8250383" y="1780309"/>
            <a:ext cx="262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Event size increases from </a:t>
            </a:r>
            <a:r>
              <a:rPr lang="en-US" sz="3200" dirty="0" err="1"/>
              <a:t>nHit</a:t>
            </a:r>
            <a:r>
              <a:rPr lang="en-US" sz="3200" dirty="0"/>
              <a:t> bin 0 to 9 and event size is a proxy for energy</a:t>
            </a:r>
          </a:p>
        </p:txBody>
      </p:sp>
    </p:spTree>
    <p:extLst>
      <p:ext uri="{BB962C8B-B14F-4D97-AF65-F5344CB8AC3E}">
        <p14:creationId xmlns:p14="http://schemas.microsoft.com/office/powerpoint/2010/main" val="286762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519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Does the Earth’s magnetic field influence the arrival direction of particle showers?</vt:lpstr>
      <vt:lpstr>Detector Coordinates</vt:lpstr>
      <vt:lpstr>Aside: Data Collection</vt:lpstr>
      <vt:lpstr>What do we expect?</vt:lpstr>
      <vt:lpstr>We do we actually get?  - Zenith</vt:lpstr>
      <vt:lpstr>We do we actually get?  - Azimuth</vt:lpstr>
      <vt:lpstr>Is this an issue for data analysis?</vt:lpstr>
      <vt:lpstr>Understanding the effect</vt:lpstr>
      <vt:lpstr>PowerPoint Presentation</vt:lpstr>
      <vt:lpstr>How does the data compare with Monte Carlo?</vt:lpstr>
      <vt:lpstr>Other Stuff</vt:lpstr>
      <vt:lpstr>Potential Explanations</vt:lpstr>
      <vt:lpstr>Jump to today: modelling </vt:lpstr>
      <vt:lpstr>Work Flow</vt:lpstr>
      <vt:lpstr>What gives?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Earth’s magnetic field influence the arrival direction of particle showers?</dc:title>
  <dc:creator>Lindsey Diehl</dc:creator>
  <cp:lastModifiedBy>lindsey.diehl812@gmail.com</cp:lastModifiedBy>
  <cp:revision>9</cp:revision>
  <dcterms:created xsi:type="dcterms:W3CDTF">2021-03-08T17:30:12Z</dcterms:created>
  <dcterms:modified xsi:type="dcterms:W3CDTF">2025-01-03T18:04:24Z</dcterms:modified>
</cp:coreProperties>
</file>