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5" r:id="rId2"/>
    <p:sldId id="263" r:id="rId3"/>
    <p:sldId id="316" r:id="rId4"/>
    <p:sldId id="301" r:id="rId5"/>
    <p:sldId id="317" r:id="rId6"/>
    <p:sldId id="299" r:id="rId7"/>
    <p:sldId id="302" r:id="rId8"/>
    <p:sldId id="303" r:id="rId9"/>
    <p:sldId id="304" r:id="rId10"/>
    <p:sldId id="305" r:id="rId11"/>
    <p:sldId id="306" r:id="rId12"/>
    <p:sldId id="318" r:id="rId13"/>
    <p:sldId id="288" r:id="rId14"/>
    <p:sldId id="308" r:id="rId15"/>
    <p:sldId id="309" r:id="rId16"/>
    <p:sldId id="307" r:id="rId17"/>
    <p:sldId id="311" r:id="rId18"/>
    <p:sldId id="312" r:id="rId19"/>
    <p:sldId id="313" r:id="rId20"/>
    <p:sldId id="314" r:id="rId21"/>
    <p:sldId id="319" r:id="rId22"/>
    <p:sldId id="320" r:id="rId23"/>
    <p:sldId id="321" r:id="rId24"/>
    <p:sldId id="322" r:id="rId25"/>
    <p:sldId id="323" r:id="rId26"/>
    <p:sldId id="324" r:id="rId27"/>
    <p:sldId id="291" r:id="rId28"/>
    <p:sldId id="325" r:id="rId29"/>
    <p:sldId id="326" r:id="rId30"/>
    <p:sldId id="327" r:id="rId31"/>
    <p:sldId id="329" r:id="rId32"/>
    <p:sldId id="283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61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custT="1"/>
      <dgm:spPr/>
      <dgm:t>
        <a:bodyPr/>
        <a:lstStyle/>
        <a:p>
          <a:pPr latinLnBrk="1"/>
          <a:r>
            <a:rPr lang="en-US" altLang="ko-KR" sz="2400" dirty="0"/>
            <a:t>Unity</a:t>
          </a:r>
          <a:endParaRPr lang="ko-KR" altLang="en-US" sz="2400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/>
      <dgm:t>
        <a:bodyPr/>
        <a:lstStyle/>
        <a:p>
          <a:pPr latinLnBrk="1"/>
          <a:r>
            <a:rPr lang="en-US" altLang="ko-KR" dirty="0"/>
            <a:t>RPG, Adventure, Simulation</a:t>
          </a:r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custT="1"/>
      <dgm:spPr/>
      <dgm:t>
        <a:bodyPr/>
        <a:lstStyle/>
        <a:p>
          <a:pPr latinLnBrk="1"/>
          <a:r>
            <a:rPr lang="en-US" altLang="ko-KR" sz="2400" dirty="0"/>
            <a:t>Indie</a:t>
          </a:r>
          <a:endParaRPr lang="ko-KR" altLang="en-US" sz="2400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custT="1"/>
      <dgm:spPr/>
      <dgm:t>
        <a:bodyPr/>
        <a:lstStyle/>
        <a:p>
          <a:pPr latinLnBrk="1"/>
          <a:r>
            <a:rPr lang="en-US" altLang="ko-KR" sz="1800" dirty="0"/>
            <a:t>Cross-</a:t>
          </a:r>
          <a:r>
            <a:rPr lang="en-US" altLang="ko-KR" sz="1800" spc="-150" dirty="0"/>
            <a:t>Platform</a:t>
          </a:r>
          <a:endParaRPr lang="ko-KR" altLang="en-US" sz="1800" spc="-150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Unity</a:t>
          </a:r>
          <a:endParaRPr lang="ko-KR" altLang="en-US" sz="24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RPG, Adventure, Simulation</a:t>
          </a:r>
          <a:endParaRPr lang="ko-KR" altLang="en-US" sz="14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Indie</a:t>
          </a:r>
          <a:endParaRPr lang="ko-KR" altLang="en-US" sz="24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Cross-</a:t>
          </a:r>
          <a:r>
            <a:rPr lang="en-US" altLang="ko-KR" sz="1800" kern="1200" spc="-150" dirty="0"/>
            <a:t>Platform</a:t>
          </a:r>
          <a:endParaRPr lang="ko-KR" altLang="en-US" sz="1800" kern="1200" spc="-15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90A1-E9D6-4FED-87EC-67B0273906B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19E6-E1CB-435C-B0FC-31D4B03FE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Project Prism</a:t>
            </a:r>
            <a:r>
              <a:rPr lang="ko-KR" altLang="en-US" dirty="0"/>
              <a:t>사에 지원한 전 민 수 입니다</a:t>
            </a:r>
            <a:r>
              <a:rPr lang="en-US" altLang="ko-KR" dirty="0"/>
              <a:t>. 23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분기에 어떠한 게임을 설계해야 할 지에 대한 발표를 맡게 되었습니다</a:t>
            </a:r>
            <a:r>
              <a:rPr lang="en-US" altLang="ko-KR" dirty="0"/>
              <a:t>. </a:t>
            </a:r>
            <a:r>
              <a:rPr lang="ko-KR" altLang="en-US" dirty="0"/>
              <a:t>그럼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8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지역별 그룹</a:t>
            </a:r>
            <a:r>
              <a:rPr lang="en-US" altLang="ko-KR" dirty="0"/>
              <a:t>, </a:t>
            </a:r>
            <a:r>
              <a:rPr lang="ko-KR" altLang="en-US" dirty="0"/>
              <a:t>그리고 장르별 그룹은 모두 범주형 데이터이기 때문에 </a:t>
            </a:r>
            <a:r>
              <a:rPr lang="ko-KR" altLang="en-US" dirty="0" err="1"/>
              <a:t>카이제곱검정이라는</a:t>
            </a:r>
            <a:r>
              <a:rPr lang="ko-KR" altLang="en-US" dirty="0"/>
              <a:t> 방법을 이용해서 반증하고자 하는 가설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h0</a:t>
            </a:r>
            <a:r>
              <a:rPr lang="ko-KR" altLang="en-US" dirty="0"/>
              <a:t>가 맞을 확률이 </a:t>
            </a:r>
            <a:r>
              <a:rPr lang="ko-KR" altLang="en-US" dirty="0" err="1"/>
              <a:t>어느정도인지</a:t>
            </a:r>
            <a:r>
              <a:rPr lang="ko-KR" altLang="en-US" dirty="0"/>
              <a:t> 알아보았습니다</a:t>
            </a:r>
            <a:r>
              <a:rPr lang="en-US" altLang="ko-KR" dirty="0"/>
              <a:t>. </a:t>
            </a:r>
            <a:r>
              <a:rPr lang="ko-KR" altLang="en-US" dirty="0"/>
              <a:t>이에 따르면</a:t>
            </a:r>
            <a:r>
              <a:rPr lang="en-US" altLang="ko-KR" dirty="0"/>
              <a:t>, </a:t>
            </a:r>
            <a:r>
              <a:rPr lang="ko-KR" altLang="en-US" dirty="0"/>
              <a:t>전체 기간의 데이터와 최근 </a:t>
            </a:r>
            <a:r>
              <a:rPr lang="en-US" altLang="ko-KR" dirty="0"/>
              <a:t>10</a:t>
            </a:r>
            <a:r>
              <a:rPr lang="ko-KR" altLang="en-US" dirty="0"/>
              <a:t>년 사이의 데이터 모두 </a:t>
            </a:r>
            <a:r>
              <a:rPr lang="en-US" altLang="ko-KR" dirty="0"/>
              <a:t>P</a:t>
            </a:r>
            <a:r>
              <a:rPr lang="ko-KR" altLang="en-US" dirty="0"/>
              <a:t>값이 소수점 넷째 자리에서 반올림하여 </a:t>
            </a:r>
            <a:r>
              <a:rPr lang="en-US" altLang="ko-KR" dirty="0"/>
              <a:t>0.0</a:t>
            </a:r>
            <a:r>
              <a:rPr lang="ko-KR" altLang="en-US" dirty="0"/>
              <a:t>이라고 나와 있는 것을 볼 수 있는데요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H0, </a:t>
            </a:r>
            <a:r>
              <a:rPr lang="ko-KR" altLang="en-US" dirty="0"/>
              <a:t>즉 </a:t>
            </a:r>
            <a:r>
              <a:rPr lang="en-US" altLang="ko-KR" dirty="0"/>
              <a:t>“</a:t>
            </a:r>
            <a:r>
              <a:rPr lang="ko-KR" altLang="en-US" dirty="0"/>
              <a:t>지역별 선호 장르의 분포는 모두 같다</a:t>
            </a:r>
            <a:r>
              <a:rPr lang="en-US" altLang="ko-KR" dirty="0"/>
              <a:t>“ </a:t>
            </a:r>
            <a:r>
              <a:rPr lang="ko-KR" altLang="en-US" dirty="0"/>
              <a:t>라는 가설이 맞을 확률이 </a:t>
            </a:r>
            <a:r>
              <a:rPr lang="en-US" altLang="ko-KR" dirty="0"/>
              <a:t>0</a:t>
            </a:r>
            <a:r>
              <a:rPr lang="ko-KR" altLang="en-US" dirty="0"/>
              <a:t>퍼센트라는 것을 의미합니다</a:t>
            </a:r>
            <a:r>
              <a:rPr lang="en-US" altLang="ko-KR" dirty="0"/>
              <a:t>. </a:t>
            </a:r>
            <a:r>
              <a:rPr lang="ko-KR" altLang="en-US" dirty="0"/>
              <a:t>즉 반대쪽 가설이 틀리다고 말할 수 있으니 저희가 주장하고자 하는 가설을 채택할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5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지역별로 선호하는 장르가 </a:t>
            </a:r>
            <a:r>
              <a:rPr lang="ko-KR" altLang="en-US" dirty="0" err="1"/>
              <a:t>다르다는것은</a:t>
            </a:r>
            <a:r>
              <a:rPr lang="ko-KR" altLang="en-US" dirty="0"/>
              <a:t> 어떤 의미일까요</a:t>
            </a:r>
            <a:r>
              <a:rPr lang="en-US" altLang="ko-KR" dirty="0"/>
              <a:t>? </a:t>
            </a:r>
            <a:r>
              <a:rPr lang="ko-KR" altLang="en-US" dirty="0"/>
              <a:t>임의의 두 지역을 뽑았을 때</a:t>
            </a:r>
            <a:r>
              <a:rPr lang="en-US" altLang="ko-KR" dirty="0"/>
              <a:t>, </a:t>
            </a:r>
            <a:r>
              <a:rPr lang="ko-KR" altLang="en-US" dirty="0"/>
              <a:t>최소한 하나의 조합은 서로 선호하는 장르가 다르다는 의미입니다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일부 지역은 선호도가 같을 수도 있습니다</a:t>
            </a:r>
            <a:r>
              <a:rPr lang="en-US" altLang="ko-KR" dirty="0"/>
              <a:t>. </a:t>
            </a:r>
            <a:r>
              <a:rPr lang="ko-KR" altLang="en-US" dirty="0"/>
              <a:t>이를 검증하기 위해 </a:t>
            </a:r>
            <a:r>
              <a:rPr lang="en-US" altLang="ko-KR" dirty="0"/>
              <a:t>4</a:t>
            </a:r>
            <a:r>
              <a:rPr lang="ko-KR" altLang="en-US" dirty="0"/>
              <a:t>개 지역에서 </a:t>
            </a:r>
            <a:r>
              <a:rPr lang="en-US" altLang="ko-KR" dirty="0"/>
              <a:t>2</a:t>
            </a:r>
            <a:r>
              <a:rPr lang="ko-KR" altLang="en-US" dirty="0"/>
              <a:t>개씩 뽑아 다시 </a:t>
            </a:r>
            <a:r>
              <a:rPr lang="ko-KR" altLang="en-US" dirty="0" err="1"/>
              <a:t>카이제곱검정을</a:t>
            </a:r>
            <a:r>
              <a:rPr lang="ko-KR" altLang="en-US" dirty="0"/>
              <a:t> 진행하였는데요</a:t>
            </a:r>
            <a:r>
              <a:rPr lang="en-US" altLang="ko-KR" dirty="0"/>
              <a:t>, </a:t>
            </a:r>
            <a:r>
              <a:rPr lang="ko-KR" altLang="en-US" dirty="0"/>
              <a:t>이에 따르면 북미와 기타지역 사이의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0.721, </a:t>
            </a:r>
            <a:r>
              <a:rPr lang="ko-KR" altLang="en-US" dirty="0"/>
              <a:t>그리고 유럽과 기타지역 사이의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0.928</a:t>
            </a:r>
            <a:r>
              <a:rPr lang="ko-KR" altLang="en-US" dirty="0"/>
              <a:t>로 이 두 조합은 서로 선호도가 다르다고 말하기 어렵습니다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연도에 따른 게임의 트렌드에 대한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7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연도에 따라서 지역의 트렌드</a:t>
            </a:r>
            <a:r>
              <a:rPr lang="en-US" altLang="ko-KR" dirty="0"/>
              <a:t>, </a:t>
            </a:r>
            <a:r>
              <a:rPr lang="ko-KR" altLang="en-US" dirty="0"/>
              <a:t>게임 장르의 트렌드</a:t>
            </a:r>
            <a:r>
              <a:rPr lang="en-US" altLang="ko-KR" dirty="0"/>
              <a:t>, </a:t>
            </a:r>
            <a:r>
              <a:rPr lang="ko-KR" altLang="en-US" dirty="0"/>
              <a:t>게임 플랫폼의 트렌드를 조사하였습니다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1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연도별 분석입니다</a:t>
            </a:r>
            <a:r>
              <a:rPr lang="en-US" altLang="ko-KR" dirty="0"/>
              <a:t>. </a:t>
            </a:r>
            <a:r>
              <a:rPr lang="ko-KR" altLang="en-US" dirty="0"/>
              <a:t>북미지역의 출고량이 가장 높고</a:t>
            </a:r>
            <a:r>
              <a:rPr lang="en-US" altLang="ko-KR" dirty="0"/>
              <a:t>, </a:t>
            </a:r>
            <a:r>
              <a:rPr lang="ko-KR" altLang="en-US" dirty="0"/>
              <a:t>유럽 지역이 그 뒤를 따르는 모습을 볼 수 있는데요</a:t>
            </a:r>
            <a:r>
              <a:rPr lang="en-US" altLang="ko-KR" dirty="0"/>
              <a:t>, </a:t>
            </a:r>
            <a:r>
              <a:rPr lang="ko-KR" altLang="en-US" dirty="0"/>
              <a:t>기타 지역의 경우 </a:t>
            </a:r>
            <a:r>
              <a:rPr lang="en-US" altLang="ko-KR" dirty="0"/>
              <a:t>2000</a:t>
            </a:r>
            <a:r>
              <a:rPr lang="ko-KR" altLang="en-US" dirty="0"/>
              <a:t>년까지는 매우 낮다가 점점 증가하여 일본과 서로 </a:t>
            </a:r>
            <a:r>
              <a:rPr lang="ko-KR" altLang="en-US" dirty="0" err="1"/>
              <a:t>크로스되는</a:t>
            </a:r>
            <a:r>
              <a:rPr lang="ko-KR" altLang="en-US" dirty="0"/>
              <a:t> 모습을 볼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90</a:t>
            </a:r>
            <a:r>
              <a:rPr lang="ko-KR" altLang="en-US" dirty="0"/>
              <a:t>년대 중반부터 모든 지역의 출고량이 점점 증가하는 모습을 볼 수 있는데요</a:t>
            </a:r>
            <a:r>
              <a:rPr lang="en-US" altLang="ko-KR" dirty="0"/>
              <a:t>. </a:t>
            </a:r>
            <a:r>
              <a:rPr lang="ko-KR" altLang="en-US" dirty="0"/>
              <a:t>이는 비디오 게임 산업의 크기가 점차 증가함에 따른 것으로 보입니다</a:t>
            </a:r>
            <a:r>
              <a:rPr lang="en-US" altLang="ko-KR" dirty="0"/>
              <a:t>. </a:t>
            </a:r>
            <a:r>
              <a:rPr lang="ko-KR" altLang="en-US" dirty="0"/>
              <a:t>특이한 점은 </a:t>
            </a:r>
            <a:r>
              <a:rPr lang="en-US" altLang="ko-KR" dirty="0"/>
              <a:t>2000</a:t>
            </a:r>
            <a:r>
              <a:rPr lang="ko-KR" altLang="en-US" dirty="0"/>
              <a:t>년대 중반부터 모든 지역의 출고량이 감소하는 점인데요</a:t>
            </a:r>
            <a:r>
              <a:rPr lang="en-US" altLang="ko-KR" dirty="0"/>
              <a:t>, </a:t>
            </a:r>
            <a:r>
              <a:rPr lang="ko-KR" altLang="en-US" dirty="0"/>
              <a:t>이 그래프만 봤을 때는 </a:t>
            </a:r>
            <a:r>
              <a:rPr lang="en-US" altLang="ko-KR" dirty="0"/>
              <a:t>08</a:t>
            </a:r>
            <a:r>
              <a:rPr lang="ko-KR" altLang="en-US" dirty="0"/>
              <a:t>년 </a:t>
            </a:r>
            <a:r>
              <a:rPr lang="ko-KR" altLang="en-US" dirty="0" err="1"/>
              <a:t>리만브라더스</a:t>
            </a:r>
            <a:r>
              <a:rPr lang="ko-KR" altLang="en-US" dirty="0"/>
              <a:t> 사태에 따른 글로벌 경제위기가 비디오게임 산업에 영향을 미쳤는지에 대해</a:t>
            </a:r>
            <a:r>
              <a:rPr lang="en-US" altLang="ko-KR" dirty="0"/>
              <a:t>, </a:t>
            </a:r>
            <a:r>
              <a:rPr lang="ko-KR" altLang="en-US" dirty="0"/>
              <a:t>또는 비디오 게임의 인기가 떨어져 산업의 크기가 점차 감소한다고 볼 수도 있을 것 같습니다</a:t>
            </a:r>
            <a:r>
              <a:rPr lang="en-US" altLang="ko-KR" dirty="0"/>
              <a:t>. </a:t>
            </a:r>
            <a:r>
              <a:rPr lang="ko-KR" altLang="en-US" dirty="0"/>
              <a:t>다만 정말로 그럴까요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8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pc="0" dirty="0"/>
              <a:t>옆의 그래프는 게임 산업에 대한 외부 데이터입니다</a:t>
            </a:r>
            <a:r>
              <a:rPr lang="en-US" altLang="ko-KR" spc="0" dirty="0"/>
              <a:t>. 2014</a:t>
            </a:r>
            <a:r>
              <a:rPr lang="ko-KR" altLang="en-US" spc="0" dirty="0"/>
              <a:t>년부터</a:t>
            </a:r>
            <a:r>
              <a:rPr lang="en-US" altLang="ko-KR" spc="0" dirty="0"/>
              <a:t>, </a:t>
            </a:r>
            <a:r>
              <a:rPr lang="ko-KR" altLang="en-US" spc="0" dirty="0"/>
              <a:t>비디오게임 산업은 오히려 매년 증가 중임을 알 수 있습니다</a:t>
            </a:r>
            <a:r>
              <a:rPr lang="en-US" altLang="ko-KR" spc="0" dirty="0"/>
              <a:t>. </a:t>
            </a:r>
            <a:r>
              <a:rPr lang="ko-KR" altLang="en-US" spc="0" dirty="0"/>
              <a:t>그렇다면 </a:t>
            </a:r>
            <a:r>
              <a:rPr lang="ko-KR" altLang="en-US" spc="0" dirty="0" err="1"/>
              <a:t>아까와</a:t>
            </a:r>
            <a:r>
              <a:rPr lang="ko-KR" altLang="en-US" spc="0" dirty="0"/>
              <a:t> 같은 그래프가 왜 나타났을까요</a:t>
            </a:r>
            <a:r>
              <a:rPr lang="en-US" altLang="ko-KR" spc="0" dirty="0"/>
              <a:t>? </a:t>
            </a:r>
            <a:r>
              <a:rPr lang="ko-KR" altLang="en-US" spc="0" dirty="0"/>
              <a:t>이는 원본 사이트인 </a:t>
            </a:r>
            <a:r>
              <a:rPr lang="en-US" altLang="ko-KR" sz="1200" spc="0" dirty="0" err="1">
                <a:latin typeface="+mn-ea"/>
              </a:rPr>
              <a:t>VGChartz</a:t>
            </a:r>
            <a:r>
              <a:rPr lang="ko-KR" altLang="en-US" sz="1200" spc="0" dirty="0">
                <a:latin typeface="+mn-ea"/>
              </a:rPr>
              <a:t>의 특성 때문으로 보이는데요</a:t>
            </a:r>
            <a:r>
              <a:rPr lang="en-US" altLang="ko-KR" sz="1200" spc="0" dirty="0">
                <a:latin typeface="+mn-ea"/>
              </a:rPr>
              <a:t>, </a:t>
            </a:r>
            <a:r>
              <a:rPr lang="ko-KR" altLang="en-US" sz="1200" spc="0" dirty="0">
                <a:latin typeface="+mn-ea"/>
              </a:rPr>
              <a:t>이 사이트는 게임의 누적 출고량만을 집계하여 보여줍니다</a:t>
            </a:r>
            <a:r>
              <a:rPr lang="en-US" altLang="ko-KR" sz="1200" spc="0" dirty="0">
                <a:latin typeface="+mn-ea"/>
              </a:rPr>
              <a:t>. </a:t>
            </a:r>
            <a:r>
              <a:rPr lang="ko-KR" altLang="en-US" sz="1200" spc="0" dirty="0">
                <a:latin typeface="+mn-ea"/>
              </a:rPr>
              <a:t>즉 최근에 출시된 게임은 같은 인기를 가지고 있더라고 누적 판매량이 낮을 수밖에 없고</a:t>
            </a:r>
            <a:r>
              <a:rPr lang="en-US" altLang="ko-KR" sz="1200" spc="0" dirty="0">
                <a:latin typeface="+mn-ea"/>
              </a:rPr>
              <a:t>, </a:t>
            </a:r>
            <a:r>
              <a:rPr lang="ko-KR" altLang="en-US" sz="1200" spc="0" dirty="0">
                <a:latin typeface="+mn-ea"/>
              </a:rPr>
              <a:t>이 점이 그래프에 반영되어 점차 낮아지는 것처럼 보였을 수 있습니다</a:t>
            </a:r>
            <a:r>
              <a:rPr lang="en-US" altLang="ko-KR" sz="1200" spc="0" dirty="0">
                <a:latin typeface="+mn-ea"/>
              </a:rPr>
              <a:t>. </a:t>
            </a:r>
            <a:r>
              <a:rPr lang="ko-KR" altLang="en-US" sz="1200" spc="0" dirty="0">
                <a:latin typeface="+mn-ea"/>
              </a:rPr>
              <a:t>이 점을 보완하기 위해서는</a:t>
            </a:r>
            <a:r>
              <a:rPr lang="en-US" altLang="ko-KR" sz="1200" spc="0" dirty="0">
                <a:latin typeface="+mn-ea"/>
              </a:rPr>
              <a:t>, </a:t>
            </a:r>
            <a:r>
              <a:rPr lang="ko-KR" altLang="en-US" sz="1200" spc="0" dirty="0">
                <a:latin typeface="+mn-ea"/>
              </a:rPr>
              <a:t>게임마다 첫 해</a:t>
            </a:r>
            <a:r>
              <a:rPr lang="en-US" altLang="ko-KR" sz="1200" spc="0" dirty="0">
                <a:latin typeface="+mn-ea"/>
              </a:rPr>
              <a:t>, </a:t>
            </a:r>
            <a:r>
              <a:rPr lang="ko-KR" altLang="en-US" sz="1200" spc="0" dirty="0">
                <a:latin typeface="+mn-ea"/>
              </a:rPr>
              <a:t>혹은 특정한 기간 동안의 출고량을 조사한 데이터가 필요할 것입니다</a:t>
            </a:r>
            <a:r>
              <a:rPr lang="en-US" altLang="ko-KR" sz="1200" spc="0" dirty="0">
                <a:latin typeface="+mn-ea"/>
              </a:rPr>
              <a:t>.</a:t>
            </a:r>
            <a:endParaRPr lang="ko-KR" altLang="en-US" spc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1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0" dirty="0"/>
              <a:t>다음은 게임 장르의 연도별 트렌드 분석입니다</a:t>
            </a:r>
            <a:r>
              <a:rPr lang="en-US" altLang="ko-KR" spc="0" dirty="0"/>
              <a:t>. </a:t>
            </a:r>
            <a:r>
              <a:rPr lang="ko-KR" altLang="en-US" spc="0" dirty="0"/>
              <a:t>연도별 출고량을 비율로 환산해서 누적 바 그래프로 나타냈는데요</a:t>
            </a:r>
            <a:r>
              <a:rPr lang="en-US" altLang="ko-KR" spc="0" dirty="0"/>
              <a:t>, </a:t>
            </a:r>
            <a:r>
              <a:rPr lang="ko-KR" altLang="en-US" spc="0" dirty="0"/>
              <a:t>이는 연도별로 어떠한 장르가 어느 정도의 수요를 가지고 있었는지를 알 수 있게 해줍니다</a:t>
            </a:r>
            <a:r>
              <a:rPr lang="en-US" altLang="ko-KR" spc="0" dirty="0"/>
              <a:t>. </a:t>
            </a:r>
            <a:r>
              <a:rPr lang="ko-KR" altLang="en-US" spc="0" dirty="0"/>
              <a:t>다만 </a:t>
            </a:r>
            <a:r>
              <a:rPr lang="en-US" altLang="ko-KR" spc="0" dirty="0"/>
              <a:t>80~90</a:t>
            </a:r>
            <a:r>
              <a:rPr lang="ko-KR" altLang="en-US" spc="0" dirty="0"/>
              <a:t>년대 사이에는 수집된 데이터가 많지 않기 때문에</a:t>
            </a:r>
            <a:r>
              <a:rPr lang="en-US" altLang="ko-KR" spc="0" dirty="0"/>
              <a:t>, </a:t>
            </a:r>
            <a:r>
              <a:rPr lang="en-US" altLang="ko-KR" sz="1200" spc="0" dirty="0">
                <a:latin typeface="+mn-ea"/>
              </a:rPr>
              <a:t>Tetris, Super Mario series, Duck Hunt </a:t>
            </a:r>
            <a:r>
              <a:rPr lang="ko-KR" altLang="en-US" sz="1200" spc="0" dirty="0">
                <a:latin typeface="+mn-ea"/>
              </a:rPr>
              <a:t>등의 </a:t>
            </a:r>
            <a:r>
              <a:rPr lang="en-US" altLang="ko-KR" sz="1200" spc="0" dirty="0">
                <a:latin typeface="+mn-ea"/>
              </a:rPr>
              <a:t>outlier</a:t>
            </a:r>
            <a:r>
              <a:rPr lang="ko-KR" altLang="en-US" sz="1200" spc="0" dirty="0">
                <a:latin typeface="+mn-ea"/>
              </a:rPr>
              <a:t>에 크게 </a:t>
            </a:r>
            <a:r>
              <a:rPr lang="ko-KR" altLang="en-US" sz="1200" spc="0" dirty="0" err="1">
                <a:latin typeface="+mn-ea"/>
              </a:rPr>
              <a:t>영향받는</a:t>
            </a:r>
            <a:r>
              <a:rPr lang="ko-KR" altLang="en-US" sz="1200" spc="0" dirty="0">
                <a:latin typeface="+mn-ea"/>
              </a:rPr>
              <a:t> 것을 볼 수 있습니다</a:t>
            </a:r>
            <a:r>
              <a:rPr lang="en-US" altLang="ko-KR" sz="1200" spc="0" dirty="0">
                <a:latin typeface="+mn-ea"/>
              </a:rPr>
              <a:t>. </a:t>
            </a:r>
            <a:r>
              <a:rPr lang="ko-KR" altLang="en-US" sz="1200" spc="0" dirty="0">
                <a:latin typeface="+mn-ea"/>
              </a:rPr>
              <a:t>최근 </a:t>
            </a:r>
            <a:r>
              <a:rPr lang="en-US" altLang="ko-KR" sz="1200" spc="0" dirty="0">
                <a:latin typeface="+mn-ea"/>
              </a:rPr>
              <a:t>5</a:t>
            </a:r>
            <a:r>
              <a:rPr lang="ko-KR" altLang="en-US" sz="1200" spc="0" dirty="0">
                <a:latin typeface="+mn-ea"/>
              </a:rPr>
              <a:t>년을 봤을 때는 </a:t>
            </a:r>
            <a:r>
              <a:rPr lang="en-US" altLang="ko-KR" sz="1200" spc="0" dirty="0">
                <a:latin typeface="+mn-ea"/>
              </a:rPr>
              <a:t>Action, Sports, Shooter </a:t>
            </a:r>
            <a:r>
              <a:rPr lang="ko-KR" altLang="en-US" sz="1200" spc="0" dirty="0">
                <a:latin typeface="+mn-ea"/>
              </a:rPr>
              <a:t>장르에 꾸준한 수요가 있다고 볼 수 있을 것 같습니다</a:t>
            </a:r>
            <a:r>
              <a:rPr lang="en-US" altLang="ko-KR" sz="1200" spc="0" dirty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8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마찬가지로 연도에 따른 장르의 누적 바 그래프인데요</a:t>
            </a:r>
            <a:r>
              <a:rPr lang="en-US" altLang="ko-KR" dirty="0"/>
              <a:t>, </a:t>
            </a:r>
            <a:r>
              <a:rPr lang="ko-KR" altLang="en-US" dirty="0"/>
              <a:t>출고량이 아닌 타이틀 개수에 따른 비율을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  <a:r>
              <a:rPr lang="ko-KR" altLang="en-US" dirty="0"/>
              <a:t>이는 어떤 게임이 많이 출시되었는가에 대한 그래프로 볼 수 있습니다</a:t>
            </a:r>
            <a:r>
              <a:rPr lang="en-US" altLang="ko-KR" dirty="0"/>
              <a:t>. </a:t>
            </a:r>
            <a:r>
              <a:rPr lang="ko-KR" altLang="en-US" dirty="0"/>
              <a:t>최근의 데이터에서 슈팅과 스포츠장르가 공급된 타이틀에 비해 출고량의 비율이 더 높은 것을 보실 수 있는데요</a:t>
            </a:r>
            <a:r>
              <a:rPr lang="en-US" altLang="ko-KR" dirty="0"/>
              <a:t>, </a:t>
            </a:r>
            <a:r>
              <a:rPr lang="ko-KR" altLang="en-US" dirty="0"/>
              <a:t>이를 통해 이 </a:t>
            </a:r>
            <a:r>
              <a:rPr lang="ko-KR" altLang="en-US" dirty="0" err="1"/>
              <a:t>장르들에서는</a:t>
            </a:r>
            <a:r>
              <a:rPr lang="ko-KR" altLang="en-US" dirty="0"/>
              <a:t> 특정한 타이틀들이 높은 출고량을 기록하고 있다는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4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연도에 따른 장르별 출고량을 </a:t>
            </a:r>
            <a:r>
              <a:rPr lang="ko-KR" altLang="en-US" dirty="0" err="1"/>
              <a:t>라인플롯으로</a:t>
            </a:r>
            <a:r>
              <a:rPr lang="ko-KR" altLang="en-US" dirty="0"/>
              <a:t> 나타낸 것인데요</a:t>
            </a:r>
            <a:r>
              <a:rPr lang="en-US" altLang="ko-KR" dirty="0"/>
              <a:t>, </a:t>
            </a:r>
            <a:r>
              <a:rPr lang="ko-KR" altLang="en-US" dirty="0"/>
              <a:t>전반적으로 게임산업이 성장함에 따라 각 장르별 출고량이 올라간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7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연도별로 전체 출고량이 다르기 때문에</a:t>
            </a:r>
            <a:r>
              <a:rPr lang="en-US" altLang="ko-KR" dirty="0"/>
              <a:t>, </a:t>
            </a:r>
            <a:r>
              <a:rPr lang="ko-KR" altLang="en-US" dirty="0"/>
              <a:t>특정 장르가 해당 연도에 어느정도 비율을 차지하는지 알기 위해 장르별로 전체 출고량으로 나누어 비율을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  <a:r>
              <a:rPr lang="ko-KR" altLang="en-US" dirty="0"/>
              <a:t>예전에 비해 </a:t>
            </a:r>
            <a:r>
              <a:rPr lang="en-US" altLang="ko-KR" dirty="0"/>
              <a:t>Platform, Adventure, Fighting, Racing </a:t>
            </a:r>
            <a:r>
              <a:rPr lang="ko-KR" altLang="en-US" dirty="0"/>
              <a:t>장르의 감소 추세를 확인할 수 </a:t>
            </a:r>
            <a:r>
              <a:rPr lang="ko-KR" altLang="en-US" dirty="0" err="1"/>
              <a:t>있구요</a:t>
            </a:r>
            <a:r>
              <a:rPr lang="en-US" altLang="ko-KR" dirty="0"/>
              <a:t>, Action, Shooter, Sports </a:t>
            </a:r>
            <a:r>
              <a:rPr lang="ko-KR" altLang="en-US" dirty="0"/>
              <a:t>장르의 증가 추세를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8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이번 발표의 목차입니다</a:t>
            </a:r>
            <a:r>
              <a:rPr lang="en-US" altLang="ko-KR" dirty="0"/>
              <a:t>. </a:t>
            </a:r>
            <a:r>
              <a:rPr lang="ko-KR" altLang="en-US" dirty="0"/>
              <a:t>사용하게 된 데이터셋에 대한 소개가 </a:t>
            </a:r>
            <a:r>
              <a:rPr lang="ko-KR" altLang="en-US" dirty="0" err="1"/>
              <a:t>있구요</a:t>
            </a:r>
            <a:r>
              <a:rPr lang="en-US" altLang="ko-KR" dirty="0"/>
              <a:t>, </a:t>
            </a:r>
            <a:r>
              <a:rPr lang="ko-KR" altLang="en-US" dirty="0"/>
              <a:t>그리고 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지역에 따른 지역별 선호도에 분석</a:t>
            </a:r>
            <a:r>
              <a:rPr lang="en-US" altLang="ko-KR" dirty="0"/>
              <a:t>, </a:t>
            </a:r>
            <a:r>
              <a:rPr lang="ko-KR" altLang="en-US" dirty="0"/>
              <a:t>다음은 연도에 따른 게임의 트렌드 조사가 있습니다</a:t>
            </a:r>
            <a:r>
              <a:rPr lang="en-US" altLang="ko-KR" dirty="0"/>
              <a:t>. </a:t>
            </a:r>
            <a:r>
              <a:rPr lang="ko-KR" altLang="en-US" dirty="0"/>
              <a:t>네번째로는 출고량이 높은 게임들에 대한 분석을 진행하고</a:t>
            </a:r>
            <a:r>
              <a:rPr lang="en-US" altLang="ko-KR" dirty="0"/>
              <a:t>, </a:t>
            </a:r>
            <a:r>
              <a:rPr lang="ko-KR" altLang="en-US" dirty="0"/>
              <a:t>이에 따라 멀티플랫폼</a:t>
            </a:r>
            <a:r>
              <a:rPr lang="en-US" altLang="ko-KR" dirty="0"/>
              <a:t> </a:t>
            </a:r>
            <a:r>
              <a:rPr lang="ko-KR" altLang="en-US" dirty="0"/>
              <a:t>출시가 정말 효과적인지 분석합니다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1</a:t>
            </a:r>
            <a:r>
              <a:rPr lang="ko-KR" altLang="en-US" dirty="0"/>
              <a:t>분기에 어떤 게임을 개발해야 할 지에 대한 내용이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21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연도별로 플랫폼에 따른 출고량의 비율을 누적 바 그래프로 </a:t>
            </a:r>
            <a:r>
              <a:rPr lang="ko-KR" altLang="en-US" dirty="0" err="1"/>
              <a:t>나타내었는데요</a:t>
            </a:r>
            <a:r>
              <a:rPr lang="en-US" altLang="ko-KR" dirty="0"/>
              <a:t>, </a:t>
            </a:r>
            <a:r>
              <a:rPr lang="ko-KR" altLang="en-US" dirty="0"/>
              <a:t>콘솔 기기들은 다음 세대의 기종이 출시되면 도태되기 때문에 특정한 연도 기간 사이에 존재하는 점을 볼 수 있습니다</a:t>
            </a:r>
            <a:r>
              <a:rPr lang="en-US" altLang="ko-KR" dirty="0"/>
              <a:t>. </a:t>
            </a:r>
            <a:r>
              <a:rPr lang="ko-KR" altLang="en-US" dirty="0"/>
              <a:t>최근에는 플레이스테이션 </a:t>
            </a:r>
            <a:r>
              <a:rPr lang="en-US" altLang="ko-KR" dirty="0"/>
              <a:t>4, </a:t>
            </a:r>
            <a:r>
              <a:rPr lang="ko-KR" altLang="en-US" dirty="0"/>
              <a:t>엑스박스 원의 점유율이 올라가고 있는 것을 확인하실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98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출고량 최상위 게임들에 대한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75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출고량 최상위 </a:t>
            </a:r>
            <a:r>
              <a:rPr lang="en-US" altLang="ko-KR" dirty="0"/>
              <a:t>20</a:t>
            </a:r>
            <a:r>
              <a:rPr lang="ko-KR" altLang="en-US" dirty="0"/>
              <a:t>개 타이틀을 막대 그래프로 나타내 보았는데요</a:t>
            </a:r>
            <a:r>
              <a:rPr lang="en-US" altLang="ko-KR" dirty="0"/>
              <a:t>, </a:t>
            </a:r>
            <a:r>
              <a:rPr lang="ko-KR" altLang="en-US" dirty="0"/>
              <a:t>여기서는 출시한 플랫폼의 개수가 출고량에 영향을 미쳤는지에 대해서 알아보고자 합니다</a:t>
            </a:r>
            <a:r>
              <a:rPr lang="en-US" altLang="ko-KR" dirty="0"/>
              <a:t>. </a:t>
            </a:r>
            <a:r>
              <a:rPr lang="ko-KR" altLang="en-US" dirty="0"/>
              <a:t>다만 위에서 봤듯이 콘솔은 다음 세대가 나오면 도태되기 때문에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 동안의 데이터로 다시 조사해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옆의 그래프는 마찬가지로 최상위 출고량을 기록한 </a:t>
            </a:r>
            <a:r>
              <a:rPr lang="en-US" altLang="ko-KR" dirty="0"/>
              <a:t>20</a:t>
            </a:r>
            <a:r>
              <a:rPr lang="ko-KR" altLang="en-US" dirty="0"/>
              <a:t>개의 타이틀들인데요</a:t>
            </a:r>
            <a:r>
              <a:rPr lang="en-US" altLang="ko-KR" dirty="0"/>
              <a:t>, </a:t>
            </a:r>
            <a:r>
              <a:rPr lang="ko-KR" altLang="en-US" dirty="0"/>
              <a:t>옆에 몇 개의 플랫폼으로 출시되었는지에 대한 정보가 나와 있습니다</a:t>
            </a:r>
            <a:r>
              <a:rPr lang="en-US" altLang="ko-KR" dirty="0"/>
              <a:t>. </a:t>
            </a:r>
            <a:r>
              <a:rPr lang="ko-KR" altLang="en-US" dirty="0"/>
              <a:t>여기서 특이한 점은</a:t>
            </a:r>
            <a:r>
              <a:rPr lang="en-US" altLang="ko-KR" dirty="0"/>
              <a:t>, 1</a:t>
            </a:r>
            <a:r>
              <a:rPr lang="ko-KR" altLang="en-US" dirty="0"/>
              <a:t>개의 플랫폼으로 출시된 게임들은 모두 </a:t>
            </a:r>
            <a:r>
              <a:rPr lang="ko-KR" altLang="en-US" dirty="0" err="1"/>
              <a:t>퍼스트파티스튜디오에서</a:t>
            </a:r>
            <a:r>
              <a:rPr lang="ko-KR" altLang="en-US" dirty="0"/>
              <a:t> 개발되었다는 것인데요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퍼스트파티스튜디오</a:t>
            </a:r>
            <a:r>
              <a:rPr lang="ko-KR" altLang="en-US" dirty="0"/>
              <a:t> 규모가 매우 크고</a:t>
            </a:r>
            <a:r>
              <a:rPr lang="en-US" altLang="ko-KR" dirty="0"/>
              <a:t>,</a:t>
            </a:r>
            <a:r>
              <a:rPr lang="ko-KR" altLang="en-US" dirty="0"/>
              <a:t> 기기 자체의 점유율을 올릴 목적으로 게임을 개발하기 때문에 퀄리티와 판매량이 높은 편입니다</a:t>
            </a:r>
            <a:r>
              <a:rPr lang="en-US" altLang="ko-KR" dirty="0"/>
              <a:t>. </a:t>
            </a:r>
            <a:r>
              <a:rPr lang="ko-KR" altLang="en-US" dirty="0"/>
              <a:t>따라서 이들을 </a:t>
            </a:r>
            <a:r>
              <a:rPr lang="en-US" altLang="ko-KR" dirty="0"/>
              <a:t>outlier</a:t>
            </a:r>
            <a:r>
              <a:rPr lang="ko-KR" altLang="en-US" dirty="0"/>
              <a:t>라고 생각했을 때 나머지 게임들이 모두 </a:t>
            </a:r>
            <a:r>
              <a:rPr lang="ko-KR" altLang="en-US" dirty="0" err="1"/>
              <a:t>멀티플랫폼인</a:t>
            </a:r>
            <a:r>
              <a:rPr lang="ko-KR" altLang="en-US" dirty="0"/>
              <a:t> 것을 확인할 수 있는데요</a:t>
            </a:r>
            <a:r>
              <a:rPr lang="en-US" altLang="ko-KR" dirty="0"/>
              <a:t>, </a:t>
            </a:r>
            <a:r>
              <a:rPr lang="ko-KR" altLang="en-US" dirty="0"/>
              <a:t>그렇다면 출시한 플랫폼의 수와 출고량은 서로 연관이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1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멀티플랫폼에 대한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1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출시 플랫폼의 수와 출고량 사이의 관계를 그래프로 </a:t>
            </a:r>
            <a:r>
              <a:rPr lang="ko-KR" altLang="en-US" dirty="0" err="1"/>
              <a:t>나타내었는데요</a:t>
            </a:r>
            <a:r>
              <a:rPr lang="en-US" altLang="ko-KR" dirty="0"/>
              <a:t>, </a:t>
            </a:r>
            <a:r>
              <a:rPr lang="ko-KR" altLang="en-US" dirty="0"/>
              <a:t>전체 기간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년 사이의 데이터 모두 플랫폼의 수와 출고량 사이에 양의 상관관계가 존재함을 확인했습니다</a:t>
            </a:r>
            <a:r>
              <a:rPr lang="en-US" altLang="ko-KR" dirty="0"/>
              <a:t>. </a:t>
            </a:r>
            <a:r>
              <a:rPr lang="ko-KR" altLang="en-US" dirty="0"/>
              <a:t>특히 최근 </a:t>
            </a:r>
            <a:r>
              <a:rPr lang="en-US" altLang="ko-KR" dirty="0"/>
              <a:t>5</a:t>
            </a:r>
            <a:r>
              <a:rPr lang="ko-KR" altLang="en-US" dirty="0"/>
              <a:t>년 사이의 데이터는</a:t>
            </a:r>
            <a:r>
              <a:rPr lang="en-US" altLang="ko-KR" dirty="0"/>
              <a:t>, </a:t>
            </a:r>
            <a:r>
              <a:rPr lang="ko-KR" altLang="en-US" dirty="0"/>
              <a:t>상관계수 </a:t>
            </a:r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0.47</a:t>
            </a:r>
            <a:r>
              <a:rPr lang="ko-KR" altLang="en-US" dirty="0"/>
              <a:t>로 강한 양의 상관관계를 보였는데요</a:t>
            </a:r>
            <a:r>
              <a:rPr lang="en-US" altLang="ko-KR" dirty="0"/>
              <a:t>, </a:t>
            </a:r>
            <a:r>
              <a:rPr lang="ko-KR" altLang="en-US" dirty="0"/>
              <a:t>이는 즉 출시한 플랫폼의 수가 많은 게임은 출고량도 높았다는 뜻입니다</a:t>
            </a:r>
            <a:r>
              <a:rPr lang="en-US" altLang="ko-KR" dirty="0"/>
              <a:t>. </a:t>
            </a:r>
            <a:r>
              <a:rPr lang="ko-KR" altLang="en-US" dirty="0"/>
              <a:t>결론적으로 새로운 게임 개발은 크로스플랫폼</a:t>
            </a:r>
            <a:r>
              <a:rPr lang="en-US" altLang="ko-KR" dirty="0"/>
              <a:t>, </a:t>
            </a:r>
            <a:r>
              <a:rPr lang="ko-KR" altLang="en-US" dirty="0"/>
              <a:t>즉 여러 플랫폼에서 출시 할 수 있도록 해야 할 것으로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87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어떤 게임을 </a:t>
            </a:r>
            <a:r>
              <a:rPr lang="ko-KR" altLang="en-US" dirty="0" err="1"/>
              <a:t>개발해야할까요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6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이번 분석의 한계점입니다</a:t>
            </a:r>
            <a:r>
              <a:rPr lang="en-US" altLang="ko-KR" dirty="0"/>
              <a:t>. </a:t>
            </a:r>
            <a:r>
              <a:rPr lang="ko-KR" altLang="en-US" dirty="0"/>
              <a:t>첫번째로 모바일 게임 데이터의 부재입니다</a:t>
            </a:r>
            <a:r>
              <a:rPr lang="en-US" altLang="ko-KR" dirty="0"/>
              <a:t>. </a:t>
            </a:r>
            <a:r>
              <a:rPr lang="ko-KR" altLang="en-US" dirty="0"/>
              <a:t>아래 그래프는 </a:t>
            </a:r>
            <a:r>
              <a:rPr lang="en-US" altLang="ko-KR" dirty="0"/>
              <a:t>2022</a:t>
            </a:r>
            <a:r>
              <a:rPr lang="ko-KR" altLang="en-US" dirty="0"/>
              <a:t>년의 플랫폼별 매출액을 파이그래프로 나타낸 것으로</a:t>
            </a:r>
            <a:r>
              <a:rPr lang="en-US" altLang="ko-KR" dirty="0"/>
              <a:t>, </a:t>
            </a:r>
            <a:r>
              <a:rPr lang="ko-KR" altLang="en-US" dirty="0"/>
              <a:t>모바일 부문의 매출액이 나머지 모두를 압도하는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다음은 장르별 분석의 한계점인데요</a:t>
            </a:r>
            <a:r>
              <a:rPr lang="en-US" altLang="ko-KR" dirty="0"/>
              <a:t>, </a:t>
            </a:r>
            <a:r>
              <a:rPr lang="ko-KR" altLang="en-US" dirty="0" err="1"/>
              <a:t>현세대</a:t>
            </a:r>
            <a:r>
              <a:rPr lang="ko-KR" altLang="en-US" dirty="0"/>
              <a:t> 대부분의 게임의 장르는 하나로 딱 정해지지는 않습니다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데스티니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ko-KR" altLang="en-US" dirty="0" err="1"/>
              <a:t>롤플레잉과</a:t>
            </a:r>
            <a:r>
              <a:rPr lang="ko-KR" altLang="en-US" dirty="0"/>
              <a:t> </a:t>
            </a:r>
            <a:r>
              <a:rPr lang="ko-KR" altLang="en-US" dirty="0" err="1"/>
              <a:t>슈터</a:t>
            </a:r>
            <a:r>
              <a:rPr lang="ko-KR" altLang="en-US" dirty="0"/>
              <a:t> 장르의 결합으로 볼 수 있고</a:t>
            </a:r>
            <a:r>
              <a:rPr lang="en-US" altLang="ko-KR" dirty="0"/>
              <a:t>, </a:t>
            </a:r>
            <a:r>
              <a:rPr lang="ko-KR" altLang="en-US" dirty="0" err="1"/>
              <a:t>젤다</a:t>
            </a:r>
            <a:r>
              <a:rPr lang="ko-KR" altLang="en-US" dirty="0"/>
              <a:t> 야생의 숨결은 롤플레잉</a:t>
            </a:r>
            <a:r>
              <a:rPr lang="en-US" altLang="ko-KR" dirty="0"/>
              <a:t>, </a:t>
            </a:r>
            <a:r>
              <a:rPr lang="ko-KR" altLang="en-US" dirty="0"/>
              <a:t>어드벤처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퍼즐 장르의 특징이 모두 나타납니다</a:t>
            </a:r>
            <a:r>
              <a:rPr lang="en-US" altLang="ko-KR" dirty="0"/>
              <a:t>. </a:t>
            </a:r>
            <a:r>
              <a:rPr lang="ko-KR" altLang="en-US" dirty="0"/>
              <a:t>마지막으로 정확한 매출의 부재로</a:t>
            </a:r>
            <a:r>
              <a:rPr lang="en-US" altLang="ko-KR" dirty="0"/>
              <a:t>, </a:t>
            </a:r>
            <a:r>
              <a:rPr lang="ko-KR" altLang="en-US" dirty="0"/>
              <a:t>주어진 데이터는 매출액이 아닌 출고량만을 나타내는데</a:t>
            </a:r>
            <a:r>
              <a:rPr lang="en-US" altLang="ko-KR" dirty="0"/>
              <a:t>, </a:t>
            </a:r>
            <a:r>
              <a:rPr lang="ko-KR" altLang="en-US" dirty="0"/>
              <a:t>모든 게임의 가격이 같지는 않습니다</a:t>
            </a:r>
            <a:r>
              <a:rPr lang="en-US" altLang="ko-KR" dirty="0"/>
              <a:t>. AAA </a:t>
            </a:r>
            <a:r>
              <a:rPr lang="ko-KR" altLang="en-US" dirty="0"/>
              <a:t>풀 프라이스 게임과 </a:t>
            </a:r>
            <a:r>
              <a:rPr lang="ko-KR" altLang="en-US" dirty="0" err="1"/>
              <a:t>인디</a:t>
            </a:r>
            <a:r>
              <a:rPr lang="ko-KR" altLang="en-US" dirty="0"/>
              <a:t> 게임의 가격은 크게는 </a:t>
            </a:r>
            <a:r>
              <a:rPr lang="en-US" altLang="ko-KR" dirty="0"/>
              <a:t>10</a:t>
            </a:r>
            <a:r>
              <a:rPr lang="ko-KR" altLang="en-US" dirty="0"/>
              <a:t>만원 이상도 날 수 있죠</a:t>
            </a:r>
            <a:r>
              <a:rPr lang="en-US" altLang="ko-KR" dirty="0"/>
              <a:t>, </a:t>
            </a:r>
            <a:r>
              <a:rPr lang="ko-KR" altLang="en-US" dirty="0"/>
              <a:t>또한 같은 게임도 세일에 따라 가격이 다르기 때문에</a:t>
            </a:r>
            <a:r>
              <a:rPr lang="en-US" altLang="ko-KR" dirty="0"/>
              <a:t>, </a:t>
            </a:r>
            <a:r>
              <a:rPr lang="ko-KR" altLang="en-US" dirty="0"/>
              <a:t>매출액이 달라질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게임별</a:t>
            </a:r>
            <a:r>
              <a:rPr lang="ko-KR" altLang="en-US" dirty="0"/>
              <a:t> 출시 첫해 매출액에 대한 데이터가 있어야 더 좋은 분석이 가능할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5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어떤 게임을 개발해야 할까요</a:t>
            </a:r>
            <a:r>
              <a:rPr lang="en-US" altLang="ko-KR" dirty="0"/>
              <a:t>? </a:t>
            </a:r>
            <a:r>
              <a:rPr lang="ko-KR" altLang="en-US" dirty="0"/>
              <a:t>먼저 게임 엔진을 정해보자면</a:t>
            </a:r>
            <a:r>
              <a:rPr lang="en-US" altLang="ko-KR" dirty="0"/>
              <a:t>, </a:t>
            </a:r>
            <a:r>
              <a:rPr lang="ko-KR" altLang="en-US" dirty="0"/>
              <a:t>먼저 모바일 플랫폼에서 출시 가능하며</a:t>
            </a:r>
            <a:r>
              <a:rPr lang="en-US" altLang="ko-KR" dirty="0"/>
              <a:t>, </a:t>
            </a:r>
            <a:r>
              <a:rPr lang="ko-KR" altLang="en-US" dirty="0"/>
              <a:t>여러 플랫폼에서 쓸 수 있도록 개발 </a:t>
            </a:r>
            <a:r>
              <a:rPr lang="ko-KR" altLang="en-US" dirty="0" err="1"/>
              <a:t>가능해야합니다</a:t>
            </a:r>
            <a:r>
              <a:rPr lang="en-US" altLang="ko-KR" dirty="0"/>
              <a:t>. </a:t>
            </a:r>
            <a:r>
              <a:rPr lang="ko-KR" altLang="en-US" dirty="0"/>
              <a:t>가장 많이 쓰이는 후보군은 유니티 엔진과 </a:t>
            </a:r>
            <a:r>
              <a:rPr lang="ko-KR" altLang="en-US" dirty="0" err="1"/>
              <a:t>언리얼</a:t>
            </a:r>
            <a:r>
              <a:rPr lang="ko-KR" altLang="en-US" dirty="0"/>
              <a:t> 엔진이 있는데요</a:t>
            </a:r>
            <a:r>
              <a:rPr lang="en-US" altLang="ko-KR" dirty="0"/>
              <a:t>. </a:t>
            </a:r>
            <a:r>
              <a:rPr lang="ko-KR" altLang="en-US" dirty="0"/>
              <a:t>저는 유니티 엔진을 선택하도록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00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유니티 엔진은 로열티가 없다는 </a:t>
            </a:r>
            <a:r>
              <a:rPr lang="ko-KR" altLang="en-US" dirty="0" err="1"/>
              <a:t>아주아주아주</a:t>
            </a:r>
            <a:r>
              <a:rPr lang="ko-KR" altLang="en-US" dirty="0"/>
              <a:t> 큰 장점이 </a:t>
            </a:r>
            <a:r>
              <a:rPr lang="ko-KR" altLang="en-US" dirty="0" err="1"/>
              <a:t>있구요</a:t>
            </a:r>
            <a:r>
              <a:rPr lang="en-US" altLang="ko-KR" dirty="0"/>
              <a:t>, </a:t>
            </a:r>
            <a:r>
              <a:rPr lang="ko-KR" altLang="en-US" dirty="0"/>
              <a:t>크로스 플랫폼 개발이 가능 엔진이 </a:t>
            </a:r>
            <a:r>
              <a:rPr lang="ko-KR" altLang="en-US" dirty="0" err="1"/>
              <a:t>모듈화되어있기</a:t>
            </a:r>
            <a:r>
              <a:rPr lang="ko-KR" altLang="en-US" dirty="0"/>
              <a:t> 때문에 개발 과정의 용이성도 있습니다</a:t>
            </a:r>
            <a:r>
              <a:rPr lang="en-US" altLang="ko-KR" dirty="0"/>
              <a:t>. </a:t>
            </a:r>
            <a:r>
              <a:rPr lang="ko-KR" altLang="en-US" dirty="0"/>
              <a:t>저희 회사 규모와 특성상 </a:t>
            </a:r>
            <a:r>
              <a:rPr lang="en-US" altLang="ko-KR" dirty="0"/>
              <a:t>AAA</a:t>
            </a:r>
            <a:r>
              <a:rPr lang="ko-KR" altLang="en-US" dirty="0"/>
              <a:t>게임이 아닌 </a:t>
            </a:r>
            <a:r>
              <a:rPr lang="en-US" altLang="ko-KR" dirty="0"/>
              <a:t>Indie</a:t>
            </a:r>
            <a:r>
              <a:rPr lang="ko-KR" altLang="en-US" dirty="0"/>
              <a:t>게임을 개발하게 될 것인데요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점들에서</a:t>
            </a:r>
            <a:r>
              <a:rPr lang="ko-KR" altLang="en-US" dirty="0"/>
              <a:t> </a:t>
            </a:r>
            <a:r>
              <a:rPr lang="ko-KR" altLang="en-US" dirty="0" err="1"/>
              <a:t>언리얼보다는</a:t>
            </a:r>
            <a:r>
              <a:rPr lang="ko-KR" altLang="en-US" dirty="0"/>
              <a:t> 유니티 엔진이 적합해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데이터셋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17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어떠한 장르를 개발하는 것이 좋을까요</a:t>
            </a:r>
            <a:r>
              <a:rPr lang="en-US" altLang="ko-KR" dirty="0"/>
              <a:t>? </a:t>
            </a:r>
            <a:r>
              <a:rPr lang="ko-KR" altLang="en-US" dirty="0"/>
              <a:t>언뜻 보기에 선호도가 가장 높았던 액션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en-US" altLang="ko-KR" dirty="0"/>
              <a:t>, </a:t>
            </a:r>
            <a:r>
              <a:rPr lang="ko-KR" altLang="en-US" dirty="0"/>
              <a:t>스포츠 장르가 좋을 수도 있을 것 같지만</a:t>
            </a:r>
            <a:r>
              <a:rPr lang="en-US" altLang="ko-KR" dirty="0"/>
              <a:t>, </a:t>
            </a:r>
            <a:r>
              <a:rPr lang="ko-KR" altLang="en-US" dirty="0"/>
              <a:t>이들 장르는 모바일 플랫폼에서 플레이하기 불편하다는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따라서 수요가 꾸준한 롤플레잉</a:t>
            </a:r>
            <a:r>
              <a:rPr lang="en-US" altLang="ko-KR" dirty="0"/>
              <a:t>, </a:t>
            </a:r>
            <a:r>
              <a:rPr lang="ko-KR" altLang="en-US" dirty="0"/>
              <a:t>어드벤처</a:t>
            </a:r>
            <a:r>
              <a:rPr lang="en-US" altLang="ko-KR" dirty="0"/>
              <a:t>, </a:t>
            </a:r>
            <a:r>
              <a:rPr lang="ko-KR" altLang="en-US" dirty="0"/>
              <a:t>시뮬레이션 장르의 특성이 들어가는 것이 좋아 보입니다</a:t>
            </a:r>
            <a:r>
              <a:rPr lang="en-US" altLang="ko-KR" dirty="0"/>
              <a:t>. </a:t>
            </a:r>
            <a:r>
              <a:rPr lang="ko-KR" altLang="en-US" dirty="0"/>
              <a:t>이들 장르는 실제로도 성공한 </a:t>
            </a:r>
            <a:r>
              <a:rPr lang="ko-KR" altLang="en-US" dirty="0" err="1"/>
              <a:t>인디</a:t>
            </a:r>
            <a:r>
              <a:rPr lang="ko-KR" altLang="en-US" dirty="0"/>
              <a:t> 게임이 많은데요</a:t>
            </a:r>
            <a:r>
              <a:rPr lang="en-US" altLang="ko-KR" dirty="0"/>
              <a:t>, </a:t>
            </a:r>
            <a:r>
              <a:rPr lang="ko-KR" altLang="en-US" dirty="0"/>
              <a:t>예시로 </a:t>
            </a:r>
            <a:r>
              <a:rPr lang="ko-KR" altLang="en-US" dirty="0" err="1"/>
              <a:t>스타듀밸리</a:t>
            </a:r>
            <a:r>
              <a:rPr lang="en-US" altLang="ko-KR" dirty="0"/>
              <a:t>, </a:t>
            </a:r>
            <a:r>
              <a:rPr lang="ko-KR" altLang="en-US" dirty="0" err="1"/>
              <a:t>림월드</a:t>
            </a:r>
            <a:r>
              <a:rPr lang="en-US" altLang="ko-KR" dirty="0"/>
              <a:t>, </a:t>
            </a:r>
            <a:r>
              <a:rPr lang="ko-KR" altLang="en-US" dirty="0" err="1"/>
              <a:t>돈스타브</a:t>
            </a:r>
            <a:r>
              <a:rPr lang="ko-KR" altLang="en-US" dirty="0"/>
              <a:t> 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24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유니티 엔진을 이용해서</a:t>
            </a:r>
            <a:r>
              <a:rPr lang="en-US" altLang="ko-KR" dirty="0"/>
              <a:t>, RPG, </a:t>
            </a:r>
            <a:r>
              <a:rPr lang="ko-KR" altLang="en-US" dirty="0"/>
              <a:t>어드벤처</a:t>
            </a:r>
            <a:r>
              <a:rPr lang="en-US" altLang="ko-KR" dirty="0"/>
              <a:t>, </a:t>
            </a:r>
            <a:r>
              <a:rPr lang="ko-KR" altLang="en-US" dirty="0"/>
              <a:t>시뮬레이션 장르로</a:t>
            </a:r>
            <a:r>
              <a:rPr lang="en-US" altLang="ko-KR" dirty="0"/>
              <a:t>, </a:t>
            </a:r>
            <a:r>
              <a:rPr lang="ko-KR" altLang="en-US" dirty="0"/>
              <a:t>멀티플랫폼 출시를 목표로 게임을 개발하는 것이 합당해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8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제가 가장 좋아하는 개발자중 하나인 </a:t>
            </a:r>
            <a:r>
              <a:rPr lang="ko-KR" altLang="en-US" dirty="0" err="1"/>
              <a:t>미야모토</a:t>
            </a:r>
            <a:r>
              <a:rPr lang="ko-KR" altLang="en-US" dirty="0"/>
              <a:t> </a:t>
            </a:r>
            <a:r>
              <a:rPr lang="ko-KR" altLang="en-US" dirty="0" err="1"/>
              <a:t>시게루를</a:t>
            </a:r>
            <a:r>
              <a:rPr lang="ko-KR" altLang="en-US" dirty="0"/>
              <a:t> 인용하며 마무리하겠습니다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39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사용한 데이터는 </a:t>
            </a:r>
            <a:r>
              <a:rPr lang="en-US" altLang="ko-KR" dirty="0"/>
              <a:t>1980</a:t>
            </a:r>
            <a:r>
              <a:rPr lang="ko-KR" altLang="en-US" dirty="0"/>
              <a:t>년에서부터 </a:t>
            </a:r>
            <a:r>
              <a:rPr lang="en-US" altLang="ko-KR" dirty="0"/>
              <a:t>2016</a:t>
            </a:r>
            <a:r>
              <a:rPr lang="ko-KR" altLang="en-US" dirty="0"/>
              <a:t>년까지의 지역별 게임의 장르</a:t>
            </a:r>
            <a:r>
              <a:rPr lang="en-US" altLang="ko-KR" dirty="0"/>
              <a:t>, </a:t>
            </a:r>
            <a:r>
              <a:rPr lang="ko-KR" altLang="en-US" dirty="0" err="1"/>
              <a:t>출시년도</a:t>
            </a:r>
            <a:r>
              <a:rPr lang="en-US" altLang="ko-KR" dirty="0"/>
              <a:t>, </a:t>
            </a:r>
            <a:r>
              <a:rPr lang="ko-KR" altLang="en-US" dirty="0"/>
              <a:t>출고량에 대한 데이터로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VGChartz</a:t>
            </a:r>
            <a:r>
              <a:rPr lang="ko-KR" altLang="en-US" dirty="0"/>
              <a:t>에서 </a:t>
            </a:r>
            <a:r>
              <a:rPr lang="ko-KR" altLang="en-US" dirty="0" err="1"/>
              <a:t>크롤링</a:t>
            </a:r>
            <a:r>
              <a:rPr lang="ko-KR" altLang="en-US" dirty="0"/>
              <a:t> 후 변조된 데이터로</a:t>
            </a:r>
            <a:r>
              <a:rPr lang="en-US" altLang="ko-KR" dirty="0"/>
              <a:t>, </a:t>
            </a:r>
            <a:r>
              <a:rPr lang="ko-KR" altLang="en-US" dirty="0"/>
              <a:t>먼저 빠진 데이터를 제거한 후 변조된 데이터를 제대로 수정하였습니다</a:t>
            </a:r>
            <a:r>
              <a:rPr lang="en-US" altLang="ko-KR" dirty="0"/>
              <a:t>. </a:t>
            </a:r>
            <a:r>
              <a:rPr lang="ko-KR" altLang="en-US" dirty="0"/>
              <a:t>이후 전 세계의 출고량과 타이틀이 몇 개의 플랫폼으로 출시되었는지에 대한 데이터를 추가하고</a:t>
            </a:r>
            <a:r>
              <a:rPr lang="en-US" altLang="ko-KR" dirty="0"/>
              <a:t>, </a:t>
            </a:r>
            <a:r>
              <a:rPr lang="ko-KR" altLang="en-US" dirty="0"/>
              <a:t>최근 트렌드 분석을 위해 최근 </a:t>
            </a:r>
            <a:r>
              <a:rPr lang="en-US" altLang="ko-KR" dirty="0"/>
              <a:t>5</a:t>
            </a:r>
            <a:r>
              <a:rPr lang="ko-KR" altLang="en-US" dirty="0"/>
              <a:t>년치</a:t>
            </a:r>
            <a:r>
              <a:rPr lang="en-US" altLang="ko-KR" dirty="0"/>
              <a:t>, 10</a:t>
            </a:r>
            <a:r>
              <a:rPr lang="ko-KR" altLang="en-US" dirty="0"/>
              <a:t>년치 데이터를 추출하였습니다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9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지역별 장르의 선호도에 대한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6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 세계에서 전체 기간의 출고량에 따른 장르별 선호도를 파이 그래프로 나타냈습니다</a:t>
            </a:r>
            <a:r>
              <a:rPr lang="en-US" altLang="ko-KR" dirty="0"/>
              <a:t>. </a:t>
            </a:r>
            <a:r>
              <a:rPr lang="ko-KR" altLang="en-US" dirty="0" err="1"/>
              <a:t>보시다시피</a:t>
            </a:r>
            <a:r>
              <a:rPr lang="ko-KR" altLang="en-US" dirty="0"/>
              <a:t>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en-US" altLang="ko-KR" dirty="0"/>
              <a:t>, </a:t>
            </a:r>
            <a:r>
              <a:rPr lang="ko-KR" altLang="en-US" dirty="0"/>
              <a:t>롤플레잉</a:t>
            </a:r>
            <a:r>
              <a:rPr lang="en-US" altLang="ko-KR" dirty="0"/>
              <a:t>, </a:t>
            </a:r>
            <a:r>
              <a:rPr lang="ko-KR" altLang="en-US" dirty="0" err="1"/>
              <a:t>플랫포머</a:t>
            </a:r>
            <a:r>
              <a:rPr lang="ko-KR" altLang="en-US" dirty="0"/>
              <a:t> 장르가 우세한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지역별 선호도입니다</a:t>
            </a:r>
            <a:r>
              <a:rPr lang="en-US" altLang="ko-KR" dirty="0"/>
              <a:t>. </a:t>
            </a:r>
            <a:r>
              <a:rPr lang="ko-KR" altLang="en-US" dirty="0"/>
              <a:t>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기타 지역의 경우 액션과 스포츠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ko-KR" altLang="en-US" dirty="0"/>
              <a:t> 장르가 우세한 것을 확인할 수 </a:t>
            </a:r>
            <a:r>
              <a:rPr lang="ko-KR" altLang="en-US" dirty="0" err="1"/>
              <a:t>있구요</a:t>
            </a:r>
            <a:r>
              <a:rPr lang="en-US" altLang="ko-KR" dirty="0"/>
              <a:t>. </a:t>
            </a:r>
            <a:r>
              <a:rPr lang="ko-KR" altLang="en-US" dirty="0"/>
              <a:t>일본의 경우 특이하게 롤플레잉 장르가 선호도가 매우 높은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9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최근 </a:t>
            </a:r>
            <a:r>
              <a:rPr lang="en-US" altLang="ko-KR" dirty="0"/>
              <a:t>10</a:t>
            </a:r>
            <a:r>
              <a:rPr lang="ko-KR" altLang="en-US" dirty="0" err="1"/>
              <a:t>년동안의</a:t>
            </a:r>
            <a:r>
              <a:rPr lang="ko-KR" altLang="en-US" dirty="0"/>
              <a:t> 지역별 선호도를 나타낸 그래프입니다</a:t>
            </a:r>
            <a:r>
              <a:rPr lang="en-US" altLang="ko-KR" dirty="0"/>
              <a:t>. </a:t>
            </a:r>
            <a:r>
              <a:rPr lang="ko-KR" altLang="en-US" dirty="0"/>
              <a:t>전체 기간과 </a:t>
            </a:r>
            <a:r>
              <a:rPr lang="ko-KR" altLang="en-US" dirty="0" err="1"/>
              <a:t>비교했을때</a:t>
            </a:r>
            <a:r>
              <a:rPr lang="en-US" altLang="ko-KR" dirty="0"/>
              <a:t>, </a:t>
            </a:r>
            <a:r>
              <a:rPr lang="ko-KR" altLang="en-US" dirty="0"/>
              <a:t>북미와 유럽지역은 </a:t>
            </a:r>
            <a:r>
              <a:rPr lang="ko-KR" altLang="en-US" dirty="0" err="1"/>
              <a:t>슈터장르의</a:t>
            </a:r>
            <a:r>
              <a:rPr lang="ko-KR" altLang="en-US" dirty="0"/>
              <a:t> 선호도가 스포츠장르를 제친 것을 볼 수 </a:t>
            </a:r>
            <a:r>
              <a:rPr lang="ko-KR" altLang="en-US" dirty="0" err="1"/>
              <a:t>있구요</a:t>
            </a:r>
            <a:r>
              <a:rPr lang="en-US" altLang="ko-KR" dirty="0"/>
              <a:t>, </a:t>
            </a:r>
            <a:r>
              <a:rPr lang="ko-KR" altLang="en-US" dirty="0"/>
              <a:t>일본은 여전히 롤플레잉 장르가 </a:t>
            </a:r>
            <a:r>
              <a:rPr lang="en-US" altLang="ko-KR" dirty="0"/>
              <a:t>1</a:t>
            </a:r>
            <a:r>
              <a:rPr lang="ko-KR" altLang="en-US" dirty="0"/>
              <a:t>위를 굳건히 지키고 있고</a:t>
            </a:r>
            <a:r>
              <a:rPr lang="en-US" altLang="ko-KR" dirty="0"/>
              <a:t>, </a:t>
            </a:r>
            <a:r>
              <a:rPr lang="ko-KR" altLang="en-US" dirty="0"/>
              <a:t>액션 장르의 선호도가 크게 올라간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이처럼 그래프로 확인했을 때</a:t>
            </a:r>
            <a:r>
              <a:rPr lang="en-US" altLang="ko-KR" dirty="0"/>
              <a:t>, </a:t>
            </a:r>
            <a:r>
              <a:rPr lang="ko-KR" altLang="en-US" dirty="0"/>
              <a:t>지역별로 장르의 선호도는 달라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저는 데이터 직군으로 지원했기 때문에 직접 가설을 세워 검증해보도록 하려고 합니다</a:t>
            </a:r>
            <a:r>
              <a:rPr lang="en-US" altLang="ko-KR" dirty="0"/>
              <a:t>. </a:t>
            </a:r>
            <a:r>
              <a:rPr lang="ko-KR" altLang="en-US" dirty="0"/>
              <a:t>이제 두개의 가설이 있는데 제가 증명하고자 하는 가설이 </a:t>
            </a:r>
            <a:r>
              <a:rPr lang="en-US" altLang="ko-KR" dirty="0"/>
              <a:t>h1, </a:t>
            </a:r>
            <a:r>
              <a:rPr lang="ko-KR" altLang="en-US" dirty="0"/>
              <a:t>반증하고자 하는 가설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en-US" altLang="ko-KR" dirty="0"/>
              <a:t>h0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19E6-E1CB-435C-B0FC-31D4B03FEC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2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127838" y="5219935"/>
            <a:ext cx="613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Project Prism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AI_16_</a:t>
            </a:r>
            <a:r>
              <a:rPr lang="ko-KR" altLang="en-US" sz="1200" dirty="0">
                <a:solidFill>
                  <a:schemeClr val="accent6"/>
                </a:solidFill>
              </a:rPr>
              <a:t>전민수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6504263" y="4055708"/>
            <a:ext cx="5211856" cy="1540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Chi-Square Test</a:t>
            </a:r>
            <a:r>
              <a:rPr lang="ko-KR" altLang="en-US" sz="1600" dirty="0">
                <a:latin typeface="+mn-ea"/>
              </a:rPr>
              <a:t>를 통해 </a:t>
            </a:r>
            <a:r>
              <a:rPr lang="en-US" altLang="ko-KR" sz="1600" dirty="0">
                <a:latin typeface="+mn-ea"/>
              </a:rPr>
              <a:t>All Time Data, Recent Years Data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귀무가설</a:t>
            </a:r>
            <a:r>
              <a:rPr lang="ko-KR" altLang="en-US" sz="1600" dirty="0">
                <a:latin typeface="+mn-ea"/>
              </a:rPr>
              <a:t> 검정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검정결과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유의수준 </a:t>
            </a:r>
            <a:r>
              <a:rPr lang="el-GR" altLang="ko-KR" sz="1600" dirty="0">
                <a:latin typeface="+mn-ea"/>
                <a:ea typeface="맑은 고딕" panose="020B0503020000020004" pitchFamily="50" charset="-127"/>
              </a:rPr>
              <a:t>α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 = 0.05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P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값이 작으므로 </a:t>
            </a:r>
            <a:r>
              <a:rPr lang="ko-KR" altLang="en-US" sz="1600" dirty="0" err="1">
                <a:latin typeface="+mn-ea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 기각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, H1 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채택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6309584" y="3169926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H0 :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선호 장르는 모두 같다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/>
          <p:nvPr/>
        </p:nvCxnSpPr>
        <p:spPr>
          <a:xfrm>
            <a:off x="6504263" y="389324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Chi-Square Test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통한 가설검정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010355-B706-B94C-0DCF-8F48E86D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3169926"/>
            <a:ext cx="5631426" cy="2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6498364" y="3294691"/>
            <a:ext cx="5211856" cy="2426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지역별 선호도가 모두 서로 다르다는 의미일까</a:t>
            </a:r>
            <a:r>
              <a:rPr lang="en-US" altLang="ko-KR" sz="1600" dirty="0">
                <a:latin typeface="+mn-ea"/>
              </a:rPr>
              <a:t>?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X, </a:t>
            </a:r>
            <a:r>
              <a:rPr lang="ko-KR" altLang="en-US" sz="1600" dirty="0">
                <a:latin typeface="+mn-ea"/>
              </a:rPr>
              <a:t>일부 지역은 선호도가 같을 수도 있음</a:t>
            </a:r>
            <a:endParaRPr lang="en-US" altLang="ko-KR" sz="1600" dirty="0"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지역의 데이터만 뽑아 </a:t>
            </a:r>
            <a:r>
              <a:rPr lang="en-US" altLang="ko-KR" sz="1600" dirty="0">
                <a:latin typeface="+mn-ea"/>
              </a:rPr>
              <a:t>Chi-Square Test </a:t>
            </a:r>
            <a:r>
              <a:rPr lang="ko-KR" altLang="en-US" sz="1600" dirty="0">
                <a:latin typeface="+mn-ea"/>
              </a:rPr>
              <a:t>진행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검정결과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유의수준 </a:t>
            </a:r>
            <a:r>
              <a:rPr lang="el-GR" altLang="ko-KR" sz="1600" dirty="0">
                <a:latin typeface="+mn-ea"/>
                <a:ea typeface="맑은 고딕" panose="020B0503020000020004" pitchFamily="50" charset="-127"/>
              </a:rPr>
              <a:t>α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 = 0.05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P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값이 높은 조합이 존재</a:t>
            </a:r>
            <a:endParaRPr lang="en-US" altLang="ko-KR" sz="1600" dirty="0">
              <a:latin typeface="+mn-ea"/>
              <a:ea typeface="맑은 고딕" panose="020B0503020000020004" pitchFamily="50" charset="-127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북미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-Other, 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유럽</a:t>
            </a:r>
            <a:r>
              <a:rPr lang="en-US" altLang="ko-KR" sz="1600" dirty="0">
                <a:latin typeface="+mn-ea"/>
                <a:ea typeface="맑은 고딕" panose="020B0503020000020004" pitchFamily="50" charset="-127"/>
              </a:rPr>
              <a:t>-Other </a:t>
            </a:r>
            <a:r>
              <a:rPr lang="ko-KR" altLang="en-US" sz="1600" dirty="0">
                <a:latin typeface="+mn-ea"/>
                <a:ea typeface="맑은 고딕" panose="020B0503020000020004" pitchFamily="50" charset="-127"/>
              </a:rPr>
              <a:t>지역은 선호도가 다르다고 말할 수 없음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6303685" y="2408909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H1 :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선호 장르는 다르다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/>
          <p:nvPr/>
        </p:nvCxnSpPr>
        <p:spPr>
          <a:xfrm>
            <a:off x="6498364" y="3132223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의미는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8FE55B-1C82-EAA2-39FD-3CD9CB49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483641"/>
            <a:ext cx="5495822" cy="39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00801" y="326277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연도별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지역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209704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게임 장르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게임 플랫폼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2653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연도별 분석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3595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출고량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타이틀 개수에 따른 연도별 게임의 트렌드 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지역의 출고량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02342" y="1790084"/>
            <a:ext cx="3998288" cy="3313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북미지역의 출고량이 가장 높으며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유럽 지역이 그 뒤를 따르고 있음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00</a:t>
            </a:r>
            <a:r>
              <a:rPr lang="ko-KR" altLang="en-US" sz="1600" spc="-150" dirty="0">
                <a:latin typeface="+mn-ea"/>
              </a:rPr>
              <a:t>년대 중반부터 </a:t>
            </a:r>
            <a:r>
              <a:rPr lang="en-US" altLang="ko-KR" sz="1600" spc="-150" dirty="0">
                <a:latin typeface="+mn-ea"/>
              </a:rPr>
              <a:t>Other</a:t>
            </a:r>
            <a:r>
              <a:rPr lang="ko-KR" altLang="en-US" sz="1600" spc="-150" dirty="0">
                <a:latin typeface="+mn-ea"/>
              </a:rPr>
              <a:t>지역과 일본의 출고량이 </a:t>
            </a:r>
            <a:r>
              <a:rPr lang="en-US" altLang="ko-KR" sz="1600" spc="-150" dirty="0">
                <a:latin typeface="+mn-ea"/>
              </a:rPr>
              <a:t>cross</a:t>
            </a:r>
            <a:r>
              <a:rPr lang="ko-KR" altLang="en-US" sz="1600" spc="-150" dirty="0" err="1">
                <a:latin typeface="+mn-ea"/>
              </a:rPr>
              <a:t>되고있음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90</a:t>
            </a:r>
            <a:r>
              <a:rPr lang="ko-KR" altLang="en-US" sz="1600" spc="-150" dirty="0">
                <a:latin typeface="+mn-ea"/>
              </a:rPr>
              <a:t>년대 중반부터 모든 지역의 출고량 증가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00</a:t>
            </a:r>
            <a:r>
              <a:rPr lang="ko-KR" altLang="en-US" sz="1600" spc="-150" dirty="0">
                <a:latin typeface="+mn-ea"/>
              </a:rPr>
              <a:t>년대 중반부터 출고량의 감소</a:t>
            </a:r>
            <a:endParaRPr lang="en-US" altLang="ko-KR" sz="1600" spc="-150" dirty="0"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08</a:t>
            </a:r>
            <a:r>
              <a:rPr lang="ko-KR" altLang="en-US" sz="1600" spc="-150" dirty="0">
                <a:latin typeface="+mn-ea"/>
              </a:rPr>
              <a:t>년 경제위기에 따른 영향</a:t>
            </a:r>
            <a:r>
              <a:rPr lang="en-US" altLang="ko-KR" sz="1600" spc="-150" dirty="0">
                <a:latin typeface="+mn-ea"/>
              </a:rPr>
              <a:t>?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비디오 산업의 크기가 감소 중인가</a:t>
            </a:r>
            <a:r>
              <a:rPr lang="en-US" altLang="ko-KR" sz="1600" spc="-150" dirty="0">
                <a:latin typeface="+mn-ea"/>
              </a:rPr>
              <a:t>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BA3071-4C06-6974-CAE4-C8B5A95D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30" y="1393282"/>
            <a:ext cx="7751751" cy="498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3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지역의 출고량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827385" y="2167642"/>
            <a:ext cx="3998288" cy="2426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비디오게임 산업은 오히려 매년 증가 중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 err="1">
                <a:latin typeface="+mn-ea"/>
              </a:rPr>
              <a:t>VGChartz</a:t>
            </a:r>
            <a:r>
              <a:rPr lang="ko-KR" altLang="en-US" sz="1600" spc="-150" dirty="0">
                <a:latin typeface="+mn-ea"/>
              </a:rPr>
              <a:t>의 특성상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누적 출고량만 집계되었을 것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출고량의 정확한 집계를 위해서 </a:t>
            </a:r>
            <a:r>
              <a:rPr lang="ko-KR" altLang="en-US" sz="1600" spc="-150" dirty="0" err="1">
                <a:latin typeface="+mn-ea"/>
              </a:rPr>
              <a:t>게임별</a:t>
            </a:r>
            <a:r>
              <a:rPr lang="ko-KR" altLang="en-US" sz="1600" spc="-150" dirty="0">
                <a:latin typeface="+mn-ea"/>
              </a:rPr>
              <a:t> 첫해 출고량에 대한 데이터가 필요할 것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89E51-06DB-09D9-A9CE-8AAB829C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97" y="1393283"/>
            <a:ext cx="5292047" cy="49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게임 장르의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연도에 따른 장르의 누적 바 그래프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출고량에 따른 비율 </a:t>
            </a:r>
            <a:r>
              <a:rPr lang="en-US" altLang="ko-KR" sz="1600" spc="-150" dirty="0">
                <a:latin typeface="+mn-ea"/>
              </a:rPr>
              <a:t>-&gt; </a:t>
            </a:r>
            <a:r>
              <a:rPr lang="ko-KR" altLang="en-US" sz="1600" spc="-150" dirty="0">
                <a:latin typeface="+mn-ea"/>
              </a:rPr>
              <a:t>수요에 대한 트렌드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48A9CA-F53C-D3AB-F89A-41C9404E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30" y="1393283"/>
            <a:ext cx="7786237" cy="49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게임 장르의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연도에 따른 장르의 누적 바 그래프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타이틀 </a:t>
            </a:r>
            <a:r>
              <a:rPr lang="ko-KR" altLang="en-US" sz="1600" spc="-150" dirty="0" err="1">
                <a:latin typeface="+mn-ea"/>
              </a:rPr>
              <a:t>갯수에</a:t>
            </a:r>
            <a:r>
              <a:rPr lang="ko-KR" altLang="en-US" sz="1600" spc="-150" dirty="0">
                <a:latin typeface="+mn-ea"/>
              </a:rPr>
              <a:t> 따른 비율 </a:t>
            </a:r>
            <a:r>
              <a:rPr lang="en-US" altLang="ko-KR" sz="1600" spc="-150" dirty="0">
                <a:latin typeface="+mn-ea"/>
              </a:rPr>
              <a:t>-&gt; </a:t>
            </a:r>
            <a:r>
              <a:rPr lang="ko-KR" altLang="en-US" sz="1600" spc="-150" dirty="0">
                <a:latin typeface="+mn-ea"/>
              </a:rPr>
              <a:t>공급에 대한 트렌드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326E8D-355B-718E-6A7D-E5D6F27D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3" y="1393283"/>
            <a:ext cx="7786236" cy="49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게임 장르의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연도에 따른 장르의 출고량 </a:t>
            </a:r>
            <a:r>
              <a:rPr lang="en-US" altLang="ko-KR" sz="1600" spc="-150" dirty="0" err="1">
                <a:latin typeface="+mn-ea"/>
              </a:rPr>
              <a:t>lineplot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2000</a:t>
            </a:r>
            <a:r>
              <a:rPr lang="ko-KR" altLang="en-US" sz="1600" spc="-150" dirty="0">
                <a:latin typeface="+mn-ea"/>
              </a:rPr>
              <a:t>년대 게임산업이 성장함에 따라 각 장르별 출고량이 크게 올라감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7781E36-EAD1-BE7E-3D84-D17A5104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2" y="1464074"/>
            <a:ext cx="7786235" cy="477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0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게임 장르의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835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연도에 따른 장르의 출고량 비율 </a:t>
            </a:r>
            <a:r>
              <a:rPr lang="en-US" altLang="ko-KR" sz="1600" spc="-150" dirty="0" err="1">
                <a:latin typeface="+mn-ea"/>
              </a:rPr>
              <a:t>lineplot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Platform, Adventure, Fighting, Racing </a:t>
            </a:r>
            <a:r>
              <a:rPr lang="ko-KR" altLang="en-US" sz="1600" spc="-150" dirty="0">
                <a:latin typeface="+mn-ea"/>
              </a:rPr>
              <a:t>장르의 감소 추세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Action, Shooter, Sports </a:t>
            </a:r>
            <a:r>
              <a:rPr lang="ko-KR" altLang="en-US" sz="1600" spc="-150" dirty="0">
                <a:latin typeface="+mn-ea"/>
              </a:rPr>
              <a:t>장르의 증가 추세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41B3E93-B610-00CF-C1B1-79184487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831" y="1446376"/>
            <a:ext cx="7786235" cy="48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7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15D267-239C-4882-95B9-58EBC5DF25A3}"/>
              </a:ext>
            </a:extLst>
          </p:cNvPr>
          <p:cNvCxnSpPr/>
          <p:nvPr/>
        </p:nvCxnSpPr>
        <p:spPr>
          <a:xfrm>
            <a:off x="3697990" y="3163529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8328AE-DA77-4219-BDDD-4D70B5DFB0B2}"/>
              </a:ext>
            </a:extLst>
          </p:cNvPr>
          <p:cNvCxnSpPr/>
          <p:nvPr/>
        </p:nvCxnSpPr>
        <p:spPr>
          <a:xfrm>
            <a:off x="6523924" y="3163529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F145E3-1BF5-4780-B082-36B95468A067}"/>
              </a:ext>
            </a:extLst>
          </p:cNvPr>
          <p:cNvCxnSpPr/>
          <p:nvPr/>
        </p:nvCxnSpPr>
        <p:spPr>
          <a:xfrm>
            <a:off x="9349857" y="3163529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86C2B7-F2A1-44F0-9A20-0B71492BFF6C}"/>
              </a:ext>
            </a:extLst>
          </p:cNvPr>
          <p:cNvSpPr txBox="1"/>
          <p:nvPr/>
        </p:nvSpPr>
        <p:spPr>
          <a:xfrm>
            <a:off x="4961855" y="3292736"/>
            <a:ext cx="69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01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2E2B2-CEE0-41B0-BFA6-6B84D376C93C}"/>
              </a:ext>
            </a:extLst>
          </p:cNvPr>
          <p:cNvSpPr txBox="1"/>
          <p:nvPr/>
        </p:nvSpPr>
        <p:spPr>
          <a:xfrm>
            <a:off x="7787789" y="3292733"/>
            <a:ext cx="69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02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391E7-FF54-47C7-ACF2-03A3411A9EEB}"/>
              </a:ext>
            </a:extLst>
          </p:cNvPr>
          <p:cNvSpPr txBox="1"/>
          <p:nvPr/>
        </p:nvSpPr>
        <p:spPr>
          <a:xfrm>
            <a:off x="10613723" y="3292734"/>
            <a:ext cx="69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03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23BB6-BDCC-4D91-A16C-8E53E0663891}"/>
              </a:ext>
            </a:extLst>
          </p:cNvPr>
          <p:cNvSpPr txBox="1"/>
          <p:nvPr/>
        </p:nvSpPr>
        <p:spPr>
          <a:xfrm>
            <a:off x="4251901" y="393393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/>
              <a:t>Data </a:t>
            </a:r>
            <a:r>
              <a:rPr lang="ko-KR" altLang="en-US" sz="2400" spc="-150" dirty="0"/>
              <a:t>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B156E-B3CD-42E1-BAB8-EC4AD0F9D170}"/>
              </a:ext>
            </a:extLst>
          </p:cNvPr>
          <p:cNvSpPr txBox="1"/>
          <p:nvPr/>
        </p:nvSpPr>
        <p:spPr>
          <a:xfrm>
            <a:off x="6910947" y="3933937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지역별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0AFF5-4FB1-4F87-8291-529D7C1C6FD2}"/>
              </a:ext>
            </a:extLst>
          </p:cNvPr>
          <p:cNvSpPr txBox="1"/>
          <p:nvPr/>
        </p:nvSpPr>
        <p:spPr>
          <a:xfrm>
            <a:off x="9615053" y="39364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연도별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C21EF-59E9-4FD7-BE50-0E5E501570A5}"/>
              </a:ext>
            </a:extLst>
          </p:cNvPr>
          <p:cNvSpPr txBox="1"/>
          <p:nvPr/>
        </p:nvSpPr>
        <p:spPr>
          <a:xfrm>
            <a:off x="784369" y="824948"/>
            <a:ext cx="2256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j-ea"/>
                <a:ea typeface="+mj-ea"/>
              </a:rPr>
              <a:t>Contents</a:t>
            </a:r>
            <a:endParaRPr lang="ko-KR" altLang="en-US" sz="4000" dirty="0"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056131-825A-4964-8E84-6954E47C8FB5}"/>
              </a:ext>
            </a:extLst>
          </p:cNvPr>
          <p:cNvCxnSpPr>
            <a:cxnSpLocks/>
          </p:cNvCxnSpPr>
          <p:nvPr/>
        </p:nvCxnSpPr>
        <p:spPr>
          <a:xfrm>
            <a:off x="3015292" y="1226086"/>
            <a:ext cx="9151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0419A-094C-4C4A-A448-1748E3DCEE28}"/>
              </a:ext>
            </a:extLst>
          </p:cNvPr>
          <p:cNvSpPr txBox="1"/>
          <p:nvPr/>
        </p:nvSpPr>
        <p:spPr>
          <a:xfrm>
            <a:off x="9962150" y="6606059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ⓒSaebyeol Yu.</a:t>
            </a:r>
            <a:r>
              <a:rPr lang="ko-KR" altLang="en-US" sz="900" dirty="0"/>
              <a:t> </a:t>
            </a:r>
            <a:r>
              <a:rPr lang="en-US" altLang="ko-KR" sz="900" dirty="0" err="1"/>
              <a:t>Saebyeol’s</a:t>
            </a:r>
            <a:r>
              <a:rPr lang="ko-KR" altLang="en-US" sz="900" dirty="0"/>
              <a:t> </a:t>
            </a:r>
            <a:r>
              <a:rPr lang="en-US" altLang="ko-KR" sz="900" dirty="0"/>
              <a:t>PowerPoint</a:t>
            </a:r>
            <a:endParaRPr lang="ko-KR" altLang="en-US" sz="9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609763-A27D-BD6C-5304-7F54F8A2525F}"/>
              </a:ext>
            </a:extLst>
          </p:cNvPr>
          <p:cNvCxnSpPr/>
          <p:nvPr/>
        </p:nvCxnSpPr>
        <p:spPr>
          <a:xfrm>
            <a:off x="3697990" y="4668616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28F979-7F70-0544-3EBD-32C32504E015}"/>
              </a:ext>
            </a:extLst>
          </p:cNvPr>
          <p:cNvCxnSpPr/>
          <p:nvPr/>
        </p:nvCxnSpPr>
        <p:spPr>
          <a:xfrm>
            <a:off x="6523924" y="4668616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3222A8-6008-4046-509C-FF5E0DFC3029}"/>
              </a:ext>
            </a:extLst>
          </p:cNvPr>
          <p:cNvCxnSpPr/>
          <p:nvPr/>
        </p:nvCxnSpPr>
        <p:spPr>
          <a:xfrm>
            <a:off x="9349857" y="4668616"/>
            <a:ext cx="19582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A711B9-0D1A-F5F8-BA13-545F547DBC08}"/>
              </a:ext>
            </a:extLst>
          </p:cNvPr>
          <p:cNvSpPr txBox="1"/>
          <p:nvPr/>
        </p:nvSpPr>
        <p:spPr>
          <a:xfrm>
            <a:off x="4961855" y="4797823"/>
            <a:ext cx="69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04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E3FD77-6C22-48E7-51EF-DDEEB0E3FB35}"/>
              </a:ext>
            </a:extLst>
          </p:cNvPr>
          <p:cNvSpPr txBox="1"/>
          <p:nvPr/>
        </p:nvSpPr>
        <p:spPr>
          <a:xfrm>
            <a:off x="7787790" y="47978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05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495FA-2059-3F0D-9B4D-3539589CA2D4}"/>
              </a:ext>
            </a:extLst>
          </p:cNvPr>
          <p:cNvSpPr txBox="1"/>
          <p:nvPr/>
        </p:nvSpPr>
        <p:spPr>
          <a:xfrm>
            <a:off x="10613723" y="4797821"/>
            <a:ext cx="69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06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E4A801-842F-5044-C2BF-F086879C55D7}"/>
              </a:ext>
            </a:extLst>
          </p:cNvPr>
          <p:cNvSpPr txBox="1"/>
          <p:nvPr/>
        </p:nvSpPr>
        <p:spPr>
          <a:xfrm>
            <a:off x="3699365" y="5444148"/>
            <a:ext cx="195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/>
              <a:t>Top 20 Games</a:t>
            </a:r>
            <a:endParaRPr lang="ko-KR" altLang="en-US" sz="2400" spc="-1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C8D491-5F7C-2514-AC1D-CC470FEF75E3}"/>
              </a:ext>
            </a:extLst>
          </p:cNvPr>
          <p:cNvSpPr txBox="1"/>
          <p:nvPr/>
        </p:nvSpPr>
        <p:spPr>
          <a:xfrm>
            <a:off x="6787742" y="5438066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/>
              <a:t>Multi-Platform</a:t>
            </a:r>
            <a:endParaRPr lang="ko-KR" altLang="en-US" sz="2400" spc="-1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F33050-B5EE-2509-D91F-D1F122D8548A}"/>
              </a:ext>
            </a:extLst>
          </p:cNvPr>
          <p:cNvSpPr txBox="1"/>
          <p:nvPr/>
        </p:nvSpPr>
        <p:spPr>
          <a:xfrm>
            <a:off x="9502842" y="543806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/>
              <a:t>What Game?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4178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연도별 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게임 플랫폼의 트렌드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연도에 따른 기종의 출고량 비율 누적 바 그래프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다음 세대 기종의 출시 </a:t>
            </a:r>
            <a:r>
              <a:rPr lang="en-US" altLang="ko-KR" sz="1600" spc="-150" dirty="0">
                <a:latin typeface="+mn-ea"/>
              </a:rPr>
              <a:t>-&gt; </a:t>
            </a:r>
            <a:r>
              <a:rPr lang="ko-KR" altLang="en-US" sz="1600" spc="-150" dirty="0">
                <a:latin typeface="+mn-ea"/>
              </a:rPr>
              <a:t>이전 세대 도태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B6B987E-390B-9216-D0F1-8758982F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37" y="1307588"/>
            <a:ext cx="7786234" cy="51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43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503193" y="3262771"/>
            <a:ext cx="318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Top</a:t>
            </a:r>
            <a:r>
              <a:rPr lang="ko-KR" altLang="en-US" sz="3600" dirty="0">
                <a:solidFill>
                  <a:schemeClr val="accent6"/>
                </a:solidFill>
              </a:rPr>
              <a:t> </a:t>
            </a:r>
            <a:r>
              <a:rPr lang="en-US" altLang="ko-KR" sz="3600" dirty="0">
                <a:solidFill>
                  <a:schemeClr val="accent6"/>
                </a:solidFill>
              </a:rPr>
              <a:t>20 Games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20 Games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2071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어떤 게임의 출고량이 높을까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1540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상위 </a:t>
            </a:r>
            <a:r>
              <a:rPr lang="en-US" altLang="ko-KR" sz="1600" spc="-150" dirty="0">
                <a:latin typeface="+mn-ea"/>
              </a:rPr>
              <a:t>20</a:t>
            </a:r>
            <a:r>
              <a:rPr lang="ko-KR" altLang="en-US" sz="1600" spc="-150" dirty="0">
                <a:latin typeface="+mn-ea"/>
              </a:rPr>
              <a:t>개 타이틀의 출고량 그래프</a:t>
            </a:r>
            <a:r>
              <a:rPr lang="en-US" altLang="ko-KR" sz="1600" spc="-150" dirty="0">
                <a:latin typeface="+mn-ea"/>
              </a:rPr>
              <a:t>(All time)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플랫폼별 분석을 위해서는 최근 데이터의 분석이 </a:t>
            </a:r>
            <a:r>
              <a:rPr lang="ko-KR" altLang="en-US" sz="1600" spc="-150" dirty="0" err="1">
                <a:latin typeface="+mn-ea"/>
              </a:rPr>
              <a:t>용이해보임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87F9235-6191-C72C-3AF3-D6788A7E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34" y="1316591"/>
            <a:ext cx="7699862" cy="50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20 Games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2071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어떤 게임의 출고량이 높을까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330200" y="1784184"/>
            <a:ext cx="3834745" cy="213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상위 </a:t>
            </a:r>
            <a:r>
              <a:rPr lang="en-US" altLang="ko-KR" sz="1600" spc="-150" dirty="0">
                <a:latin typeface="+mn-ea"/>
              </a:rPr>
              <a:t>20</a:t>
            </a:r>
            <a:r>
              <a:rPr lang="ko-KR" altLang="en-US" sz="1600" spc="-150" dirty="0">
                <a:latin typeface="+mn-ea"/>
              </a:rPr>
              <a:t>개 타이틀의 출고량 그래프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Single-platform </a:t>
            </a:r>
            <a:r>
              <a:rPr lang="ko-KR" altLang="en-US" sz="1600" spc="-150" dirty="0">
                <a:latin typeface="+mn-ea"/>
              </a:rPr>
              <a:t>게임들은 모두 </a:t>
            </a:r>
            <a:r>
              <a:rPr lang="en-US" altLang="ko-KR" sz="1600" spc="-150" dirty="0">
                <a:latin typeface="+mn-ea"/>
              </a:rPr>
              <a:t>1</a:t>
            </a:r>
            <a:r>
              <a:rPr lang="en-US" altLang="ko-KR" sz="1600" spc="-150" baseline="30000" dirty="0">
                <a:latin typeface="+mn-ea"/>
              </a:rPr>
              <a:t>st</a:t>
            </a:r>
            <a:r>
              <a:rPr lang="en-US" altLang="ko-KR" sz="1600" spc="-150" dirty="0">
                <a:latin typeface="+mn-ea"/>
              </a:rPr>
              <a:t> party studio</a:t>
            </a:r>
            <a:r>
              <a:rPr lang="ko-KR" altLang="en-US" sz="1600" spc="-150" dirty="0">
                <a:latin typeface="+mn-ea"/>
              </a:rPr>
              <a:t>의 작품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Insight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: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multi-platform</a:t>
            </a:r>
            <a:r>
              <a:rPr lang="ko-KR" altLang="en-US" sz="1600" spc="-150" dirty="0">
                <a:latin typeface="+mn-ea"/>
              </a:rPr>
              <a:t> 게임이 출고량이 더 높을까</a:t>
            </a:r>
            <a:r>
              <a:rPr lang="en-US" altLang="ko-KR" sz="1600" spc="-150" dirty="0">
                <a:latin typeface="+mn-ea"/>
              </a:rPr>
              <a:t>?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EEDCC83-5065-89C4-FDF0-A05EFBAA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62" y="1393283"/>
            <a:ext cx="7678749" cy="49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8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10900" y="3262771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accent6"/>
                </a:solidFill>
              </a:rPr>
              <a:t>Multi-Platform</a:t>
            </a:r>
            <a:endParaRPr lang="ko-KR" altLang="en-US" sz="3600" spc="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Multi-Platform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3135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출시 플랫폼의 수가 많으면 출고량이 높아질까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6C7A-9018-202D-3794-3BF1CBB0852E}"/>
              </a:ext>
            </a:extLst>
          </p:cNvPr>
          <p:cNvSpPr txBox="1"/>
          <p:nvPr/>
        </p:nvSpPr>
        <p:spPr>
          <a:xfrm>
            <a:off x="1696100" y="4462492"/>
            <a:ext cx="7651146" cy="1540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출시 플랫폼의 수와 출고량 사이의 관계 그래프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All Time, </a:t>
            </a:r>
            <a:r>
              <a:rPr lang="ko-KR" altLang="en-US" sz="1600" spc="-150" dirty="0">
                <a:latin typeface="+mn-ea"/>
              </a:rPr>
              <a:t>최근 </a:t>
            </a:r>
            <a:r>
              <a:rPr lang="en-US" altLang="ko-KR" sz="1600" spc="-150" dirty="0">
                <a:latin typeface="+mn-ea"/>
              </a:rPr>
              <a:t>10</a:t>
            </a:r>
            <a:r>
              <a:rPr lang="ko-KR" altLang="en-US" sz="1600" spc="-150" dirty="0">
                <a:latin typeface="+mn-ea"/>
              </a:rPr>
              <a:t>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최근 </a:t>
            </a:r>
            <a:r>
              <a:rPr lang="en-US" altLang="ko-KR" sz="1600" spc="-150" dirty="0">
                <a:latin typeface="+mn-ea"/>
              </a:rPr>
              <a:t>5</a:t>
            </a:r>
            <a:r>
              <a:rPr lang="ko-KR" altLang="en-US" sz="1600" spc="-150" dirty="0">
                <a:latin typeface="+mn-ea"/>
              </a:rPr>
              <a:t>년 모두 플랫폼의 수와 출고량 사이에 양의 상관관계 존재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특히 최근 </a:t>
            </a:r>
            <a:r>
              <a:rPr lang="en-US" altLang="ko-KR" sz="1600" spc="-150" dirty="0">
                <a:latin typeface="+mn-ea"/>
              </a:rPr>
              <a:t>5</a:t>
            </a:r>
            <a:r>
              <a:rPr lang="ko-KR" altLang="en-US" sz="1600" spc="-150" dirty="0">
                <a:latin typeface="+mn-ea"/>
              </a:rPr>
              <a:t>년의 경우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상관계수 </a:t>
            </a:r>
            <a:r>
              <a:rPr lang="en-US" altLang="ko-KR" sz="1600" spc="-150" dirty="0">
                <a:latin typeface="+mn-ea"/>
              </a:rPr>
              <a:t>R = 0.47</a:t>
            </a:r>
            <a:r>
              <a:rPr lang="ko-KR" altLang="en-US" sz="1600" spc="-150" dirty="0">
                <a:latin typeface="+mn-ea"/>
              </a:rPr>
              <a:t>로 강한 양의 상관관계를 보임 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결론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새로운 게임 개발은 </a:t>
            </a:r>
            <a:r>
              <a:rPr lang="en-US" altLang="ko-KR" sz="1600" spc="-150" dirty="0">
                <a:latin typeface="+mn-ea"/>
              </a:rPr>
              <a:t>Cross-platform</a:t>
            </a:r>
            <a:r>
              <a:rPr lang="ko-KR" altLang="en-US" sz="1600" spc="-150" dirty="0">
                <a:latin typeface="+mn-ea"/>
              </a:rPr>
              <a:t>으로 </a:t>
            </a:r>
            <a:r>
              <a:rPr lang="ko-KR" altLang="en-US" sz="1600" spc="-150" dirty="0" err="1">
                <a:latin typeface="+mn-ea"/>
              </a:rPr>
              <a:t>이루어져야함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08F2536-26E3-8051-7877-3EEF0F5D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7" y="1309688"/>
            <a:ext cx="9899446" cy="26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1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59600" y="32627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accent6"/>
                </a:solidFill>
              </a:rPr>
              <a:t>What Game?</a:t>
            </a:r>
            <a:endParaRPr lang="ko-KR" altLang="en-US" sz="3600" spc="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6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모바일 게임 데이터 부재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Genre Feature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정확한 매출의 부재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Misc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장르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 err="1">
                <a:latin typeface="+mn-ea"/>
              </a:rPr>
              <a:t>기타등등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최근 게임의 장르는 하나로 정해지지 않음</a:t>
            </a: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+mn-ea"/>
              </a:rPr>
              <a:t>Destiny 2 -&gt; Role-Playing + Shooter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spc="-15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spc="-15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latin typeface="+mn-ea"/>
              </a:rPr>
              <a:t>Zelda:BotW</a:t>
            </a:r>
            <a:r>
              <a:rPr lang="en-US" altLang="ko-KR" sz="1400" spc="-150" dirty="0">
                <a:latin typeface="+mn-ea"/>
              </a:rPr>
              <a:t> -&gt; Role-Playing + Adventure + </a:t>
            </a:r>
            <a:r>
              <a:rPr lang="en-US" altLang="ko-KR" sz="1400" dirty="0">
                <a:latin typeface="+mn-ea"/>
              </a:rPr>
              <a:t>Action + Puzzle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26773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What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Game?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968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어떤 게임을 개발해야 할까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6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42A95-20B8-CE67-BFAF-A37CADEB97A9}"/>
              </a:ext>
            </a:extLst>
          </p:cNvPr>
          <p:cNvSpPr txBox="1"/>
          <p:nvPr/>
        </p:nvSpPr>
        <p:spPr>
          <a:xfrm>
            <a:off x="690697" y="128157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한계점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71805EA-CFE5-BBF0-3ED5-84C2898B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674394"/>
            <a:ext cx="3240000" cy="3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4A5CD-A951-ECC9-9BAC-2D9F1D098839}"/>
              </a:ext>
            </a:extLst>
          </p:cNvPr>
          <p:cNvSpPr txBox="1"/>
          <p:nvPr/>
        </p:nvSpPr>
        <p:spPr>
          <a:xfrm>
            <a:off x="8461375" y="2897582"/>
            <a:ext cx="324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모든 게임의 가격이 같지는 않음</a:t>
            </a:r>
            <a:endParaRPr lang="en-US" altLang="ko-KR" sz="1400" dirty="0">
              <a:latin typeface="+mn-ea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AAA game, indie game,…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같은 게임도 세일에 따라 매출액이 달라짐</a:t>
            </a: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게임별</a:t>
            </a:r>
            <a:r>
              <a:rPr lang="ko-KR" altLang="en-US" sz="1400" dirty="0">
                <a:latin typeface="+mn-ea"/>
              </a:rPr>
              <a:t> 출시 첫해 매출액에 대한 데이터 필요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5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26773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What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Game?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968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어떤 게임을 개발해야 할까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6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42A95-20B8-CE67-BFAF-A37CADEB97A9}"/>
              </a:ext>
            </a:extLst>
          </p:cNvPr>
          <p:cNvSpPr txBox="1"/>
          <p:nvPr/>
        </p:nvSpPr>
        <p:spPr>
          <a:xfrm>
            <a:off x="690697" y="1281579"/>
            <a:ext cx="3920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What Engine?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엔진 조건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모바일 플랫폼 출시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Cross-platform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6386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7611542D-31B0-AA05-6BBC-D0A11B8E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84" y="3354644"/>
            <a:ext cx="3622303" cy="20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언리얼 엔진 - 위키백과, 우리 모두의 백과사전">
            <a:extLst>
              <a:ext uri="{FF2B5EF4-FFF2-40B4-BE49-F238E27FC236}">
                <a16:creationId xmlns:a16="http://schemas.microsoft.com/office/drawing/2014/main" id="{7CC36EA0-DD8B-F8E5-675C-D79048DE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62" y="3024770"/>
            <a:ext cx="2506699" cy="27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0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26773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What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Game?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968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어떤 게임을 개발해야 할까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6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42A95-20B8-CE67-BFAF-A37CADEB97A9}"/>
              </a:ext>
            </a:extLst>
          </p:cNvPr>
          <p:cNvSpPr txBox="1"/>
          <p:nvPr/>
        </p:nvSpPr>
        <p:spPr>
          <a:xfrm>
            <a:off x="690697" y="1281579"/>
            <a:ext cx="939186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Why Unity?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 royalty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Cross-platform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모듈화된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엔진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개발의 용이성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회사 특성상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AAA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게임이 아닌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Indie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게임 개발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Unreal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보다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Unity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 적합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6386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7611542D-31B0-AA05-6BBC-D0A11B8E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92" y="1081806"/>
            <a:ext cx="2473179" cy="14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BA16C8-0D62-8298-B68F-B42480ED0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52" y="3120488"/>
            <a:ext cx="5645683" cy="17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9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2792" y="3262771"/>
            <a:ext cx="2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Dataset </a:t>
            </a:r>
            <a:r>
              <a:rPr lang="ko-KR" altLang="en-US" sz="3600" dirty="0">
                <a:solidFill>
                  <a:schemeClr val="accent6"/>
                </a:solidFill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26773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What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Game?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968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어떤 게임을 개발해야 할까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6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42A95-20B8-CE67-BFAF-A37CADEB97A9}"/>
              </a:ext>
            </a:extLst>
          </p:cNvPr>
          <p:cNvSpPr txBox="1"/>
          <p:nvPr/>
        </p:nvSpPr>
        <p:spPr>
          <a:xfrm>
            <a:off x="690697" y="1281579"/>
            <a:ext cx="102792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What Genre?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여러 플랫폼에서 플레이하기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용이해야함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Action, Shooter, Sport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장르의 경우 콘솔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는 괜찮지만 모바일 플랫폼에서 불편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수요가 꾸준한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Role-playing, Adventure, Simulation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장르가 들어가는 것이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좋아보임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성공사례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Stardew Valley,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Rimworld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Don‘t Starve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7410" name="Picture 2" descr="lh3.googleusercontent.com/IRzV1qSynfxIIS3huwZuA...">
            <a:extLst>
              <a:ext uri="{FF2B5EF4-FFF2-40B4-BE49-F238E27FC236}">
                <a16:creationId xmlns:a16="http://schemas.microsoft.com/office/drawing/2014/main" id="{3559E4E4-6493-2F7E-CF6E-1D603CCE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96" y="4055112"/>
            <a:ext cx="1729003" cy="17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889c522de6762367...">
            <a:extLst>
              <a:ext uri="{FF2B5EF4-FFF2-40B4-BE49-F238E27FC236}">
                <a16:creationId xmlns:a16="http://schemas.microsoft.com/office/drawing/2014/main" id="{C9D11F0A-5DD4-4A1F-F79E-858C4DB6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6" y="4055112"/>
            <a:ext cx="1152669" cy="17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external/fc07.de...">
            <a:extLst>
              <a:ext uri="{FF2B5EF4-FFF2-40B4-BE49-F238E27FC236}">
                <a16:creationId xmlns:a16="http://schemas.microsoft.com/office/drawing/2014/main" id="{34D72BD0-33DF-46B1-DC79-7678FE64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41" y="4055112"/>
            <a:ext cx="2462967" cy="17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7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6A029DD8-1F31-4457-A0C1-A218F34FA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03834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5827417" y="3607357"/>
            <a:ext cx="6142374" cy="213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회사 규모상 대규모 </a:t>
            </a:r>
            <a:r>
              <a:rPr lang="en-US" altLang="ko-KR" sz="1600" spc="-150" dirty="0">
                <a:latin typeface="+mn-ea"/>
              </a:rPr>
              <a:t>AAA</a:t>
            </a:r>
            <a:r>
              <a:rPr lang="ko-KR" altLang="en-US" sz="1600" spc="-150" dirty="0">
                <a:latin typeface="+mn-ea"/>
              </a:rPr>
              <a:t>게임의 개발은 어려움</a:t>
            </a:r>
            <a:r>
              <a:rPr lang="en-US" altLang="ko-KR" sz="1600" spc="-150" dirty="0">
                <a:latin typeface="+mn-ea"/>
              </a:rPr>
              <a:t>, Indie 2D</a:t>
            </a:r>
            <a:r>
              <a:rPr lang="ko-KR" altLang="en-US" sz="1600" spc="-150" dirty="0">
                <a:latin typeface="+mn-ea"/>
              </a:rPr>
              <a:t>게임이 적합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Unity </a:t>
            </a:r>
            <a:r>
              <a:rPr lang="ko-KR" altLang="en-US" sz="1600" spc="-150" dirty="0">
                <a:latin typeface="+mn-ea"/>
              </a:rPr>
              <a:t>엔진을 사용해 개발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RPG, Adventure, Simulation </a:t>
            </a:r>
            <a:r>
              <a:rPr lang="ko-KR" altLang="en-US" sz="1600" spc="-150" dirty="0">
                <a:latin typeface="+mn-ea"/>
              </a:rPr>
              <a:t>장르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또는 그들의 결합장르 개발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Multiplatform </a:t>
            </a:r>
            <a:r>
              <a:rPr lang="ko-KR" altLang="en-US" sz="1600" spc="-150" dirty="0">
                <a:latin typeface="+mn-ea"/>
              </a:rPr>
              <a:t>출시를 목표로 개발</a:t>
            </a:r>
            <a:endParaRPr lang="en-US" altLang="ko-KR" sz="1600" spc="-15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5827417" y="2721575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So, What Game?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>
            <a:cxnSpLocks/>
          </p:cNvCxnSpPr>
          <p:nvPr/>
        </p:nvCxnSpPr>
        <p:spPr>
          <a:xfrm>
            <a:off x="5922952" y="3403593"/>
            <a:ext cx="6269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Game?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1930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어떤 게임을 개발해야 할까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2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82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i="1" spc="-150" dirty="0">
                <a:solidFill>
                  <a:schemeClr val="bg1"/>
                </a:solidFill>
              </a:rPr>
              <a:t>게임을 만드는 사람이 즐겁지 않으면 그들이 만든 게임을 재미있게 하는 사람도 없을 것이다</a:t>
            </a:r>
            <a:r>
              <a:rPr lang="en-US" altLang="ko-KR" i="1" spc="-150" dirty="0">
                <a:solidFill>
                  <a:schemeClr val="bg1"/>
                </a:solidFill>
              </a:rPr>
              <a:t>.</a:t>
            </a:r>
          </a:p>
          <a:p>
            <a:pPr algn="r">
              <a:lnSpc>
                <a:spcPct val="110000"/>
              </a:lnSpc>
            </a:pPr>
            <a:r>
              <a:rPr lang="en-US" altLang="ko-KR" sz="1800" b="1" spc="-150" dirty="0">
                <a:solidFill>
                  <a:schemeClr val="bg1"/>
                </a:solidFill>
              </a:rPr>
              <a:t>- </a:t>
            </a:r>
            <a:r>
              <a:rPr lang="ko-KR" altLang="en-US" sz="1800" b="1" spc="-150" dirty="0" err="1">
                <a:solidFill>
                  <a:schemeClr val="bg1"/>
                </a:solidFill>
              </a:rPr>
              <a:t>미야모토</a:t>
            </a:r>
            <a:r>
              <a:rPr lang="ko-KR" altLang="en-US" sz="1800" b="1" spc="-150" dirty="0">
                <a:solidFill>
                  <a:schemeClr val="bg1"/>
                </a:solidFill>
              </a:rPr>
              <a:t> 시게루</a:t>
            </a: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460063" y="55839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Which Data?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4021906" y="5603032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Data Wrangling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002636" y="5875254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/>
              <a:t>Dropna</a:t>
            </a:r>
            <a:r>
              <a:rPr lang="en-US" altLang="ko-KR" sz="1100" dirty="0"/>
              <a:t>, Year, Sales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686308" y="5603032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Data Wrangling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781085" y="5603032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EDA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3682241"/>
            <a:ext cx="2519028" cy="1648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1980~2016</a:t>
            </a:r>
            <a:r>
              <a:rPr lang="ko-KR" altLang="en-US" dirty="0"/>
              <a:t>년 사이의 지역별 출고량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결측치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/>
              <a:t>Sales feature</a:t>
            </a:r>
          </a:p>
          <a:p>
            <a:pPr algn="ctr"/>
            <a:r>
              <a:rPr lang="ko-KR" altLang="en-US" dirty="0"/>
              <a:t>단위 통일</a:t>
            </a:r>
            <a:r>
              <a:rPr lang="en-US" altLang="ko-KR" dirty="0"/>
              <a:t>(M)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/>
              <a:t>Year feature</a:t>
            </a:r>
          </a:p>
          <a:p>
            <a:pPr algn="ctr"/>
            <a:r>
              <a:rPr lang="en-US" altLang="ko-KR" dirty="0"/>
              <a:t>Y &lt; 21 -&gt; Y + 2000</a:t>
            </a:r>
          </a:p>
          <a:p>
            <a:pPr algn="ctr"/>
            <a:r>
              <a:rPr lang="en-US" altLang="ko-KR" dirty="0"/>
              <a:t>Y &gt; 100 -&gt; Y + 1900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Year, Genre, Platform </a:t>
            </a:r>
            <a:r>
              <a:rPr lang="ko-KR" altLang="en-US" sz="2000" dirty="0"/>
              <a:t>오류 수정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3239050"/>
            <a:ext cx="2519028" cy="2091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New Feature</a:t>
            </a:r>
          </a:p>
          <a:p>
            <a:pPr algn="ctr"/>
            <a:r>
              <a:rPr lang="en-US" altLang="ko-KR" sz="1600" dirty="0"/>
              <a:t>Global Sales</a:t>
            </a:r>
          </a:p>
          <a:p>
            <a:pPr algn="ctr"/>
            <a:r>
              <a:rPr lang="en-US" altLang="ko-KR" sz="1600" dirty="0"/>
              <a:t># of Platforms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/>
              <a:t>New </a:t>
            </a:r>
            <a:r>
              <a:rPr lang="en-US" altLang="ko-KR" sz="2000" dirty="0" err="1"/>
              <a:t>DataFrame</a:t>
            </a:r>
            <a:endParaRPr lang="en-US" altLang="ko-KR" sz="2000" dirty="0"/>
          </a:p>
          <a:p>
            <a:pPr algn="ctr"/>
            <a:r>
              <a:rPr lang="en-US" altLang="ko-KR" sz="1600" dirty="0"/>
              <a:t>Recent 5, 10 Years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1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과정 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CA17B6-6F1D-EA05-1180-4B4B0ABB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0" y="1971954"/>
            <a:ext cx="2519027" cy="17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52D06-0B94-DF98-0226-F945F4534D5C}"/>
              </a:ext>
            </a:extLst>
          </p:cNvPr>
          <p:cNvSpPr txBox="1"/>
          <p:nvPr/>
        </p:nvSpPr>
        <p:spPr>
          <a:xfrm>
            <a:off x="1225219" y="5875254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crawling from </a:t>
            </a:r>
            <a:r>
              <a:rPr lang="en-US" altLang="ko-KR" sz="1100" dirty="0" err="1"/>
              <a:t>VGChartz</a:t>
            </a:r>
            <a:endParaRPr lang="ko-KR" altLang="en-US" sz="1100" dirty="0"/>
          </a:p>
        </p:txBody>
      </p:sp>
      <p:pic>
        <p:nvPicPr>
          <p:cNvPr id="2054" name="Picture 6" descr="data Test - Startup LIbrary">
            <a:extLst>
              <a:ext uri="{FF2B5EF4-FFF2-40B4-BE49-F238E27FC236}">
                <a16:creationId xmlns:a16="http://schemas.microsoft.com/office/drawing/2014/main" id="{A95EA0FD-3ED7-EFE4-43B9-C5F8151F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50" y="1971954"/>
            <a:ext cx="2519027" cy="12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5F75C-AE15-4147-C631-0838E84D24CE}"/>
              </a:ext>
            </a:extLst>
          </p:cNvPr>
          <p:cNvSpPr txBox="1"/>
          <p:nvPr/>
        </p:nvSpPr>
        <p:spPr>
          <a:xfrm>
            <a:off x="6922720" y="5879667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Minor</a:t>
            </a:r>
            <a:r>
              <a:rPr lang="ko-KR" altLang="en-US" sz="1100" dirty="0"/>
              <a:t> </a:t>
            </a:r>
            <a:r>
              <a:rPr lang="en-US" altLang="ko-KR" sz="1100" dirty="0"/>
              <a:t>errors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38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21128" y="3262771"/>
            <a:ext cx="374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지역별 선호도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358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Action, Sports, Shooter, Role-Playing, Platform </a:t>
            </a:r>
            <a:r>
              <a:rPr lang="ko-KR" altLang="en-US" sz="1600" spc="-150" dirty="0">
                <a:latin typeface="+mn-ea"/>
              </a:rPr>
              <a:t>장르 우세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장르별 선호도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22C1D1-8E65-9F74-624C-0A85B335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8313"/>
            <a:ext cx="5736020" cy="44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74F897-C551-54E4-0545-DB84A96A342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05E08-6C2B-4AD9-E479-115692A3701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0E11B-938F-32BE-3FDC-412AA6351BEB}"/>
              </a:ext>
            </a:extLst>
          </p:cNvPr>
          <p:cNvSpPr txBox="1"/>
          <p:nvPr/>
        </p:nvSpPr>
        <p:spPr>
          <a:xfrm>
            <a:off x="660401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212E-4203-68E8-AFDD-76C95AECB0F7}"/>
              </a:ext>
            </a:extLst>
          </p:cNvPr>
          <p:cNvSpPr txBox="1"/>
          <p:nvPr/>
        </p:nvSpPr>
        <p:spPr>
          <a:xfrm>
            <a:off x="660400" y="694970"/>
            <a:ext cx="2977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장르별 선호도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8505E-2E0F-D92A-F284-29FFFDC36F2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1955F6-79A0-D937-5A05-EBE98A1D82F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6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4" y="3583489"/>
            <a:ext cx="5567235" cy="949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북미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유럽</a:t>
            </a:r>
            <a:r>
              <a:rPr lang="en-US" altLang="ko-KR" sz="1600" spc="-150" dirty="0">
                <a:latin typeface="+mn-ea"/>
              </a:rPr>
              <a:t>, Other </a:t>
            </a:r>
            <a:r>
              <a:rPr lang="ko-KR" altLang="en-US" sz="1600" spc="-150" dirty="0">
                <a:latin typeface="+mn-ea"/>
              </a:rPr>
              <a:t>지역의 경우 </a:t>
            </a:r>
            <a:r>
              <a:rPr lang="en-US" altLang="ko-KR" sz="1600" spc="-150" dirty="0">
                <a:latin typeface="+mn-ea"/>
              </a:rPr>
              <a:t>Action, Sports, Shooter</a:t>
            </a:r>
            <a:r>
              <a:rPr lang="ko-KR" altLang="en-US" sz="1600" spc="-150" dirty="0">
                <a:latin typeface="+mn-ea"/>
              </a:rPr>
              <a:t>장르의 우세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일본의 경우 </a:t>
            </a:r>
            <a:r>
              <a:rPr lang="en-US" altLang="ko-KR" sz="1600" spc="-150" dirty="0">
                <a:latin typeface="+mn-ea"/>
              </a:rPr>
              <a:t>Role-Playing</a:t>
            </a:r>
            <a:r>
              <a:rPr lang="ko-KR" altLang="en-US" sz="1600" spc="-150" dirty="0">
                <a:latin typeface="+mn-ea"/>
              </a:rPr>
              <a:t>장르의 선호도가 매우 높음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선호도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74F897-C551-54E4-0545-DB84A96A342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05E08-6C2B-4AD9-E479-115692A3701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0E11B-938F-32BE-3FDC-412AA6351BEB}"/>
              </a:ext>
            </a:extLst>
          </p:cNvPr>
          <p:cNvSpPr txBox="1"/>
          <p:nvPr/>
        </p:nvSpPr>
        <p:spPr>
          <a:xfrm>
            <a:off x="660401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212E-4203-68E8-AFDD-76C95AECB0F7}"/>
              </a:ext>
            </a:extLst>
          </p:cNvPr>
          <p:cNvSpPr txBox="1"/>
          <p:nvPr/>
        </p:nvSpPr>
        <p:spPr>
          <a:xfrm>
            <a:off x="660400" y="694970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장르별 선호도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8505E-2E0F-D92A-F284-29FFFDC36F2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1955F6-79A0-D937-5A05-EBE98A1D82F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1DDBB9-4218-74B3-2921-C25AC318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34" y="1191191"/>
            <a:ext cx="5631917" cy="52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5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4" y="3583489"/>
            <a:ext cx="5567235" cy="213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북미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유럽</a:t>
            </a:r>
            <a:r>
              <a:rPr lang="en-US" altLang="ko-KR" sz="1600" spc="-150" dirty="0">
                <a:latin typeface="+mn-ea"/>
              </a:rPr>
              <a:t>, Other </a:t>
            </a:r>
            <a:r>
              <a:rPr lang="ko-KR" altLang="en-US" sz="1600" spc="-150" dirty="0">
                <a:latin typeface="+mn-ea"/>
              </a:rPr>
              <a:t>지역의 경우 </a:t>
            </a:r>
            <a:r>
              <a:rPr lang="en-US" altLang="ko-KR" sz="1600" spc="-150" dirty="0">
                <a:latin typeface="+mn-ea"/>
              </a:rPr>
              <a:t>Action, Sports, Shooter</a:t>
            </a:r>
            <a:r>
              <a:rPr lang="ko-KR" altLang="en-US" sz="1600" spc="-150" dirty="0">
                <a:latin typeface="+mn-ea"/>
              </a:rPr>
              <a:t>장르의 우세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일본의 경우 </a:t>
            </a:r>
            <a:r>
              <a:rPr lang="en-US" altLang="ko-KR" sz="1600" spc="-150" dirty="0">
                <a:latin typeface="+mn-ea"/>
              </a:rPr>
              <a:t>Role-Playing</a:t>
            </a:r>
            <a:r>
              <a:rPr lang="ko-KR" altLang="en-US" sz="1600" spc="-150" dirty="0">
                <a:latin typeface="+mn-ea"/>
              </a:rPr>
              <a:t>장르의 선호도가 매우 높음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북미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유럽 지역은 </a:t>
            </a:r>
            <a:r>
              <a:rPr lang="en-US" altLang="ko-KR" sz="1600" spc="-150" dirty="0">
                <a:latin typeface="+mn-ea"/>
              </a:rPr>
              <a:t>Shooter</a:t>
            </a:r>
            <a:r>
              <a:rPr lang="ko-KR" altLang="en-US" sz="1600" spc="-150" dirty="0">
                <a:latin typeface="+mn-ea"/>
              </a:rPr>
              <a:t> 선호도가 </a:t>
            </a:r>
            <a:r>
              <a:rPr lang="en-US" altLang="ko-KR" sz="1600" spc="-150" dirty="0">
                <a:latin typeface="+mn-ea"/>
              </a:rPr>
              <a:t>Sports</a:t>
            </a:r>
            <a:r>
              <a:rPr lang="ko-KR" altLang="en-US" sz="1600" spc="-150" dirty="0">
                <a:latin typeface="+mn-ea"/>
              </a:rPr>
              <a:t>보다 높아짐</a:t>
            </a: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일본의 경우 </a:t>
            </a:r>
            <a:r>
              <a:rPr lang="en-US" altLang="ko-KR" sz="1600" spc="-150" dirty="0">
                <a:latin typeface="+mn-ea"/>
              </a:rPr>
              <a:t>Action </a:t>
            </a:r>
            <a:r>
              <a:rPr lang="ko-KR" altLang="en-US" sz="1600" spc="-150" dirty="0">
                <a:latin typeface="+mn-ea"/>
              </a:rPr>
              <a:t>장르의 선호도가 크게 높아짐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425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지역별 선호도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 years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74F897-C551-54E4-0545-DB84A96A342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05E08-6C2B-4AD9-E479-115692A3701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0E11B-938F-32BE-3FDC-412AA6351BEB}"/>
              </a:ext>
            </a:extLst>
          </p:cNvPr>
          <p:cNvSpPr txBox="1"/>
          <p:nvPr/>
        </p:nvSpPr>
        <p:spPr>
          <a:xfrm>
            <a:off x="660401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212E-4203-68E8-AFDD-76C95AECB0F7}"/>
              </a:ext>
            </a:extLst>
          </p:cNvPr>
          <p:cNvSpPr txBox="1"/>
          <p:nvPr/>
        </p:nvSpPr>
        <p:spPr>
          <a:xfrm>
            <a:off x="660400" y="694970"/>
            <a:ext cx="2436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장르별 선호도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(recent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8505E-2E0F-D92A-F284-29FFFDC36F2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1955F6-79A0-D937-5A05-EBE98A1D82F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D9C7BDD1-41B6-1714-7ABB-5E0F3026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34" y="1191191"/>
            <a:ext cx="5567235" cy="52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8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54573" y="2066677"/>
            <a:ext cx="9789042" cy="1853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54573" y="4538739"/>
            <a:ext cx="9789042" cy="1853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4820845" y="3353440"/>
            <a:ext cx="26564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1483661" y="2578059"/>
            <a:ext cx="9224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+mn-ea"/>
              </a:rPr>
              <a:t>H0 : </a:t>
            </a:r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지역별 선호 장르는 모두 같다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1671827" y="5050121"/>
            <a:ext cx="895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H1 : </a:t>
            </a:r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지역별 선호 장르는 다르다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21868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3533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지역에 따라서 선호하는 게임의 장르가 다를까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3B3CDF-A077-FA46-17ED-5E24D644EFA0}"/>
              </a:ext>
            </a:extLst>
          </p:cNvPr>
          <p:cNvSpPr txBox="1"/>
          <p:nvPr/>
        </p:nvSpPr>
        <p:spPr>
          <a:xfrm>
            <a:off x="660400" y="1444455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39350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2488</Words>
  <Application>Microsoft Office PowerPoint</Application>
  <PresentationFormat>와이드스크린</PresentationFormat>
  <Paragraphs>339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Tiffany Mccarty</cp:lastModifiedBy>
  <cp:revision>31</cp:revision>
  <dcterms:created xsi:type="dcterms:W3CDTF">2021-02-14T00:18:03Z</dcterms:created>
  <dcterms:modified xsi:type="dcterms:W3CDTF">2022-11-03T06:39:41Z</dcterms:modified>
</cp:coreProperties>
</file>