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9" r:id="rId3"/>
    <p:sldId id="283" r:id="rId4"/>
    <p:sldId id="284" r:id="rId5"/>
    <p:sldId id="282" r:id="rId6"/>
    <p:sldId id="276" r:id="rId7"/>
    <p:sldId id="275" r:id="rId8"/>
    <p:sldId id="287" r:id="rId9"/>
    <p:sldId id="279" r:id="rId10"/>
    <p:sldId id="280" r:id="rId11"/>
    <p:sldId id="281" r:id="rId12"/>
    <p:sldId id="273" r:id="rId13"/>
    <p:sldId id="286" r:id="rId14"/>
    <p:sldId id="285" r:id="rId15"/>
  </p:sldIdLst>
  <p:sldSz cx="9144000" cy="5143500" type="screen16x9"/>
  <p:notesSz cx="6858000" cy="9144000"/>
  <p:embeddedFontLst>
    <p:embeddedFont>
      <p:font typeface="Economica" panose="020B0604020202020204" charset="0"/>
      <p:regular r:id="rId17"/>
      <p:bold r:id="rId18"/>
      <p:italic r:id="rId19"/>
      <p:boldItalic r:id="rId20"/>
    </p:embeddedFont>
    <p:embeddedFont>
      <p:font typeface="Gisha" panose="020B0502040204020203" pitchFamily="34" charset="-79"/>
      <p:regular r:id="rId21"/>
      <p:bold r:id="rId22"/>
    </p:embeddedFont>
    <p:embeddedFont>
      <p:font typeface="Open Sans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roop S Kumar" initials="NSK" lastIdx="1" clrIdx="0">
    <p:extLst>
      <p:ext uri="{19B8F6BF-5375-455C-9EA6-DF929625EA0E}">
        <p15:presenceInfo xmlns:p15="http://schemas.microsoft.com/office/powerpoint/2012/main" userId="147395c59b37c0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5270" autoAdjust="0"/>
  </p:normalViewPr>
  <p:slideViewPr>
    <p:cSldViewPr snapToGrid="0">
      <p:cViewPr varScale="1">
        <p:scale>
          <a:sx n="54" d="100"/>
          <a:sy n="54" d="100"/>
        </p:scale>
        <p:origin x="360" y="54"/>
      </p:cViewPr>
      <p:guideLst/>
    </p:cSldViewPr>
  </p:slideViewPr>
  <p:outlineViewPr>
    <p:cViewPr>
      <p:scale>
        <a:sx n="33" d="100"/>
        <a:sy n="33" d="100"/>
      </p:scale>
      <p:origin x="0" y="-124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54937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132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813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796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The data of the packet starts from the telnet program.</a:t>
            </a:r>
          </a:p>
          <a:p>
            <a:r>
              <a:rPr lang="en-US" dirty="0"/>
              <a:t>2. The kernel will construct an IP packet, with the destination IP address being 10.0.20.100.</a:t>
            </a:r>
          </a:p>
          <a:p>
            <a:r>
              <a:rPr lang="en-US" dirty="0"/>
              <a:t>3. The kernel needs to decide which network interface the packet should be routed through: eth1 or</a:t>
            </a:r>
          </a:p>
          <a:p>
            <a:r>
              <a:rPr lang="en-US" dirty="0"/>
              <a:t>tun0. You need to set up your routing table correctly for the kernel to pick tun0. Once the decision</a:t>
            </a:r>
          </a:p>
          <a:p>
            <a:r>
              <a:rPr lang="en-US" dirty="0"/>
              <a:t>is made, the kernel will set the source IP address of the packet using the IP address of the network</a:t>
            </a:r>
          </a:p>
          <a:p>
            <a:r>
              <a:rPr lang="en-US" dirty="0"/>
              <a:t>interface, which is </a:t>
            </a:r>
            <a:r>
              <a:rPr lang="en-US" dirty="0" smtClean="0"/>
              <a:t>10.0.5.10.</a:t>
            </a:r>
            <a:endParaRPr lang="en-US" dirty="0"/>
          </a:p>
          <a:p>
            <a:r>
              <a:rPr lang="en-US" dirty="0"/>
              <a:t>4. The packet will reach our VPN program (Point A) through the virtual interface tun0, then it will be</a:t>
            </a:r>
          </a:p>
          <a:p>
            <a:r>
              <a:rPr lang="en-US" dirty="0"/>
              <a:t>encrypted, and then be sent back to the kernel through a UDP </a:t>
            </a:r>
            <a:r>
              <a:rPr lang="en-US" dirty="0" smtClean="0"/>
              <a:t>port.</a:t>
            </a:r>
            <a:endParaRPr lang="en-US" dirty="0"/>
          </a:p>
          <a:p>
            <a:r>
              <a:rPr lang="en-US" dirty="0"/>
              <a:t>This is because our VPN program use the UDP as our tunnel.</a:t>
            </a:r>
          </a:p>
          <a:p>
            <a:r>
              <a:rPr lang="en-US" dirty="0"/>
              <a:t>5. The kernel will treat the encrypted IP packet as UDP data, construct a new IP packet, and put the</a:t>
            </a:r>
          </a:p>
          <a:p>
            <a:r>
              <a:rPr lang="en-US" dirty="0"/>
              <a:t>entire encrypted IP packet as its UDP payload. The new IP’s destination address will be the other end</a:t>
            </a:r>
          </a:p>
          <a:p>
            <a:r>
              <a:rPr lang="en-US" dirty="0"/>
              <a:t>of the tunnel (decided by the VPN program we write); in the figure, the new IP’s destination address</a:t>
            </a:r>
          </a:p>
          <a:p>
            <a:r>
              <a:rPr lang="en-US" dirty="0"/>
              <a:t>is 128.230.208.97.</a:t>
            </a:r>
          </a:p>
          <a:p>
            <a:r>
              <a:rPr lang="en-US" dirty="0"/>
              <a:t>6. You need to set up your routing table correctly, so the new packet will be routed through the </a:t>
            </a:r>
            <a:r>
              <a:rPr lang="en-US" dirty="0" err="1"/>
              <a:t>interaface</a:t>
            </a:r>
            <a:endParaRPr lang="en-US" dirty="0"/>
          </a:p>
          <a:p>
            <a:r>
              <a:rPr lang="en-US" dirty="0"/>
              <a:t>eth1; therefore, the source IP address of this new packet should be 209.164.131.32.</a:t>
            </a:r>
          </a:p>
          <a:p>
            <a:r>
              <a:rPr lang="en-US" dirty="0"/>
              <a:t>7. The packet will now flow through the Internet, with the original telnet packet being entirely encrypted,</a:t>
            </a:r>
          </a:p>
          <a:p>
            <a:r>
              <a:rPr lang="en-US" dirty="0"/>
              <a:t>and carried in the payload of the packet. This is why it is called a tunnel.</a:t>
            </a:r>
          </a:p>
          <a:p>
            <a:r>
              <a:rPr lang="en-US" dirty="0"/>
              <a:t>8. The packet will reach our gateway 128.230.208.97 through its interface eth1.</a:t>
            </a:r>
          </a:p>
          <a:p>
            <a:r>
              <a:rPr lang="en-US" dirty="0"/>
              <a:t>9. The kernel will give the UDP payload (i.e. the encrypted IP packet) to the VPN program (Point B),</a:t>
            </a:r>
          </a:p>
          <a:p>
            <a:r>
              <a:rPr lang="en-US" dirty="0"/>
              <a:t>which is waiting for UDP data. This is through the UDP port.</a:t>
            </a:r>
          </a:p>
          <a:p>
            <a:r>
              <a:rPr lang="en-US" dirty="0"/>
              <a:t>10. The VPN program will decrypt the payload, and then feed the decrypted payload, which is the original</a:t>
            </a:r>
          </a:p>
          <a:p>
            <a:r>
              <a:rPr lang="en-US" dirty="0"/>
              <a:t>telnet packet, back to the kernel through the virtual network interface tun0.</a:t>
            </a:r>
          </a:p>
          <a:p>
            <a:r>
              <a:rPr lang="en-US" dirty="0"/>
              <a:t>11. Since it comes through a network interface, the kernel will treat it as an IP packet (it is indeed an IP</a:t>
            </a:r>
          </a:p>
          <a:p>
            <a:r>
              <a:rPr lang="en-US" dirty="0"/>
              <a:t>packet), look at its destination IP address, and decide where to route it. Remember, the destination IP</a:t>
            </a:r>
          </a:p>
          <a:p>
            <a:r>
              <a:rPr lang="en-US" dirty="0"/>
              <a:t>address of this packet is 10.0.20.100. If your routing table is set up correctly, the packet should</a:t>
            </a:r>
          </a:p>
          <a:p>
            <a:r>
              <a:rPr lang="en-US" dirty="0"/>
              <a:t>be routed through eth2, because this is the interface that connects to the 10.0.20.0/24 network.</a:t>
            </a:r>
          </a:p>
          <a:p>
            <a:r>
              <a:rPr lang="en-US" dirty="0"/>
              <a:t>12. The telnet packet will now be delivered to its final destination 10.0.20.100.</a:t>
            </a:r>
          </a:p>
        </p:txBody>
      </p:sp>
    </p:spTree>
    <p:extLst>
      <p:ext uri="{BB962C8B-B14F-4D97-AF65-F5344CB8AC3E}">
        <p14:creationId xmlns:p14="http://schemas.microsoft.com/office/powerpoint/2010/main" val="1756609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18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24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995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94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534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766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487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634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40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et-snmp.sourceforge.net/wiki/index.php/DTLS_Implementation_Not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1439700" y="350200"/>
            <a:ext cx="6264600" cy="192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smtClean="0"/>
              <a:t>VPN Project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sz="3000" dirty="0" smtClean="0"/>
              <a:t>IK2206</a:t>
            </a:r>
            <a:endParaRPr lang="en" sz="3000"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083625" y="274303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Hüseyin </a:t>
            </a:r>
            <a:r>
              <a:rPr lang="en" sz="1800" dirty="0"/>
              <a:t>Kayahan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kayahan@kth.se</a:t>
            </a:r>
            <a:endParaRPr lang="en" sz="18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2016</a:t>
            </a:r>
            <a:endParaRPr lang="en" sz="1800" dirty="0"/>
          </a:p>
          <a:p>
            <a:pPr lvl="0"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Reading/Writing from/to secure channel</a:t>
            </a:r>
            <a:endParaRPr lang="en"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074912"/>
            <a:ext cx="8520600" cy="38315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5143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BIO_read</a:t>
            </a:r>
            <a:r>
              <a:rPr lang="en-US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(bio, buffer, </a:t>
            </a:r>
            <a:r>
              <a:rPr lang="en-US" b="1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buffersize</a:t>
            </a:r>
            <a:r>
              <a:rPr lang="en-US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)</a:t>
            </a:r>
          </a:p>
          <a:p>
            <a:pPr marL="5143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" b="1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5143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BIO_write</a:t>
            </a:r>
            <a:r>
              <a:rPr lang="en-US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(bio, </a:t>
            </a:r>
            <a:r>
              <a:rPr lang="en-US" b="1" dirty="0">
                <a:latin typeface="Gisha" panose="020B0502040204020203" pitchFamily="34" charset="-79"/>
                <a:cs typeface="Gisha" panose="020B0502040204020203" pitchFamily="34" charset="-79"/>
              </a:rPr>
              <a:t>buffer, </a:t>
            </a:r>
            <a:r>
              <a:rPr lang="en-US" b="1" dirty="0" err="1">
                <a:latin typeface="Gisha" panose="020B0502040204020203" pitchFamily="34" charset="-79"/>
                <a:cs typeface="Gisha" panose="020B0502040204020203" pitchFamily="34" charset="-79"/>
              </a:rPr>
              <a:t>buffersize</a:t>
            </a:r>
            <a:r>
              <a:rPr lang="en-US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)</a:t>
            </a:r>
          </a:p>
          <a:p>
            <a:pPr marL="5143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5143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BIO_flush</a:t>
            </a:r>
            <a:r>
              <a:rPr lang="en-US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(bio) </a:t>
            </a:r>
          </a:p>
          <a:p>
            <a:pPr marL="1027113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Writes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out any internally buffered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data.</a:t>
            </a:r>
          </a:p>
          <a:p>
            <a:pPr marL="1027113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In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some cases it is used to signal EOF and that no more data will be written.</a:t>
            </a:r>
          </a:p>
          <a:p>
            <a:pPr marL="976313" lvl="1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" b="1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85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Some notes</a:t>
            </a:r>
            <a:endParaRPr lang="en"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074912"/>
            <a:ext cx="8520600" cy="38315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5143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Previous example will establish a secure TCP channel.</a:t>
            </a:r>
          </a:p>
          <a:p>
            <a:pPr marL="1027113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You can use this as the control channel. We want DATA channel to be on UDP</a:t>
            </a:r>
          </a:p>
          <a:p>
            <a:pPr marL="1027113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Read/Write to channel when you are managing your own memory may handled differently.</a:t>
            </a:r>
          </a:p>
          <a:p>
            <a:pPr marL="1027113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Further reading on UDP vs TCP </a:t>
            </a:r>
          </a:p>
          <a:p>
            <a:pPr marL="13144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  <a:hlinkClick r:id="rId3"/>
              </a:rPr>
              <a:t>http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  <a:hlinkClick r:id="rId3"/>
              </a:rPr>
              <a:t>://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  <a:hlinkClick r:id="rId3"/>
              </a:rPr>
              <a:t>net-snmp.sourceforge.net/wiki/index.php/DTLS_Implementation_Notes</a:t>
            </a:r>
            <a:endParaRPr lang="en-US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5143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5143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mtClean="0">
                <a:latin typeface="Gisha" panose="020B0502040204020203" pitchFamily="34" charset="-79"/>
                <a:cs typeface="Gisha" panose="020B0502040204020203" pitchFamily="34" charset="-79"/>
              </a:rPr>
              <a:t>Every 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packet that enters the tunnel must be encrypted</a:t>
            </a:r>
          </a:p>
          <a:p>
            <a:pPr marL="1027113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Simpletun.c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 is your base code. Improve it to work with UDP and OpenSSL for security.</a:t>
            </a:r>
          </a:p>
          <a:p>
            <a:pPr marL="976313" lvl="1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312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12" y="0"/>
            <a:ext cx="70203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09" y="0"/>
            <a:ext cx="72999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426" y="1497453"/>
            <a:ext cx="8520600" cy="831300"/>
          </a:xfrm>
        </p:spPr>
        <p:txBody>
          <a:bodyPr/>
          <a:lstStyle/>
          <a:p>
            <a:r>
              <a:rPr lang="en-US" dirty="0" smtClean="0"/>
              <a:t>Questions?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01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Introduction</a:t>
            </a:r>
            <a:endParaRPr lang="en"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074913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Deadline 9</a:t>
            </a:r>
            <a:r>
              <a:rPr lang="en" baseline="30000" dirty="0" smtClean="0">
                <a:latin typeface="Gisha" panose="020B0502040204020203" pitchFamily="34" charset="-79"/>
                <a:cs typeface="Gisha" panose="020B0502040204020203" pitchFamily="34" charset="-79"/>
              </a:rPr>
              <a:t>th</a:t>
            </a: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 of December</a:t>
            </a:r>
          </a:p>
          <a:p>
            <a:pPr marL="514350" lvl="0" indent="-2857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Max 3 students in a group</a:t>
            </a:r>
          </a:p>
          <a:p>
            <a:pPr marL="102870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5850" algn="l"/>
              </a:tabLst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Visit Canvas group selection module</a:t>
            </a:r>
          </a:p>
          <a:p>
            <a:pPr marL="514350" lvl="0" indent="-2857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Perform the work on given Virtual Machine (VM)</a:t>
            </a:r>
          </a:p>
          <a:p>
            <a:pPr marL="102870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Tasks are verified to be working in this VM</a:t>
            </a:r>
          </a:p>
          <a:p>
            <a:pPr marL="514350" lvl="0" indent="-2857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Present a demo</a:t>
            </a:r>
          </a:p>
          <a:p>
            <a:pPr marL="968375" lvl="1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20 minutes presentation slots</a:t>
            </a:r>
            <a:endParaRPr lang="en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514350" lvl="0" indent="-2857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Submit your source code and the presentation slides</a:t>
            </a:r>
          </a:p>
          <a:p>
            <a:pPr marL="968375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52488" algn="l"/>
              </a:tabLst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Visit Canvas submission module</a:t>
            </a:r>
            <a:endParaRPr lang="en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Introduction</a:t>
            </a:r>
            <a:endParaRPr lang="en"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074913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Project consists of two major tasks</a:t>
            </a:r>
          </a:p>
          <a:p>
            <a:pPr marL="1027113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27113" algn="l"/>
              </a:tabLst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Tunnel Creation</a:t>
            </a:r>
          </a:p>
          <a:p>
            <a:pPr marL="1027113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27113" algn="l"/>
              </a:tabLst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Securing the tunnel</a:t>
            </a:r>
          </a:p>
          <a:p>
            <a:pPr marL="514350" lvl="0" indent="-2857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Code for creating tunnels is provided</a:t>
            </a:r>
          </a:p>
          <a:p>
            <a:pPr marL="1027113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You need to modify it to make it a secure tunnel (i.e. a VPN application)</a:t>
            </a:r>
          </a:p>
          <a:p>
            <a:pPr marL="514350" lvl="0" indent="-2857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Using VirtualBox for emulating the scenarios</a:t>
            </a:r>
          </a:p>
          <a:p>
            <a:pPr marL="968375" lvl="1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Need to master virtual machine networking </a:t>
            </a:r>
            <a:endParaRPr lang="en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514350" lvl="0" indent="-2857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Using OpenSSL API for securing the tunnel</a:t>
            </a:r>
          </a:p>
          <a:p>
            <a:pPr marL="968375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52488" algn="l"/>
              </a:tabLst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Example codes provided</a:t>
            </a:r>
            <a:endParaRPr lang="en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207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VirtualBox</a:t>
            </a:r>
            <a:endParaRPr lang="e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73225" y="1954653"/>
            <a:ext cx="3670499" cy="8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 dirty="0" smtClean="0"/>
              <a:t>LIVE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OpenSSL - Initialziation</a:t>
            </a:r>
            <a:endParaRPr lang="en"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074913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SSL_library_init()</a:t>
            </a:r>
          </a:p>
          <a:p>
            <a:pPr marL="1027113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Loads up the algorithms that will be used by OpenSSL</a:t>
            </a:r>
          </a:p>
          <a:p>
            <a:pPr marL="514350" lvl="0" indent="-2857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SSL_load_error_strings()</a:t>
            </a:r>
          </a:p>
          <a:p>
            <a:pPr marL="1027113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Load error strings for error reporting</a:t>
            </a:r>
          </a:p>
          <a:p>
            <a:pPr marL="514350" lvl="0" indent="-2857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SSL_</a:t>
            </a:r>
            <a:r>
              <a:rPr lang="en" b="1" dirty="0" smtClean="0">
                <a:latin typeface="Gisha" panose="020B0502040204020203" pitchFamily="34" charset="-79"/>
                <a:ea typeface="Open Sans" panose="020B0604020202020204" charset="0"/>
                <a:cs typeface="Gisha" panose="020B0502040204020203" pitchFamily="34" charset="-79"/>
              </a:rPr>
              <a:t>CTX * ctx = SSL_CTX_new(SSLv23_client_method());</a:t>
            </a:r>
            <a:endParaRPr lang="en" b="1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968375" lvl="1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Structure to hold SSL information.</a:t>
            </a:r>
            <a:endParaRPr lang="en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968375" lvl="1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Created via SSL_CTX_new()</a:t>
            </a:r>
          </a:p>
          <a:p>
            <a:pPr marL="968375" lvl="1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Gisha" panose="020B0502040204020203" pitchFamily="34" charset="-79"/>
                <a:cs typeface="Gisha" panose="020B0502040204020203" pitchFamily="34" charset="-79"/>
              </a:rPr>
              <a:t>Referred to as </a:t>
            </a:r>
            <a:r>
              <a:rPr lang="en" i="1" dirty="0" smtClean="0">
                <a:latin typeface="Gisha" panose="020B0502040204020203" pitchFamily="34" charset="-79"/>
                <a:cs typeface="Gisha" panose="020B0502040204020203" pitchFamily="34" charset="-79"/>
              </a:rPr>
              <a:t>context</a:t>
            </a:r>
            <a:endParaRPr lang="en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514350" lvl="0" indent="-2857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SSL * ssl;</a:t>
            </a:r>
          </a:p>
          <a:p>
            <a:pPr marL="968375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52488" algn="l"/>
              </a:tabLst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Structure to hold the SSL connection</a:t>
            </a:r>
          </a:p>
          <a:p>
            <a:pPr marL="968375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52488" algn="l"/>
              </a:tabLst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Constructed by passing a context</a:t>
            </a:r>
            <a:endParaRPr lang="en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211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Identity certificate and private key</a:t>
            </a:r>
            <a:endParaRPr lang="en"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076211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6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SSL_</a:t>
            </a:r>
            <a:r>
              <a:rPr lang="en" sz="1600" b="1" dirty="0" smtClean="0">
                <a:latin typeface="Gisha" panose="020B0502040204020203" pitchFamily="34" charset="-79"/>
                <a:ea typeface="Open Sans" panose="020B0604020202020204" charset="0"/>
                <a:cs typeface="Gisha" panose="020B0502040204020203" pitchFamily="34" charset="-79"/>
              </a:rPr>
              <a:t>CTX_use_certificate_file(ctx,“/path/to/myCert.pem”, SSL_FILETYPE_PEM)</a:t>
            </a:r>
            <a:r>
              <a:rPr lang="en" sz="1600" dirty="0" smtClean="0">
                <a:latin typeface="Gisha" panose="020B0502040204020203" pitchFamily="34" charset="-79"/>
                <a:ea typeface="Open Sans" panose="020B0604020202020204" charset="0"/>
                <a:cs typeface="Gisha" panose="020B0502040204020203" pitchFamily="34" charset="-79"/>
              </a:rPr>
              <a:t> </a:t>
            </a:r>
            <a:endParaRPr lang="en" sz="16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968375" lvl="1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Loads the identity certificate </a:t>
            </a:r>
          </a:p>
          <a:p>
            <a:pPr marL="1314450" lvl="2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You create this certificate following section 4.4 of project instructions (CSR)</a:t>
            </a:r>
          </a:p>
          <a:p>
            <a:pPr marL="1314450" lvl="2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Returns int. </a:t>
            </a:r>
            <a:r>
              <a:rPr lang="en-US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int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 &lt; 0 indicates error</a:t>
            </a:r>
          </a:p>
          <a:p>
            <a:pPr marL="5143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6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SSL_CTX_use_PrivateKey_file(ctx, </a:t>
            </a:r>
            <a:r>
              <a:rPr lang="en" sz="1600" b="1" dirty="0">
                <a:latin typeface="Gisha" panose="020B0502040204020203" pitchFamily="34" charset="-79"/>
                <a:ea typeface="Open Sans" panose="020B0604020202020204" charset="0"/>
                <a:cs typeface="Gisha" panose="020B0502040204020203" pitchFamily="34" charset="-79"/>
              </a:rPr>
              <a:t>“/</a:t>
            </a:r>
            <a:r>
              <a:rPr lang="en" sz="1600" b="1" dirty="0" smtClean="0">
                <a:latin typeface="Gisha" panose="020B0502040204020203" pitchFamily="34" charset="-79"/>
                <a:ea typeface="Open Sans" panose="020B0604020202020204" charset="0"/>
                <a:cs typeface="Gisha" panose="020B0502040204020203" pitchFamily="34" charset="-79"/>
              </a:rPr>
              <a:t>path/to/myKey.key”</a:t>
            </a:r>
            <a:r>
              <a:rPr lang="en" sz="1600" b="1" i="1" dirty="0" smtClean="0">
                <a:latin typeface="Gisha" panose="020B0502040204020203" pitchFamily="34" charset="-79"/>
                <a:cs typeface="Gisha" panose="020B0502040204020203" pitchFamily="34" charset="-79"/>
              </a:rPr>
              <a:t>, </a:t>
            </a:r>
            <a:r>
              <a:rPr lang="en" sz="1600" b="1" dirty="0">
                <a:latin typeface="Gisha" panose="020B0502040204020203" pitchFamily="34" charset="-79"/>
                <a:ea typeface="Open Sans" panose="020B0604020202020204" charset="0"/>
                <a:cs typeface="Gisha" panose="020B0502040204020203" pitchFamily="34" charset="-79"/>
              </a:rPr>
              <a:t>SSL_FILETYPE_PEM</a:t>
            </a:r>
            <a:r>
              <a:rPr lang="en" sz="16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)</a:t>
            </a:r>
          </a:p>
          <a:p>
            <a:pPr marL="968375" lvl="1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Loads the 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private key of the identity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certificate </a:t>
            </a:r>
          </a:p>
          <a:p>
            <a:pPr marL="1314450" lvl="2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You create 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the private key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following section 4.4 of project 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instructions</a:t>
            </a:r>
          </a:p>
          <a:p>
            <a:pPr marL="1314450" lvl="2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Returns int. </a:t>
            </a:r>
            <a:r>
              <a:rPr lang="en-US" dirty="0" err="1">
                <a:latin typeface="Gisha" panose="020B0502040204020203" pitchFamily="34" charset="-79"/>
                <a:cs typeface="Gisha" panose="020B0502040204020203" pitchFamily="34" charset="-79"/>
              </a:rPr>
              <a:t>int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 &lt; 0 indicates 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error</a:t>
            </a:r>
          </a:p>
          <a:p>
            <a:pPr marL="1314450" lvl="2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Used in conjunction wi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th </a:t>
            </a:r>
            <a:r>
              <a:rPr lang="en-US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SSLCTX_set_default_passwd_cb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() if the key file is password protected</a:t>
            </a:r>
          </a:p>
          <a:p>
            <a:pPr marL="5143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6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SSL_CTX_check_private_key(ctx)</a:t>
            </a:r>
            <a:endParaRPr lang="en" sz="1600" b="1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968375" lvl="1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Checks if the loaded public and private keys match</a:t>
            </a: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1314450" lvl="2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Returns True/False</a:t>
            </a: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1314450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14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Peer certificate </a:t>
            </a:r>
            <a:r>
              <a:rPr lang="en" dirty="0"/>
              <a:t>v</a:t>
            </a:r>
            <a:r>
              <a:rPr lang="en" dirty="0" smtClean="0"/>
              <a:t>alidation</a:t>
            </a:r>
            <a:endParaRPr lang="en"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SSL_</a:t>
            </a:r>
            <a:r>
              <a:rPr lang="en" b="1" dirty="0" smtClean="0">
                <a:latin typeface="Gisha" panose="020B0502040204020203" pitchFamily="34" charset="-79"/>
                <a:ea typeface="Open Sans" panose="020B0604020202020204" charset="0"/>
                <a:cs typeface="Gisha" panose="020B0502040204020203" pitchFamily="34" charset="-79"/>
              </a:rPr>
              <a:t>CTX_load_verify_locations(ctx, “/path/to/TrustStore.pem”, NULL)</a:t>
            </a:r>
            <a:r>
              <a:rPr lang="en" dirty="0" smtClean="0">
                <a:latin typeface="Gisha" panose="020B0502040204020203" pitchFamily="34" charset="-79"/>
                <a:ea typeface="Open Sans" panose="020B0604020202020204" charset="0"/>
                <a:cs typeface="Gisha" panose="020B0502040204020203" pitchFamily="34" charset="-79"/>
              </a:rPr>
              <a:t> </a:t>
            </a:r>
            <a:endParaRPr lang="en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968375" lvl="1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Loads the trust certificate store for given context</a:t>
            </a:r>
          </a:p>
          <a:p>
            <a:pPr marL="1314450" lvl="2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This store holds trusted root CA certificates</a:t>
            </a:r>
          </a:p>
          <a:p>
            <a:pPr marL="968375" lvl="1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Path can be a folder or a .pem file that includes all trusted root CA certs</a:t>
            </a:r>
          </a:p>
          <a:p>
            <a:pPr marL="1314450" lvl="1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We will have only one trusted root CA cert so use above format</a:t>
            </a:r>
          </a:p>
          <a:p>
            <a:pPr marL="514350" lvl="0" indent="-2857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SSL_CTX_set_verify(ctx, </a:t>
            </a:r>
            <a:r>
              <a:rPr lang="en" b="1" i="1" dirty="0" smtClean="0">
                <a:latin typeface="Gisha" panose="020B0502040204020203" pitchFamily="34" charset="-79"/>
                <a:cs typeface="Gisha" panose="020B0502040204020203" pitchFamily="34" charset="-79"/>
              </a:rPr>
              <a:t>mode, </a:t>
            </a:r>
            <a:r>
              <a:rPr lang="en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NULL)</a:t>
            </a:r>
          </a:p>
          <a:p>
            <a:pPr marL="968375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52488" algn="l"/>
              </a:tabLst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Configure how the context shall verify peer’s certificate. Mode variable can take,</a:t>
            </a:r>
          </a:p>
          <a:p>
            <a:pPr marL="13144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52488" algn="l"/>
              </a:tabLst>
            </a:pPr>
            <a:r>
              <a:rPr lang="en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SSL_VERIFY_PEER:</a:t>
            </a: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 A</a:t>
            </a:r>
            <a:r>
              <a:rPr lang="en-US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ttempt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to do certificate-based client but don’t require it</a:t>
            </a:r>
            <a:endParaRPr lang="en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13144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52488" algn="l"/>
              </a:tabLst>
            </a:pPr>
            <a:r>
              <a:rPr lang="en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SSL_VERIFY_PEER | SSL_VERIFY_FAIL_IF_NO_PEER_CERT</a:t>
            </a:r>
          </a:p>
          <a:p>
            <a:pPr marL="13144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52488" algn="l"/>
              </a:tabLst>
            </a:pPr>
            <a:r>
              <a:rPr lang="en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SSL_VERIFY_NONE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590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Establishing a secure connection - Server</a:t>
            </a:r>
            <a:endParaRPr lang="en"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-116925" y="989187"/>
            <a:ext cx="4450800" cy="39819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bio=</a:t>
            </a:r>
            <a:r>
              <a:rPr lang="en-US" sz="1600" b="1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BIO_new_ssl</a:t>
            </a:r>
            <a:r>
              <a:rPr lang="en-US" sz="16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(ctx,0)</a:t>
            </a:r>
            <a:endParaRPr lang="en" sz="1600" b="1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976313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Construct SSL and BIO for server</a:t>
            </a:r>
          </a:p>
          <a:p>
            <a:pPr marL="514350" lvl="0" indent="-2857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6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BIO_get_ssl(bio, &amp;ssl)</a:t>
            </a:r>
            <a:endParaRPr lang="en" sz="16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968375" lvl="1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Retrieves the address of SSL </a:t>
            </a:r>
            <a:r>
              <a:rPr lang="en-US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obj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of 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BIO</a:t>
            </a:r>
          </a:p>
          <a:p>
            <a:pPr marL="514350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Gisha" panose="020B0502040204020203" pitchFamily="34" charset="-79"/>
                <a:cs typeface="Gisha" panose="020B0502040204020203" pitchFamily="34" charset="-79"/>
              </a:rPr>
              <a:t>bbio</a:t>
            </a:r>
            <a:r>
              <a:rPr lang="en-US" sz="1600" b="1" dirty="0">
                <a:latin typeface="Gisha" panose="020B0502040204020203" pitchFamily="34" charset="-79"/>
                <a:cs typeface="Gisha" panose="020B0502040204020203" pitchFamily="34" charset="-79"/>
              </a:rPr>
              <a:t> = </a:t>
            </a:r>
            <a:r>
              <a:rPr lang="en-US" sz="1600" b="1" dirty="0" err="1">
                <a:latin typeface="Gisha" panose="020B0502040204020203" pitchFamily="34" charset="-79"/>
                <a:cs typeface="Gisha" panose="020B0502040204020203" pitchFamily="34" charset="-79"/>
              </a:rPr>
              <a:t>BIO_new</a:t>
            </a:r>
            <a:r>
              <a:rPr lang="en-US" sz="1600" b="1" dirty="0">
                <a:latin typeface="Gisha" panose="020B0502040204020203" pitchFamily="34" charset="-79"/>
                <a:cs typeface="Gisha" panose="020B0502040204020203" pitchFamily="34" charset="-79"/>
              </a:rPr>
              <a:t>(</a:t>
            </a:r>
            <a:r>
              <a:rPr lang="en-US" sz="1600" b="1" dirty="0" err="1">
                <a:latin typeface="Gisha" panose="020B0502040204020203" pitchFamily="34" charset="-79"/>
                <a:cs typeface="Gisha" panose="020B0502040204020203" pitchFamily="34" charset="-79"/>
              </a:rPr>
              <a:t>BIO_f_buffer</a:t>
            </a:r>
            <a:r>
              <a:rPr lang="en-US" sz="16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())</a:t>
            </a:r>
          </a:p>
          <a:p>
            <a:pPr marL="976313" lvl="1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Create a buffering BIO</a:t>
            </a:r>
          </a:p>
          <a:p>
            <a:pPr marL="514350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14350" algn="l"/>
              </a:tabLst>
            </a:pPr>
            <a:r>
              <a:rPr lang="en-US" sz="16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bio = </a:t>
            </a:r>
            <a:r>
              <a:rPr lang="en-US" sz="1600" b="1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BIO_push</a:t>
            </a:r>
            <a:r>
              <a:rPr lang="en-US" sz="16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(</a:t>
            </a:r>
            <a:r>
              <a:rPr lang="en-US" sz="1600" b="1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bbio</a:t>
            </a:r>
            <a:r>
              <a:rPr lang="en-US" sz="16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, bio)</a:t>
            </a:r>
          </a:p>
          <a:p>
            <a:pPr marL="914400" lvl="1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9025" algn="l"/>
              </a:tabLst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Add buffered BIO to the BIO chain</a:t>
            </a:r>
          </a:p>
          <a:p>
            <a:pPr marL="576263" indent="-336550" algn="just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BIO *</a:t>
            </a:r>
            <a:r>
              <a:rPr lang="en-US" sz="1600" b="1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acpt</a:t>
            </a:r>
            <a:r>
              <a:rPr lang="en-US" sz="16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 = </a:t>
            </a:r>
            <a:r>
              <a:rPr lang="en-US" sz="1600" b="1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BIO_new_accept</a:t>
            </a:r>
            <a:r>
              <a:rPr lang="en-US" sz="16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(“port")</a:t>
            </a:r>
            <a:endParaRPr lang="en" sz="1600" b="1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576263" indent="-336550" algn="just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BIO_set_accept_bios</a:t>
            </a:r>
            <a:r>
              <a:rPr lang="en-US" sz="16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(</a:t>
            </a:r>
            <a:r>
              <a:rPr lang="en-US" sz="1600" b="1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acpt,bio</a:t>
            </a:r>
            <a:r>
              <a:rPr lang="en-US" sz="16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) -&gt;</a:t>
            </a:r>
          </a:p>
          <a:p>
            <a:pPr marL="576263" indent="-336550" algn="just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     </a:t>
            </a:r>
          </a:p>
          <a:p>
            <a:pPr marL="576263" indent="-336550" algn="just">
              <a:buFont typeface="Arial" panose="020B0604020202020204" pitchFamily="34" charset="0"/>
              <a:buChar char="•"/>
            </a:pPr>
            <a:endParaRPr lang="en" b="1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976313" lvl="1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" b="1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7" name="Shape 81"/>
          <p:cNvSpPr txBox="1">
            <a:spLocks/>
          </p:cNvSpPr>
          <p:nvPr/>
        </p:nvSpPr>
        <p:spPr>
          <a:xfrm>
            <a:off x="4177766" y="1031512"/>
            <a:ext cx="4966234" cy="39819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5143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-&gt; </a:t>
            </a:r>
            <a:r>
              <a:rPr lang="en-US" sz="1600" b="1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BIO_do_accept</a:t>
            </a:r>
            <a:r>
              <a:rPr lang="en-US" sz="16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(</a:t>
            </a:r>
            <a:r>
              <a:rPr lang="en-US" sz="1600" b="1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acpt</a:t>
            </a:r>
            <a:r>
              <a:rPr lang="en-US" sz="1600" b="1" dirty="0">
                <a:latin typeface="Gisha" panose="020B0502040204020203" pitchFamily="34" charset="-79"/>
                <a:cs typeface="Gisha" panose="020B0502040204020203" pitchFamily="34" charset="-79"/>
              </a:rPr>
              <a:t>)</a:t>
            </a:r>
            <a:endParaRPr lang="en-US" sz="1600" b="1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5143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bio </a:t>
            </a:r>
            <a:r>
              <a:rPr lang="en-US" sz="1600" b="1" dirty="0">
                <a:latin typeface="Gisha" panose="020B0502040204020203" pitchFamily="34" charset="-79"/>
                <a:cs typeface="Gisha" panose="020B0502040204020203" pitchFamily="34" charset="-79"/>
              </a:rPr>
              <a:t>= </a:t>
            </a:r>
            <a:r>
              <a:rPr lang="en-US" sz="1600" b="1" dirty="0" err="1">
                <a:latin typeface="Gisha" panose="020B0502040204020203" pitchFamily="34" charset="-79"/>
                <a:cs typeface="Gisha" panose="020B0502040204020203" pitchFamily="34" charset="-79"/>
              </a:rPr>
              <a:t>BIO_pop</a:t>
            </a:r>
            <a:r>
              <a:rPr lang="en-US" sz="1600" b="1" dirty="0">
                <a:latin typeface="Gisha" panose="020B0502040204020203" pitchFamily="34" charset="-79"/>
                <a:cs typeface="Gisha" panose="020B0502040204020203" pitchFamily="34" charset="-79"/>
              </a:rPr>
              <a:t>(</a:t>
            </a:r>
            <a:r>
              <a:rPr lang="en-US" sz="1600" b="1" dirty="0" err="1">
                <a:latin typeface="Gisha" panose="020B0502040204020203" pitchFamily="34" charset="-79"/>
                <a:cs typeface="Gisha" panose="020B0502040204020203" pitchFamily="34" charset="-79"/>
              </a:rPr>
              <a:t>acpt</a:t>
            </a:r>
            <a:r>
              <a:rPr lang="en-US" sz="1600" b="1" dirty="0">
                <a:latin typeface="Gisha" panose="020B0502040204020203" pitchFamily="34" charset="-79"/>
                <a:cs typeface="Gisha" panose="020B0502040204020203" pitchFamily="34" charset="-79"/>
              </a:rPr>
              <a:t>);</a:t>
            </a:r>
            <a:endParaRPr lang="en" sz="1600" b="1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976313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Remove the accept BIO on connection success (If you don’t have to listen for new connections anymore)</a:t>
            </a:r>
          </a:p>
          <a:p>
            <a:pPr marL="5143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Gisha" panose="020B0502040204020203" pitchFamily="34" charset="-79"/>
                <a:cs typeface="Gisha" panose="020B0502040204020203" pitchFamily="34" charset="-79"/>
              </a:rPr>
              <a:t>BIO_free_all</a:t>
            </a:r>
            <a:r>
              <a:rPr lang="en-US" sz="1600" b="1" dirty="0">
                <a:latin typeface="Gisha" panose="020B0502040204020203" pitchFamily="34" charset="-79"/>
                <a:cs typeface="Gisha" panose="020B0502040204020203" pitchFamily="34" charset="-79"/>
              </a:rPr>
              <a:t>(</a:t>
            </a:r>
            <a:r>
              <a:rPr lang="en-US" sz="1600" b="1" dirty="0" err="1">
                <a:latin typeface="Gisha" panose="020B0502040204020203" pitchFamily="34" charset="-79"/>
                <a:cs typeface="Gisha" panose="020B0502040204020203" pitchFamily="34" charset="-79"/>
              </a:rPr>
              <a:t>acpt</a:t>
            </a:r>
            <a:r>
              <a:rPr lang="en-US" sz="16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);</a:t>
            </a:r>
          </a:p>
          <a:p>
            <a:pPr marL="102870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Frees up BIO resources</a:t>
            </a:r>
          </a:p>
          <a:p>
            <a:pPr marL="514350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BIO_do_handshake</a:t>
            </a:r>
            <a:r>
              <a:rPr lang="en-US" sz="16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(bio</a:t>
            </a:r>
            <a:r>
              <a:rPr lang="en-US" sz="1600" b="1" dirty="0">
                <a:latin typeface="Gisha" panose="020B0502040204020203" pitchFamily="34" charset="-79"/>
                <a:cs typeface="Gisha" panose="020B0502040204020203" pitchFamily="34" charset="-79"/>
              </a:rPr>
              <a:t>)</a:t>
            </a:r>
            <a:endParaRPr lang="en-US" sz="1600" b="1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976313" lvl="1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Wait for handshake from the client</a:t>
            </a:r>
          </a:p>
          <a:p>
            <a:pPr marL="576263" indent="-336550" algn="just">
              <a:buFont typeface="Arial" panose="020B0604020202020204" pitchFamily="34" charset="0"/>
              <a:buChar char="•"/>
            </a:pPr>
            <a:endParaRPr lang="en" b="1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976313" lvl="1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" b="1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just"/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8318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Establishing </a:t>
            </a:r>
            <a:r>
              <a:rPr lang="en" dirty="0"/>
              <a:t>a secure </a:t>
            </a:r>
            <a:r>
              <a:rPr lang="en" dirty="0" smtClean="0"/>
              <a:t>connection - Client</a:t>
            </a:r>
            <a:endParaRPr lang="en"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074912"/>
            <a:ext cx="8520600" cy="38315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BIO *bio = BIO_new_ssl_connect(ctx)</a:t>
            </a:r>
          </a:p>
          <a:p>
            <a:pPr marL="976313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Creates a TCP wrapper for BIO with a new ssl object</a:t>
            </a:r>
          </a:p>
          <a:p>
            <a:pPr marL="514350" lvl="0" indent="-2857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BIO_get_ssl(bio, &amp;ssl)</a:t>
            </a:r>
            <a:endParaRPr lang="en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968375" lvl="1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Retrieves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the SSL pointer of 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BIO</a:t>
            </a:r>
          </a:p>
          <a:p>
            <a:pPr marL="514350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SSL_set_mode</a:t>
            </a:r>
            <a:r>
              <a:rPr lang="en-US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(</a:t>
            </a:r>
            <a:r>
              <a:rPr lang="en-US" b="1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ssl</a:t>
            </a:r>
            <a:r>
              <a:rPr lang="en-US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, SSL_MODE_AUTO_RETRY)</a:t>
            </a:r>
          </a:p>
          <a:p>
            <a:pPr marL="976313" lvl="1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If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the server suddenly wants a new handshake, OpenSSL handles it in the background.</a:t>
            </a:r>
            <a:endParaRPr lang="en-US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514350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14350" algn="l"/>
              </a:tabLst>
            </a:pPr>
            <a:r>
              <a:rPr lang="en-US" b="1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b="1" dirty="0" err="1">
                <a:latin typeface="Gisha" panose="020B0502040204020203" pitchFamily="34" charset="-79"/>
                <a:cs typeface="Gisha" panose="020B0502040204020203" pitchFamily="34" charset="-79"/>
              </a:rPr>
              <a:t>BIO_set_conn_hostname</a:t>
            </a:r>
            <a:r>
              <a:rPr lang="en-US" b="1" dirty="0">
                <a:latin typeface="Gisha" panose="020B0502040204020203" pitchFamily="34" charset="-79"/>
                <a:cs typeface="Gisha" panose="020B0502040204020203" pitchFamily="34" charset="-79"/>
              </a:rPr>
              <a:t>(bio, </a:t>
            </a:r>
            <a:r>
              <a:rPr lang="en-US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“IP:PORT")</a:t>
            </a:r>
          </a:p>
          <a:p>
            <a:pPr marL="914400" lvl="1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9025" algn="l"/>
              </a:tabLst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Set the destiantion for the underlying socket</a:t>
            </a:r>
          </a:p>
          <a:p>
            <a:pPr marL="576263" indent="-336550" algn="just">
              <a:buFont typeface="Arial" panose="020B0604020202020204" pitchFamily="34" charset="0"/>
              <a:buChar char="•"/>
            </a:pPr>
            <a:r>
              <a:rPr lang="en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BIO_do_connect(bio)</a:t>
            </a:r>
          </a:p>
          <a:p>
            <a:pPr marL="576263" indent="-336550" algn="just">
              <a:buFont typeface="Arial" panose="020B0604020202020204" pitchFamily="34" charset="0"/>
              <a:buChar char="•"/>
            </a:pPr>
            <a:r>
              <a:rPr lang="en-US" b="1" dirty="0" err="1">
                <a:latin typeface="Gisha" panose="020B0502040204020203" pitchFamily="34" charset="-79"/>
                <a:cs typeface="Gisha" panose="020B0502040204020203" pitchFamily="34" charset="-79"/>
              </a:rPr>
              <a:t>BIO_do_handshake</a:t>
            </a:r>
            <a:r>
              <a:rPr lang="en-US" b="1" dirty="0">
                <a:latin typeface="Gisha" panose="020B0502040204020203" pitchFamily="34" charset="-79"/>
                <a:cs typeface="Gisha" panose="020B0502040204020203" pitchFamily="34" charset="-79"/>
              </a:rPr>
              <a:t>(bio);</a:t>
            </a:r>
            <a:endParaRPr lang="en" b="1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976313" lvl="1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" b="1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85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</TotalTime>
  <Words>1160</Words>
  <Application>Microsoft Office PowerPoint</Application>
  <PresentationFormat>On-screen Show (16:9)</PresentationFormat>
  <Paragraphs>172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Economica</vt:lpstr>
      <vt:lpstr>Gisha</vt:lpstr>
      <vt:lpstr>Open Sans</vt:lpstr>
      <vt:lpstr>luxe</vt:lpstr>
      <vt:lpstr>VPN Project IK2206</vt:lpstr>
      <vt:lpstr>Introduction</vt:lpstr>
      <vt:lpstr>Introduction</vt:lpstr>
      <vt:lpstr>VirtualBox</vt:lpstr>
      <vt:lpstr>OpenSSL - Initialziation</vt:lpstr>
      <vt:lpstr>Identity certificate and private key</vt:lpstr>
      <vt:lpstr>Peer certificate validation</vt:lpstr>
      <vt:lpstr>Establishing a secure connection - Server</vt:lpstr>
      <vt:lpstr>Establishing a secure connection - Client</vt:lpstr>
      <vt:lpstr>Reading/Writing from/to secure channel</vt:lpstr>
      <vt:lpstr>Some notes</vt:lpstr>
      <vt:lpstr>PowerPoint Presentation</vt:lpstr>
      <vt:lpstr>PowerPoint Presentation</vt:lpstr>
      <vt:lpstr>Questions?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HODOR NFV Service Chains</dc:title>
  <dc:creator>Niroop S Kumar</dc:creator>
  <cp:lastModifiedBy>Alan H. Kayahan</cp:lastModifiedBy>
  <cp:revision>127</cp:revision>
  <dcterms:modified xsi:type="dcterms:W3CDTF">2016-12-01T12:09:59Z</dcterms:modified>
</cp:coreProperties>
</file>