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30" r:id="rId2"/>
    <p:sldId id="324" r:id="rId3"/>
    <p:sldId id="257" r:id="rId4"/>
    <p:sldId id="318" r:id="rId5"/>
    <p:sldId id="325" r:id="rId6"/>
    <p:sldId id="319" r:id="rId7"/>
    <p:sldId id="323" r:id="rId8"/>
    <p:sldId id="326" r:id="rId9"/>
    <p:sldId id="327" r:id="rId10"/>
    <p:sldId id="328" r:id="rId11"/>
    <p:sldId id="321" r:id="rId12"/>
    <p:sldId id="320" r:id="rId13"/>
    <p:sldId id="332" r:id="rId14"/>
  </p:sldIdLst>
  <p:sldSz cx="12192000" cy="6858000"/>
  <p:notesSz cx="6858000" cy="9144000"/>
  <p:embeddedFontLst>
    <p:embeddedFont>
      <p:font typeface="12롯데마트드림Light" panose="02020603020101020101" pitchFamily="18" charset="-127"/>
      <p:regular r:id="rId15"/>
    </p:embeddedFont>
    <p:embeddedFont>
      <p:font typeface="12롯데마트행복Bold" panose="0202060302010102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FDF"/>
    <a:srgbClr val="B2B2B2"/>
    <a:srgbClr val="E2E9F6"/>
    <a:srgbClr val="C5AACC"/>
    <a:srgbClr val="9FB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4DA51-EE3C-48B1-A502-CD05DF698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4F2F01-03BE-4605-80E3-6CA990044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39F79-B1E2-4BFC-AA96-A6CC34C8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566E-8BC7-412E-A402-24B4BD63EAF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96B09-B9B0-47B3-9662-868934BF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5C11A-1F93-4AEF-BB69-84421529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A921-03B2-4DE5-98C3-9AF8E5AE6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87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68A33-29F5-45C4-B1CB-99F60DBD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B61A1-200D-4108-8EDE-BF50D3D38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EA1DE-F210-49BE-AF7D-0F37290C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566E-8BC7-412E-A402-24B4BD63EAF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25D55-1DEC-4853-AE59-F2B4200F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BC977-4861-4DAD-8713-905BB734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A921-03B2-4DE5-98C3-9AF8E5AE6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90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1EC8CA-302C-4368-95F6-535D03389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81515E-D906-4AFC-8631-4F5910CB1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AB0F3-52D8-447E-837A-8EF9C232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566E-8BC7-412E-A402-24B4BD63EAF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C14A1-9E0D-4925-809D-F8B6C3BA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192E75-D2EC-463D-84CF-6243E10F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A921-03B2-4DE5-98C3-9AF8E5AE6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72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89D34-FE0A-45FC-A755-C7421E1D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8B6FF-181E-4307-8A5D-0FCCFC7F3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98995-0657-41F2-AF5C-8FB4DA9B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566E-8BC7-412E-A402-24B4BD63EAF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D5C03-C1C9-4F97-A53B-06CC9651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CF0196-E981-4461-9CED-0A00157E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A921-03B2-4DE5-98C3-9AF8E5AE6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0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EA24E-8182-4E40-8463-B8D98FCCB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E47E4-6BE2-4D89-AD5E-41FF2DE0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B8B64-1AE6-462D-8F8C-70F4B638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566E-8BC7-412E-A402-24B4BD63EAF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D553B-1D78-4912-BB69-055CAAC2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76766-6ABE-40A6-90A0-38E29A50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A921-03B2-4DE5-98C3-9AF8E5AE6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3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A7861-58E2-471F-B599-691D0BE7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B350B-E156-40A5-8A08-A2A7A6F48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26F259-8DD2-4501-8DB0-A91D46961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61FDF6-2510-4481-9FD0-8BDAF9D0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566E-8BC7-412E-A402-24B4BD63EAF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2E01B-02E1-4EAA-B80D-1AFEABBB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6F0A1-CB65-4911-81F4-6F452656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A921-03B2-4DE5-98C3-9AF8E5AE6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57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573C8-C549-4E24-806E-58BF417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38B683-3CD2-443F-ABAB-323AC3A7E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53B532-F5AE-4796-BC03-D40D8074A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5D1A2E-6D9B-4BB6-AD23-4C568FAD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57CF74-4852-4C59-B632-128520027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20D273-38D6-4389-8C34-D8987AF7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566E-8BC7-412E-A402-24B4BD63EAF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79B095-76D4-4A03-B5F6-CC6ED67C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8A1D24-4E3A-4D65-815B-D92B10C2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A921-03B2-4DE5-98C3-9AF8E5AE6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69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2AFF1-6393-4678-99C8-06B768BB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927381-70CC-4A15-9E23-F8705CBE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566E-8BC7-412E-A402-24B4BD63EAF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E235E8-5F7D-432C-AABC-56B65712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E0D66C-5317-475E-9F97-EBB38724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A921-03B2-4DE5-98C3-9AF8E5AE6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77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C7F6E1-A02F-4A6B-85B5-1BB348B8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566E-8BC7-412E-A402-24B4BD63EAF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CA5C2C-BA4A-4481-9D0B-A066ACD2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2E7C6-28BD-4009-97D4-77466349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A921-03B2-4DE5-98C3-9AF8E5AE6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5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158B0-7498-42A3-BF8A-50B8816B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C8CEB-3A89-4D1F-A113-C3ED9C453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4AB41C-AFA1-4D58-A428-64E01D8A3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4E556-0EA8-43EB-B581-DAB351AB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566E-8BC7-412E-A402-24B4BD63EAF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4536C-BE0A-4268-AAE6-6B1E7BD8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CCF4C8-A3D1-42E3-976A-2F05EF0B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A921-03B2-4DE5-98C3-9AF8E5AE6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94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47417-A9B6-4FAA-969C-709029C6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30DB62-D675-459A-98D0-9D37AAD62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66CB1D-D77A-498E-8A17-1528B8190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0EDCB4-1CF7-44C9-A75A-D8E2FDD0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566E-8BC7-412E-A402-24B4BD63EAF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A3FA95-E0D5-4642-9BF9-453CBC8D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067ED5-F384-4A22-86E5-62728C23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A921-03B2-4DE5-98C3-9AF8E5AE6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51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0D0C19-9312-4535-8E63-657A9CF4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E647F8-BC85-4270-BE56-810634C53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2027C-9AD5-49A9-9288-DBD966B4B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4566E-8BC7-412E-A402-24B4BD63EAF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F6F626-CC1F-498A-9A7E-B85196CFD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177D9-31CC-492B-8385-16D6C0A66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8A921-03B2-4DE5-98C3-9AF8E5AE6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10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7F96869-D225-4962-963D-C2BCA691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118" y="2096458"/>
            <a:ext cx="8023782" cy="1439070"/>
          </a:xfrm>
        </p:spPr>
        <p:txBody>
          <a:bodyPr>
            <a:noAutofit/>
          </a:bodyPr>
          <a:lstStyle/>
          <a:p>
            <a:r>
              <a:rPr lang="ko-KR" altLang="en-US" sz="36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🏳‍🌈선아가 내고 싶었던 문제들🏳‍🌈</a:t>
            </a:r>
            <a:br>
              <a:rPr lang="en-US" altLang="ko-KR" sz="36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sz="8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br>
              <a:rPr lang="en-US" altLang="ko-KR" sz="36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endParaRPr lang="ko-KR" altLang="en-US" sz="36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BBB2775-2BC9-4C6D-88BE-1E5486DB23D3}"/>
              </a:ext>
            </a:extLst>
          </p:cNvPr>
          <p:cNvSpPr txBox="1">
            <a:spLocks/>
          </p:cNvSpPr>
          <p:nvPr/>
        </p:nvSpPr>
        <p:spPr>
          <a:xfrm>
            <a:off x="1536700" y="2815993"/>
            <a:ext cx="9118600" cy="143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0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파일 입력 연습</a:t>
            </a:r>
            <a:endParaRPr lang="en-US" altLang="ko-KR" sz="80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trike="sngStrike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근데 이제 자연어처리를 </a:t>
            </a:r>
            <a:r>
              <a:rPr lang="ko-KR" altLang="en-US" sz="2000" strike="sngStrike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사알짝</a:t>
            </a:r>
            <a:r>
              <a:rPr lang="ko-KR" altLang="en-US" sz="2000" strike="sngStrike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곁들인</a:t>
            </a:r>
          </a:p>
        </p:txBody>
      </p:sp>
    </p:spTree>
    <p:extLst>
      <p:ext uri="{BB962C8B-B14F-4D97-AF65-F5344CB8AC3E}">
        <p14:creationId xmlns:p14="http://schemas.microsoft.com/office/powerpoint/2010/main" val="3424893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DC6F-0B1F-4849-970C-2A8295786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09" y="701964"/>
            <a:ext cx="10515600" cy="1736871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문제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2. TF-IDF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구하기 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–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특정 단어의 중요도</a:t>
            </a:r>
            <a:b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sz="10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br>
              <a:rPr lang="en-US" altLang="ko-KR" sz="4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1D1FA-3A72-43A4-9FE0-A8C1BBB92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52" y="1658648"/>
            <a:ext cx="11550314" cy="130024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IDF(Inverse 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Document</a:t>
            </a:r>
            <a:r>
              <a:rPr lang="ko-KR" altLang="en-US" sz="2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2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frequency)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란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?</a:t>
            </a:r>
            <a:b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</a:b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: ‘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특정 단어 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가 등장한 문서의 수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(DF)’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 반비례하는 수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계산의 편의를 위해 로그 사용</a:t>
            </a:r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9B8CC-2BB1-4F47-8015-2D2FEF018DEA}"/>
              </a:ext>
            </a:extLst>
          </p:cNvPr>
          <p:cNvSpPr txBox="1"/>
          <p:nvPr/>
        </p:nvSpPr>
        <p:spPr>
          <a:xfrm>
            <a:off x="1005609" y="517298"/>
            <a:ext cx="6186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자연어 처리 맛보기 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–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개념부터 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: IDF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9BE195-BDF2-4DF5-9B07-24D78BE0B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889"/>
          <a:stretch/>
        </p:blipFill>
        <p:spPr>
          <a:xfrm>
            <a:off x="1419270" y="5047859"/>
            <a:ext cx="2374288" cy="102719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B355C9-4587-45FE-96F4-0977E99882AF}"/>
              </a:ext>
            </a:extLst>
          </p:cNvPr>
          <p:cNvSpPr/>
          <p:nvPr/>
        </p:nvSpPr>
        <p:spPr>
          <a:xfrm>
            <a:off x="2962673" y="3170009"/>
            <a:ext cx="1079151" cy="1228489"/>
          </a:xfrm>
          <a:prstGeom prst="rect">
            <a:avLst/>
          </a:prstGeom>
          <a:solidFill>
            <a:srgbClr val="E9DF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9C8A13-7027-4C45-BD2E-84F64854C38B}"/>
              </a:ext>
            </a:extLst>
          </p:cNvPr>
          <p:cNvSpPr txBox="1"/>
          <p:nvPr/>
        </p:nvSpPr>
        <p:spPr>
          <a:xfrm>
            <a:off x="3114461" y="4441173"/>
            <a:ext cx="906485" cy="189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뉴스 기사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(d)</a:t>
            </a:r>
            <a:endParaRPr lang="ko-KR" altLang="en-US" sz="10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30C554-85F9-4505-9CB7-9020BF303F41}"/>
              </a:ext>
            </a:extLst>
          </p:cNvPr>
          <p:cNvSpPr/>
          <p:nvPr/>
        </p:nvSpPr>
        <p:spPr>
          <a:xfrm>
            <a:off x="3672273" y="3464542"/>
            <a:ext cx="208943" cy="695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4EE5AE-AC04-402D-9623-5236EC887532}"/>
              </a:ext>
            </a:extLst>
          </p:cNvPr>
          <p:cNvSpPr/>
          <p:nvPr/>
        </p:nvSpPr>
        <p:spPr>
          <a:xfrm>
            <a:off x="3124937" y="3383955"/>
            <a:ext cx="208943" cy="695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BF96FF-62E6-449D-918F-EEDFDAE247D7}"/>
              </a:ext>
            </a:extLst>
          </p:cNvPr>
          <p:cNvSpPr/>
          <p:nvPr/>
        </p:nvSpPr>
        <p:spPr>
          <a:xfrm>
            <a:off x="3720608" y="3821356"/>
            <a:ext cx="208943" cy="695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ABB146-0970-4080-BFF7-9E7C248E0508}"/>
              </a:ext>
            </a:extLst>
          </p:cNvPr>
          <p:cNvSpPr/>
          <p:nvPr/>
        </p:nvSpPr>
        <p:spPr>
          <a:xfrm>
            <a:off x="3303839" y="3992318"/>
            <a:ext cx="208943" cy="695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BF86D93-4B6B-4C37-868B-2C0CFB6EF74B}"/>
              </a:ext>
            </a:extLst>
          </p:cNvPr>
          <p:cNvCxnSpPr>
            <a:cxnSpLocks/>
          </p:cNvCxnSpPr>
          <p:nvPr/>
        </p:nvCxnSpPr>
        <p:spPr>
          <a:xfrm>
            <a:off x="3051331" y="3286540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89E277E-9480-47A1-A20B-DF54097D290C}"/>
              </a:ext>
            </a:extLst>
          </p:cNvPr>
          <p:cNvCxnSpPr>
            <a:cxnSpLocks/>
          </p:cNvCxnSpPr>
          <p:nvPr/>
        </p:nvCxnSpPr>
        <p:spPr>
          <a:xfrm>
            <a:off x="3051331" y="3380029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149D80C-78F0-4588-847E-05FB69EC2A85}"/>
              </a:ext>
            </a:extLst>
          </p:cNvPr>
          <p:cNvCxnSpPr>
            <a:cxnSpLocks/>
          </p:cNvCxnSpPr>
          <p:nvPr/>
        </p:nvCxnSpPr>
        <p:spPr>
          <a:xfrm>
            <a:off x="3051331" y="3451038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FBE1F66-8A27-4CB6-B2B1-26EAC99686ED}"/>
              </a:ext>
            </a:extLst>
          </p:cNvPr>
          <p:cNvCxnSpPr>
            <a:cxnSpLocks/>
          </p:cNvCxnSpPr>
          <p:nvPr/>
        </p:nvCxnSpPr>
        <p:spPr>
          <a:xfrm>
            <a:off x="3051331" y="3544526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4801E18-1750-4842-98A6-9004375D7CAA}"/>
              </a:ext>
            </a:extLst>
          </p:cNvPr>
          <p:cNvCxnSpPr>
            <a:cxnSpLocks/>
          </p:cNvCxnSpPr>
          <p:nvPr/>
        </p:nvCxnSpPr>
        <p:spPr>
          <a:xfrm>
            <a:off x="3051331" y="3640843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9B8C880-3CD1-426F-B104-20AA978569F6}"/>
              </a:ext>
            </a:extLst>
          </p:cNvPr>
          <p:cNvCxnSpPr>
            <a:cxnSpLocks/>
          </p:cNvCxnSpPr>
          <p:nvPr/>
        </p:nvCxnSpPr>
        <p:spPr>
          <a:xfrm>
            <a:off x="3051331" y="3734332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13CAA67-5ADA-46A8-91A3-F1C2774F320D}"/>
              </a:ext>
            </a:extLst>
          </p:cNvPr>
          <p:cNvCxnSpPr>
            <a:cxnSpLocks/>
          </p:cNvCxnSpPr>
          <p:nvPr/>
        </p:nvCxnSpPr>
        <p:spPr>
          <a:xfrm>
            <a:off x="3051331" y="3805341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4272CC3-547F-44B1-9497-3793C26C799D}"/>
              </a:ext>
            </a:extLst>
          </p:cNvPr>
          <p:cNvCxnSpPr>
            <a:cxnSpLocks/>
          </p:cNvCxnSpPr>
          <p:nvPr/>
        </p:nvCxnSpPr>
        <p:spPr>
          <a:xfrm>
            <a:off x="3051331" y="3898830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09F671C-3F82-4C0B-8A23-F3896DBE43CF}"/>
              </a:ext>
            </a:extLst>
          </p:cNvPr>
          <p:cNvCxnSpPr>
            <a:cxnSpLocks/>
          </p:cNvCxnSpPr>
          <p:nvPr/>
        </p:nvCxnSpPr>
        <p:spPr>
          <a:xfrm>
            <a:off x="3051331" y="3969839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2655D05-8708-46A8-AD4B-A93CEB7D57B6}"/>
              </a:ext>
            </a:extLst>
          </p:cNvPr>
          <p:cNvCxnSpPr>
            <a:cxnSpLocks/>
          </p:cNvCxnSpPr>
          <p:nvPr/>
        </p:nvCxnSpPr>
        <p:spPr>
          <a:xfrm>
            <a:off x="3051331" y="4063328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293B5E8-4F0B-4B88-A71E-B2E4A24488B9}"/>
              </a:ext>
            </a:extLst>
          </p:cNvPr>
          <p:cNvCxnSpPr>
            <a:cxnSpLocks/>
          </p:cNvCxnSpPr>
          <p:nvPr/>
        </p:nvCxnSpPr>
        <p:spPr>
          <a:xfrm>
            <a:off x="3051331" y="4134337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0CFC9A9-E3EA-4A16-AFBD-840DCFB8159A}"/>
              </a:ext>
            </a:extLst>
          </p:cNvPr>
          <p:cNvCxnSpPr>
            <a:cxnSpLocks/>
          </p:cNvCxnSpPr>
          <p:nvPr/>
        </p:nvCxnSpPr>
        <p:spPr>
          <a:xfrm>
            <a:off x="3051331" y="4227825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AE8112-3989-436D-9164-3C6562E438B2}"/>
              </a:ext>
            </a:extLst>
          </p:cNvPr>
          <p:cNvSpPr/>
          <p:nvPr/>
        </p:nvSpPr>
        <p:spPr>
          <a:xfrm>
            <a:off x="4362112" y="3170009"/>
            <a:ext cx="1079151" cy="1228489"/>
          </a:xfrm>
          <a:prstGeom prst="rect">
            <a:avLst/>
          </a:prstGeom>
          <a:solidFill>
            <a:srgbClr val="E9DF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59F9B1-03BE-4E30-95AA-B9D484C6A720}"/>
              </a:ext>
            </a:extLst>
          </p:cNvPr>
          <p:cNvSpPr txBox="1"/>
          <p:nvPr/>
        </p:nvSpPr>
        <p:spPr>
          <a:xfrm>
            <a:off x="4513900" y="4441174"/>
            <a:ext cx="906485" cy="189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다른 문서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1(d)</a:t>
            </a:r>
            <a:endParaRPr lang="ko-KR" altLang="en-US" sz="10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FDBF354-0CDE-4397-A16D-E27F8C9E38A4}"/>
              </a:ext>
            </a:extLst>
          </p:cNvPr>
          <p:cNvSpPr/>
          <p:nvPr/>
        </p:nvSpPr>
        <p:spPr>
          <a:xfrm>
            <a:off x="5071713" y="3464542"/>
            <a:ext cx="208943" cy="695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6BEE80-CCC0-48B2-B4E0-4AC3C2DDC767}"/>
              </a:ext>
            </a:extLst>
          </p:cNvPr>
          <p:cNvSpPr/>
          <p:nvPr/>
        </p:nvSpPr>
        <p:spPr>
          <a:xfrm>
            <a:off x="4524376" y="3383955"/>
            <a:ext cx="208943" cy="695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50F6CC4-9977-4732-A500-A659104263F8}"/>
              </a:ext>
            </a:extLst>
          </p:cNvPr>
          <p:cNvCxnSpPr>
            <a:cxnSpLocks/>
          </p:cNvCxnSpPr>
          <p:nvPr/>
        </p:nvCxnSpPr>
        <p:spPr>
          <a:xfrm>
            <a:off x="4450771" y="3286540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23A817E-CD65-443E-ADB4-B163FEE6C331}"/>
              </a:ext>
            </a:extLst>
          </p:cNvPr>
          <p:cNvCxnSpPr>
            <a:cxnSpLocks/>
          </p:cNvCxnSpPr>
          <p:nvPr/>
        </p:nvCxnSpPr>
        <p:spPr>
          <a:xfrm>
            <a:off x="4450771" y="3380029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DFF8492-1498-460D-BED0-60E4673FEEC6}"/>
              </a:ext>
            </a:extLst>
          </p:cNvPr>
          <p:cNvCxnSpPr>
            <a:cxnSpLocks/>
          </p:cNvCxnSpPr>
          <p:nvPr/>
        </p:nvCxnSpPr>
        <p:spPr>
          <a:xfrm>
            <a:off x="4450771" y="3451038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27EBD02-D436-4B0B-AE5F-85A2AA67875B}"/>
              </a:ext>
            </a:extLst>
          </p:cNvPr>
          <p:cNvCxnSpPr>
            <a:cxnSpLocks/>
          </p:cNvCxnSpPr>
          <p:nvPr/>
        </p:nvCxnSpPr>
        <p:spPr>
          <a:xfrm>
            <a:off x="4450771" y="3544526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CF90A7C-8121-4EB3-80FD-FBC6553017E3}"/>
              </a:ext>
            </a:extLst>
          </p:cNvPr>
          <p:cNvCxnSpPr>
            <a:cxnSpLocks/>
          </p:cNvCxnSpPr>
          <p:nvPr/>
        </p:nvCxnSpPr>
        <p:spPr>
          <a:xfrm>
            <a:off x="4450771" y="3640843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FE62747-768B-4349-9185-3F9644ECBF9B}"/>
              </a:ext>
            </a:extLst>
          </p:cNvPr>
          <p:cNvCxnSpPr>
            <a:cxnSpLocks/>
          </p:cNvCxnSpPr>
          <p:nvPr/>
        </p:nvCxnSpPr>
        <p:spPr>
          <a:xfrm>
            <a:off x="4450771" y="3734332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BB08449-D766-421C-8E77-41D0DBEE3E4E}"/>
              </a:ext>
            </a:extLst>
          </p:cNvPr>
          <p:cNvCxnSpPr>
            <a:cxnSpLocks/>
          </p:cNvCxnSpPr>
          <p:nvPr/>
        </p:nvCxnSpPr>
        <p:spPr>
          <a:xfrm>
            <a:off x="4450771" y="3805341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4AD41B9-293A-4325-B2E0-6EC67B6633F0}"/>
              </a:ext>
            </a:extLst>
          </p:cNvPr>
          <p:cNvCxnSpPr>
            <a:cxnSpLocks/>
          </p:cNvCxnSpPr>
          <p:nvPr/>
        </p:nvCxnSpPr>
        <p:spPr>
          <a:xfrm>
            <a:off x="4450771" y="3898830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779D7A7-7248-46F8-9B5E-0D7CA3FCCC84}"/>
              </a:ext>
            </a:extLst>
          </p:cNvPr>
          <p:cNvCxnSpPr>
            <a:cxnSpLocks/>
          </p:cNvCxnSpPr>
          <p:nvPr/>
        </p:nvCxnSpPr>
        <p:spPr>
          <a:xfrm>
            <a:off x="4450771" y="3969839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30F13C9-3471-4BFB-8CFB-542415CF1BB9}"/>
              </a:ext>
            </a:extLst>
          </p:cNvPr>
          <p:cNvCxnSpPr>
            <a:cxnSpLocks/>
          </p:cNvCxnSpPr>
          <p:nvPr/>
        </p:nvCxnSpPr>
        <p:spPr>
          <a:xfrm>
            <a:off x="4450771" y="4063328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70596DB-052A-4373-8BA6-0E3AE8394877}"/>
              </a:ext>
            </a:extLst>
          </p:cNvPr>
          <p:cNvCxnSpPr>
            <a:cxnSpLocks/>
          </p:cNvCxnSpPr>
          <p:nvPr/>
        </p:nvCxnSpPr>
        <p:spPr>
          <a:xfrm>
            <a:off x="4450771" y="4134337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00565AE-B182-4191-9ECC-406728EF3A1C}"/>
              </a:ext>
            </a:extLst>
          </p:cNvPr>
          <p:cNvCxnSpPr>
            <a:cxnSpLocks/>
          </p:cNvCxnSpPr>
          <p:nvPr/>
        </p:nvCxnSpPr>
        <p:spPr>
          <a:xfrm>
            <a:off x="4450771" y="4227825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6FAF6E9-3F8B-4A8B-ADAD-8C290B9817A7}"/>
              </a:ext>
            </a:extLst>
          </p:cNvPr>
          <p:cNvSpPr/>
          <p:nvPr/>
        </p:nvSpPr>
        <p:spPr>
          <a:xfrm>
            <a:off x="5779264" y="3170009"/>
            <a:ext cx="1079151" cy="1228489"/>
          </a:xfrm>
          <a:prstGeom prst="rect">
            <a:avLst/>
          </a:prstGeom>
          <a:solidFill>
            <a:srgbClr val="E9DF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454C5B-3B28-431A-8181-3303978B40B7}"/>
              </a:ext>
            </a:extLst>
          </p:cNvPr>
          <p:cNvSpPr txBox="1"/>
          <p:nvPr/>
        </p:nvSpPr>
        <p:spPr>
          <a:xfrm>
            <a:off x="5931051" y="4441173"/>
            <a:ext cx="906485" cy="189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다른 문서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2(d)</a:t>
            </a:r>
            <a:endParaRPr lang="ko-KR" altLang="en-US" sz="105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F7F1937-0C83-4AA1-AFC1-F6FD51512C33}"/>
              </a:ext>
            </a:extLst>
          </p:cNvPr>
          <p:cNvSpPr/>
          <p:nvPr/>
        </p:nvSpPr>
        <p:spPr>
          <a:xfrm>
            <a:off x="6488863" y="3464542"/>
            <a:ext cx="208943" cy="695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E7A8B55-D2FF-452A-B414-388646041387}"/>
              </a:ext>
            </a:extLst>
          </p:cNvPr>
          <p:cNvSpPr/>
          <p:nvPr/>
        </p:nvSpPr>
        <p:spPr>
          <a:xfrm>
            <a:off x="5941528" y="3383955"/>
            <a:ext cx="208943" cy="695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3B63509-28B3-46AA-85AE-2835ADFE926C}"/>
              </a:ext>
            </a:extLst>
          </p:cNvPr>
          <p:cNvSpPr/>
          <p:nvPr/>
        </p:nvSpPr>
        <p:spPr>
          <a:xfrm>
            <a:off x="6537199" y="3821356"/>
            <a:ext cx="208943" cy="695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1A35673-F73F-49AE-9D30-8EE366933325}"/>
              </a:ext>
            </a:extLst>
          </p:cNvPr>
          <p:cNvCxnSpPr>
            <a:cxnSpLocks/>
          </p:cNvCxnSpPr>
          <p:nvPr/>
        </p:nvCxnSpPr>
        <p:spPr>
          <a:xfrm>
            <a:off x="5867921" y="3286540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3B1A57B-C059-4335-915A-71CFB71E6F11}"/>
              </a:ext>
            </a:extLst>
          </p:cNvPr>
          <p:cNvCxnSpPr>
            <a:cxnSpLocks/>
          </p:cNvCxnSpPr>
          <p:nvPr/>
        </p:nvCxnSpPr>
        <p:spPr>
          <a:xfrm>
            <a:off x="5867921" y="3380029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06FDE2E-2675-4433-BF09-F6084CA943D4}"/>
              </a:ext>
            </a:extLst>
          </p:cNvPr>
          <p:cNvCxnSpPr>
            <a:cxnSpLocks/>
          </p:cNvCxnSpPr>
          <p:nvPr/>
        </p:nvCxnSpPr>
        <p:spPr>
          <a:xfrm>
            <a:off x="5867921" y="3451038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CDE293C-885B-485F-9CD0-CBE3341DAF48}"/>
              </a:ext>
            </a:extLst>
          </p:cNvPr>
          <p:cNvCxnSpPr>
            <a:cxnSpLocks/>
          </p:cNvCxnSpPr>
          <p:nvPr/>
        </p:nvCxnSpPr>
        <p:spPr>
          <a:xfrm>
            <a:off x="5867921" y="3544526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A774C99-15D9-48FA-9EF4-46832C638BF0}"/>
              </a:ext>
            </a:extLst>
          </p:cNvPr>
          <p:cNvCxnSpPr>
            <a:cxnSpLocks/>
          </p:cNvCxnSpPr>
          <p:nvPr/>
        </p:nvCxnSpPr>
        <p:spPr>
          <a:xfrm>
            <a:off x="5867921" y="3640843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54D85D0-D4D1-44A3-8AFE-962CDB4FCBBB}"/>
              </a:ext>
            </a:extLst>
          </p:cNvPr>
          <p:cNvCxnSpPr>
            <a:cxnSpLocks/>
          </p:cNvCxnSpPr>
          <p:nvPr/>
        </p:nvCxnSpPr>
        <p:spPr>
          <a:xfrm>
            <a:off x="5867921" y="3734332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865DA91-3E46-4030-99F0-4715F8FCE0CA}"/>
              </a:ext>
            </a:extLst>
          </p:cNvPr>
          <p:cNvCxnSpPr>
            <a:cxnSpLocks/>
          </p:cNvCxnSpPr>
          <p:nvPr/>
        </p:nvCxnSpPr>
        <p:spPr>
          <a:xfrm>
            <a:off x="5867921" y="3805341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3600DE7-084E-4862-88C9-A00E92AF5E21}"/>
              </a:ext>
            </a:extLst>
          </p:cNvPr>
          <p:cNvCxnSpPr>
            <a:cxnSpLocks/>
          </p:cNvCxnSpPr>
          <p:nvPr/>
        </p:nvCxnSpPr>
        <p:spPr>
          <a:xfrm>
            <a:off x="5867921" y="3898830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18F3AF-EE1D-464B-B390-FFB072CE2DFE}"/>
              </a:ext>
            </a:extLst>
          </p:cNvPr>
          <p:cNvCxnSpPr>
            <a:cxnSpLocks/>
          </p:cNvCxnSpPr>
          <p:nvPr/>
        </p:nvCxnSpPr>
        <p:spPr>
          <a:xfrm>
            <a:off x="5867921" y="3969839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90D94FE-45E9-457C-A201-BCCB40B26ECB}"/>
              </a:ext>
            </a:extLst>
          </p:cNvPr>
          <p:cNvCxnSpPr>
            <a:cxnSpLocks/>
          </p:cNvCxnSpPr>
          <p:nvPr/>
        </p:nvCxnSpPr>
        <p:spPr>
          <a:xfrm>
            <a:off x="5867921" y="4063328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20A0168-0C70-4259-9545-4485DD81A7E6}"/>
              </a:ext>
            </a:extLst>
          </p:cNvPr>
          <p:cNvCxnSpPr>
            <a:cxnSpLocks/>
          </p:cNvCxnSpPr>
          <p:nvPr/>
        </p:nvCxnSpPr>
        <p:spPr>
          <a:xfrm>
            <a:off x="5867921" y="4134337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1A4F3DA-4C56-4E8C-A873-C55E0D1CED4F}"/>
              </a:ext>
            </a:extLst>
          </p:cNvPr>
          <p:cNvCxnSpPr>
            <a:cxnSpLocks/>
          </p:cNvCxnSpPr>
          <p:nvPr/>
        </p:nvCxnSpPr>
        <p:spPr>
          <a:xfrm>
            <a:off x="5867921" y="4227825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3C362D4-EE06-4D4E-9621-6F3BF3FF3131}"/>
              </a:ext>
            </a:extLst>
          </p:cNvPr>
          <p:cNvSpPr/>
          <p:nvPr/>
        </p:nvSpPr>
        <p:spPr>
          <a:xfrm>
            <a:off x="7204251" y="3170009"/>
            <a:ext cx="1079151" cy="1228489"/>
          </a:xfrm>
          <a:prstGeom prst="rect">
            <a:avLst/>
          </a:prstGeom>
          <a:solidFill>
            <a:srgbClr val="E9DF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766C11-7EF5-4D88-A354-BFE2EBE46B0A}"/>
              </a:ext>
            </a:extLst>
          </p:cNvPr>
          <p:cNvSpPr txBox="1"/>
          <p:nvPr/>
        </p:nvSpPr>
        <p:spPr>
          <a:xfrm>
            <a:off x="7356038" y="4441173"/>
            <a:ext cx="906485" cy="189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rgbClr val="40404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다른 문서</a:t>
            </a:r>
            <a:r>
              <a:rPr lang="en-US" altLang="ko-KR" sz="1050" dirty="0">
                <a:solidFill>
                  <a:srgbClr val="40404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3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(d)</a:t>
            </a:r>
            <a:endParaRPr lang="ko-KR" altLang="en-US" sz="105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97E3BCE-7A0D-4515-95F0-81BA9C0588A0}"/>
              </a:ext>
            </a:extLst>
          </p:cNvPr>
          <p:cNvCxnSpPr>
            <a:cxnSpLocks/>
          </p:cNvCxnSpPr>
          <p:nvPr/>
        </p:nvCxnSpPr>
        <p:spPr>
          <a:xfrm>
            <a:off x="7292909" y="3286540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78CD0F7-D9FB-40B6-83C2-83862AB8918D}"/>
              </a:ext>
            </a:extLst>
          </p:cNvPr>
          <p:cNvCxnSpPr>
            <a:cxnSpLocks/>
          </p:cNvCxnSpPr>
          <p:nvPr/>
        </p:nvCxnSpPr>
        <p:spPr>
          <a:xfrm>
            <a:off x="7292909" y="3380029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D25C237-927E-4E4C-8707-3C81301EB83F}"/>
              </a:ext>
            </a:extLst>
          </p:cNvPr>
          <p:cNvCxnSpPr>
            <a:cxnSpLocks/>
          </p:cNvCxnSpPr>
          <p:nvPr/>
        </p:nvCxnSpPr>
        <p:spPr>
          <a:xfrm>
            <a:off x="7292909" y="3451038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BA4C20F-81ED-4234-8A88-350FE0813FA4}"/>
              </a:ext>
            </a:extLst>
          </p:cNvPr>
          <p:cNvCxnSpPr>
            <a:cxnSpLocks/>
          </p:cNvCxnSpPr>
          <p:nvPr/>
        </p:nvCxnSpPr>
        <p:spPr>
          <a:xfrm>
            <a:off x="7292909" y="3544526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C8A808B-C815-4951-9A2D-F65A969C4AF7}"/>
              </a:ext>
            </a:extLst>
          </p:cNvPr>
          <p:cNvCxnSpPr>
            <a:cxnSpLocks/>
          </p:cNvCxnSpPr>
          <p:nvPr/>
        </p:nvCxnSpPr>
        <p:spPr>
          <a:xfrm>
            <a:off x="7292909" y="3640843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48F4B43-49FB-495F-A5CE-EE18AE61023B}"/>
              </a:ext>
            </a:extLst>
          </p:cNvPr>
          <p:cNvCxnSpPr>
            <a:cxnSpLocks/>
          </p:cNvCxnSpPr>
          <p:nvPr/>
        </p:nvCxnSpPr>
        <p:spPr>
          <a:xfrm>
            <a:off x="7292909" y="3734332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651AE99-BEBA-46DC-BB8A-95ACA67232F7}"/>
              </a:ext>
            </a:extLst>
          </p:cNvPr>
          <p:cNvCxnSpPr>
            <a:cxnSpLocks/>
          </p:cNvCxnSpPr>
          <p:nvPr/>
        </p:nvCxnSpPr>
        <p:spPr>
          <a:xfrm>
            <a:off x="7292909" y="3805341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721E9FB-FB62-47AF-B603-6DD21ABF5EE3}"/>
              </a:ext>
            </a:extLst>
          </p:cNvPr>
          <p:cNvCxnSpPr>
            <a:cxnSpLocks/>
          </p:cNvCxnSpPr>
          <p:nvPr/>
        </p:nvCxnSpPr>
        <p:spPr>
          <a:xfrm>
            <a:off x="7292909" y="3898830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0631CA5-F01F-4B4D-94B3-7D7134A36838}"/>
              </a:ext>
            </a:extLst>
          </p:cNvPr>
          <p:cNvCxnSpPr>
            <a:cxnSpLocks/>
          </p:cNvCxnSpPr>
          <p:nvPr/>
        </p:nvCxnSpPr>
        <p:spPr>
          <a:xfrm>
            <a:off x="7292909" y="3969839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9B04148-EC37-47B0-A46A-92861DD9A0EB}"/>
              </a:ext>
            </a:extLst>
          </p:cNvPr>
          <p:cNvCxnSpPr>
            <a:cxnSpLocks/>
          </p:cNvCxnSpPr>
          <p:nvPr/>
        </p:nvCxnSpPr>
        <p:spPr>
          <a:xfrm>
            <a:off x="7292909" y="4063328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71D8A65-63BA-41B8-AB03-CD2B48752D4A}"/>
              </a:ext>
            </a:extLst>
          </p:cNvPr>
          <p:cNvCxnSpPr>
            <a:cxnSpLocks/>
          </p:cNvCxnSpPr>
          <p:nvPr/>
        </p:nvCxnSpPr>
        <p:spPr>
          <a:xfrm>
            <a:off x="7292909" y="4134337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FF999A9-06FD-4C8D-9DFA-BA28DCBF4545}"/>
              </a:ext>
            </a:extLst>
          </p:cNvPr>
          <p:cNvCxnSpPr>
            <a:cxnSpLocks/>
          </p:cNvCxnSpPr>
          <p:nvPr/>
        </p:nvCxnSpPr>
        <p:spPr>
          <a:xfrm>
            <a:off x="7292909" y="4227825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그림 83">
            <a:extLst>
              <a:ext uri="{FF2B5EF4-FFF2-40B4-BE49-F238E27FC236}">
                <a16:creationId xmlns:a16="http://schemas.microsoft.com/office/drawing/2014/main" id="{CAA30050-980E-4298-B98C-E17A1E02FD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579"/>
          <a:stretch/>
        </p:blipFill>
        <p:spPr>
          <a:xfrm>
            <a:off x="8241533" y="5078721"/>
            <a:ext cx="525594" cy="1027190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6A6E60-93A0-4D96-93A4-3BCC137638D8}"/>
              </a:ext>
            </a:extLst>
          </p:cNvPr>
          <p:cNvGrpSpPr/>
          <p:nvPr/>
        </p:nvGrpSpPr>
        <p:grpSpPr>
          <a:xfrm>
            <a:off x="3905007" y="5119829"/>
            <a:ext cx="4231953" cy="1036207"/>
            <a:chOff x="4158179" y="5133537"/>
            <a:chExt cx="4231953" cy="1036207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DA4F2B3-5397-4A4B-9B40-98E0F14ACDE3}"/>
                </a:ext>
              </a:extLst>
            </p:cNvPr>
            <p:cNvSpPr/>
            <p:nvPr/>
          </p:nvSpPr>
          <p:spPr>
            <a:xfrm>
              <a:off x="4984369" y="5702759"/>
              <a:ext cx="1125374" cy="28939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8946D26-7D82-4530-AB90-C596B7287208}"/>
                </a:ext>
              </a:extLst>
            </p:cNvPr>
            <p:cNvSpPr txBox="1"/>
            <p:nvPr/>
          </p:nvSpPr>
          <p:spPr>
            <a:xfrm>
              <a:off x="4984369" y="5668766"/>
              <a:ext cx="32791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404040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  <a:cs typeface="Arial" panose="020B0604020202020204" pitchFamily="34" charset="0"/>
                </a:rPr>
                <a:t>“</a:t>
              </a:r>
              <a:r>
                <a:rPr lang="ko-KR" altLang="en-US" dirty="0">
                  <a:solidFill>
                    <a:srgbClr val="404040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  <a:cs typeface="Arial" panose="020B0604020202020204" pitchFamily="34" charset="0"/>
                </a:rPr>
                <a:t>인공 지능</a:t>
              </a:r>
              <a:r>
                <a:rPr lang="en-US" altLang="ko-KR" dirty="0">
                  <a:solidFill>
                    <a:srgbClr val="404040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  <a:cs typeface="Arial" panose="020B0604020202020204" pitchFamily="34" charset="0"/>
                </a:rPr>
                <a:t>” (t) </a:t>
              </a:r>
              <a:r>
                <a:rPr lang="ko-KR" altLang="en-US" dirty="0">
                  <a:solidFill>
                    <a:srgbClr val="404040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  <a:cs typeface="Arial" panose="020B0604020202020204" pitchFamily="34" charset="0"/>
                </a:rPr>
                <a:t>가 나온 문서 수</a:t>
              </a:r>
              <a:r>
                <a:rPr lang="en-US" altLang="ko-KR" dirty="0">
                  <a:solidFill>
                    <a:srgbClr val="404040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  <a:cs typeface="Arial" panose="020B0604020202020204" pitchFamily="34" charset="0"/>
                </a:rPr>
                <a:t>(d)</a:t>
              </a:r>
              <a:endPara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8D2E17-757C-4D89-97F2-F729DCF6C730}"/>
                </a:ext>
              </a:extLst>
            </p:cNvPr>
            <p:cNvSpPr txBox="1"/>
            <p:nvPr/>
          </p:nvSpPr>
          <p:spPr>
            <a:xfrm>
              <a:off x="5346636" y="5133537"/>
              <a:ext cx="185503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전체 문서 수</a:t>
              </a:r>
              <a:r>
                <a:rPr lang="en-US" altLang="ko-KR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(n)</a:t>
              </a:r>
              <a:endPara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8FEA8699-2756-4500-9465-39E7CCCDB2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472" t="54374" r="37799" b="13899"/>
            <a:stretch/>
          </p:blipFill>
          <p:spPr>
            <a:xfrm>
              <a:off x="4414100" y="5706478"/>
              <a:ext cx="213296" cy="347376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F125C58-610F-4F72-9A84-FB15B92AE43A}"/>
                </a:ext>
              </a:extLst>
            </p:cNvPr>
            <p:cNvSpPr txBox="1"/>
            <p:nvPr/>
          </p:nvSpPr>
          <p:spPr>
            <a:xfrm>
              <a:off x="4568642" y="5584969"/>
              <a:ext cx="40484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dirty="0">
                  <a:solidFill>
                    <a:srgbClr val="404040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  <a:cs typeface="Arial" panose="020B0604020202020204" pitchFamily="34" charset="0"/>
                </a:rPr>
                <a:t>+</a:t>
              </a:r>
              <a:endParaRPr lang="ko-KR" altLang="en-US" sz="3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2D6089D8-7F9D-422A-B0F6-7192203BCFD8}"/>
                </a:ext>
              </a:extLst>
            </p:cNvPr>
            <p:cNvCxnSpPr>
              <a:cxnSpLocks/>
            </p:cNvCxnSpPr>
            <p:nvPr/>
          </p:nvCxnSpPr>
          <p:spPr>
            <a:xfrm>
              <a:off x="4158179" y="5577827"/>
              <a:ext cx="4231953" cy="28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1CD6BB3-216F-49E2-ABD8-8CA955533643}"/>
              </a:ext>
            </a:extLst>
          </p:cNvPr>
          <p:cNvSpPr/>
          <p:nvPr/>
        </p:nvSpPr>
        <p:spPr>
          <a:xfrm>
            <a:off x="8600974" y="3170009"/>
            <a:ext cx="1079151" cy="1228489"/>
          </a:xfrm>
          <a:prstGeom prst="rect">
            <a:avLst/>
          </a:prstGeom>
          <a:solidFill>
            <a:srgbClr val="E9DF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B96CE19-D20D-4A55-A666-D16A999C4D85}"/>
              </a:ext>
            </a:extLst>
          </p:cNvPr>
          <p:cNvSpPr txBox="1"/>
          <p:nvPr/>
        </p:nvSpPr>
        <p:spPr>
          <a:xfrm>
            <a:off x="8752761" y="4441173"/>
            <a:ext cx="90648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rgbClr val="40404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다른 문서</a:t>
            </a:r>
            <a:r>
              <a:rPr lang="en-US" altLang="ko-KR" sz="1050" dirty="0">
                <a:solidFill>
                  <a:srgbClr val="40404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4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(d)</a:t>
            </a:r>
            <a:endParaRPr lang="ko-KR" altLang="en-US" sz="1050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C38B3148-ADB5-43DC-B848-B3E28D7C418F}"/>
              </a:ext>
            </a:extLst>
          </p:cNvPr>
          <p:cNvCxnSpPr>
            <a:cxnSpLocks/>
          </p:cNvCxnSpPr>
          <p:nvPr/>
        </p:nvCxnSpPr>
        <p:spPr>
          <a:xfrm>
            <a:off x="8689632" y="3286540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ED22C16-5617-4F49-A8D9-A8B32DE3A7AB}"/>
              </a:ext>
            </a:extLst>
          </p:cNvPr>
          <p:cNvCxnSpPr>
            <a:cxnSpLocks/>
          </p:cNvCxnSpPr>
          <p:nvPr/>
        </p:nvCxnSpPr>
        <p:spPr>
          <a:xfrm>
            <a:off x="8689632" y="3380029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264E13D-FCB6-4571-9D6B-04B9B5114532}"/>
              </a:ext>
            </a:extLst>
          </p:cNvPr>
          <p:cNvCxnSpPr>
            <a:cxnSpLocks/>
          </p:cNvCxnSpPr>
          <p:nvPr/>
        </p:nvCxnSpPr>
        <p:spPr>
          <a:xfrm>
            <a:off x="8689632" y="3451038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4F7EA858-0315-4700-A161-E444FF7C3982}"/>
              </a:ext>
            </a:extLst>
          </p:cNvPr>
          <p:cNvCxnSpPr>
            <a:cxnSpLocks/>
          </p:cNvCxnSpPr>
          <p:nvPr/>
        </p:nvCxnSpPr>
        <p:spPr>
          <a:xfrm>
            <a:off x="8689632" y="3544526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6F35D7A-F9FB-4F8A-A7FA-C11F860E65B3}"/>
              </a:ext>
            </a:extLst>
          </p:cNvPr>
          <p:cNvCxnSpPr>
            <a:cxnSpLocks/>
          </p:cNvCxnSpPr>
          <p:nvPr/>
        </p:nvCxnSpPr>
        <p:spPr>
          <a:xfrm>
            <a:off x="8689632" y="3640843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ED67784A-1B3D-45C3-8E40-D6E0CF9EE0D0}"/>
              </a:ext>
            </a:extLst>
          </p:cNvPr>
          <p:cNvCxnSpPr>
            <a:cxnSpLocks/>
          </p:cNvCxnSpPr>
          <p:nvPr/>
        </p:nvCxnSpPr>
        <p:spPr>
          <a:xfrm>
            <a:off x="8689632" y="3734332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9D2A84FD-A981-45D7-B2FB-E97568408E4C}"/>
              </a:ext>
            </a:extLst>
          </p:cNvPr>
          <p:cNvCxnSpPr>
            <a:cxnSpLocks/>
          </p:cNvCxnSpPr>
          <p:nvPr/>
        </p:nvCxnSpPr>
        <p:spPr>
          <a:xfrm>
            <a:off x="8689632" y="3805341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FF05E1A-36DC-4D52-9534-5CA2F581A370}"/>
              </a:ext>
            </a:extLst>
          </p:cNvPr>
          <p:cNvCxnSpPr>
            <a:cxnSpLocks/>
          </p:cNvCxnSpPr>
          <p:nvPr/>
        </p:nvCxnSpPr>
        <p:spPr>
          <a:xfrm>
            <a:off x="8689632" y="3898830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A87C5820-8831-4BE3-8A9C-E86A3821C4CD}"/>
              </a:ext>
            </a:extLst>
          </p:cNvPr>
          <p:cNvCxnSpPr>
            <a:cxnSpLocks/>
          </p:cNvCxnSpPr>
          <p:nvPr/>
        </p:nvCxnSpPr>
        <p:spPr>
          <a:xfrm>
            <a:off x="8689632" y="3969839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174D5AA7-2C8D-4742-A442-61FAF5244F65}"/>
              </a:ext>
            </a:extLst>
          </p:cNvPr>
          <p:cNvCxnSpPr>
            <a:cxnSpLocks/>
          </p:cNvCxnSpPr>
          <p:nvPr/>
        </p:nvCxnSpPr>
        <p:spPr>
          <a:xfrm>
            <a:off x="8689632" y="4063328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453855B2-7B1D-4DBD-8319-BF211A1C6A9E}"/>
              </a:ext>
            </a:extLst>
          </p:cNvPr>
          <p:cNvCxnSpPr>
            <a:cxnSpLocks/>
          </p:cNvCxnSpPr>
          <p:nvPr/>
        </p:nvCxnSpPr>
        <p:spPr>
          <a:xfrm>
            <a:off x="8689632" y="4134337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EC43A02D-D871-4A2D-A784-F6E6636AB57C}"/>
              </a:ext>
            </a:extLst>
          </p:cNvPr>
          <p:cNvCxnSpPr>
            <a:cxnSpLocks/>
          </p:cNvCxnSpPr>
          <p:nvPr/>
        </p:nvCxnSpPr>
        <p:spPr>
          <a:xfrm>
            <a:off x="8689632" y="4227825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C702535-DF07-4AA8-88AC-388D41346406}"/>
              </a:ext>
            </a:extLst>
          </p:cNvPr>
          <p:cNvSpPr txBox="1"/>
          <p:nvPr/>
        </p:nvSpPr>
        <p:spPr>
          <a:xfrm>
            <a:off x="8614679" y="5386595"/>
            <a:ext cx="1855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 log(                )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E57FAE2-84EB-4B95-B823-5674D0D9403F}"/>
              </a:ext>
            </a:extLst>
          </p:cNvPr>
          <p:cNvSpPr txBox="1"/>
          <p:nvPr/>
        </p:nvSpPr>
        <p:spPr>
          <a:xfrm>
            <a:off x="9542198" y="5625345"/>
            <a:ext cx="1855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1+3</a:t>
            </a:r>
            <a:endParaRPr lang="ko-KR" altLang="en-US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12483188-CB40-4B6E-9580-796021F848C0}"/>
              </a:ext>
            </a:extLst>
          </p:cNvPr>
          <p:cNvCxnSpPr>
            <a:cxnSpLocks/>
          </p:cNvCxnSpPr>
          <p:nvPr/>
        </p:nvCxnSpPr>
        <p:spPr>
          <a:xfrm>
            <a:off x="9471815" y="5592492"/>
            <a:ext cx="717390" cy="4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01109715-4300-4C99-ADB5-B1A8C3C3E68E}"/>
              </a:ext>
            </a:extLst>
          </p:cNvPr>
          <p:cNvSpPr txBox="1"/>
          <p:nvPr/>
        </p:nvSpPr>
        <p:spPr>
          <a:xfrm>
            <a:off x="9680125" y="5197914"/>
            <a:ext cx="380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46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DC6F-0B1F-4849-970C-2A8295786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09" y="701964"/>
            <a:ext cx="10515600" cy="1736871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문제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2. TF-IDF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구하기 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–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특정 단어의 중요도</a:t>
            </a:r>
            <a:b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sz="10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br>
              <a:rPr lang="en-US" altLang="ko-KR" sz="4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9B8CC-2BB1-4F47-8015-2D2FEF018DEA}"/>
              </a:ext>
            </a:extLst>
          </p:cNvPr>
          <p:cNvSpPr txBox="1"/>
          <p:nvPr/>
        </p:nvSpPr>
        <p:spPr>
          <a:xfrm>
            <a:off x="1005609" y="517298"/>
            <a:ext cx="4159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자연어 처리 맛보기 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-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개념부터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09877-CC86-4E89-B70E-996E8642EEE2}"/>
              </a:ext>
            </a:extLst>
          </p:cNvPr>
          <p:cNvSpPr txBox="1"/>
          <p:nvPr/>
        </p:nvSpPr>
        <p:spPr>
          <a:xfrm>
            <a:off x="2118488" y="3519008"/>
            <a:ext cx="6094140" cy="71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3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TF-IDF = TF X IDF = 4 X 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9A9FDEF-AB9F-4BE1-BD81-B11E9BA840CD}"/>
              </a:ext>
            </a:extLst>
          </p:cNvPr>
          <p:cNvGrpSpPr/>
          <p:nvPr/>
        </p:nvGrpSpPr>
        <p:grpSpPr>
          <a:xfrm>
            <a:off x="6750015" y="3301516"/>
            <a:ext cx="4598701" cy="1628398"/>
            <a:chOff x="8614679" y="5169215"/>
            <a:chExt cx="2413806" cy="10122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3A4881-0D88-466B-B01D-6193B54A05D8}"/>
                </a:ext>
              </a:extLst>
            </p:cNvPr>
            <p:cNvSpPr txBox="1"/>
            <p:nvPr/>
          </p:nvSpPr>
          <p:spPr>
            <a:xfrm>
              <a:off x="8614679" y="5386595"/>
              <a:ext cx="1855038" cy="3634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log(             )</a:t>
              </a:r>
              <a:endParaRPr lang="ko-KR" altLang="en-US" sz="3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2E26D9-4E00-46FF-A5E1-D823CA1D2FF1}"/>
                </a:ext>
              </a:extLst>
            </p:cNvPr>
            <p:cNvSpPr txBox="1"/>
            <p:nvPr/>
          </p:nvSpPr>
          <p:spPr>
            <a:xfrm>
              <a:off x="9173447" y="5596645"/>
              <a:ext cx="185503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1+3</a:t>
              </a:r>
              <a:endParaRPr lang="ko-KR" altLang="en-US" sz="3200" dirty="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8D93E00-F7CD-4EEB-B95E-38AC999FBEA3}"/>
                </a:ext>
              </a:extLst>
            </p:cNvPr>
            <p:cNvCxnSpPr>
              <a:cxnSpLocks/>
            </p:cNvCxnSpPr>
            <p:nvPr/>
          </p:nvCxnSpPr>
          <p:spPr>
            <a:xfrm>
              <a:off x="9103063" y="5563793"/>
              <a:ext cx="717390" cy="47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C86CBD-3989-4858-8B7B-3861EEBD3E81}"/>
                </a:ext>
              </a:extLst>
            </p:cNvPr>
            <p:cNvSpPr txBox="1"/>
            <p:nvPr/>
          </p:nvSpPr>
          <p:spPr>
            <a:xfrm>
              <a:off x="9311374" y="5169215"/>
              <a:ext cx="38003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dirty="0"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5</a:t>
              </a:r>
              <a:endParaRPr lang="ko-KR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330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C38B8-9222-4D78-8479-9682A9BD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문제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2. TF-IDF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구하기 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–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특정 단어의 중요도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AEF5E-EDA6-418E-A881-270FE8DB9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20" y="1405054"/>
            <a:ext cx="10946780" cy="482112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텍스트 문서 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“Worhol.txt”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의 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TF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를 구한다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단어 선택은 자유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단어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(t)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의 개수 구하기 </a:t>
            </a:r>
            <a:endParaRPr lang="en-US" altLang="ko-KR" sz="2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단어의 길이는 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 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이하라고 가정</a:t>
            </a:r>
            <a:endParaRPr lang="en-US" altLang="ko-KR" sz="2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알파벳 단어만 사용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숫자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X, 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기호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X)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대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소문자 구별은 하지 않는다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5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개의 텍스트 문서를 바탕으로 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IDF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를 구한다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* 각 문서별로 단어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(t)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의 유무 검사</a:t>
            </a:r>
            <a:endParaRPr lang="en-US" altLang="ko-KR" sz="2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두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값을 곱하여 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TF-IDF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를 구한다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선택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 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여러 단어의 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TF-IDF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를 구해 중요도를 비교해 본다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671E6-C6A0-4536-AE01-801128BB2916}"/>
              </a:ext>
            </a:extLst>
          </p:cNvPr>
          <p:cNvSpPr txBox="1"/>
          <p:nvPr/>
        </p:nvSpPr>
        <p:spPr>
          <a:xfrm>
            <a:off x="838200" y="365125"/>
            <a:ext cx="4159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자연어 처리 맛보기 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–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진짜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52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DC6F-0B1F-4849-970C-2A8295786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590" y="714709"/>
            <a:ext cx="6131172" cy="1439070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&gt;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텍스트 문서를 내놔라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!</a:t>
            </a:r>
            <a:b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sz="10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br>
              <a:rPr lang="en-US" altLang="ko-KR" sz="4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88ED9-0EB6-434A-9221-5808E2710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14" y="1874837"/>
            <a:ext cx="10958286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“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구글 드라이브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&gt;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공유드라이브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&gt; KUCC C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스터디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&gt;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문제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DIY &gt; 0730_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한선아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CCE447-B550-4CF5-B0C1-05E3F4BCA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55" y="2756442"/>
            <a:ext cx="9169090" cy="410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DC6F-0B1F-4849-970C-2A8295786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819" y="3066023"/>
            <a:ext cx="6131172" cy="1439070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⭐ 문제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1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은 몸풀기⭐</a:t>
            </a:r>
            <a:b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sz="10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br>
              <a:rPr lang="en-US" altLang="ko-KR" sz="4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43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DC6F-0B1F-4849-970C-2A8295786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09" y="701964"/>
            <a:ext cx="10515600" cy="1736871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문제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1.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글자 수 세기</a:t>
            </a:r>
            <a:b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sz="10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b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텍스트 파일을 읽어</a:t>
            </a:r>
            <a:r>
              <a:rPr lang="en-US" altLang="ko-KR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, </a:t>
            </a:r>
            <a:r>
              <a:rPr lang="ko-KR" altLang="en-US" sz="2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글자 수를 세는 프로그램을 만들어라</a:t>
            </a:r>
            <a:br>
              <a:rPr lang="en-US" altLang="ko-KR" sz="4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1D1FA-3A72-43A4-9FE0-A8C1BBB92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736" y="2121767"/>
            <a:ext cx="1001452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파일 불러오기 실패 시 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“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실패 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– 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종료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”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를 출력한다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불러온 파일의 내용을 출력해 확인한다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공백포함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공백 제외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특수문자를 제외한 알파벳 수를 각각 출력한다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선택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 txt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파일로 해당 내용을 출력해 저장한다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A3AAC9-5F6D-413A-8E91-A8F19BAD40E4}"/>
              </a:ext>
            </a:extLst>
          </p:cNvPr>
          <p:cNvSpPr txBox="1"/>
          <p:nvPr/>
        </p:nvSpPr>
        <p:spPr>
          <a:xfrm>
            <a:off x="5565637" y="6156036"/>
            <a:ext cx="2229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난이도 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: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73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DC6F-0B1F-4849-970C-2A8295786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09" y="701964"/>
            <a:ext cx="10515600" cy="1736871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문제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1.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글자 수 세기 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-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출력 예시</a:t>
            </a:r>
            <a:b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br>
              <a:rPr lang="en-US" altLang="ko-KR" sz="4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1D1FA-3A72-43A4-9FE0-A8C1BBB92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440" y="1568237"/>
            <a:ext cx="1001452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Arial" panose="020B0604020202020204" pitchFamily="34" charset="0"/>
                <a:ea typeface="12롯데마트드림Light" panose="02020603020101020101" pitchFamily="18" charset="-127"/>
                <a:cs typeface="Arial" panose="020B0604020202020204" pitchFamily="34" charset="0"/>
              </a:rPr>
              <a:t>텍스트 내용</a:t>
            </a:r>
            <a:r>
              <a:rPr lang="en-US" altLang="ko-KR" sz="2000" dirty="0">
                <a:latin typeface="Arial" panose="020B0604020202020204" pitchFamily="34" charset="0"/>
                <a:ea typeface="12롯데마트드림Light" panose="02020603020101020101" pitchFamily="18" charset="-127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Arial" panose="020B0604020202020204" pitchFamily="34" charset="0"/>
                <a:ea typeface="12롯데마트드림Light" panose="02020603020101020101" pitchFamily="18" charset="-127"/>
                <a:cs typeface="Arial" panose="020B0604020202020204" pitchFamily="34" charset="0"/>
              </a:rPr>
              <a:t>Emil Sinclair is a young boy raised in a middle class home, amidst what is described as a </a:t>
            </a:r>
            <a:r>
              <a:rPr lang="en-US" altLang="ko-KR" sz="2000" dirty="0" err="1">
                <a:latin typeface="Arial" panose="020B0604020202020204" pitchFamily="34" charset="0"/>
                <a:ea typeface="12롯데마트드림Light" panose="02020603020101020101" pitchFamily="18" charset="-127"/>
                <a:cs typeface="Arial" panose="020B0604020202020204" pitchFamily="34" charset="0"/>
              </a:rPr>
              <a:t>Scheinwelt</a:t>
            </a:r>
            <a:r>
              <a:rPr lang="en-US" altLang="ko-KR" sz="2000" dirty="0">
                <a:latin typeface="Arial" panose="020B0604020202020204" pitchFamily="34" charset="0"/>
                <a:ea typeface="12롯데마트드림Light" panose="02020603020101020101" pitchFamily="18" charset="-127"/>
                <a:cs typeface="Arial" panose="020B0604020202020204" pitchFamily="34" charset="0"/>
              </a:rPr>
              <a:t>, a play on words meaning "world of light" as well as "world of illusion". Sinclair's entire existence can be summarized as a struggle between two worlds: the show world of illusion (related to the Hindu concept of maya) and the real world, the world of spiritual truth (or </a:t>
            </a:r>
            <a:r>
              <a:rPr lang="en-US" altLang="ko-KR" sz="2000" dirty="0" err="1">
                <a:latin typeface="Arial" panose="020B0604020202020204" pitchFamily="34" charset="0"/>
                <a:ea typeface="12롯데마트드림Light" panose="02020603020101020101" pitchFamily="18" charset="-127"/>
                <a:cs typeface="Arial" panose="020B0604020202020204" pitchFamily="34" charset="0"/>
              </a:rPr>
              <a:t>Platos</a:t>
            </a:r>
            <a:r>
              <a:rPr lang="en-US" altLang="ko-KR" sz="2000" dirty="0">
                <a:latin typeface="Arial" panose="020B0604020202020204" pitchFamily="34" charset="0"/>
                <a:ea typeface="12롯데마트드림Light" panose="02020603020101020101" pitchFamily="18" charset="-127"/>
                <a:cs typeface="Arial" panose="020B0604020202020204" pitchFamily="34" charset="0"/>
              </a:rPr>
              <a:t> Cave or dualism). Accompanied and prompted by his mysterious classmate and friend 'Max </a:t>
            </a:r>
            <a:r>
              <a:rPr lang="en-US" altLang="ko-KR" sz="2000" dirty="0" err="1">
                <a:latin typeface="Arial" panose="020B0604020202020204" pitchFamily="34" charset="0"/>
                <a:ea typeface="12롯데마트드림Light" panose="02020603020101020101" pitchFamily="18" charset="-127"/>
                <a:cs typeface="Arial" panose="020B0604020202020204" pitchFamily="34" charset="0"/>
              </a:rPr>
              <a:t>Demian</a:t>
            </a:r>
            <a:r>
              <a:rPr lang="en-US" altLang="ko-KR" sz="2000" dirty="0">
                <a:latin typeface="Arial" panose="020B0604020202020204" pitchFamily="34" charset="0"/>
                <a:ea typeface="12롯데마트드림Light" panose="02020603020101020101" pitchFamily="18" charset="-127"/>
                <a:cs typeface="Arial" panose="020B0604020202020204" pitchFamily="34" charset="0"/>
              </a:rPr>
              <a:t>', he detaches from and revolts against the superficial ideals of the world of appearances and eventually awakens into a realization of self..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Arial" panose="020B0604020202020204" pitchFamily="34" charset="0"/>
                <a:ea typeface="12롯데마트드림Light" panose="02020603020101020101" pitchFamily="18" charset="-127"/>
                <a:cs typeface="Arial" panose="020B0604020202020204" pitchFamily="34" charset="0"/>
              </a:rPr>
              <a:t>공백 포함 </a:t>
            </a:r>
            <a:r>
              <a:rPr lang="en-US" altLang="ko-KR" sz="2000" dirty="0">
                <a:latin typeface="Arial" panose="020B0604020202020204" pitchFamily="34" charset="0"/>
                <a:ea typeface="12롯데마트드림Light" panose="02020603020101020101" pitchFamily="18" charset="-127"/>
                <a:cs typeface="Arial" panose="020B0604020202020204" pitchFamily="34" charset="0"/>
              </a:rPr>
              <a:t>: 616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Arial" panose="020B0604020202020204" pitchFamily="34" charset="0"/>
                <a:ea typeface="12롯데마트드림Light" panose="02020603020101020101" pitchFamily="18" charset="-127"/>
                <a:cs typeface="Arial" panose="020B0604020202020204" pitchFamily="34" charset="0"/>
              </a:rPr>
              <a:t>공백 미포함 </a:t>
            </a:r>
            <a:r>
              <a:rPr lang="en-US" altLang="ko-KR" sz="2000" dirty="0">
                <a:latin typeface="Arial" panose="020B0604020202020204" pitchFamily="34" charset="0"/>
                <a:ea typeface="12롯데마트드림Light" panose="02020603020101020101" pitchFamily="18" charset="-127"/>
                <a:cs typeface="Arial" panose="020B0604020202020204" pitchFamily="34" charset="0"/>
              </a:rPr>
              <a:t>: 513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Arial" panose="020B0604020202020204" pitchFamily="34" charset="0"/>
                <a:ea typeface="12롯데마트드림Light" panose="02020603020101020101" pitchFamily="18" charset="-127"/>
                <a:cs typeface="Arial" panose="020B0604020202020204" pitchFamily="34" charset="0"/>
              </a:rPr>
              <a:t>알파벳 수 </a:t>
            </a:r>
            <a:r>
              <a:rPr lang="en-US" altLang="ko-KR" sz="2000" dirty="0">
                <a:latin typeface="Arial" panose="020B0604020202020204" pitchFamily="34" charset="0"/>
                <a:ea typeface="12롯데마트드림Light" panose="02020603020101020101" pitchFamily="18" charset="-127"/>
                <a:cs typeface="Arial" panose="020B0604020202020204" pitchFamily="34" charset="0"/>
              </a:rPr>
              <a:t>: 493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Arial" panose="020B0604020202020204" pitchFamily="34" charset="0"/>
                <a:ea typeface="12롯데마트드림Light" panose="02020603020101020101" pitchFamily="18" charset="-127"/>
                <a:cs typeface="Arial" panose="020B0604020202020204" pitchFamily="34" charset="0"/>
              </a:rPr>
              <a:t>계속하려면 아무 키나 누르십시오 </a:t>
            </a:r>
            <a:r>
              <a:rPr lang="en-US" altLang="ko-KR" sz="2000" dirty="0">
                <a:latin typeface="Arial" panose="020B0604020202020204" pitchFamily="34" charset="0"/>
                <a:ea typeface="12롯데마트드림Light" panose="02020603020101020101" pitchFamily="18" charset="-127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A3AAC9-5F6D-413A-8E91-A8F19BAD40E4}"/>
              </a:ext>
            </a:extLst>
          </p:cNvPr>
          <p:cNvSpPr txBox="1"/>
          <p:nvPr/>
        </p:nvSpPr>
        <p:spPr>
          <a:xfrm>
            <a:off x="5565637" y="6156036"/>
            <a:ext cx="2229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난이도 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: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⭐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0B8732-ECB9-4F29-BAE1-112ACB56550C}"/>
              </a:ext>
            </a:extLst>
          </p:cNvPr>
          <p:cNvSpPr/>
          <p:nvPr/>
        </p:nvSpPr>
        <p:spPr>
          <a:xfrm>
            <a:off x="1092200" y="1434092"/>
            <a:ext cx="10429009" cy="460649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902FD-66DB-464D-AA5F-1B5122D6C5B5}"/>
              </a:ext>
            </a:extLst>
          </p:cNvPr>
          <p:cNvSpPr txBox="1"/>
          <p:nvPr/>
        </p:nvSpPr>
        <p:spPr>
          <a:xfrm>
            <a:off x="7369465" y="647154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텍스트 출처 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https://en.wikipedia.org/wiki/Demian</a:t>
            </a:r>
            <a:endParaRPr lang="ko-KR" altLang="en-US" sz="16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21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DC6F-0B1F-4849-970C-2A8295786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05" y="2422320"/>
            <a:ext cx="10593659" cy="474490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⭐ 문제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는 개념에 대해 소개하고 싶어서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!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⭐</a:t>
            </a:r>
            <a:b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sz="10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br>
              <a:rPr lang="en-US" altLang="ko-KR" sz="4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CBA4C87-42C4-4051-B2D9-306457F263B1}"/>
              </a:ext>
            </a:extLst>
          </p:cNvPr>
          <p:cNvSpPr txBox="1">
            <a:spLocks/>
          </p:cNvSpPr>
          <p:nvPr/>
        </p:nvSpPr>
        <p:spPr>
          <a:xfrm>
            <a:off x="3568389" y="3429000"/>
            <a:ext cx="10593659" cy="47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푸는 방법은 어렵지 않다</a:t>
            </a:r>
            <a:r>
              <a:rPr lang="en-US" altLang="ko-KR" sz="36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…!</a:t>
            </a:r>
            <a:br>
              <a:rPr lang="en-US" altLang="ko-KR" sz="36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sz="8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br>
              <a:rPr lang="en-US" altLang="ko-KR" sz="36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endParaRPr lang="ko-KR" altLang="en-US" sz="36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A9E195-0D71-478D-85E5-941D915B6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370" y="4330707"/>
            <a:ext cx="5567259" cy="85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수식이 미흡한 점 미리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사과드립니다</a:t>
            </a:r>
            <a:endParaRPr lang="en-US" altLang="ko-KR" b="0" i="0" dirty="0">
              <a:solidFill>
                <a:srgbClr val="404040"/>
              </a:solidFill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이해 안되면 </a:t>
            </a:r>
            <a:r>
              <a:rPr kumimoji="0" lang="ko-KR" altLang="en-US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갠톡</a:t>
            </a:r>
            <a:r>
              <a:rPr kumimoji="0" lang="ko-KR" altLang="en-US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 </a:t>
            </a:r>
            <a:r>
              <a:rPr kumimoji="0" lang="ko-KR" altLang="en-US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ㄱ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59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DC6F-0B1F-4849-970C-2A8295786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09" y="701964"/>
            <a:ext cx="10515600" cy="1736871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문제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2. TF-IDF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구하기 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–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특정 단어의 중요도</a:t>
            </a:r>
            <a:b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sz="10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br>
              <a:rPr lang="en-US" altLang="ko-KR" sz="4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1D1FA-3A72-43A4-9FE0-A8C1BBB92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38" y="1819044"/>
            <a:ext cx="11311862" cy="130024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TF-IDF(Term Frequency-Inverse Document Frequency)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란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?</a:t>
            </a:r>
            <a:b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</a:b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단어의 빈도와 역 문서 빈도를 사용하여 각 단어들마다 중요도를 가중치로 주는 방법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A3AAC9-5F6D-413A-8E91-A8F19BAD40E4}"/>
              </a:ext>
            </a:extLst>
          </p:cNvPr>
          <p:cNvSpPr txBox="1"/>
          <p:nvPr/>
        </p:nvSpPr>
        <p:spPr>
          <a:xfrm>
            <a:off x="5565637" y="6156036"/>
            <a:ext cx="2229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난이도 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: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⭐ ⭐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9B8CC-2BB1-4F47-8015-2D2FEF018DEA}"/>
              </a:ext>
            </a:extLst>
          </p:cNvPr>
          <p:cNvSpPr txBox="1"/>
          <p:nvPr/>
        </p:nvSpPr>
        <p:spPr>
          <a:xfrm>
            <a:off x="1005609" y="517298"/>
            <a:ext cx="4159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자연어 처리 맛보기 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-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개념부터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CEDA09-FF8C-4318-860F-CA0369629B92}"/>
              </a:ext>
            </a:extLst>
          </p:cNvPr>
          <p:cNvSpPr txBox="1"/>
          <p:nvPr/>
        </p:nvSpPr>
        <p:spPr>
          <a:xfrm>
            <a:off x="4139006" y="3429000"/>
            <a:ext cx="6094140" cy="71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3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TF-IDF = TF * IDF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19F9E-9E24-4673-B38E-C242B9682E1E}"/>
              </a:ext>
            </a:extLst>
          </p:cNvPr>
          <p:cNvSpPr txBox="1"/>
          <p:nvPr/>
        </p:nvSpPr>
        <p:spPr>
          <a:xfrm>
            <a:off x="3822179" y="4825741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우리는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TF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라는 것 과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IDF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라는 것을 구해 곱해볼 것이다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67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CBC4DB03-42DB-49F2-BACB-FAB744710554}"/>
              </a:ext>
            </a:extLst>
          </p:cNvPr>
          <p:cNvSpPr/>
          <p:nvPr/>
        </p:nvSpPr>
        <p:spPr>
          <a:xfrm>
            <a:off x="6512334" y="5056586"/>
            <a:ext cx="1467691" cy="2893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9ADC6F-0B1F-4849-970C-2A8295786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09" y="701964"/>
            <a:ext cx="10515600" cy="1736871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문제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2. TF-IDF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구하기 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–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특정 단어의 중요도</a:t>
            </a:r>
            <a:b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sz="10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br>
              <a:rPr lang="en-US" altLang="ko-KR" sz="4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1D1FA-3A72-43A4-9FE0-A8C1BBB92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52" y="1658648"/>
            <a:ext cx="11550314" cy="130024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TF(Term</a:t>
            </a:r>
            <a:r>
              <a:rPr lang="ko-KR" altLang="en-US" sz="2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2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frequency)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란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?</a:t>
            </a:r>
            <a:b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</a:b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특정 문서 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에서 특정 단어 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의 등장 횟수</a:t>
            </a:r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9B8CC-2BB1-4F47-8015-2D2FEF018DEA}"/>
              </a:ext>
            </a:extLst>
          </p:cNvPr>
          <p:cNvSpPr txBox="1"/>
          <p:nvPr/>
        </p:nvSpPr>
        <p:spPr>
          <a:xfrm>
            <a:off x="1005609" y="517298"/>
            <a:ext cx="4159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자연어 처리 맛보기 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–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개념부터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: TF</a:t>
            </a:r>
            <a:endParaRPr lang="ko-KR" alt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C044601-B9FC-41F2-8ED3-F1148A652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075" y="2825984"/>
            <a:ext cx="10182668" cy="90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Term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Frequency는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문장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docunment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)안에서 특정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term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)이 몇 번 등장했는지를 나타낸다.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예를 들어 뉴스 기사에서 ‘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인공지능’이라는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 단어가 총 4번 등장 했다면 이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documnet의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TF값은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 4가 되는 것이다.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2DF0FD-7DD8-450F-A152-27F1F882D6CC}"/>
              </a:ext>
            </a:extLst>
          </p:cNvPr>
          <p:cNvSpPr/>
          <p:nvPr/>
        </p:nvSpPr>
        <p:spPr>
          <a:xfrm>
            <a:off x="4150758" y="4061628"/>
            <a:ext cx="1672683" cy="2165241"/>
          </a:xfrm>
          <a:prstGeom prst="rect">
            <a:avLst/>
          </a:prstGeom>
          <a:solidFill>
            <a:srgbClr val="E9DF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0D0643-E25B-4D5C-B115-D8BD4103A9B9}"/>
              </a:ext>
            </a:extLst>
          </p:cNvPr>
          <p:cNvSpPr txBox="1"/>
          <p:nvPr/>
        </p:nvSpPr>
        <p:spPr>
          <a:xfrm>
            <a:off x="4386029" y="6302086"/>
            <a:ext cx="1405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뉴스 기사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(D)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3CE306-E588-40D2-9796-F279506E6ADB}"/>
              </a:ext>
            </a:extLst>
          </p:cNvPr>
          <p:cNvSpPr txBox="1"/>
          <p:nvPr/>
        </p:nvSpPr>
        <p:spPr>
          <a:xfrm>
            <a:off x="6512335" y="5014686"/>
            <a:ext cx="1854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0404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“</a:t>
            </a:r>
            <a:r>
              <a:rPr lang="ko-KR" altLang="en-US" dirty="0">
                <a:solidFill>
                  <a:srgbClr val="40404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인공 지능</a:t>
            </a:r>
            <a:r>
              <a:rPr lang="en-US" altLang="ko-KR" dirty="0">
                <a:solidFill>
                  <a:srgbClr val="40404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” (T)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1AF5BA-CF41-43CB-ABD0-4DD0E68BCB2C}"/>
              </a:ext>
            </a:extLst>
          </p:cNvPr>
          <p:cNvSpPr/>
          <p:nvPr/>
        </p:nvSpPr>
        <p:spPr>
          <a:xfrm>
            <a:off x="5250638" y="4580749"/>
            <a:ext cx="323862" cy="1226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30C2BA-FF81-4359-96DA-2294D4FA99FA}"/>
              </a:ext>
            </a:extLst>
          </p:cNvPr>
          <p:cNvSpPr/>
          <p:nvPr/>
        </p:nvSpPr>
        <p:spPr>
          <a:xfrm>
            <a:off x="4402267" y="4438713"/>
            <a:ext cx="323862" cy="1226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D1949F-4B8F-4E16-BF4C-A897BDA93FA4}"/>
              </a:ext>
            </a:extLst>
          </p:cNvPr>
          <p:cNvSpPr/>
          <p:nvPr/>
        </p:nvSpPr>
        <p:spPr>
          <a:xfrm>
            <a:off x="5325558" y="5209643"/>
            <a:ext cx="323862" cy="1226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530316-B2A9-46EB-93B2-43FBC77DBB73}"/>
              </a:ext>
            </a:extLst>
          </p:cNvPr>
          <p:cNvSpPr/>
          <p:nvPr/>
        </p:nvSpPr>
        <p:spPr>
          <a:xfrm>
            <a:off x="4679566" y="5510968"/>
            <a:ext cx="323862" cy="1226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A2A5C02-DB94-4692-BA10-AC927169469C}"/>
              </a:ext>
            </a:extLst>
          </p:cNvPr>
          <p:cNvCxnSpPr>
            <a:cxnSpLocks/>
          </p:cNvCxnSpPr>
          <p:nvPr/>
        </p:nvCxnSpPr>
        <p:spPr>
          <a:xfrm>
            <a:off x="4288178" y="4267017"/>
            <a:ext cx="13612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6934141-3450-4770-A18F-14364BB90A26}"/>
              </a:ext>
            </a:extLst>
          </p:cNvPr>
          <p:cNvCxnSpPr>
            <a:cxnSpLocks/>
          </p:cNvCxnSpPr>
          <p:nvPr/>
        </p:nvCxnSpPr>
        <p:spPr>
          <a:xfrm>
            <a:off x="4288178" y="4431793"/>
            <a:ext cx="13612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7C964B8-8497-447A-B70C-ED7B40DFC0B4}"/>
              </a:ext>
            </a:extLst>
          </p:cNvPr>
          <p:cNvCxnSpPr>
            <a:cxnSpLocks/>
          </p:cNvCxnSpPr>
          <p:nvPr/>
        </p:nvCxnSpPr>
        <p:spPr>
          <a:xfrm>
            <a:off x="4288178" y="4556948"/>
            <a:ext cx="13612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6739B74-7119-450E-BFFE-6756B2F04153}"/>
              </a:ext>
            </a:extLst>
          </p:cNvPr>
          <p:cNvCxnSpPr>
            <a:cxnSpLocks/>
          </p:cNvCxnSpPr>
          <p:nvPr/>
        </p:nvCxnSpPr>
        <p:spPr>
          <a:xfrm>
            <a:off x="4288178" y="4721724"/>
            <a:ext cx="13612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5F8E0C5-9720-404C-AC26-918AF666FDE5}"/>
              </a:ext>
            </a:extLst>
          </p:cNvPr>
          <p:cNvCxnSpPr>
            <a:cxnSpLocks/>
          </p:cNvCxnSpPr>
          <p:nvPr/>
        </p:nvCxnSpPr>
        <p:spPr>
          <a:xfrm>
            <a:off x="4288178" y="4891485"/>
            <a:ext cx="13612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D378AC2-CF0D-4CA6-A44A-97BC2FDE1112}"/>
              </a:ext>
            </a:extLst>
          </p:cNvPr>
          <p:cNvCxnSpPr>
            <a:cxnSpLocks/>
          </p:cNvCxnSpPr>
          <p:nvPr/>
        </p:nvCxnSpPr>
        <p:spPr>
          <a:xfrm>
            <a:off x="4288178" y="5056261"/>
            <a:ext cx="13612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20962E9-C1E8-4818-8556-F54B0FBF3BB3}"/>
              </a:ext>
            </a:extLst>
          </p:cNvPr>
          <p:cNvCxnSpPr>
            <a:cxnSpLocks/>
          </p:cNvCxnSpPr>
          <p:nvPr/>
        </p:nvCxnSpPr>
        <p:spPr>
          <a:xfrm>
            <a:off x="4288178" y="5181416"/>
            <a:ext cx="13612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785F683-0667-469F-AE06-949BF52FC7F7}"/>
              </a:ext>
            </a:extLst>
          </p:cNvPr>
          <p:cNvCxnSpPr>
            <a:cxnSpLocks/>
          </p:cNvCxnSpPr>
          <p:nvPr/>
        </p:nvCxnSpPr>
        <p:spPr>
          <a:xfrm>
            <a:off x="4288178" y="5346192"/>
            <a:ext cx="13612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25D9369-D519-457C-93BD-E8A5FA2D4315}"/>
              </a:ext>
            </a:extLst>
          </p:cNvPr>
          <p:cNvCxnSpPr>
            <a:cxnSpLocks/>
          </p:cNvCxnSpPr>
          <p:nvPr/>
        </p:nvCxnSpPr>
        <p:spPr>
          <a:xfrm>
            <a:off x="4288178" y="5471349"/>
            <a:ext cx="13612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E747DC1-6DA2-4349-A305-6CC0B1C44780}"/>
              </a:ext>
            </a:extLst>
          </p:cNvPr>
          <p:cNvCxnSpPr>
            <a:cxnSpLocks/>
          </p:cNvCxnSpPr>
          <p:nvPr/>
        </p:nvCxnSpPr>
        <p:spPr>
          <a:xfrm>
            <a:off x="4288178" y="5636125"/>
            <a:ext cx="13612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E24D18F-3377-4092-A660-C52DDD8A96C1}"/>
              </a:ext>
            </a:extLst>
          </p:cNvPr>
          <p:cNvCxnSpPr>
            <a:cxnSpLocks/>
          </p:cNvCxnSpPr>
          <p:nvPr/>
        </p:nvCxnSpPr>
        <p:spPr>
          <a:xfrm>
            <a:off x="4288178" y="5761280"/>
            <a:ext cx="13612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F42C7F4-9C2C-4376-BEBB-87FEB589C318}"/>
              </a:ext>
            </a:extLst>
          </p:cNvPr>
          <p:cNvCxnSpPr>
            <a:cxnSpLocks/>
          </p:cNvCxnSpPr>
          <p:nvPr/>
        </p:nvCxnSpPr>
        <p:spPr>
          <a:xfrm>
            <a:off x="4288178" y="5926056"/>
            <a:ext cx="13612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C2D18B3-DB25-431E-82DF-067EB6019DDD}"/>
              </a:ext>
            </a:extLst>
          </p:cNvPr>
          <p:cNvSpPr txBox="1"/>
          <p:nvPr/>
        </p:nvSpPr>
        <p:spPr>
          <a:xfrm>
            <a:off x="8092521" y="5002864"/>
            <a:ext cx="1405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= 4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94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DC6F-0B1F-4849-970C-2A8295786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09" y="701964"/>
            <a:ext cx="10515600" cy="1736871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문제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2. TF-IDF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구하기 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–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특정 단어의 중요도</a:t>
            </a:r>
            <a:b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sz="10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br>
              <a:rPr lang="en-US" altLang="ko-KR" sz="4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1D1FA-3A72-43A4-9FE0-A8C1BBB92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52" y="1658648"/>
            <a:ext cx="11550314" cy="130024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DF(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Document</a:t>
            </a:r>
            <a:r>
              <a:rPr lang="ko-KR" altLang="en-US" sz="2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2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frequency)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란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?</a:t>
            </a:r>
            <a:b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</a:b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특정 단어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가 등장한 문서 수</a:t>
            </a:r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9B8CC-2BB1-4F47-8015-2D2FEF018DEA}"/>
              </a:ext>
            </a:extLst>
          </p:cNvPr>
          <p:cNvSpPr txBox="1"/>
          <p:nvPr/>
        </p:nvSpPr>
        <p:spPr>
          <a:xfrm>
            <a:off x="1005609" y="517298"/>
            <a:ext cx="6186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자연어 처리 맛보기 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–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개념부터 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: IDF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구하기 전에 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DF!</a:t>
            </a:r>
            <a:endParaRPr lang="ko-KR" alt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C044601-B9FC-41F2-8ED3-F1148A652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075" y="2843617"/>
            <a:ext cx="10182668" cy="86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i="0" dirty="0"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DF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는 한 문서만 고려하는 값이 아니다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여러 개의 문서가 있을 때 어떤 특정한 단어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(term)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 얼마나 많은 문서에 등장하는지 확인 할 수 있는 값이 된다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2D18B3-DB25-431E-82DF-067EB6019DDD}"/>
              </a:ext>
            </a:extLst>
          </p:cNvPr>
          <p:cNvSpPr txBox="1"/>
          <p:nvPr/>
        </p:nvSpPr>
        <p:spPr>
          <a:xfrm>
            <a:off x="7088626" y="5680159"/>
            <a:ext cx="1405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=</a:t>
            </a:r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9D81E57-FD3C-4FAF-8518-948D6BDCA0FE}"/>
              </a:ext>
            </a:extLst>
          </p:cNvPr>
          <p:cNvSpPr/>
          <p:nvPr/>
        </p:nvSpPr>
        <p:spPr>
          <a:xfrm>
            <a:off x="3699718" y="5720129"/>
            <a:ext cx="1467691" cy="2893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643C949-148F-4D17-AB82-BAEA4F1F0579}"/>
              </a:ext>
            </a:extLst>
          </p:cNvPr>
          <p:cNvSpPr txBox="1"/>
          <p:nvPr/>
        </p:nvSpPr>
        <p:spPr>
          <a:xfrm>
            <a:off x="3699719" y="5686136"/>
            <a:ext cx="3346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0404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“</a:t>
            </a:r>
            <a:r>
              <a:rPr lang="ko-KR" altLang="en-US" dirty="0">
                <a:solidFill>
                  <a:srgbClr val="40404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인공 지능</a:t>
            </a:r>
            <a:r>
              <a:rPr lang="en-US" altLang="ko-KR" dirty="0">
                <a:solidFill>
                  <a:srgbClr val="40404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” (t) </a:t>
            </a:r>
            <a:r>
              <a:rPr lang="ko-KR" altLang="en-US" dirty="0">
                <a:solidFill>
                  <a:srgbClr val="40404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가 나온 문서 수</a:t>
            </a:r>
            <a:r>
              <a:rPr lang="en-US" altLang="ko-KR" dirty="0">
                <a:solidFill>
                  <a:srgbClr val="40404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(d)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609AC6A-251B-4E6A-9936-6008346AE309}"/>
              </a:ext>
            </a:extLst>
          </p:cNvPr>
          <p:cNvSpPr txBox="1"/>
          <p:nvPr/>
        </p:nvSpPr>
        <p:spPr>
          <a:xfrm>
            <a:off x="7566660" y="5656020"/>
            <a:ext cx="448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16D4AFDE-ACC8-4DF0-8AE7-08A536693855}"/>
              </a:ext>
            </a:extLst>
          </p:cNvPr>
          <p:cNvSpPr/>
          <p:nvPr/>
        </p:nvSpPr>
        <p:spPr>
          <a:xfrm>
            <a:off x="2652499" y="3885413"/>
            <a:ext cx="1079151" cy="1228489"/>
          </a:xfrm>
          <a:prstGeom prst="rect">
            <a:avLst/>
          </a:prstGeom>
          <a:solidFill>
            <a:srgbClr val="E9DF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B25CE72-1AD9-417E-A82A-424F242F76F8}"/>
              </a:ext>
            </a:extLst>
          </p:cNvPr>
          <p:cNvSpPr txBox="1"/>
          <p:nvPr/>
        </p:nvSpPr>
        <p:spPr>
          <a:xfrm>
            <a:off x="2804287" y="5156577"/>
            <a:ext cx="906485" cy="189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뉴스 기사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(d)</a:t>
            </a:r>
            <a:endParaRPr lang="ko-KR" altLang="en-US" sz="105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4ED283F-44F6-45FC-94DE-848F4F6EDE3D}"/>
              </a:ext>
            </a:extLst>
          </p:cNvPr>
          <p:cNvSpPr/>
          <p:nvPr/>
        </p:nvSpPr>
        <p:spPr>
          <a:xfrm>
            <a:off x="3362099" y="4179946"/>
            <a:ext cx="208943" cy="695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8FFC82B-60C0-41C9-BDBB-7FB5343823F4}"/>
              </a:ext>
            </a:extLst>
          </p:cNvPr>
          <p:cNvSpPr/>
          <p:nvPr/>
        </p:nvSpPr>
        <p:spPr>
          <a:xfrm>
            <a:off x="2814763" y="4099359"/>
            <a:ext cx="208943" cy="695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CC48B91-DF79-4EE1-979D-9BCB480E749F}"/>
              </a:ext>
            </a:extLst>
          </p:cNvPr>
          <p:cNvSpPr/>
          <p:nvPr/>
        </p:nvSpPr>
        <p:spPr>
          <a:xfrm>
            <a:off x="3410434" y="4536760"/>
            <a:ext cx="208943" cy="695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9C35BEFA-2CDC-404B-AA9D-DCADE8F3095F}"/>
              </a:ext>
            </a:extLst>
          </p:cNvPr>
          <p:cNvSpPr/>
          <p:nvPr/>
        </p:nvSpPr>
        <p:spPr>
          <a:xfrm>
            <a:off x="2993665" y="4707722"/>
            <a:ext cx="208943" cy="695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F3F023CA-BEF2-4CF8-AE7C-243A459E8968}"/>
              </a:ext>
            </a:extLst>
          </p:cNvPr>
          <p:cNvCxnSpPr>
            <a:cxnSpLocks/>
          </p:cNvCxnSpPr>
          <p:nvPr/>
        </p:nvCxnSpPr>
        <p:spPr>
          <a:xfrm>
            <a:off x="2741157" y="4001944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604D0DA5-48B4-4070-8771-6D86834C0B8A}"/>
              </a:ext>
            </a:extLst>
          </p:cNvPr>
          <p:cNvCxnSpPr>
            <a:cxnSpLocks/>
          </p:cNvCxnSpPr>
          <p:nvPr/>
        </p:nvCxnSpPr>
        <p:spPr>
          <a:xfrm>
            <a:off x="2741157" y="4095433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7C619307-38D8-4EC4-9457-0F6D4DCEDEBF}"/>
              </a:ext>
            </a:extLst>
          </p:cNvPr>
          <p:cNvCxnSpPr>
            <a:cxnSpLocks/>
          </p:cNvCxnSpPr>
          <p:nvPr/>
        </p:nvCxnSpPr>
        <p:spPr>
          <a:xfrm>
            <a:off x="2741157" y="4166442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44F33023-16ED-4DB0-B6C1-B5CA1422138E}"/>
              </a:ext>
            </a:extLst>
          </p:cNvPr>
          <p:cNvCxnSpPr>
            <a:cxnSpLocks/>
          </p:cNvCxnSpPr>
          <p:nvPr/>
        </p:nvCxnSpPr>
        <p:spPr>
          <a:xfrm>
            <a:off x="2741157" y="4259930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37BD04F9-AE6F-4118-BEED-1ADCC07B81C8}"/>
              </a:ext>
            </a:extLst>
          </p:cNvPr>
          <p:cNvCxnSpPr>
            <a:cxnSpLocks/>
          </p:cNvCxnSpPr>
          <p:nvPr/>
        </p:nvCxnSpPr>
        <p:spPr>
          <a:xfrm>
            <a:off x="2741157" y="4356247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CD05F12E-E4F9-4C49-8A91-055A5C46282A}"/>
              </a:ext>
            </a:extLst>
          </p:cNvPr>
          <p:cNvCxnSpPr>
            <a:cxnSpLocks/>
          </p:cNvCxnSpPr>
          <p:nvPr/>
        </p:nvCxnSpPr>
        <p:spPr>
          <a:xfrm>
            <a:off x="2741157" y="4449736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37ADFA8D-5A1D-4B82-B43A-4D141B288EB6}"/>
              </a:ext>
            </a:extLst>
          </p:cNvPr>
          <p:cNvCxnSpPr>
            <a:cxnSpLocks/>
          </p:cNvCxnSpPr>
          <p:nvPr/>
        </p:nvCxnSpPr>
        <p:spPr>
          <a:xfrm>
            <a:off x="2741157" y="4520745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13639C93-5D03-4EA0-A0E1-8172D6B42753}"/>
              </a:ext>
            </a:extLst>
          </p:cNvPr>
          <p:cNvCxnSpPr>
            <a:cxnSpLocks/>
          </p:cNvCxnSpPr>
          <p:nvPr/>
        </p:nvCxnSpPr>
        <p:spPr>
          <a:xfrm>
            <a:off x="2741157" y="4614234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34D9DA88-DD0C-405B-B945-2C3AE92012AC}"/>
              </a:ext>
            </a:extLst>
          </p:cNvPr>
          <p:cNvCxnSpPr>
            <a:cxnSpLocks/>
          </p:cNvCxnSpPr>
          <p:nvPr/>
        </p:nvCxnSpPr>
        <p:spPr>
          <a:xfrm>
            <a:off x="2741157" y="4685243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D22EE0C7-7E19-4DF0-A5D9-FB8CDFAE2F96}"/>
              </a:ext>
            </a:extLst>
          </p:cNvPr>
          <p:cNvCxnSpPr>
            <a:cxnSpLocks/>
          </p:cNvCxnSpPr>
          <p:nvPr/>
        </p:nvCxnSpPr>
        <p:spPr>
          <a:xfrm>
            <a:off x="2741157" y="4778732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635323E4-9D72-4B0A-957D-CF97CA8007E0}"/>
              </a:ext>
            </a:extLst>
          </p:cNvPr>
          <p:cNvCxnSpPr>
            <a:cxnSpLocks/>
          </p:cNvCxnSpPr>
          <p:nvPr/>
        </p:nvCxnSpPr>
        <p:spPr>
          <a:xfrm>
            <a:off x="2741157" y="4849741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2EBEB22D-F523-447C-8385-F27D7EAEE952}"/>
              </a:ext>
            </a:extLst>
          </p:cNvPr>
          <p:cNvCxnSpPr>
            <a:cxnSpLocks/>
          </p:cNvCxnSpPr>
          <p:nvPr/>
        </p:nvCxnSpPr>
        <p:spPr>
          <a:xfrm>
            <a:off x="2741157" y="4943229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46935858-866C-4CD5-A5D4-8AFF0D7EBE3D}"/>
              </a:ext>
            </a:extLst>
          </p:cNvPr>
          <p:cNvSpPr/>
          <p:nvPr/>
        </p:nvSpPr>
        <p:spPr>
          <a:xfrm>
            <a:off x="4051938" y="3885413"/>
            <a:ext cx="1079151" cy="1228489"/>
          </a:xfrm>
          <a:prstGeom prst="rect">
            <a:avLst/>
          </a:prstGeom>
          <a:solidFill>
            <a:srgbClr val="E9DF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E4779A4-1144-4A06-AE4B-886A734ABC02}"/>
              </a:ext>
            </a:extLst>
          </p:cNvPr>
          <p:cNvSpPr txBox="1"/>
          <p:nvPr/>
        </p:nvSpPr>
        <p:spPr>
          <a:xfrm>
            <a:off x="4203726" y="5156578"/>
            <a:ext cx="906485" cy="189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다른 문서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1(d)</a:t>
            </a:r>
            <a:endParaRPr lang="ko-KR" altLang="en-US" sz="1050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6560063F-EE6D-4658-9D76-D4A7F7E35263}"/>
              </a:ext>
            </a:extLst>
          </p:cNvPr>
          <p:cNvSpPr/>
          <p:nvPr/>
        </p:nvSpPr>
        <p:spPr>
          <a:xfrm>
            <a:off x="4761539" y="4179946"/>
            <a:ext cx="208943" cy="695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BEBFE0D-5740-4833-A80B-761F1A3CAB64}"/>
              </a:ext>
            </a:extLst>
          </p:cNvPr>
          <p:cNvSpPr/>
          <p:nvPr/>
        </p:nvSpPr>
        <p:spPr>
          <a:xfrm>
            <a:off x="4214202" y="4099359"/>
            <a:ext cx="208943" cy="695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A6E63833-114E-43B9-B8E6-F0473515495D}"/>
              </a:ext>
            </a:extLst>
          </p:cNvPr>
          <p:cNvCxnSpPr>
            <a:cxnSpLocks/>
          </p:cNvCxnSpPr>
          <p:nvPr/>
        </p:nvCxnSpPr>
        <p:spPr>
          <a:xfrm>
            <a:off x="4140597" y="4001944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D0CCCB-C3AB-4B4B-9BCA-8153AACB1176}"/>
              </a:ext>
            </a:extLst>
          </p:cNvPr>
          <p:cNvCxnSpPr>
            <a:cxnSpLocks/>
          </p:cNvCxnSpPr>
          <p:nvPr/>
        </p:nvCxnSpPr>
        <p:spPr>
          <a:xfrm>
            <a:off x="4140597" y="4095433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93EE8BEC-E8C2-4734-BA01-C697EBE9FB43}"/>
              </a:ext>
            </a:extLst>
          </p:cNvPr>
          <p:cNvCxnSpPr>
            <a:cxnSpLocks/>
          </p:cNvCxnSpPr>
          <p:nvPr/>
        </p:nvCxnSpPr>
        <p:spPr>
          <a:xfrm>
            <a:off x="4140597" y="4166442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CAC8DBE3-DBC5-4C6E-8C9D-2C0121EB5F30}"/>
              </a:ext>
            </a:extLst>
          </p:cNvPr>
          <p:cNvCxnSpPr>
            <a:cxnSpLocks/>
          </p:cNvCxnSpPr>
          <p:nvPr/>
        </p:nvCxnSpPr>
        <p:spPr>
          <a:xfrm>
            <a:off x="4140597" y="4259930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E44B4270-F7E7-4040-B799-D9D6781ED855}"/>
              </a:ext>
            </a:extLst>
          </p:cNvPr>
          <p:cNvCxnSpPr>
            <a:cxnSpLocks/>
          </p:cNvCxnSpPr>
          <p:nvPr/>
        </p:nvCxnSpPr>
        <p:spPr>
          <a:xfrm>
            <a:off x="4140597" y="4356247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6EFA8D42-3CBC-48FD-8CCD-7949FC2F9600}"/>
              </a:ext>
            </a:extLst>
          </p:cNvPr>
          <p:cNvCxnSpPr>
            <a:cxnSpLocks/>
          </p:cNvCxnSpPr>
          <p:nvPr/>
        </p:nvCxnSpPr>
        <p:spPr>
          <a:xfrm>
            <a:off x="4140597" y="4449736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2F7313B4-F9C8-4398-B6E8-664AF46AE77E}"/>
              </a:ext>
            </a:extLst>
          </p:cNvPr>
          <p:cNvCxnSpPr>
            <a:cxnSpLocks/>
          </p:cNvCxnSpPr>
          <p:nvPr/>
        </p:nvCxnSpPr>
        <p:spPr>
          <a:xfrm>
            <a:off x="4140597" y="4520745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4BC17019-212B-49F0-AD54-00A84382A44C}"/>
              </a:ext>
            </a:extLst>
          </p:cNvPr>
          <p:cNvCxnSpPr>
            <a:cxnSpLocks/>
          </p:cNvCxnSpPr>
          <p:nvPr/>
        </p:nvCxnSpPr>
        <p:spPr>
          <a:xfrm>
            <a:off x="4140597" y="4614234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74781E6B-6D8D-46E7-BF46-BBD7CECC35B4}"/>
              </a:ext>
            </a:extLst>
          </p:cNvPr>
          <p:cNvCxnSpPr>
            <a:cxnSpLocks/>
          </p:cNvCxnSpPr>
          <p:nvPr/>
        </p:nvCxnSpPr>
        <p:spPr>
          <a:xfrm>
            <a:off x="4140597" y="4685243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80B3272C-6E4B-46BC-9858-EEC0F5BCE131}"/>
              </a:ext>
            </a:extLst>
          </p:cNvPr>
          <p:cNvCxnSpPr>
            <a:cxnSpLocks/>
          </p:cNvCxnSpPr>
          <p:nvPr/>
        </p:nvCxnSpPr>
        <p:spPr>
          <a:xfrm>
            <a:off x="4140597" y="4778732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39FF8E9-3E5A-4E89-81EE-2CDE4047733F}"/>
              </a:ext>
            </a:extLst>
          </p:cNvPr>
          <p:cNvCxnSpPr>
            <a:cxnSpLocks/>
          </p:cNvCxnSpPr>
          <p:nvPr/>
        </p:nvCxnSpPr>
        <p:spPr>
          <a:xfrm>
            <a:off x="4140597" y="4849741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76491979-7D72-4470-AB72-9E74091ECAD7}"/>
              </a:ext>
            </a:extLst>
          </p:cNvPr>
          <p:cNvCxnSpPr>
            <a:cxnSpLocks/>
          </p:cNvCxnSpPr>
          <p:nvPr/>
        </p:nvCxnSpPr>
        <p:spPr>
          <a:xfrm>
            <a:off x="4140597" y="4943229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00FF623E-00D4-426E-B1CE-C3538A3B8C76}"/>
              </a:ext>
            </a:extLst>
          </p:cNvPr>
          <p:cNvSpPr/>
          <p:nvPr/>
        </p:nvSpPr>
        <p:spPr>
          <a:xfrm>
            <a:off x="5469090" y="3885413"/>
            <a:ext cx="1079151" cy="1228489"/>
          </a:xfrm>
          <a:prstGeom prst="rect">
            <a:avLst/>
          </a:prstGeom>
          <a:solidFill>
            <a:srgbClr val="E9DF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CFFD8F9-DD00-44F6-8846-917D6D43EF80}"/>
              </a:ext>
            </a:extLst>
          </p:cNvPr>
          <p:cNvSpPr txBox="1"/>
          <p:nvPr/>
        </p:nvSpPr>
        <p:spPr>
          <a:xfrm>
            <a:off x="5620877" y="5156577"/>
            <a:ext cx="906485" cy="189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다른 문서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2(d)</a:t>
            </a:r>
            <a:endParaRPr lang="ko-KR" altLang="en-US" sz="105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B40B1D4-7C4A-47B9-937E-976E3BF36554}"/>
              </a:ext>
            </a:extLst>
          </p:cNvPr>
          <p:cNvSpPr/>
          <p:nvPr/>
        </p:nvSpPr>
        <p:spPr>
          <a:xfrm>
            <a:off x="6178689" y="4179946"/>
            <a:ext cx="208943" cy="695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21BC370C-16F0-44B6-A72C-2ACCF23226F0}"/>
              </a:ext>
            </a:extLst>
          </p:cNvPr>
          <p:cNvSpPr/>
          <p:nvPr/>
        </p:nvSpPr>
        <p:spPr>
          <a:xfrm>
            <a:off x="5631354" y="4099359"/>
            <a:ext cx="208943" cy="695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678D9B4-F0E9-4F3D-B674-CC58D2DF7635}"/>
              </a:ext>
            </a:extLst>
          </p:cNvPr>
          <p:cNvSpPr/>
          <p:nvPr/>
        </p:nvSpPr>
        <p:spPr>
          <a:xfrm>
            <a:off x="6227025" y="4536760"/>
            <a:ext cx="208943" cy="695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90FB8D37-73DB-43FF-9272-94330958046F}"/>
              </a:ext>
            </a:extLst>
          </p:cNvPr>
          <p:cNvCxnSpPr>
            <a:cxnSpLocks/>
          </p:cNvCxnSpPr>
          <p:nvPr/>
        </p:nvCxnSpPr>
        <p:spPr>
          <a:xfrm>
            <a:off x="5557747" y="4001944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030AF88E-3D59-40F2-9995-C08C78B8E29A}"/>
              </a:ext>
            </a:extLst>
          </p:cNvPr>
          <p:cNvCxnSpPr>
            <a:cxnSpLocks/>
          </p:cNvCxnSpPr>
          <p:nvPr/>
        </p:nvCxnSpPr>
        <p:spPr>
          <a:xfrm>
            <a:off x="5557747" y="4095433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3E4D32F6-90B2-4F51-B47D-6452137B25B6}"/>
              </a:ext>
            </a:extLst>
          </p:cNvPr>
          <p:cNvCxnSpPr>
            <a:cxnSpLocks/>
          </p:cNvCxnSpPr>
          <p:nvPr/>
        </p:nvCxnSpPr>
        <p:spPr>
          <a:xfrm>
            <a:off x="5557747" y="4166442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9CC7FD6C-650A-4D18-8BF0-EA3D1E7E55D4}"/>
              </a:ext>
            </a:extLst>
          </p:cNvPr>
          <p:cNvCxnSpPr>
            <a:cxnSpLocks/>
          </p:cNvCxnSpPr>
          <p:nvPr/>
        </p:nvCxnSpPr>
        <p:spPr>
          <a:xfrm>
            <a:off x="5557747" y="4259930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4786B508-5264-4CBC-A841-C7C2AED39210}"/>
              </a:ext>
            </a:extLst>
          </p:cNvPr>
          <p:cNvCxnSpPr>
            <a:cxnSpLocks/>
          </p:cNvCxnSpPr>
          <p:nvPr/>
        </p:nvCxnSpPr>
        <p:spPr>
          <a:xfrm>
            <a:off x="5557747" y="4356247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782571E9-F7BF-4CCA-9AD5-1EEA7A3EF543}"/>
              </a:ext>
            </a:extLst>
          </p:cNvPr>
          <p:cNvCxnSpPr>
            <a:cxnSpLocks/>
          </p:cNvCxnSpPr>
          <p:nvPr/>
        </p:nvCxnSpPr>
        <p:spPr>
          <a:xfrm>
            <a:off x="5557747" y="4449736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AA32CCEB-B1A4-46AF-9A5B-34FB23A4551F}"/>
              </a:ext>
            </a:extLst>
          </p:cNvPr>
          <p:cNvCxnSpPr>
            <a:cxnSpLocks/>
          </p:cNvCxnSpPr>
          <p:nvPr/>
        </p:nvCxnSpPr>
        <p:spPr>
          <a:xfrm>
            <a:off x="5557747" y="4520745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413695E2-D9BC-40C4-86DC-B1C01705DBD7}"/>
              </a:ext>
            </a:extLst>
          </p:cNvPr>
          <p:cNvCxnSpPr>
            <a:cxnSpLocks/>
          </p:cNvCxnSpPr>
          <p:nvPr/>
        </p:nvCxnSpPr>
        <p:spPr>
          <a:xfrm>
            <a:off x="5557747" y="4614234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5EAD85DF-DC70-4F7F-8BBB-DB3E4ABE5A74}"/>
              </a:ext>
            </a:extLst>
          </p:cNvPr>
          <p:cNvCxnSpPr>
            <a:cxnSpLocks/>
          </p:cNvCxnSpPr>
          <p:nvPr/>
        </p:nvCxnSpPr>
        <p:spPr>
          <a:xfrm>
            <a:off x="5557747" y="4685243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5BDDA364-B85D-4BBB-BCDB-547F79C45F09}"/>
              </a:ext>
            </a:extLst>
          </p:cNvPr>
          <p:cNvCxnSpPr>
            <a:cxnSpLocks/>
          </p:cNvCxnSpPr>
          <p:nvPr/>
        </p:nvCxnSpPr>
        <p:spPr>
          <a:xfrm>
            <a:off x="5557747" y="4778732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487C3858-B226-4620-9B90-65BC4ABC21ED}"/>
              </a:ext>
            </a:extLst>
          </p:cNvPr>
          <p:cNvCxnSpPr>
            <a:cxnSpLocks/>
          </p:cNvCxnSpPr>
          <p:nvPr/>
        </p:nvCxnSpPr>
        <p:spPr>
          <a:xfrm>
            <a:off x="5557747" y="4849741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BFCA8EEE-C8E1-433B-9D1B-3DF108D08B99}"/>
              </a:ext>
            </a:extLst>
          </p:cNvPr>
          <p:cNvCxnSpPr>
            <a:cxnSpLocks/>
          </p:cNvCxnSpPr>
          <p:nvPr/>
        </p:nvCxnSpPr>
        <p:spPr>
          <a:xfrm>
            <a:off x="5557747" y="4943229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6966AD1-4857-4ED6-95C5-170E1D3BD5D0}"/>
              </a:ext>
            </a:extLst>
          </p:cNvPr>
          <p:cNvSpPr/>
          <p:nvPr/>
        </p:nvSpPr>
        <p:spPr>
          <a:xfrm>
            <a:off x="6894077" y="3885413"/>
            <a:ext cx="1079151" cy="1228489"/>
          </a:xfrm>
          <a:prstGeom prst="rect">
            <a:avLst/>
          </a:prstGeom>
          <a:solidFill>
            <a:srgbClr val="E9DF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7A1F853-85AD-4182-AB40-BFEE5269CE83}"/>
              </a:ext>
            </a:extLst>
          </p:cNvPr>
          <p:cNvSpPr txBox="1"/>
          <p:nvPr/>
        </p:nvSpPr>
        <p:spPr>
          <a:xfrm>
            <a:off x="7045864" y="5156577"/>
            <a:ext cx="906485" cy="189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rgbClr val="40404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다른 문서</a:t>
            </a:r>
            <a:r>
              <a:rPr lang="en-US" altLang="ko-KR" sz="1050" dirty="0">
                <a:solidFill>
                  <a:srgbClr val="40404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3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(d)</a:t>
            </a:r>
            <a:endParaRPr lang="ko-KR" altLang="en-US" sz="1050" dirty="0"/>
          </a:p>
        </p:txBody>
      </p: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45D0926C-1101-451F-AA85-14CFE483F719}"/>
              </a:ext>
            </a:extLst>
          </p:cNvPr>
          <p:cNvCxnSpPr>
            <a:cxnSpLocks/>
          </p:cNvCxnSpPr>
          <p:nvPr/>
        </p:nvCxnSpPr>
        <p:spPr>
          <a:xfrm>
            <a:off x="6982735" y="4001944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964EBB6A-5A35-4E4E-A13A-4FC083DAA2E8}"/>
              </a:ext>
            </a:extLst>
          </p:cNvPr>
          <p:cNvCxnSpPr>
            <a:cxnSpLocks/>
          </p:cNvCxnSpPr>
          <p:nvPr/>
        </p:nvCxnSpPr>
        <p:spPr>
          <a:xfrm>
            <a:off x="6982735" y="4095433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BA18066A-3F57-4FC1-9B24-D2DEB74A735A}"/>
              </a:ext>
            </a:extLst>
          </p:cNvPr>
          <p:cNvCxnSpPr>
            <a:cxnSpLocks/>
          </p:cNvCxnSpPr>
          <p:nvPr/>
        </p:nvCxnSpPr>
        <p:spPr>
          <a:xfrm>
            <a:off x="6982735" y="4166442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6A675101-F589-49EB-9C13-6A52E6EBEFD5}"/>
              </a:ext>
            </a:extLst>
          </p:cNvPr>
          <p:cNvCxnSpPr>
            <a:cxnSpLocks/>
          </p:cNvCxnSpPr>
          <p:nvPr/>
        </p:nvCxnSpPr>
        <p:spPr>
          <a:xfrm>
            <a:off x="6982735" y="4259930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005E8908-0EFB-462A-89A8-45495EC8438E}"/>
              </a:ext>
            </a:extLst>
          </p:cNvPr>
          <p:cNvCxnSpPr>
            <a:cxnSpLocks/>
          </p:cNvCxnSpPr>
          <p:nvPr/>
        </p:nvCxnSpPr>
        <p:spPr>
          <a:xfrm>
            <a:off x="6982735" y="4356247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F5A254C8-6EDF-4647-A8E0-75F724B037A5}"/>
              </a:ext>
            </a:extLst>
          </p:cNvPr>
          <p:cNvCxnSpPr>
            <a:cxnSpLocks/>
          </p:cNvCxnSpPr>
          <p:nvPr/>
        </p:nvCxnSpPr>
        <p:spPr>
          <a:xfrm>
            <a:off x="6982735" y="4449736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EE4A8BF1-0C40-4A13-9643-A2B7277DCC50}"/>
              </a:ext>
            </a:extLst>
          </p:cNvPr>
          <p:cNvCxnSpPr>
            <a:cxnSpLocks/>
          </p:cNvCxnSpPr>
          <p:nvPr/>
        </p:nvCxnSpPr>
        <p:spPr>
          <a:xfrm>
            <a:off x="6982735" y="4520745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7889BFCC-BF96-492A-9908-9E3CF15323D5}"/>
              </a:ext>
            </a:extLst>
          </p:cNvPr>
          <p:cNvCxnSpPr>
            <a:cxnSpLocks/>
          </p:cNvCxnSpPr>
          <p:nvPr/>
        </p:nvCxnSpPr>
        <p:spPr>
          <a:xfrm>
            <a:off x="6982735" y="4614234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2108151C-C57E-460F-A684-B5CECE924BD1}"/>
              </a:ext>
            </a:extLst>
          </p:cNvPr>
          <p:cNvCxnSpPr>
            <a:cxnSpLocks/>
          </p:cNvCxnSpPr>
          <p:nvPr/>
        </p:nvCxnSpPr>
        <p:spPr>
          <a:xfrm>
            <a:off x="6982735" y="4685243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66D7F99A-3727-42A7-9379-49585140CB08}"/>
              </a:ext>
            </a:extLst>
          </p:cNvPr>
          <p:cNvCxnSpPr>
            <a:cxnSpLocks/>
          </p:cNvCxnSpPr>
          <p:nvPr/>
        </p:nvCxnSpPr>
        <p:spPr>
          <a:xfrm>
            <a:off x="6982735" y="4778732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BBE584F4-13B2-4E6E-8DFB-E59612FB7396}"/>
              </a:ext>
            </a:extLst>
          </p:cNvPr>
          <p:cNvCxnSpPr>
            <a:cxnSpLocks/>
          </p:cNvCxnSpPr>
          <p:nvPr/>
        </p:nvCxnSpPr>
        <p:spPr>
          <a:xfrm>
            <a:off x="6982735" y="4849741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E8906D0C-5CAD-41A6-8104-0670579B540A}"/>
              </a:ext>
            </a:extLst>
          </p:cNvPr>
          <p:cNvCxnSpPr>
            <a:cxnSpLocks/>
          </p:cNvCxnSpPr>
          <p:nvPr/>
        </p:nvCxnSpPr>
        <p:spPr>
          <a:xfrm>
            <a:off x="6982735" y="4943229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40D0B26D-90A4-44F1-A567-66877CED59B3}"/>
              </a:ext>
            </a:extLst>
          </p:cNvPr>
          <p:cNvSpPr/>
          <p:nvPr/>
        </p:nvSpPr>
        <p:spPr>
          <a:xfrm>
            <a:off x="8290800" y="3885413"/>
            <a:ext cx="1079151" cy="1228489"/>
          </a:xfrm>
          <a:prstGeom prst="rect">
            <a:avLst/>
          </a:prstGeom>
          <a:solidFill>
            <a:srgbClr val="E9DF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B3939C63-CAB7-463C-AA85-1192FD6EDB96}"/>
              </a:ext>
            </a:extLst>
          </p:cNvPr>
          <p:cNvSpPr txBox="1"/>
          <p:nvPr/>
        </p:nvSpPr>
        <p:spPr>
          <a:xfrm>
            <a:off x="8442587" y="5156577"/>
            <a:ext cx="90648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rgbClr val="40404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다른 문서</a:t>
            </a:r>
            <a:r>
              <a:rPr lang="en-US" altLang="ko-KR" sz="1050" dirty="0">
                <a:solidFill>
                  <a:srgbClr val="40404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4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Arial" panose="020B0604020202020204" pitchFamily="34" charset="0"/>
              </a:rPr>
              <a:t>(d)</a:t>
            </a:r>
            <a:endParaRPr lang="ko-KR" altLang="en-US" sz="1050" dirty="0"/>
          </a:p>
        </p:txBody>
      </p: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7F860055-734A-4C93-8461-E0A6C64D7F1D}"/>
              </a:ext>
            </a:extLst>
          </p:cNvPr>
          <p:cNvCxnSpPr>
            <a:cxnSpLocks/>
          </p:cNvCxnSpPr>
          <p:nvPr/>
        </p:nvCxnSpPr>
        <p:spPr>
          <a:xfrm>
            <a:off x="8379458" y="4001944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E81436FE-52AD-4327-BAFA-CD778B351BB3}"/>
              </a:ext>
            </a:extLst>
          </p:cNvPr>
          <p:cNvCxnSpPr>
            <a:cxnSpLocks/>
          </p:cNvCxnSpPr>
          <p:nvPr/>
        </p:nvCxnSpPr>
        <p:spPr>
          <a:xfrm>
            <a:off x="8379458" y="4095433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8DD9B857-6E28-4789-9626-AE8DA8F80254}"/>
              </a:ext>
            </a:extLst>
          </p:cNvPr>
          <p:cNvCxnSpPr>
            <a:cxnSpLocks/>
          </p:cNvCxnSpPr>
          <p:nvPr/>
        </p:nvCxnSpPr>
        <p:spPr>
          <a:xfrm>
            <a:off x="8379458" y="4166442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B23F68A9-F3DB-4D87-AB5F-957D935A9D08}"/>
              </a:ext>
            </a:extLst>
          </p:cNvPr>
          <p:cNvCxnSpPr>
            <a:cxnSpLocks/>
          </p:cNvCxnSpPr>
          <p:nvPr/>
        </p:nvCxnSpPr>
        <p:spPr>
          <a:xfrm>
            <a:off x="8379458" y="4259930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AEB7DE4E-F7C7-4540-85D0-22FAD3A8C834}"/>
              </a:ext>
            </a:extLst>
          </p:cNvPr>
          <p:cNvCxnSpPr>
            <a:cxnSpLocks/>
          </p:cNvCxnSpPr>
          <p:nvPr/>
        </p:nvCxnSpPr>
        <p:spPr>
          <a:xfrm>
            <a:off x="8379458" y="4356247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070D87B-1064-4AF7-BEDC-4DFB4E126DF1}"/>
              </a:ext>
            </a:extLst>
          </p:cNvPr>
          <p:cNvCxnSpPr>
            <a:cxnSpLocks/>
          </p:cNvCxnSpPr>
          <p:nvPr/>
        </p:nvCxnSpPr>
        <p:spPr>
          <a:xfrm>
            <a:off x="8379458" y="4449736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0B321951-D6BB-4171-85AF-74C1BD293093}"/>
              </a:ext>
            </a:extLst>
          </p:cNvPr>
          <p:cNvCxnSpPr>
            <a:cxnSpLocks/>
          </p:cNvCxnSpPr>
          <p:nvPr/>
        </p:nvCxnSpPr>
        <p:spPr>
          <a:xfrm>
            <a:off x="8379458" y="4520745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09353D32-F50B-476F-B8DB-D2B7DE67A595}"/>
              </a:ext>
            </a:extLst>
          </p:cNvPr>
          <p:cNvCxnSpPr>
            <a:cxnSpLocks/>
          </p:cNvCxnSpPr>
          <p:nvPr/>
        </p:nvCxnSpPr>
        <p:spPr>
          <a:xfrm>
            <a:off x="8379458" y="4614234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A4A7B135-78F8-4D14-B4B2-4C1859937647}"/>
              </a:ext>
            </a:extLst>
          </p:cNvPr>
          <p:cNvCxnSpPr>
            <a:cxnSpLocks/>
          </p:cNvCxnSpPr>
          <p:nvPr/>
        </p:nvCxnSpPr>
        <p:spPr>
          <a:xfrm>
            <a:off x="8379458" y="4685243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6DF32832-605E-45C4-AE41-7087FE52D997}"/>
              </a:ext>
            </a:extLst>
          </p:cNvPr>
          <p:cNvCxnSpPr>
            <a:cxnSpLocks/>
          </p:cNvCxnSpPr>
          <p:nvPr/>
        </p:nvCxnSpPr>
        <p:spPr>
          <a:xfrm>
            <a:off x="8379458" y="4778732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17C8C9B5-6666-4E52-86F5-DD8CEA0EABE5}"/>
              </a:ext>
            </a:extLst>
          </p:cNvPr>
          <p:cNvCxnSpPr>
            <a:cxnSpLocks/>
          </p:cNvCxnSpPr>
          <p:nvPr/>
        </p:nvCxnSpPr>
        <p:spPr>
          <a:xfrm>
            <a:off x="8379458" y="4849741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B17A3D4E-2AF2-4AAC-B700-84C72ECFA660}"/>
              </a:ext>
            </a:extLst>
          </p:cNvPr>
          <p:cNvCxnSpPr>
            <a:cxnSpLocks/>
          </p:cNvCxnSpPr>
          <p:nvPr/>
        </p:nvCxnSpPr>
        <p:spPr>
          <a:xfrm>
            <a:off x="8379458" y="4943229"/>
            <a:ext cx="878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47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DC6F-0B1F-4849-970C-2A8295786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09" y="701964"/>
            <a:ext cx="10515600" cy="1736871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문제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2. TF-IDF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구하기 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–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특정 단어의 중요도</a:t>
            </a:r>
            <a:b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sz="10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</a:t>
            </a:r>
            <a:br>
              <a:rPr lang="en-US" altLang="ko-KR" sz="4400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1D1FA-3A72-43A4-9FE0-A8C1BBB92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52" y="1658648"/>
            <a:ext cx="11550314" cy="130024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IDF(Inverse </a:t>
            </a:r>
            <a:r>
              <a:rPr lang="en-US" altLang="ko-KR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Document</a:t>
            </a:r>
            <a:r>
              <a:rPr lang="ko-KR" altLang="en-US" sz="2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24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frequency)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란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?</a:t>
            </a:r>
            <a:b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</a:b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: ‘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특정 단어 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가 등장한 문서의 수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(DF)’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 반비례하는 수</a:t>
            </a:r>
            <a:r>
              <a:rPr lang="en-US" altLang="ko-KR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계산의 편의를 위해 로그 사용</a:t>
            </a:r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9B8CC-2BB1-4F47-8015-2D2FEF018DEA}"/>
              </a:ext>
            </a:extLst>
          </p:cNvPr>
          <p:cNvSpPr txBox="1"/>
          <p:nvPr/>
        </p:nvSpPr>
        <p:spPr>
          <a:xfrm>
            <a:off x="1005609" y="517298"/>
            <a:ext cx="6186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자연어 처리 맛보기 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– </a:t>
            </a:r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개념부터 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: IDF</a:t>
            </a:r>
            <a:endParaRPr lang="ko-KR" altLang="en-US" dirty="0"/>
          </a:p>
        </p:txBody>
      </p:sp>
      <p:sp>
        <p:nvSpPr>
          <p:cNvPr id="79" name="내용 개체 틀 2">
            <a:extLst>
              <a:ext uri="{FF2B5EF4-FFF2-40B4-BE49-F238E27FC236}">
                <a16:creationId xmlns:a16="http://schemas.microsoft.com/office/drawing/2014/main" id="{3B622A0E-518B-4AE7-938E-D484F170D6E6}"/>
              </a:ext>
            </a:extLst>
          </p:cNvPr>
          <p:cNvSpPr txBox="1">
            <a:spLocks/>
          </p:cNvSpPr>
          <p:nvPr/>
        </p:nvSpPr>
        <p:spPr>
          <a:xfrm>
            <a:off x="2057336" y="5502234"/>
            <a:ext cx="8211143" cy="81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특정 단어가 전체 문서에서 등장하지 않았을 경우 분모가 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0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 되는 걸 방지하기 위해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sz="16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들어감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!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9BE195-BDF2-4DF5-9B07-24D78BE0B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36" y="3607250"/>
            <a:ext cx="4231410" cy="102719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FCF22E25-B770-4E67-AF71-0FF817325C4C}"/>
              </a:ext>
            </a:extLst>
          </p:cNvPr>
          <p:cNvSpPr/>
          <p:nvPr/>
        </p:nvSpPr>
        <p:spPr>
          <a:xfrm>
            <a:off x="5996258" y="4120845"/>
            <a:ext cx="446049" cy="465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41C0F69E-821E-4FED-B8E5-6C99445122E2}"/>
              </a:ext>
            </a:extLst>
          </p:cNvPr>
          <p:cNvCxnSpPr>
            <a:cxnSpLocks/>
            <a:stCxn id="10" idx="2"/>
          </p:cNvCxnSpPr>
          <p:nvPr/>
        </p:nvCxnSpPr>
        <p:spPr>
          <a:xfrm rot="10800000" flipV="1">
            <a:off x="5394096" y="4353360"/>
            <a:ext cx="602163" cy="79467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내용 개체 틀 2">
            <a:extLst>
              <a:ext uri="{FF2B5EF4-FFF2-40B4-BE49-F238E27FC236}">
                <a16:creationId xmlns:a16="http://schemas.microsoft.com/office/drawing/2014/main" id="{F618987D-557D-4445-AC04-D8D9A59EB5B1}"/>
              </a:ext>
            </a:extLst>
          </p:cNvPr>
          <p:cNvSpPr txBox="1">
            <a:spLocks/>
          </p:cNvSpPr>
          <p:nvPr/>
        </p:nvSpPr>
        <p:spPr>
          <a:xfrm>
            <a:off x="1923521" y="5044266"/>
            <a:ext cx="2877079" cy="81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을 더 해주는 이유</a:t>
            </a:r>
            <a:r>
              <a: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</a:p>
        </p:txBody>
      </p:sp>
      <p:sp>
        <p:nvSpPr>
          <p:cNvPr id="96" name="내용 개체 틀 2">
            <a:extLst>
              <a:ext uri="{FF2B5EF4-FFF2-40B4-BE49-F238E27FC236}">
                <a16:creationId xmlns:a16="http://schemas.microsoft.com/office/drawing/2014/main" id="{673EC48C-C9E9-45AC-89A3-CE6C3EE93CB8}"/>
              </a:ext>
            </a:extLst>
          </p:cNvPr>
          <p:cNvSpPr txBox="1">
            <a:spLocks/>
          </p:cNvSpPr>
          <p:nvPr/>
        </p:nvSpPr>
        <p:spPr>
          <a:xfrm>
            <a:off x="6709937" y="3443431"/>
            <a:ext cx="3655601" cy="81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n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전체 문서 수</a:t>
            </a:r>
            <a:endParaRPr lang="en-US" altLang="ko-KR" sz="16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E1AB520C-9629-413A-B7A0-7B2D62AC5554}"/>
              </a:ext>
            </a:extLst>
          </p:cNvPr>
          <p:cNvSpPr/>
          <p:nvPr/>
        </p:nvSpPr>
        <p:spPr>
          <a:xfrm>
            <a:off x="6588661" y="3630912"/>
            <a:ext cx="433509" cy="443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55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893</Words>
  <Application>Microsoft Office PowerPoint</Application>
  <PresentationFormat>와이드스크린</PresentationFormat>
  <Paragraphs>89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12롯데마트드림Light</vt:lpstr>
      <vt:lpstr>맑은 고딕</vt:lpstr>
      <vt:lpstr>12롯데마트행복Bold</vt:lpstr>
      <vt:lpstr>Arial</vt:lpstr>
      <vt:lpstr>Office 테마</vt:lpstr>
      <vt:lpstr>🏳‍🌈선아가 내고 싶었던 문제들🏳‍🌈   </vt:lpstr>
      <vt:lpstr>⭐ 문제1은 몸풀기⭐   </vt:lpstr>
      <vt:lpstr>문제1. 글자 수 세기   텍스트 파일을 읽어, 글자 수를 세는 프로그램을 만들어라 </vt:lpstr>
      <vt:lpstr>문제1. 글자 수 세기 - 출력 예시  </vt:lpstr>
      <vt:lpstr>⭐ 문제2는 개념에 대해 소개하고 싶어서!⭐   </vt:lpstr>
      <vt:lpstr>문제2. TF-IDF 구하기 – 특정 단어의 중요도   </vt:lpstr>
      <vt:lpstr>문제2. TF-IDF 구하기 – 특정 단어의 중요도   </vt:lpstr>
      <vt:lpstr>문제2. TF-IDF 구하기 – 특정 단어의 중요도   </vt:lpstr>
      <vt:lpstr>문제2. TF-IDF 구하기 – 특정 단어의 중요도   </vt:lpstr>
      <vt:lpstr>문제2. TF-IDF 구하기 – 특정 단어의 중요도   </vt:lpstr>
      <vt:lpstr>문제2. TF-IDF 구하기 – 특정 단어의 중요도   </vt:lpstr>
      <vt:lpstr>문제2. TF-IDF 구하기 – 특정 단어의 중요도</vt:lpstr>
      <vt:lpstr>&gt; 텍스트 문서를 내놔라!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 데이터 표현방식의 이해</dc:title>
  <dc:creator>한 선아</dc:creator>
  <cp:lastModifiedBy>한 선아</cp:lastModifiedBy>
  <cp:revision>112</cp:revision>
  <dcterms:created xsi:type="dcterms:W3CDTF">2021-04-03T13:07:05Z</dcterms:created>
  <dcterms:modified xsi:type="dcterms:W3CDTF">2021-07-26T06:19:45Z</dcterms:modified>
</cp:coreProperties>
</file>