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AA08-9FE8-437A-9410-237B1E237EFA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B9EF-B969-4E00-A5D2-F3DBBEADADF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218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AA08-9FE8-437A-9410-237B1E237EFA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B9EF-B969-4E00-A5D2-F3DBBEADADF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538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AA08-9FE8-437A-9410-237B1E237EFA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B9EF-B969-4E00-A5D2-F3DBBEADADF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476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AA08-9FE8-437A-9410-237B1E237EFA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B9EF-B969-4E00-A5D2-F3DBBEADADF0}" type="slidenum">
              <a:rPr lang="es-ES" smtClean="0"/>
              <a:t>‹#›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861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AA08-9FE8-437A-9410-237B1E237EFA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B9EF-B969-4E00-A5D2-F3DBBEADADF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370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AA08-9FE8-437A-9410-237B1E237EFA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B9EF-B969-4E00-A5D2-F3DBBEADADF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028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AA08-9FE8-437A-9410-237B1E237EFA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B9EF-B969-4E00-A5D2-F3DBBEADADF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279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AA08-9FE8-437A-9410-237B1E237EFA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B9EF-B969-4E00-A5D2-F3DBBEADADF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2395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AA08-9FE8-437A-9410-237B1E237EFA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B9EF-B969-4E00-A5D2-F3DBBEADADF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582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AA08-9FE8-437A-9410-237B1E237EFA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B9EF-B969-4E00-A5D2-F3DBBEADADF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355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AA08-9FE8-437A-9410-237B1E237EFA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B9EF-B969-4E00-A5D2-F3DBBEADADF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860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AA08-9FE8-437A-9410-237B1E237EFA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B9EF-B969-4E00-A5D2-F3DBBEADADF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38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AA08-9FE8-437A-9410-237B1E237EFA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B9EF-B969-4E00-A5D2-F3DBBEADADF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202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AA08-9FE8-437A-9410-237B1E237EFA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B9EF-B969-4E00-A5D2-F3DBBEADADF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65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AA08-9FE8-437A-9410-237B1E237EFA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B9EF-B969-4E00-A5D2-F3DBBEADADF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00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AA08-9FE8-437A-9410-237B1E237EFA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B9EF-B969-4E00-A5D2-F3DBBEADADF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62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AA08-9FE8-437A-9410-237B1E237EFA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B9EF-B969-4E00-A5D2-F3DBBEADADF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560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A20AA08-9FE8-437A-9410-237B1E237EFA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EAB9EF-B969-4E00-A5D2-F3DBBEADADF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2418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7702" y="2011012"/>
            <a:ext cx="961269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s-ES" sz="2800" dirty="0" smtClean="0"/>
              <a:t>CI/CD </a:t>
            </a:r>
          </a:p>
          <a:p>
            <a:pPr>
              <a:spcBef>
                <a:spcPts val="2400"/>
              </a:spcBef>
            </a:pPr>
            <a:r>
              <a:rPr lang="es-ES" sz="2800" dirty="0" smtClean="0"/>
              <a:t>	</a:t>
            </a:r>
            <a:r>
              <a:rPr lang="es-ES" sz="2800" dirty="0"/>
              <a:t> </a:t>
            </a:r>
            <a:r>
              <a:rPr lang="es-ES" sz="2800" dirty="0" smtClean="0"/>
              <a:t>     </a:t>
            </a:r>
            <a:r>
              <a:rPr lang="es-ES" sz="2800" dirty="0" err="1" smtClean="0"/>
              <a:t>integrated</a:t>
            </a:r>
            <a:r>
              <a:rPr lang="es-ES" sz="2800" dirty="0" smtClean="0"/>
              <a:t> </a:t>
            </a:r>
            <a:r>
              <a:rPr lang="es-ES" sz="2800" dirty="0" err="1" smtClean="0"/>
              <a:t>with</a:t>
            </a:r>
            <a:r>
              <a:rPr lang="es-ES" sz="2800" dirty="0" smtClean="0"/>
              <a:t> </a:t>
            </a:r>
            <a:r>
              <a:rPr lang="es-ES" sz="2800" dirty="0" err="1" smtClean="0"/>
              <a:t>docker</a:t>
            </a:r>
            <a:r>
              <a:rPr lang="es-ES" sz="2800" dirty="0" smtClean="0"/>
              <a:t> and pipeline </a:t>
            </a:r>
          </a:p>
          <a:p>
            <a:pPr>
              <a:spcBef>
                <a:spcPts val="2400"/>
              </a:spcBef>
            </a:pPr>
            <a:r>
              <a:rPr lang="es-ES" sz="2800" dirty="0" smtClean="0"/>
              <a:t>							</a:t>
            </a:r>
            <a:r>
              <a:rPr lang="es-ES" sz="2800" dirty="0" err="1" smtClean="0"/>
              <a:t>for</a:t>
            </a:r>
            <a:r>
              <a:rPr lang="es-ES" sz="2800" dirty="0" smtClean="0"/>
              <a:t> </a:t>
            </a:r>
            <a:r>
              <a:rPr lang="es-ES" sz="2800" dirty="0" err="1" smtClean="0"/>
              <a:t>all</a:t>
            </a:r>
            <a:r>
              <a:rPr lang="es-ES" sz="2800" dirty="0" smtClean="0"/>
              <a:t> </a:t>
            </a:r>
            <a:r>
              <a:rPr lang="es-ES" sz="2800" dirty="0" err="1" smtClean="0"/>
              <a:t>Liferay</a:t>
            </a:r>
            <a:r>
              <a:rPr lang="es-ES" sz="2800" dirty="0" smtClean="0"/>
              <a:t> </a:t>
            </a:r>
            <a:r>
              <a:rPr lang="es-ES" sz="2800" dirty="0" err="1" smtClean="0"/>
              <a:t>Teams</a:t>
            </a:r>
            <a:endParaRPr lang="es-E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31" y="236861"/>
            <a:ext cx="1139460" cy="11394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13" y="4418428"/>
            <a:ext cx="791547" cy="79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Introducción</a:t>
            </a:r>
            <a:endParaRPr lang="es-E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0986" y="794052"/>
            <a:ext cx="505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¿De qué estamos hablando?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3175" y="2174121"/>
            <a:ext cx="5405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Un sistema de integración continua</a:t>
            </a:r>
            <a:endParaRPr lang="es-E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386634" y="4684221"/>
            <a:ext cx="541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Pero Steps YA tiene un sistema de integración continua </a:t>
            </a:r>
          </a:p>
          <a:p>
            <a:pPr algn="ctr"/>
            <a:r>
              <a:rPr lang="es-ES" dirty="0" smtClean="0"/>
              <a:t>con Jenkins, </a:t>
            </a:r>
            <a:r>
              <a:rPr lang="es-ES" dirty="0" err="1" smtClean="0"/>
              <a:t>SonarQ</a:t>
            </a:r>
            <a:r>
              <a:rPr lang="es-ES" dirty="0" smtClean="0"/>
              <a:t> y </a:t>
            </a:r>
            <a:r>
              <a:rPr lang="es-ES" dirty="0" err="1" smtClean="0"/>
              <a:t>Nexus</a:t>
            </a:r>
            <a:r>
              <a:rPr lang="es-ES" dirty="0" smtClean="0"/>
              <a:t>….</a:t>
            </a:r>
            <a:endParaRPr lang="es-E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533" y="66086"/>
            <a:ext cx="606491" cy="6064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0792" y="538535"/>
            <a:ext cx="416765" cy="41676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947463" y="2930602"/>
            <a:ext cx="2939143" cy="970383"/>
          </a:xfrm>
          <a:prstGeom prst="roundRect">
            <a:avLst>
              <a:gd name="adj" fmla="val 7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Buena capacidad de adaptación</a:t>
            </a:r>
            <a:endParaRPr lang="es-ES" dirty="0"/>
          </a:p>
        </p:txBody>
      </p:sp>
      <p:sp>
        <p:nvSpPr>
          <p:cNvPr id="12" name="Rounded Rectangle 11"/>
          <p:cNvSpPr/>
          <p:nvPr/>
        </p:nvSpPr>
        <p:spPr>
          <a:xfrm>
            <a:off x="6284472" y="2930602"/>
            <a:ext cx="2939143" cy="970383"/>
          </a:xfrm>
          <a:prstGeom prst="roundRect">
            <a:avLst>
              <a:gd name="adj" fmla="val 7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Rápida puesta en producción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955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1302652" y="4899053"/>
            <a:ext cx="2939143" cy="1209903"/>
          </a:xfrm>
          <a:prstGeom prst="roundRect">
            <a:avLst>
              <a:gd name="adj" fmla="val 29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Poca Agilidad</a:t>
            </a:r>
            <a:endParaRPr lang="es-ES" dirty="0"/>
          </a:p>
        </p:txBody>
      </p:sp>
      <p:sp>
        <p:nvSpPr>
          <p:cNvPr id="15" name="Rounded Rectangle 14"/>
          <p:cNvSpPr/>
          <p:nvPr/>
        </p:nvSpPr>
        <p:spPr>
          <a:xfrm>
            <a:off x="1302652" y="3200634"/>
            <a:ext cx="2939143" cy="1209903"/>
          </a:xfrm>
          <a:prstGeom prst="roundRect">
            <a:avLst>
              <a:gd name="adj" fmla="val 29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Complejidad </a:t>
            </a:r>
          </a:p>
          <a:p>
            <a:pPr algn="ctr"/>
            <a:r>
              <a:rPr lang="es-ES" dirty="0" smtClean="0"/>
              <a:t>acceso terceros</a:t>
            </a:r>
            <a:endParaRPr lang="es-ES" dirty="0"/>
          </a:p>
        </p:txBody>
      </p:sp>
      <p:grpSp>
        <p:nvGrpSpPr>
          <p:cNvPr id="31" name="Group 30"/>
          <p:cNvGrpSpPr/>
          <p:nvPr/>
        </p:nvGrpSpPr>
        <p:grpSpPr>
          <a:xfrm>
            <a:off x="4059847" y="3445286"/>
            <a:ext cx="5280095" cy="1492898"/>
            <a:chOff x="4059847" y="3445286"/>
            <a:chExt cx="5280095" cy="1492898"/>
          </a:xfrm>
        </p:grpSpPr>
        <p:sp>
          <p:nvSpPr>
            <p:cNvPr id="16" name="Rounded Rectangle 15"/>
            <p:cNvSpPr/>
            <p:nvPr/>
          </p:nvSpPr>
          <p:spPr>
            <a:xfrm>
              <a:off x="4059847" y="3445286"/>
              <a:ext cx="5280095" cy="1492898"/>
            </a:xfrm>
            <a:prstGeom prst="roundRect">
              <a:avLst>
                <a:gd name="adj" fmla="val 3969"/>
              </a:avLst>
            </a:prstGeom>
          </p:spPr>
          <p:style>
            <a:lnRef idx="2">
              <a:schemeClr val="accent1"/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900" dirty="0" smtClean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733794" y="3898474"/>
              <a:ext cx="793102" cy="687630"/>
            </a:xfrm>
            <a:prstGeom prst="roundRect">
              <a:avLst>
                <a:gd name="adj" fmla="val 474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Steps</a:t>
              </a:r>
              <a:endParaRPr lang="es-E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699894" y="3573619"/>
              <a:ext cx="2481428" cy="1287624"/>
            </a:xfrm>
            <a:prstGeom prst="roundRect">
              <a:avLst>
                <a:gd name="adj" fmla="val 217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s-ES" sz="900" dirty="0" smtClean="0"/>
                <a:t>Instalaciones del cliente</a:t>
              </a:r>
              <a:endParaRPr lang="es-ES" sz="900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6806" y="3890860"/>
              <a:ext cx="677502" cy="67750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7851" y="3867172"/>
              <a:ext cx="949928" cy="63312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62714" y="4054152"/>
              <a:ext cx="1082794" cy="4191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8555" y="3853684"/>
              <a:ext cx="374889" cy="777209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Introducción</a:t>
            </a:r>
            <a:endParaRPr lang="es-E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533" y="66086"/>
            <a:ext cx="606491" cy="606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0792" y="538535"/>
            <a:ext cx="416765" cy="4167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0986" y="794052"/>
            <a:ext cx="505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Steps también tiene una serie de inconvenientes…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302653" y="1492898"/>
            <a:ext cx="2939143" cy="1209903"/>
          </a:xfrm>
          <a:prstGeom prst="roundRect">
            <a:avLst>
              <a:gd name="adj" fmla="val 3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Difícilmente </a:t>
            </a:r>
          </a:p>
          <a:p>
            <a:pPr algn="ctr"/>
            <a:r>
              <a:rPr lang="es-ES" dirty="0" smtClean="0"/>
              <a:t>actualizable</a:t>
            </a:r>
            <a:endParaRPr lang="es-E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059848" y="1754156"/>
            <a:ext cx="5280095" cy="1492898"/>
            <a:chOff x="4059848" y="1754156"/>
            <a:chExt cx="5280095" cy="1492898"/>
          </a:xfrm>
        </p:grpSpPr>
        <p:sp>
          <p:nvSpPr>
            <p:cNvPr id="11" name="Rounded Rectangle 10"/>
            <p:cNvSpPr/>
            <p:nvPr/>
          </p:nvSpPr>
          <p:spPr>
            <a:xfrm>
              <a:off x="4059848" y="1754156"/>
              <a:ext cx="5280095" cy="1492898"/>
            </a:xfrm>
            <a:prstGeom prst="roundRect">
              <a:avLst>
                <a:gd name="adj" fmla="val 3969"/>
              </a:avLst>
            </a:prstGeom>
          </p:spPr>
          <p:style>
            <a:lnRef idx="2">
              <a:schemeClr val="accent1"/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/>
                <a:t>La tecnología cambia rápidamente</a:t>
              </a:r>
            </a:p>
            <a:p>
              <a:pPr algn="ctr"/>
              <a:endParaRPr lang="es-ES" dirty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r"/>
              <a:r>
                <a:rPr lang="es-ES" sz="900" dirty="0" smtClean="0"/>
                <a:t>Versiones de Java, paso de </a:t>
              </a:r>
              <a:r>
                <a:rPr lang="es-ES" sz="900" dirty="0" err="1" smtClean="0"/>
                <a:t>Maven</a:t>
              </a:r>
              <a:r>
                <a:rPr lang="es-ES" sz="900" dirty="0" smtClean="0"/>
                <a:t> a </a:t>
              </a:r>
              <a:r>
                <a:rPr lang="es-ES" sz="900" dirty="0" err="1" smtClean="0"/>
                <a:t>Gradle</a:t>
              </a:r>
              <a:r>
                <a:rPr lang="es-ES" sz="900" dirty="0" smtClean="0"/>
                <a:t>, </a:t>
              </a:r>
              <a:r>
                <a:rPr lang="es-ES" sz="900" dirty="0" err="1" smtClean="0"/>
                <a:t>Gulp</a:t>
              </a:r>
              <a:r>
                <a:rPr lang="es-ES" sz="900" dirty="0" smtClean="0"/>
                <a:t>, </a:t>
              </a:r>
              <a:r>
                <a:rPr lang="es-ES" sz="900" dirty="0" err="1" smtClean="0"/>
                <a:t>etc</a:t>
              </a:r>
              <a:endParaRPr lang="es-ES" sz="900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33652" y="2148338"/>
              <a:ext cx="12155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Mayor tamaño del sistema</a:t>
              </a:r>
              <a:endParaRPr lang="es-ES" sz="1600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69507" y="2148339"/>
              <a:ext cx="14321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Mayor dificultad para adaptarse</a:t>
              </a: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6438121" y="2500605"/>
              <a:ext cx="312724" cy="18756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6" name="AutoShape 16" descr="Resultado de imagen de icon new us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38" name="Group 37"/>
          <p:cNvGrpSpPr/>
          <p:nvPr/>
        </p:nvGrpSpPr>
        <p:grpSpPr>
          <a:xfrm>
            <a:off x="4059847" y="5146833"/>
            <a:ext cx="5280095" cy="1492898"/>
            <a:chOff x="4059847" y="5146833"/>
            <a:chExt cx="5280095" cy="1492898"/>
          </a:xfrm>
        </p:grpSpPr>
        <p:sp>
          <p:nvSpPr>
            <p:cNvPr id="35" name="Rounded Rectangle 34"/>
            <p:cNvSpPr/>
            <p:nvPr/>
          </p:nvSpPr>
          <p:spPr>
            <a:xfrm>
              <a:off x="4059847" y="5146833"/>
              <a:ext cx="5280095" cy="1492898"/>
            </a:xfrm>
            <a:prstGeom prst="roundRect">
              <a:avLst>
                <a:gd name="adj" fmla="val 3969"/>
              </a:avLst>
            </a:prstGeom>
          </p:spPr>
          <p:style>
            <a:lnRef idx="2">
              <a:schemeClr val="accent1"/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900" dirty="0" smtClean="0"/>
            </a:p>
          </p:txBody>
        </p:sp>
        <p:pic>
          <p:nvPicPr>
            <p:cNvPr id="5134" name="Picture 14" descr="Resultado de imagen de icon deadlin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7796" y="5346191"/>
              <a:ext cx="1200991" cy="1159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09939" y="5622413"/>
              <a:ext cx="1052775" cy="599186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30858" y="5454742"/>
              <a:ext cx="877079" cy="8770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653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8238290" y="1224186"/>
            <a:ext cx="3602616" cy="5167283"/>
          </a:xfrm>
          <a:prstGeom prst="roundRect">
            <a:avLst>
              <a:gd name="adj" fmla="val 42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3" name="Group 32"/>
          <p:cNvGrpSpPr/>
          <p:nvPr/>
        </p:nvGrpSpPr>
        <p:grpSpPr>
          <a:xfrm>
            <a:off x="225068" y="343232"/>
            <a:ext cx="7629243" cy="7629245"/>
            <a:chOff x="225068" y="343232"/>
            <a:chExt cx="7629243" cy="7629245"/>
          </a:xfrm>
        </p:grpSpPr>
        <p:pic>
          <p:nvPicPr>
            <p:cNvPr id="4098" name="Picture 2" descr="Resultado de imagen de icon lapto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68" y="343232"/>
              <a:ext cx="7629243" cy="7629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90384" y="5584331"/>
              <a:ext cx="9692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75000"/>
                    </a:schemeClr>
                  </a:solidFill>
                </a:rPr>
                <a:t>Portátil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Instalación</a:t>
            </a:r>
            <a:endParaRPr lang="es-E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533" y="66086"/>
            <a:ext cx="606491" cy="6064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0792" y="538535"/>
            <a:ext cx="416765" cy="41676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0986" y="794052"/>
            <a:ext cx="505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¿Cómo lo hacemos?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412" y="2503671"/>
            <a:ext cx="5105010" cy="1733266"/>
          </a:xfrm>
          <a:prstGeom prst="rect">
            <a:avLst/>
          </a:prstGeom>
        </p:spPr>
      </p:pic>
      <p:pic>
        <p:nvPicPr>
          <p:cNvPr id="4104" name="Picture 8" descr="Resultado de imagen de docker registry 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0371138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esultado de imagen de docker registry 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0371138"/>
            <a:ext cx="4336461" cy="361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7441" y="1212735"/>
            <a:ext cx="1263465" cy="1051203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9350147" y="1977425"/>
            <a:ext cx="1421762" cy="1342384"/>
            <a:chOff x="9350147" y="1977425"/>
            <a:chExt cx="1421762" cy="1342384"/>
          </a:xfrm>
        </p:grpSpPr>
        <p:sp>
          <p:nvSpPr>
            <p:cNvPr id="29" name="Oval 28"/>
            <p:cNvSpPr/>
            <p:nvPr/>
          </p:nvSpPr>
          <p:spPr>
            <a:xfrm>
              <a:off x="9350147" y="1977425"/>
              <a:ext cx="1421762" cy="13423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9576168" y="2173366"/>
              <a:ext cx="976549" cy="906106"/>
              <a:chOff x="8857162" y="2504164"/>
              <a:chExt cx="976549" cy="906106"/>
            </a:xfrm>
          </p:grpSpPr>
          <p:pic>
            <p:nvPicPr>
              <p:cNvPr id="4102" name="Picture 6" descr="Resultado de imagen de jenkins icon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32592" y="2504164"/>
                <a:ext cx="576000" cy="57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8857162" y="3040938"/>
                <a:ext cx="976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Maestro</a:t>
                </a:r>
                <a:endParaRPr lang="es-ES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30" name="Right Arrow 29"/>
          <p:cNvSpPr/>
          <p:nvPr/>
        </p:nvSpPr>
        <p:spPr>
          <a:xfrm rot="10440000">
            <a:off x="6124206" y="2725697"/>
            <a:ext cx="3066661" cy="338218"/>
          </a:xfrm>
          <a:prstGeom prst="rightArrow">
            <a:avLst>
              <a:gd name="adj1" fmla="val 33447"/>
              <a:gd name="adj2" fmla="val 83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ight Arrow 39"/>
          <p:cNvSpPr/>
          <p:nvPr/>
        </p:nvSpPr>
        <p:spPr>
          <a:xfrm rot="11280000">
            <a:off x="6159156" y="3729095"/>
            <a:ext cx="3066661" cy="338218"/>
          </a:xfrm>
          <a:prstGeom prst="rightArrow">
            <a:avLst>
              <a:gd name="adj1" fmla="val 33447"/>
              <a:gd name="adj2" fmla="val 83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9" name="Group 38"/>
          <p:cNvGrpSpPr/>
          <p:nvPr/>
        </p:nvGrpSpPr>
        <p:grpSpPr>
          <a:xfrm>
            <a:off x="9355146" y="3571204"/>
            <a:ext cx="1421762" cy="1342384"/>
            <a:chOff x="9355146" y="3571204"/>
            <a:chExt cx="1421762" cy="1342384"/>
          </a:xfrm>
        </p:grpSpPr>
        <p:sp>
          <p:nvSpPr>
            <p:cNvPr id="38" name="Oval 37"/>
            <p:cNvSpPr/>
            <p:nvPr/>
          </p:nvSpPr>
          <p:spPr>
            <a:xfrm>
              <a:off x="9355146" y="3571204"/>
              <a:ext cx="1421762" cy="13423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9609622" y="3788783"/>
              <a:ext cx="902811" cy="907225"/>
              <a:chOff x="8894030" y="2504164"/>
              <a:chExt cx="902811" cy="907225"/>
            </a:xfrm>
          </p:grpSpPr>
          <p:pic>
            <p:nvPicPr>
              <p:cNvPr id="35" name="Picture 6" descr="Resultado de imagen de jenkins icon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32592" y="2504164"/>
                <a:ext cx="576000" cy="57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8894030" y="3042057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Esclavo</a:t>
                </a:r>
                <a:endParaRPr lang="es-ES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31" name="Oval 30"/>
          <p:cNvSpPr/>
          <p:nvPr/>
        </p:nvSpPr>
        <p:spPr>
          <a:xfrm>
            <a:off x="9277950" y="4627075"/>
            <a:ext cx="470234" cy="4286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git</a:t>
            </a:r>
            <a:endParaRPr lang="es-ES" dirty="0"/>
          </a:p>
        </p:txBody>
      </p:sp>
      <p:sp>
        <p:nvSpPr>
          <p:cNvPr id="42" name="Oval 41"/>
          <p:cNvSpPr/>
          <p:nvPr/>
        </p:nvSpPr>
        <p:spPr>
          <a:xfrm>
            <a:off x="9798207" y="4764699"/>
            <a:ext cx="701813" cy="6411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gradle</a:t>
            </a:r>
            <a:endParaRPr lang="es-ES" dirty="0"/>
          </a:p>
        </p:txBody>
      </p:sp>
      <p:sp>
        <p:nvSpPr>
          <p:cNvPr id="43" name="Oval 42"/>
          <p:cNvSpPr/>
          <p:nvPr/>
        </p:nvSpPr>
        <p:spPr>
          <a:xfrm>
            <a:off x="10306575" y="4589697"/>
            <a:ext cx="558465" cy="5034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jdk8</a:t>
            </a:r>
            <a:endParaRPr lang="es-ES" dirty="0"/>
          </a:p>
        </p:txBody>
      </p:sp>
      <p:sp>
        <p:nvSpPr>
          <p:cNvPr id="44" name="Oval 43"/>
          <p:cNvSpPr/>
          <p:nvPr/>
        </p:nvSpPr>
        <p:spPr>
          <a:xfrm>
            <a:off x="10607093" y="3940958"/>
            <a:ext cx="701813" cy="6720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Node.js</a:t>
            </a:r>
            <a:endParaRPr lang="es-ES" dirty="0"/>
          </a:p>
        </p:txBody>
      </p:sp>
      <p:sp>
        <p:nvSpPr>
          <p:cNvPr id="45" name="Oval 44"/>
          <p:cNvSpPr/>
          <p:nvPr/>
        </p:nvSpPr>
        <p:spPr>
          <a:xfrm>
            <a:off x="10331874" y="3463250"/>
            <a:ext cx="698605" cy="6388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scripts</a:t>
            </a:r>
            <a:endParaRPr lang="es-E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187" y="2923567"/>
            <a:ext cx="459248" cy="459248"/>
          </a:xfrm>
          <a:prstGeom prst="rect">
            <a:avLst/>
          </a:prstGeom>
        </p:spPr>
      </p:pic>
      <p:sp>
        <p:nvSpPr>
          <p:cNvPr id="47" name="Right Arrow 46"/>
          <p:cNvSpPr/>
          <p:nvPr/>
        </p:nvSpPr>
        <p:spPr>
          <a:xfrm rot="8066328">
            <a:off x="10968336" y="3353473"/>
            <a:ext cx="389753" cy="169063"/>
          </a:xfrm>
          <a:prstGeom prst="rightArrow">
            <a:avLst>
              <a:gd name="adj1" fmla="val 33447"/>
              <a:gd name="adj2" fmla="val 83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38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40" grpId="0" animBg="1"/>
      <p:bldP spid="31" grpId="0" animBg="1"/>
      <p:bldP spid="42" grpId="0" animBg="1"/>
      <p:bldP spid="43" grpId="0" animBg="1"/>
      <p:bldP spid="44" grpId="0" animBg="1"/>
      <p:bldP spid="45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Resultado de imagen de icon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122" y="1486025"/>
            <a:ext cx="1389312" cy="138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Uso</a:t>
            </a:r>
            <a:endParaRPr lang="es-E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533" y="66086"/>
            <a:ext cx="606491" cy="6064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0792" y="538535"/>
            <a:ext cx="416765" cy="4167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0986" y="794052"/>
            <a:ext cx="505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Ya lo tenemos montado, ahora ¿Cómo lo usamos?</a:t>
            </a:r>
          </a:p>
        </p:txBody>
      </p:sp>
      <p:pic>
        <p:nvPicPr>
          <p:cNvPr id="3074" name="Picture 2" descr="Resultado de imagen de nexus maven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104" y="3887806"/>
            <a:ext cx="1225293" cy="49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de sonarq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363" y="4251196"/>
            <a:ext cx="1314122" cy="131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1493772" y="2266674"/>
            <a:ext cx="1421762" cy="1342384"/>
            <a:chOff x="3061314" y="2677221"/>
            <a:chExt cx="1421762" cy="1342384"/>
          </a:xfrm>
        </p:grpSpPr>
        <p:sp>
          <p:nvSpPr>
            <p:cNvPr id="23" name="Oval 22"/>
            <p:cNvSpPr/>
            <p:nvPr/>
          </p:nvSpPr>
          <p:spPr>
            <a:xfrm>
              <a:off x="3061314" y="2677221"/>
              <a:ext cx="1421762" cy="13423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287335" y="2873162"/>
              <a:ext cx="976549" cy="906106"/>
              <a:chOff x="8857162" y="2504164"/>
              <a:chExt cx="976549" cy="906106"/>
            </a:xfrm>
          </p:grpSpPr>
          <p:pic>
            <p:nvPicPr>
              <p:cNvPr id="25" name="Picture 6" descr="Resultado de imagen de jenkins icon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32592" y="2504164"/>
                <a:ext cx="576000" cy="57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8857162" y="3040938"/>
                <a:ext cx="976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Maestro</a:t>
                </a:r>
                <a:endParaRPr lang="es-ES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4484566" y="2275148"/>
            <a:ext cx="1421762" cy="1342384"/>
            <a:chOff x="9355146" y="3571204"/>
            <a:chExt cx="1421762" cy="1342384"/>
          </a:xfrm>
        </p:grpSpPr>
        <p:sp>
          <p:nvSpPr>
            <p:cNvPr id="29" name="Oval 28"/>
            <p:cNvSpPr/>
            <p:nvPr/>
          </p:nvSpPr>
          <p:spPr>
            <a:xfrm>
              <a:off x="9355146" y="3571204"/>
              <a:ext cx="1421762" cy="13423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609622" y="3788783"/>
              <a:ext cx="902811" cy="907225"/>
              <a:chOff x="8894030" y="2504164"/>
              <a:chExt cx="902811" cy="907225"/>
            </a:xfrm>
          </p:grpSpPr>
          <p:pic>
            <p:nvPicPr>
              <p:cNvPr id="36" name="Picture 6" descr="Resultado de imagen de jenkins icon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32592" y="2504164"/>
                <a:ext cx="576000" cy="57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8894030" y="3042057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Esclavo</a:t>
                </a:r>
                <a:endParaRPr lang="es-ES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38" name="Right Arrow 37"/>
          <p:cNvSpPr/>
          <p:nvPr/>
        </p:nvSpPr>
        <p:spPr>
          <a:xfrm>
            <a:off x="3018769" y="2801251"/>
            <a:ext cx="1418467" cy="338218"/>
          </a:xfrm>
          <a:prstGeom prst="rightArrow">
            <a:avLst>
              <a:gd name="adj1" fmla="val 33447"/>
              <a:gd name="adj2" fmla="val 610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dirty="0"/>
          </a:p>
        </p:txBody>
      </p:sp>
      <p:sp>
        <p:nvSpPr>
          <p:cNvPr id="18" name="Circular Arrow 17"/>
          <p:cNvSpPr/>
          <p:nvPr/>
        </p:nvSpPr>
        <p:spPr>
          <a:xfrm rot="14295025">
            <a:off x="4136880" y="3099817"/>
            <a:ext cx="1138334" cy="1158877"/>
          </a:xfrm>
          <a:prstGeom prst="circularArrow">
            <a:avLst>
              <a:gd name="adj1" fmla="val 10262"/>
              <a:gd name="adj2" fmla="val 1142319"/>
              <a:gd name="adj3" fmla="val 20222433"/>
              <a:gd name="adj4" fmla="val 7763047"/>
              <a:gd name="adj5" fmla="val 12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8665700" y="1141972"/>
            <a:ext cx="2876274" cy="2467086"/>
            <a:chOff x="8665700" y="1141972"/>
            <a:chExt cx="2876274" cy="2467086"/>
          </a:xfrm>
        </p:grpSpPr>
        <p:sp>
          <p:nvSpPr>
            <p:cNvPr id="45" name="Rounded Rectangle 44"/>
            <p:cNvSpPr/>
            <p:nvPr/>
          </p:nvSpPr>
          <p:spPr>
            <a:xfrm>
              <a:off x="8665700" y="1141972"/>
              <a:ext cx="2876274" cy="2467086"/>
            </a:xfrm>
            <a:prstGeom prst="roundRect">
              <a:avLst>
                <a:gd name="adj" fmla="val 217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s-ES" sz="900" dirty="0" smtClean="0"/>
                <a:t>Instalaciones del cliente</a:t>
              </a:r>
              <a:endParaRPr lang="es-ES" sz="900" dirty="0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1561" y="1440109"/>
              <a:ext cx="788065" cy="788065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1362" y="2441171"/>
              <a:ext cx="1104950" cy="736449"/>
            </a:xfrm>
            <a:prstGeom prst="rect">
              <a:avLst/>
            </a:prstGeom>
          </p:spPr>
        </p:pic>
      </p:grpSp>
      <p:sp>
        <p:nvSpPr>
          <p:cNvPr id="41" name="Bent-Up Arrow 40"/>
          <p:cNvSpPr/>
          <p:nvPr/>
        </p:nvSpPr>
        <p:spPr>
          <a:xfrm rot="10800000">
            <a:off x="5061972" y="1726914"/>
            <a:ext cx="4614512" cy="50146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66" y="5418204"/>
            <a:ext cx="6219466" cy="1385245"/>
          </a:xfrm>
          <a:prstGeom prst="rect">
            <a:avLst/>
          </a:prstGeom>
        </p:spPr>
      </p:pic>
      <p:sp>
        <p:nvSpPr>
          <p:cNvPr id="49" name="Bent-Up Arrow 48"/>
          <p:cNvSpPr/>
          <p:nvPr/>
        </p:nvSpPr>
        <p:spPr>
          <a:xfrm rot="5400000">
            <a:off x="6039384" y="2936668"/>
            <a:ext cx="1388566" cy="2979725"/>
          </a:xfrm>
          <a:prstGeom prst="bentUpArrow">
            <a:avLst>
              <a:gd name="adj1" fmla="val 10207"/>
              <a:gd name="adj2" fmla="val 13007"/>
              <a:gd name="adj3" fmla="val 197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Oval 49"/>
          <p:cNvSpPr/>
          <p:nvPr/>
        </p:nvSpPr>
        <p:spPr>
          <a:xfrm>
            <a:off x="586743" y="5079752"/>
            <a:ext cx="447870" cy="4354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0</a:t>
            </a:r>
            <a:endParaRPr lang="es-ES" dirty="0"/>
          </a:p>
        </p:txBody>
      </p:sp>
      <p:sp>
        <p:nvSpPr>
          <p:cNvPr id="61" name="Oval 60"/>
          <p:cNvSpPr/>
          <p:nvPr/>
        </p:nvSpPr>
        <p:spPr>
          <a:xfrm>
            <a:off x="3436774" y="2760903"/>
            <a:ext cx="447870" cy="4354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0</a:t>
            </a:r>
            <a:endParaRPr lang="es-ES" dirty="0"/>
          </a:p>
        </p:txBody>
      </p:sp>
      <p:sp>
        <p:nvSpPr>
          <p:cNvPr id="62" name="Oval 61"/>
          <p:cNvSpPr/>
          <p:nvPr/>
        </p:nvSpPr>
        <p:spPr>
          <a:xfrm>
            <a:off x="2188064" y="5081891"/>
            <a:ext cx="447870" cy="4354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63" name="Oval 62"/>
          <p:cNvSpPr/>
          <p:nvPr/>
        </p:nvSpPr>
        <p:spPr>
          <a:xfrm>
            <a:off x="7259061" y="1560851"/>
            <a:ext cx="447870" cy="4354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  <a:endParaRPr lang="es-ES" dirty="0"/>
          </a:p>
        </p:txBody>
      </p:sp>
      <p:sp>
        <p:nvSpPr>
          <p:cNvPr id="64" name="Oval 63"/>
          <p:cNvSpPr/>
          <p:nvPr/>
        </p:nvSpPr>
        <p:spPr>
          <a:xfrm>
            <a:off x="6560387" y="4690082"/>
            <a:ext cx="447870" cy="4354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65" name="Oval 64"/>
          <p:cNvSpPr/>
          <p:nvPr/>
        </p:nvSpPr>
        <p:spPr>
          <a:xfrm>
            <a:off x="4876217" y="5075524"/>
            <a:ext cx="447870" cy="4354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66" name="Oval 65"/>
          <p:cNvSpPr/>
          <p:nvPr/>
        </p:nvSpPr>
        <p:spPr>
          <a:xfrm>
            <a:off x="3153311" y="5079752"/>
            <a:ext cx="447870" cy="4354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  <a:endParaRPr lang="es-ES" dirty="0"/>
          </a:p>
        </p:txBody>
      </p:sp>
      <p:sp>
        <p:nvSpPr>
          <p:cNvPr id="67" name="Oval 66"/>
          <p:cNvSpPr/>
          <p:nvPr/>
        </p:nvSpPr>
        <p:spPr>
          <a:xfrm>
            <a:off x="4118558" y="5079752"/>
            <a:ext cx="447870" cy="4354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  <a:endParaRPr lang="es-ES" dirty="0"/>
          </a:p>
        </p:txBody>
      </p:sp>
      <p:sp>
        <p:nvSpPr>
          <p:cNvPr id="68" name="Oval 67"/>
          <p:cNvSpPr/>
          <p:nvPr/>
        </p:nvSpPr>
        <p:spPr>
          <a:xfrm>
            <a:off x="5621184" y="5076709"/>
            <a:ext cx="447870" cy="4354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  <a:endParaRPr lang="es-ES" dirty="0"/>
          </a:p>
        </p:txBody>
      </p:sp>
      <p:sp>
        <p:nvSpPr>
          <p:cNvPr id="69" name="Oval 68"/>
          <p:cNvSpPr/>
          <p:nvPr/>
        </p:nvSpPr>
        <p:spPr>
          <a:xfrm>
            <a:off x="4264600" y="3799272"/>
            <a:ext cx="447870" cy="4354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  <a:endParaRPr lang="es-ES" dirty="0"/>
          </a:p>
        </p:txBody>
      </p:sp>
      <p:sp>
        <p:nvSpPr>
          <p:cNvPr id="52" name="Left-Right Arrow 51"/>
          <p:cNvSpPr/>
          <p:nvPr/>
        </p:nvSpPr>
        <p:spPr>
          <a:xfrm>
            <a:off x="5527450" y="3931095"/>
            <a:ext cx="3591819" cy="2809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Oval 69"/>
          <p:cNvSpPr/>
          <p:nvPr/>
        </p:nvSpPr>
        <p:spPr>
          <a:xfrm>
            <a:off x="7192573" y="3797798"/>
            <a:ext cx="447870" cy="4354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73" name="Right Arrow 72"/>
          <p:cNvSpPr/>
          <p:nvPr/>
        </p:nvSpPr>
        <p:spPr>
          <a:xfrm>
            <a:off x="5994460" y="2777231"/>
            <a:ext cx="3556902" cy="338218"/>
          </a:xfrm>
          <a:prstGeom prst="rightArrow">
            <a:avLst>
              <a:gd name="adj1" fmla="val 33447"/>
              <a:gd name="adj2" fmla="val 610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dirty="0"/>
          </a:p>
        </p:txBody>
      </p:sp>
      <p:sp>
        <p:nvSpPr>
          <p:cNvPr id="72" name="Oval 71"/>
          <p:cNvSpPr/>
          <p:nvPr/>
        </p:nvSpPr>
        <p:spPr>
          <a:xfrm>
            <a:off x="7413283" y="2679950"/>
            <a:ext cx="447870" cy="4354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89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8" grpId="0" animBg="1"/>
      <p:bldP spid="41" grpId="0" animBg="1"/>
      <p:bldP spid="49" grpId="0" animBg="1"/>
      <p:bldP spid="5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52" grpId="0" animBg="1"/>
      <p:bldP spid="70" grpId="0" animBg="1"/>
      <p:bldP spid="73" grpId="0" animBg="1"/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Beneficios</a:t>
            </a:r>
            <a:endParaRPr lang="es-E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533" y="66086"/>
            <a:ext cx="606491" cy="6064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0792" y="538535"/>
            <a:ext cx="416765" cy="4167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0986" y="794052"/>
            <a:ext cx="505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¿Qué beneficios obtenemos?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382595" y="1362044"/>
            <a:ext cx="1725707" cy="2163983"/>
          </a:xfrm>
          <a:prstGeom prst="roundRect">
            <a:avLst>
              <a:gd name="adj" fmla="val 1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ES" dirty="0" smtClean="0"/>
              <a:t>Adaptabilidad</a:t>
            </a:r>
            <a:endParaRPr lang="es-ES" dirty="0"/>
          </a:p>
        </p:txBody>
      </p:sp>
      <p:sp>
        <p:nvSpPr>
          <p:cNvPr id="16" name="Rounded Rectangle 15"/>
          <p:cNvSpPr/>
          <p:nvPr/>
        </p:nvSpPr>
        <p:spPr>
          <a:xfrm>
            <a:off x="8223836" y="1362043"/>
            <a:ext cx="1725707" cy="2163983"/>
          </a:xfrm>
          <a:prstGeom prst="roundRect">
            <a:avLst>
              <a:gd name="adj" fmla="val 1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ES" dirty="0" smtClean="0"/>
              <a:t>Agilidad</a:t>
            </a:r>
            <a:endParaRPr lang="es-ES" dirty="0"/>
          </a:p>
        </p:txBody>
      </p:sp>
      <p:sp>
        <p:nvSpPr>
          <p:cNvPr id="17" name="Rounded Rectangle 16"/>
          <p:cNvSpPr/>
          <p:nvPr/>
        </p:nvSpPr>
        <p:spPr>
          <a:xfrm>
            <a:off x="10065077" y="1362044"/>
            <a:ext cx="1725707" cy="2163983"/>
          </a:xfrm>
          <a:prstGeom prst="roundRect">
            <a:avLst>
              <a:gd name="adj" fmla="val 1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ES" dirty="0" smtClean="0"/>
              <a:t>Rendimiento</a:t>
            </a:r>
            <a:endParaRPr lang="es-ES" dirty="0"/>
          </a:p>
        </p:txBody>
      </p:sp>
      <p:sp>
        <p:nvSpPr>
          <p:cNvPr id="19" name="Oval 18"/>
          <p:cNvSpPr/>
          <p:nvPr/>
        </p:nvSpPr>
        <p:spPr>
          <a:xfrm>
            <a:off x="6634065" y="1901453"/>
            <a:ext cx="485192" cy="4687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+</a:t>
            </a:r>
            <a:endParaRPr lang="es-ES" dirty="0"/>
          </a:p>
        </p:txBody>
      </p:sp>
      <p:sp>
        <p:nvSpPr>
          <p:cNvPr id="21" name="Oval 20"/>
          <p:cNvSpPr/>
          <p:nvPr/>
        </p:nvSpPr>
        <p:spPr>
          <a:xfrm>
            <a:off x="7245448" y="1901453"/>
            <a:ext cx="485192" cy="4687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+</a:t>
            </a:r>
            <a:endParaRPr lang="es-ES" dirty="0"/>
          </a:p>
        </p:txBody>
      </p:sp>
      <p:sp>
        <p:nvSpPr>
          <p:cNvPr id="22" name="Oval 21"/>
          <p:cNvSpPr/>
          <p:nvPr/>
        </p:nvSpPr>
        <p:spPr>
          <a:xfrm>
            <a:off x="8892364" y="2553818"/>
            <a:ext cx="485192" cy="4687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+</a:t>
            </a:r>
            <a:endParaRPr lang="es-ES" dirty="0"/>
          </a:p>
        </p:txBody>
      </p:sp>
      <p:sp>
        <p:nvSpPr>
          <p:cNvPr id="24" name="Oval 23"/>
          <p:cNvSpPr/>
          <p:nvPr/>
        </p:nvSpPr>
        <p:spPr>
          <a:xfrm>
            <a:off x="10685334" y="1901453"/>
            <a:ext cx="485192" cy="4687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+</a:t>
            </a:r>
            <a:endParaRPr lang="es-ES" dirty="0"/>
          </a:p>
        </p:txBody>
      </p:sp>
      <p:sp>
        <p:nvSpPr>
          <p:cNvPr id="26" name="Oval 25"/>
          <p:cNvSpPr/>
          <p:nvPr/>
        </p:nvSpPr>
        <p:spPr>
          <a:xfrm>
            <a:off x="6634065" y="2553951"/>
            <a:ext cx="485192" cy="4687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+</a:t>
            </a:r>
            <a:endParaRPr lang="es-ES" dirty="0"/>
          </a:p>
        </p:txBody>
      </p:sp>
      <p:sp>
        <p:nvSpPr>
          <p:cNvPr id="28" name="Oval 27"/>
          <p:cNvSpPr/>
          <p:nvPr/>
        </p:nvSpPr>
        <p:spPr>
          <a:xfrm>
            <a:off x="10685334" y="2553818"/>
            <a:ext cx="485192" cy="4687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+</a:t>
            </a:r>
            <a:endParaRPr lang="es-ES" dirty="0"/>
          </a:p>
        </p:txBody>
      </p:sp>
      <p:sp>
        <p:nvSpPr>
          <p:cNvPr id="29" name="Oval 28"/>
          <p:cNvSpPr/>
          <p:nvPr/>
        </p:nvSpPr>
        <p:spPr>
          <a:xfrm>
            <a:off x="8892364" y="1901453"/>
            <a:ext cx="485192" cy="4687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+</a:t>
            </a:r>
            <a:endParaRPr lang="es-ES" dirty="0"/>
          </a:p>
        </p:txBody>
      </p:sp>
      <p:sp>
        <p:nvSpPr>
          <p:cNvPr id="31" name="Oval 30"/>
          <p:cNvSpPr/>
          <p:nvPr/>
        </p:nvSpPr>
        <p:spPr>
          <a:xfrm>
            <a:off x="7250798" y="2553818"/>
            <a:ext cx="485192" cy="4687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+</a:t>
            </a:r>
            <a:endParaRPr lang="es-E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00987" y="1343149"/>
            <a:ext cx="2283957" cy="1490230"/>
            <a:chOff x="600987" y="1343149"/>
            <a:chExt cx="2283957" cy="1490230"/>
          </a:xfrm>
        </p:grpSpPr>
        <p:sp>
          <p:nvSpPr>
            <p:cNvPr id="18" name="Rounded Rectangle 17"/>
            <p:cNvSpPr/>
            <p:nvPr/>
          </p:nvSpPr>
          <p:spPr>
            <a:xfrm>
              <a:off x="600987" y="1343149"/>
              <a:ext cx="2226190" cy="1490230"/>
            </a:xfrm>
            <a:prstGeom prst="roundRect">
              <a:avLst>
                <a:gd name="adj" fmla="val 3969"/>
              </a:avLst>
            </a:prstGeom>
          </p:spPr>
          <p:style>
            <a:lnRef idx="2">
              <a:schemeClr val="accent1"/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 smtClean="0"/>
                <a:t>Uso de pipeline</a:t>
              </a:r>
            </a:p>
            <a:p>
              <a:pPr algn="ctr"/>
              <a:endParaRPr lang="es-ES" sz="900" dirty="0"/>
            </a:p>
            <a:p>
              <a:pPr algn="ctr"/>
              <a:r>
                <a:rPr lang="es-ES" sz="900" dirty="0" smtClean="0"/>
                <a:t>Uso de conjunto de tareas, </a:t>
              </a:r>
              <a:r>
                <a:rPr lang="es-ES" sz="900" dirty="0" err="1" smtClean="0"/>
                <a:t>groovies</a:t>
              </a:r>
              <a:r>
                <a:rPr lang="es-ES" sz="900" dirty="0" smtClean="0"/>
                <a:t> y scripts.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54029" y="2568438"/>
              <a:ext cx="5309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err="1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Adap</a:t>
              </a:r>
              <a:r>
                <a:rPr lang="es-ES" sz="1050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.</a:t>
              </a:r>
              <a:endParaRPr lang="es-ES" sz="105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29747" y="2974196"/>
            <a:ext cx="2286537" cy="1506118"/>
            <a:chOff x="3129747" y="2974196"/>
            <a:chExt cx="2286537" cy="1506118"/>
          </a:xfrm>
        </p:grpSpPr>
        <p:sp>
          <p:nvSpPr>
            <p:cNvPr id="25" name="Rounded Rectangle 24"/>
            <p:cNvSpPr/>
            <p:nvPr/>
          </p:nvSpPr>
          <p:spPr>
            <a:xfrm>
              <a:off x="3129747" y="2974196"/>
              <a:ext cx="2226190" cy="1490230"/>
            </a:xfrm>
            <a:prstGeom prst="roundRect">
              <a:avLst>
                <a:gd name="adj" fmla="val 3969"/>
              </a:avLst>
            </a:prstGeom>
          </p:spPr>
          <p:style>
            <a:lnRef idx="2">
              <a:schemeClr val="accent1"/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 smtClean="0"/>
                <a:t>Cualquier tecnología</a:t>
              </a:r>
            </a:p>
            <a:p>
              <a:pPr algn="ctr"/>
              <a:endParaRPr lang="es-ES" sz="900" dirty="0"/>
            </a:p>
            <a:p>
              <a:pPr algn="ctr"/>
              <a:r>
                <a:rPr lang="es-ES" sz="900" dirty="0" smtClean="0"/>
                <a:t>Permite la integración con cualquier tecnología.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85369" y="4218704"/>
              <a:ext cx="5309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err="1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Adap</a:t>
              </a:r>
              <a:r>
                <a:rPr lang="es-ES" sz="1050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.</a:t>
              </a:r>
              <a:endParaRPr lang="es-ES" sz="105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19538" y="4645702"/>
            <a:ext cx="2296746" cy="1510047"/>
            <a:chOff x="3119538" y="4645702"/>
            <a:chExt cx="2296746" cy="1510047"/>
          </a:xfrm>
        </p:grpSpPr>
        <p:sp>
          <p:nvSpPr>
            <p:cNvPr id="30" name="Rounded Rectangle 29"/>
            <p:cNvSpPr/>
            <p:nvPr/>
          </p:nvSpPr>
          <p:spPr>
            <a:xfrm>
              <a:off x="3119538" y="4645702"/>
              <a:ext cx="2226190" cy="1490230"/>
            </a:xfrm>
            <a:prstGeom prst="roundRect">
              <a:avLst>
                <a:gd name="adj" fmla="val 3969"/>
              </a:avLst>
            </a:prstGeom>
          </p:spPr>
          <p:style>
            <a:lnRef idx="2">
              <a:schemeClr val="accent1"/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 smtClean="0"/>
                <a:t>Cualquier cliente</a:t>
              </a:r>
            </a:p>
            <a:p>
              <a:pPr algn="ctr"/>
              <a:endParaRPr lang="es-ES" sz="900" dirty="0"/>
            </a:p>
            <a:p>
              <a:pPr algn="ctr"/>
              <a:r>
                <a:rPr lang="es-ES" sz="900" dirty="0" smtClean="0"/>
                <a:t>Independientemente de como tenga su infraestructura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85369" y="5894139"/>
              <a:ext cx="5309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err="1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Adap</a:t>
              </a:r>
              <a:r>
                <a:rPr lang="es-ES" sz="1050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.</a:t>
              </a:r>
              <a:endParaRPr lang="es-ES" sz="105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119538" y="1343149"/>
            <a:ext cx="2270682" cy="1495925"/>
            <a:chOff x="3119538" y="1343149"/>
            <a:chExt cx="2270682" cy="1495925"/>
          </a:xfrm>
        </p:grpSpPr>
        <p:sp>
          <p:nvSpPr>
            <p:cNvPr id="20" name="Rounded Rectangle 19"/>
            <p:cNvSpPr/>
            <p:nvPr/>
          </p:nvSpPr>
          <p:spPr>
            <a:xfrm>
              <a:off x="3119538" y="1343149"/>
              <a:ext cx="2226190" cy="1490230"/>
            </a:xfrm>
            <a:prstGeom prst="roundRect">
              <a:avLst>
                <a:gd name="adj" fmla="val 3969"/>
              </a:avLst>
            </a:prstGeom>
          </p:spPr>
          <p:style>
            <a:lnRef idx="2">
              <a:schemeClr val="accent1"/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 smtClean="0"/>
                <a:t>Uso de script</a:t>
              </a:r>
            </a:p>
            <a:p>
              <a:pPr algn="ctr"/>
              <a:endParaRPr lang="es-ES" sz="900" dirty="0"/>
            </a:p>
            <a:p>
              <a:pPr algn="ctr"/>
              <a:r>
                <a:rPr lang="es-ES" sz="900" dirty="0" smtClean="0"/>
                <a:t>Almacenados en el control de versiones.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59305" y="2577464"/>
              <a:ext cx="5309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err="1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Adap</a:t>
              </a:r>
              <a:r>
                <a:rPr lang="es-ES" sz="1050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.</a:t>
              </a:r>
              <a:endParaRPr lang="es-ES" sz="105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24801" y="2577209"/>
              <a:ext cx="4379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err="1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Agil</a:t>
              </a:r>
              <a:r>
                <a:rPr lang="es-ES" sz="1050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.</a:t>
              </a:r>
              <a:endParaRPr lang="es-ES" sz="105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00986" y="2984515"/>
            <a:ext cx="2266955" cy="1500831"/>
            <a:chOff x="600986" y="2984515"/>
            <a:chExt cx="2266955" cy="1500831"/>
          </a:xfrm>
        </p:grpSpPr>
        <p:sp>
          <p:nvSpPr>
            <p:cNvPr id="23" name="Rounded Rectangle 22"/>
            <p:cNvSpPr/>
            <p:nvPr/>
          </p:nvSpPr>
          <p:spPr>
            <a:xfrm>
              <a:off x="600986" y="2984515"/>
              <a:ext cx="2226190" cy="1490230"/>
            </a:xfrm>
            <a:prstGeom prst="roundRect">
              <a:avLst>
                <a:gd name="adj" fmla="val 3969"/>
              </a:avLst>
            </a:prstGeom>
          </p:spPr>
          <p:style>
            <a:lnRef idx="2">
              <a:schemeClr val="accent1"/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 smtClean="0"/>
                <a:t>Ejecución en paralelo</a:t>
              </a:r>
            </a:p>
            <a:p>
              <a:pPr algn="ctr"/>
              <a:endParaRPr lang="es-ES" sz="900" dirty="0"/>
            </a:p>
            <a:p>
              <a:pPr algn="ctr"/>
              <a:r>
                <a:rPr lang="es-ES" sz="900" dirty="0" smtClean="0"/>
                <a:t>Gracia a los pipeline.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57865" y="4231430"/>
              <a:ext cx="5100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err="1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Rend</a:t>
              </a:r>
              <a:r>
                <a:rPr lang="es-ES" sz="1050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.</a:t>
              </a:r>
              <a:endParaRPr lang="es-ES" sz="105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00986" y="4645702"/>
            <a:ext cx="2304304" cy="1502353"/>
            <a:chOff x="600986" y="4645702"/>
            <a:chExt cx="2304304" cy="1502353"/>
          </a:xfrm>
        </p:grpSpPr>
        <p:sp>
          <p:nvSpPr>
            <p:cNvPr id="27" name="Rounded Rectangle 26"/>
            <p:cNvSpPr/>
            <p:nvPr/>
          </p:nvSpPr>
          <p:spPr>
            <a:xfrm>
              <a:off x="600986" y="4645702"/>
              <a:ext cx="2226190" cy="1490230"/>
            </a:xfrm>
            <a:prstGeom prst="roundRect">
              <a:avLst>
                <a:gd name="adj" fmla="val 3969"/>
              </a:avLst>
            </a:prstGeom>
          </p:spPr>
          <p:style>
            <a:lnRef idx="2">
              <a:schemeClr val="accent1"/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 smtClean="0"/>
                <a:t>Rápida puesta en producción</a:t>
              </a:r>
            </a:p>
            <a:p>
              <a:pPr algn="ctr"/>
              <a:endParaRPr lang="es-ES" sz="900" dirty="0"/>
            </a:p>
            <a:p>
              <a:pPr algn="ctr"/>
              <a:r>
                <a:rPr lang="es-ES" sz="900" dirty="0" smtClean="0"/>
                <a:t>Gracia a </a:t>
              </a:r>
              <a:r>
                <a:rPr lang="es-ES" sz="900" dirty="0" err="1" smtClean="0"/>
                <a:t>Docker</a:t>
              </a:r>
              <a:r>
                <a:rPr lang="es-ES" sz="900" dirty="0" smtClean="0"/>
                <a:t> y los scripts de Jenkins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67350" y="5894139"/>
              <a:ext cx="4379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err="1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Agil</a:t>
              </a:r>
              <a:r>
                <a:rPr lang="es-ES" sz="1050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.</a:t>
              </a:r>
              <a:endParaRPr lang="es-ES" sz="105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05188" y="5894139"/>
              <a:ext cx="5100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err="1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Rend</a:t>
              </a:r>
              <a:r>
                <a:rPr lang="es-ES" sz="1050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.</a:t>
              </a:r>
              <a:endParaRPr lang="es-ES" sz="105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557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4" grpId="0" animBg="1"/>
      <p:bldP spid="26" grpId="0" animBg="1"/>
      <p:bldP spid="28" grpId="0" animBg="1"/>
      <p:bldP spid="29" grpId="0" animBg="1"/>
      <p:bldP spid="31" grpId="0" animBg="1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207</TotalTime>
  <Words>218</Words>
  <Application>Microsoft Office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Roncero Bazarra</dc:creator>
  <cp:lastModifiedBy>Ignacio Roncero Bazarra</cp:lastModifiedBy>
  <cp:revision>21</cp:revision>
  <dcterms:created xsi:type="dcterms:W3CDTF">2018-03-22T14:51:03Z</dcterms:created>
  <dcterms:modified xsi:type="dcterms:W3CDTF">2018-03-22T18:18:40Z</dcterms:modified>
</cp:coreProperties>
</file>