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479D-5903-4081-8B43-BF901B0FE0B8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18BDC2F-BEC9-4C58-A6D9-F1E7A9086F4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369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479D-5903-4081-8B43-BF901B0FE0B8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8BDC2F-BEC9-4C58-A6D9-F1E7A9086F4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8720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479D-5903-4081-8B43-BF901B0FE0B8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8BDC2F-BEC9-4C58-A6D9-F1E7A9086F4B}" type="slidenum">
              <a:rPr lang="es-MX" smtClean="0"/>
              <a:t>‹#›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6333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479D-5903-4081-8B43-BF901B0FE0B8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8BDC2F-BEC9-4C58-A6D9-F1E7A9086F4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5885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479D-5903-4081-8B43-BF901B0FE0B8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8BDC2F-BEC9-4C58-A6D9-F1E7A9086F4B}" type="slidenum">
              <a:rPr lang="es-MX" smtClean="0"/>
              <a:t>‹#›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5984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479D-5903-4081-8B43-BF901B0FE0B8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8BDC2F-BEC9-4C58-A6D9-F1E7A9086F4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4756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479D-5903-4081-8B43-BF901B0FE0B8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DC2F-BEC9-4C58-A6D9-F1E7A9086F4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0030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479D-5903-4081-8B43-BF901B0FE0B8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DC2F-BEC9-4C58-A6D9-F1E7A9086F4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6093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479D-5903-4081-8B43-BF901B0FE0B8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DC2F-BEC9-4C58-A6D9-F1E7A9086F4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427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479D-5903-4081-8B43-BF901B0FE0B8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8BDC2F-BEC9-4C58-A6D9-F1E7A9086F4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102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479D-5903-4081-8B43-BF901B0FE0B8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18BDC2F-BEC9-4C58-A6D9-F1E7A9086F4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803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479D-5903-4081-8B43-BF901B0FE0B8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18BDC2F-BEC9-4C58-A6D9-F1E7A9086F4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625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479D-5903-4081-8B43-BF901B0FE0B8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DC2F-BEC9-4C58-A6D9-F1E7A9086F4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666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479D-5903-4081-8B43-BF901B0FE0B8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DC2F-BEC9-4C58-A6D9-F1E7A9086F4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8957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479D-5903-4081-8B43-BF901B0FE0B8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DC2F-BEC9-4C58-A6D9-F1E7A9086F4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847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479D-5903-4081-8B43-BF901B0FE0B8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8BDC2F-BEC9-4C58-A6D9-F1E7A9086F4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839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479D-5903-4081-8B43-BF901B0FE0B8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18BDC2F-BEC9-4C58-A6D9-F1E7A9086F4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477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EDF23-C340-D7EB-3EB5-122F43E0E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0503" y="1122362"/>
            <a:ext cx="3551274" cy="2551187"/>
          </a:xfrm>
        </p:spPr>
        <p:txBody>
          <a:bodyPr>
            <a:normAutofit/>
          </a:bodyPr>
          <a:lstStyle/>
          <a:p>
            <a:r>
              <a:rPr lang="es-MX" sz="3600"/>
              <a:t>Creando música con Cadenas de Markov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BCC4C-526F-55C1-2C56-7264E9E00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6756" y="3928730"/>
            <a:ext cx="3258768" cy="1329070"/>
          </a:xfrm>
        </p:spPr>
        <p:txBody>
          <a:bodyPr>
            <a:normAutofit/>
          </a:bodyPr>
          <a:lstStyle/>
          <a:p>
            <a:r>
              <a:rPr lang="es-419" sz="1600"/>
              <a:t>Fernando Avitúa Varela</a:t>
            </a:r>
            <a:endParaRPr lang="es-MX" sz="1600"/>
          </a:p>
        </p:txBody>
      </p:sp>
      <p:pic>
        <p:nvPicPr>
          <p:cNvPr id="13" name="Picture 12" descr="A colorful music notes and swirls&#10;&#10;Description automatically generated with medium confidence">
            <a:extLst>
              <a:ext uri="{FF2B5EF4-FFF2-40B4-BE49-F238E27FC236}">
                <a16:creationId xmlns:a16="http://schemas.microsoft.com/office/drawing/2014/main" id="{47B4EB5D-2655-D975-7D30-B734E75F7E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215"/>
          <a:stretch/>
        </p:blipFill>
        <p:spPr>
          <a:xfrm>
            <a:off x="-2" y="1"/>
            <a:ext cx="3480878" cy="3429000"/>
          </a:xfrm>
          <a:prstGeom prst="rect">
            <a:avLst/>
          </a:prstGeom>
        </p:spPr>
      </p:pic>
      <p:pic>
        <p:nvPicPr>
          <p:cNvPr id="11" name="Picture 10" descr="A ball of chain on a sheet of music&#10;&#10;Description automatically generated">
            <a:extLst>
              <a:ext uri="{FF2B5EF4-FFF2-40B4-BE49-F238E27FC236}">
                <a16:creationId xmlns:a16="http://schemas.microsoft.com/office/drawing/2014/main" id="{AD125189-CE0F-D45B-F578-D1F8C36D9B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0" r="815"/>
          <a:stretch/>
        </p:blipFill>
        <p:spPr>
          <a:xfrm>
            <a:off x="3480881" y="10"/>
            <a:ext cx="3284321" cy="3428990"/>
          </a:xfrm>
          <a:custGeom>
            <a:avLst/>
            <a:gdLst/>
            <a:ahLst/>
            <a:cxnLst/>
            <a:rect l="l" t="t" r="r" b="b"/>
            <a:pathLst>
              <a:path w="3284321" h="3429000">
                <a:moveTo>
                  <a:pt x="0" y="0"/>
                </a:moveTo>
                <a:lnTo>
                  <a:pt x="874241" y="0"/>
                </a:lnTo>
                <a:lnTo>
                  <a:pt x="3099494" y="0"/>
                </a:lnTo>
                <a:lnTo>
                  <a:pt x="3091846" y="38856"/>
                </a:lnTo>
                <a:cubicBezTo>
                  <a:pt x="3088957" y="54774"/>
                  <a:pt x="3086661" y="68220"/>
                  <a:pt x="3084917" y="77267"/>
                </a:cubicBezTo>
                <a:cubicBezTo>
                  <a:pt x="3078882" y="79782"/>
                  <a:pt x="3078847" y="84795"/>
                  <a:pt x="3081403" y="94173"/>
                </a:cubicBezTo>
                <a:cubicBezTo>
                  <a:pt x="3079920" y="163766"/>
                  <a:pt x="3010136" y="242918"/>
                  <a:pt x="3036615" y="259180"/>
                </a:cubicBezTo>
                <a:cubicBezTo>
                  <a:pt x="3036209" y="275570"/>
                  <a:pt x="3059268" y="331308"/>
                  <a:pt x="3052386" y="369873"/>
                </a:cubicBezTo>
                <a:cubicBezTo>
                  <a:pt x="3037891" y="383903"/>
                  <a:pt x="3049386" y="466733"/>
                  <a:pt x="3047499" y="485808"/>
                </a:cubicBezTo>
                <a:cubicBezTo>
                  <a:pt x="3038444" y="488251"/>
                  <a:pt x="3044994" y="521116"/>
                  <a:pt x="3031864" y="516548"/>
                </a:cubicBezTo>
                <a:cubicBezTo>
                  <a:pt x="3026170" y="519767"/>
                  <a:pt x="3025917" y="529230"/>
                  <a:pt x="3030772" y="534294"/>
                </a:cubicBezTo>
                <a:cubicBezTo>
                  <a:pt x="3029258" y="545475"/>
                  <a:pt x="3022452" y="551582"/>
                  <a:pt x="3030322" y="563889"/>
                </a:cubicBezTo>
                <a:cubicBezTo>
                  <a:pt x="3028547" y="579307"/>
                  <a:pt x="3008553" y="592509"/>
                  <a:pt x="3020931" y="606615"/>
                </a:cubicBezTo>
                <a:cubicBezTo>
                  <a:pt x="3000707" y="617297"/>
                  <a:pt x="3019322" y="665722"/>
                  <a:pt x="3014952" y="696545"/>
                </a:cubicBezTo>
                <a:cubicBezTo>
                  <a:pt x="2993543" y="749644"/>
                  <a:pt x="3016138" y="814685"/>
                  <a:pt x="2978654" y="839699"/>
                </a:cubicBezTo>
                <a:cubicBezTo>
                  <a:pt x="2987876" y="895192"/>
                  <a:pt x="2974271" y="937629"/>
                  <a:pt x="2971637" y="980383"/>
                </a:cubicBezTo>
                <a:cubicBezTo>
                  <a:pt x="2966771" y="999600"/>
                  <a:pt x="2980047" y="1012506"/>
                  <a:pt x="2968073" y="1028427"/>
                </a:cubicBezTo>
                <a:cubicBezTo>
                  <a:pt x="2971038" y="1066841"/>
                  <a:pt x="2949169" y="1148093"/>
                  <a:pt x="2989427" y="1210871"/>
                </a:cubicBezTo>
                <a:lnTo>
                  <a:pt x="3044006" y="1380155"/>
                </a:lnTo>
                <a:cubicBezTo>
                  <a:pt x="3063032" y="1430031"/>
                  <a:pt x="3070778" y="1446677"/>
                  <a:pt x="3079706" y="1475233"/>
                </a:cubicBezTo>
                <a:cubicBezTo>
                  <a:pt x="3082914" y="1500132"/>
                  <a:pt x="3073571" y="1517303"/>
                  <a:pt x="3081651" y="1551493"/>
                </a:cubicBezTo>
                <a:cubicBezTo>
                  <a:pt x="3080111" y="1569256"/>
                  <a:pt x="3094428" y="1604306"/>
                  <a:pt x="3094351" y="1616704"/>
                </a:cubicBezTo>
                <a:cubicBezTo>
                  <a:pt x="3096467" y="1615868"/>
                  <a:pt x="3098498" y="1622619"/>
                  <a:pt x="3097113" y="1625881"/>
                </a:cubicBezTo>
                <a:cubicBezTo>
                  <a:pt x="3097149" y="1682451"/>
                  <a:pt x="3112612" y="1644243"/>
                  <a:pt x="3105333" y="1681196"/>
                </a:cubicBezTo>
                <a:cubicBezTo>
                  <a:pt x="3105914" y="1703686"/>
                  <a:pt x="3130249" y="1693643"/>
                  <a:pt x="3121450" y="1720464"/>
                </a:cubicBezTo>
                <a:cubicBezTo>
                  <a:pt x="3124878" y="1747069"/>
                  <a:pt x="3136020" y="1760490"/>
                  <a:pt x="3132693" y="1787684"/>
                </a:cubicBezTo>
                <a:cubicBezTo>
                  <a:pt x="3135941" y="1812578"/>
                  <a:pt x="3142385" y="1832625"/>
                  <a:pt x="3142247" y="1854893"/>
                </a:cubicBezTo>
                <a:cubicBezTo>
                  <a:pt x="3146263" y="1862247"/>
                  <a:pt x="3148443" y="1869846"/>
                  <a:pt x="3144938" y="1879546"/>
                </a:cubicBezTo>
                <a:lnTo>
                  <a:pt x="3157942" y="1950160"/>
                </a:lnTo>
                <a:cubicBezTo>
                  <a:pt x="3157853" y="1963350"/>
                  <a:pt x="3149024" y="1944884"/>
                  <a:pt x="3150600" y="1956745"/>
                </a:cubicBezTo>
                <a:cubicBezTo>
                  <a:pt x="3156138" y="1967129"/>
                  <a:pt x="3146405" y="1972692"/>
                  <a:pt x="3152732" y="1983129"/>
                </a:cubicBezTo>
                <a:cubicBezTo>
                  <a:pt x="3159361" y="1975377"/>
                  <a:pt x="3156338" y="2019262"/>
                  <a:pt x="3162843" y="2016105"/>
                </a:cubicBezTo>
                <a:cubicBezTo>
                  <a:pt x="3155949" y="2032807"/>
                  <a:pt x="3168183" y="2041038"/>
                  <a:pt x="3168266" y="2057359"/>
                </a:cubicBezTo>
                <a:cubicBezTo>
                  <a:pt x="3166192" y="2066396"/>
                  <a:pt x="3160451" y="2088154"/>
                  <a:pt x="3165464" y="2092533"/>
                </a:cubicBezTo>
                <a:cubicBezTo>
                  <a:pt x="3155021" y="2134724"/>
                  <a:pt x="3165421" y="2112090"/>
                  <a:pt x="3164841" y="2145703"/>
                </a:cubicBezTo>
                <a:cubicBezTo>
                  <a:pt x="3163121" y="2175442"/>
                  <a:pt x="3173633" y="2170883"/>
                  <a:pt x="3162395" y="2205763"/>
                </a:cubicBezTo>
                <a:cubicBezTo>
                  <a:pt x="3158725" y="2213194"/>
                  <a:pt x="3159188" y="2225381"/>
                  <a:pt x="3163428" y="2232984"/>
                </a:cubicBezTo>
                <a:cubicBezTo>
                  <a:pt x="3164157" y="2234293"/>
                  <a:pt x="3164975" y="2235412"/>
                  <a:pt x="3165851" y="2236310"/>
                </a:cubicBezTo>
                <a:cubicBezTo>
                  <a:pt x="3157356" y="2258198"/>
                  <a:pt x="3164825" y="2264930"/>
                  <a:pt x="3158412" y="2276363"/>
                </a:cubicBezTo>
                <a:cubicBezTo>
                  <a:pt x="3159847" y="2303314"/>
                  <a:pt x="3171107" y="2319718"/>
                  <a:pt x="3165562" y="2330165"/>
                </a:cubicBezTo>
                <a:cubicBezTo>
                  <a:pt x="3168701" y="2349549"/>
                  <a:pt x="3174659" y="2379564"/>
                  <a:pt x="3177250" y="2392670"/>
                </a:cubicBezTo>
                <a:cubicBezTo>
                  <a:pt x="3181655" y="2396183"/>
                  <a:pt x="3180208" y="2402768"/>
                  <a:pt x="3181109" y="2408801"/>
                </a:cubicBezTo>
                <a:cubicBezTo>
                  <a:pt x="3185226" y="2414879"/>
                  <a:pt x="3185528" y="2443087"/>
                  <a:pt x="3183471" y="2451804"/>
                </a:cubicBezTo>
                <a:lnTo>
                  <a:pt x="3188626" y="2478755"/>
                </a:lnTo>
                <a:cubicBezTo>
                  <a:pt x="3180506" y="2525479"/>
                  <a:pt x="3212220" y="2545890"/>
                  <a:pt x="3182648" y="2582747"/>
                </a:cubicBezTo>
                <a:cubicBezTo>
                  <a:pt x="3182769" y="2599786"/>
                  <a:pt x="3192082" y="2587221"/>
                  <a:pt x="3192201" y="2604260"/>
                </a:cubicBezTo>
                <a:cubicBezTo>
                  <a:pt x="3195745" y="2626668"/>
                  <a:pt x="3183010" y="2615986"/>
                  <a:pt x="3197204" y="2636572"/>
                </a:cubicBezTo>
                <a:cubicBezTo>
                  <a:pt x="3193680" y="2677127"/>
                  <a:pt x="3208079" y="2698391"/>
                  <a:pt x="3197801" y="2734957"/>
                </a:cubicBezTo>
                <a:cubicBezTo>
                  <a:pt x="3203080" y="2727859"/>
                  <a:pt x="3202553" y="2814032"/>
                  <a:pt x="3201570" y="2825842"/>
                </a:cubicBezTo>
                <a:cubicBezTo>
                  <a:pt x="3201816" y="2850992"/>
                  <a:pt x="3199802" y="2877552"/>
                  <a:pt x="3199276" y="2915772"/>
                </a:cubicBezTo>
                <a:cubicBezTo>
                  <a:pt x="3202626" y="2949568"/>
                  <a:pt x="3191834" y="2933904"/>
                  <a:pt x="3203315" y="2964245"/>
                </a:cubicBezTo>
                <a:cubicBezTo>
                  <a:pt x="3203483" y="2982922"/>
                  <a:pt x="3201217" y="3024705"/>
                  <a:pt x="3200290" y="3027835"/>
                </a:cubicBezTo>
                <a:lnTo>
                  <a:pt x="3200815" y="3029072"/>
                </a:lnTo>
                <a:cubicBezTo>
                  <a:pt x="3201943" y="3034528"/>
                  <a:pt x="3201668" y="3037872"/>
                  <a:pt x="3200771" y="3040271"/>
                </a:cubicBezTo>
                <a:lnTo>
                  <a:pt x="3199217" y="3042559"/>
                </a:lnTo>
                <a:cubicBezTo>
                  <a:pt x="3199046" y="3045103"/>
                  <a:pt x="3198874" y="3047647"/>
                  <a:pt x="3198703" y="3050191"/>
                </a:cubicBezTo>
                <a:lnTo>
                  <a:pt x="3196386" y="3065087"/>
                </a:lnTo>
                <a:lnTo>
                  <a:pt x="3197175" y="3068004"/>
                </a:lnTo>
                <a:lnTo>
                  <a:pt x="3195583" y="3090672"/>
                </a:lnTo>
                <a:lnTo>
                  <a:pt x="3196142" y="3091047"/>
                </a:lnTo>
                <a:cubicBezTo>
                  <a:pt x="3197359" y="3092401"/>
                  <a:pt x="3198188" y="3094376"/>
                  <a:pt x="3198230" y="3097704"/>
                </a:cubicBezTo>
                <a:cubicBezTo>
                  <a:pt x="3206671" y="3093497"/>
                  <a:pt x="3201516" y="3100106"/>
                  <a:pt x="3200895" y="3110288"/>
                </a:cubicBezTo>
                <a:cubicBezTo>
                  <a:pt x="3213866" y="3106027"/>
                  <a:pt x="3206967" y="3134408"/>
                  <a:pt x="3214226" y="3140064"/>
                </a:cubicBezTo>
                <a:cubicBezTo>
                  <a:pt x="3213477" y="3147642"/>
                  <a:pt x="3212924" y="3155577"/>
                  <a:pt x="3212630" y="3163706"/>
                </a:cubicBezTo>
                <a:cubicBezTo>
                  <a:pt x="3212628" y="3165307"/>
                  <a:pt x="3212627" y="3166907"/>
                  <a:pt x="3212626" y="3168508"/>
                </a:cubicBezTo>
                <a:lnTo>
                  <a:pt x="3212757" y="3168622"/>
                </a:lnTo>
                <a:cubicBezTo>
                  <a:pt x="3213033" y="3169704"/>
                  <a:pt x="3213137" y="3171299"/>
                  <a:pt x="3213010" y="3173723"/>
                </a:cubicBezTo>
                <a:lnTo>
                  <a:pt x="3212617" y="3177264"/>
                </a:lnTo>
                <a:lnTo>
                  <a:pt x="3212608" y="3186579"/>
                </a:lnTo>
                <a:lnTo>
                  <a:pt x="3213473" y="3189909"/>
                </a:lnTo>
                <a:cubicBezTo>
                  <a:pt x="3219047" y="3201000"/>
                  <a:pt x="3236128" y="3192522"/>
                  <a:pt x="3229856" y="3215621"/>
                </a:cubicBezTo>
                <a:cubicBezTo>
                  <a:pt x="3234675" y="3238943"/>
                  <a:pt x="3246347" y="3248488"/>
                  <a:pt x="3244569" y="3273935"/>
                </a:cubicBezTo>
                <a:cubicBezTo>
                  <a:pt x="3249120" y="3295747"/>
                  <a:pt x="3256541" y="3312409"/>
                  <a:pt x="3257625" y="3332639"/>
                </a:cubicBezTo>
                <a:cubicBezTo>
                  <a:pt x="3261968" y="3338360"/>
                  <a:pt x="3264524" y="3344737"/>
                  <a:pt x="3261615" y="3354361"/>
                </a:cubicBezTo>
                <a:cubicBezTo>
                  <a:pt x="3267085" y="3373934"/>
                  <a:pt x="3274165" y="3374996"/>
                  <a:pt x="3271971" y="3391015"/>
                </a:cubicBezTo>
                <a:cubicBezTo>
                  <a:pt x="3284108" y="3396220"/>
                  <a:pt x="3280477" y="3399306"/>
                  <a:pt x="3278721" y="3406520"/>
                </a:cubicBezTo>
                <a:cubicBezTo>
                  <a:pt x="3278704" y="3406820"/>
                  <a:pt x="3278688" y="3407119"/>
                  <a:pt x="3278672" y="3407419"/>
                </a:cubicBezTo>
                <a:lnTo>
                  <a:pt x="3280392" y="3408092"/>
                </a:lnTo>
                <a:lnTo>
                  <a:pt x="3281688" y="3410930"/>
                </a:lnTo>
                <a:lnTo>
                  <a:pt x="3283023" y="3420085"/>
                </a:lnTo>
                <a:cubicBezTo>
                  <a:pt x="3283069" y="3421310"/>
                  <a:pt x="3283115" y="3422535"/>
                  <a:pt x="3283161" y="3423760"/>
                </a:cubicBezTo>
                <a:cubicBezTo>
                  <a:pt x="3283391" y="3426206"/>
                  <a:pt x="3283719" y="3427720"/>
                  <a:pt x="3284138" y="3428643"/>
                </a:cubicBezTo>
                <a:cubicBezTo>
                  <a:pt x="3284183" y="3428659"/>
                  <a:pt x="3284229" y="3428676"/>
                  <a:pt x="3284276" y="3428691"/>
                </a:cubicBezTo>
                <a:lnTo>
                  <a:pt x="3284321" y="3429000"/>
                </a:lnTo>
                <a:lnTo>
                  <a:pt x="0" y="3429000"/>
                </a:lnTo>
                <a:close/>
              </a:path>
            </a:pathLst>
          </a:custGeom>
        </p:spPr>
      </p:pic>
      <p:pic>
        <p:nvPicPr>
          <p:cNvPr id="9" name="Picture 8" descr="A chain on a sheet of music&#10;&#10;Description automatically generated">
            <a:extLst>
              <a:ext uri="{FF2B5EF4-FFF2-40B4-BE49-F238E27FC236}">
                <a16:creationId xmlns:a16="http://schemas.microsoft.com/office/drawing/2014/main" id="{30774748-8355-67D1-E53F-49F3A15526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7"/>
          <a:stretch/>
        </p:blipFill>
        <p:spPr>
          <a:xfrm>
            <a:off x="-1" y="3429001"/>
            <a:ext cx="3480878" cy="3429000"/>
          </a:xfrm>
          <a:prstGeom prst="rect">
            <a:avLst/>
          </a:prstGeom>
        </p:spPr>
      </p:pic>
      <p:pic>
        <p:nvPicPr>
          <p:cNvPr id="7" name="Picture 6" descr="A drawing of music notes and chains&#10;&#10;Description automatically generated">
            <a:extLst>
              <a:ext uri="{FF2B5EF4-FFF2-40B4-BE49-F238E27FC236}">
                <a16:creationId xmlns:a16="http://schemas.microsoft.com/office/drawing/2014/main" id="{FFD621D3-97A8-3F6F-0237-FC5A4B846B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25" r="-2" b="-2"/>
          <a:stretch/>
        </p:blipFill>
        <p:spPr>
          <a:xfrm>
            <a:off x="3480878" y="3429000"/>
            <a:ext cx="3489369" cy="3429000"/>
          </a:xfrm>
          <a:custGeom>
            <a:avLst/>
            <a:gdLst/>
            <a:ahLst/>
            <a:cxnLst/>
            <a:rect l="l" t="t" r="r" b="b"/>
            <a:pathLst>
              <a:path w="3489369" h="3429000">
                <a:moveTo>
                  <a:pt x="0" y="0"/>
                </a:moveTo>
                <a:lnTo>
                  <a:pt x="3284321" y="0"/>
                </a:lnTo>
                <a:lnTo>
                  <a:pt x="3284965" y="4411"/>
                </a:lnTo>
                <a:cubicBezTo>
                  <a:pt x="3285861" y="12542"/>
                  <a:pt x="3286482" y="20617"/>
                  <a:pt x="3286868" y="28434"/>
                </a:cubicBezTo>
                <a:cubicBezTo>
                  <a:pt x="3294538" y="30350"/>
                  <a:pt x="3292115" y="61692"/>
                  <a:pt x="3303748" y="50998"/>
                </a:cubicBezTo>
                <a:cubicBezTo>
                  <a:pt x="3304632" y="61314"/>
                  <a:pt x="3300716" y="70391"/>
                  <a:pt x="3308080" y="62023"/>
                </a:cubicBezTo>
                <a:cubicBezTo>
                  <a:pt x="3308600" y="65272"/>
                  <a:pt x="3309668" y="66796"/>
                  <a:pt x="3311012" y="67517"/>
                </a:cubicBezTo>
                <a:lnTo>
                  <a:pt x="3311593" y="67604"/>
                </a:lnTo>
                <a:lnTo>
                  <a:pt x="3313358" y="90672"/>
                </a:lnTo>
                <a:lnTo>
                  <a:pt x="3314525" y="93141"/>
                </a:lnTo>
                <a:cubicBezTo>
                  <a:pt x="3314511" y="98407"/>
                  <a:pt x="3314498" y="103672"/>
                  <a:pt x="3314484" y="108938"/>
                </a:cubicBezTo>
                <a:lnTo>
                  <a:pt x="3315098" y="116693"/>
                </a:lnTo>
                <a:lnTo>
                  <a:pt x="3313961" y="119721"/>
                </a:lnTo>
                <a:cubicBezTo>
                  <a:pt x="3313462" y="122528"/>
                  <a:pt x="3313682" y="125949"/>
                  <a:pt x="3315534" y="130743"/>
                </a:cubicBezTo>
                <a:lnTo>
                  <a:pt x="3316209" y="131693"/>
                </a:lnTo>
                <a:lnTo>
                  <a:pt x="3315667" y="141960"/>
                </a:lnTo>
                <a:cubicBezTo>
                  <a:pt x="3315172" y="145469"/>
                  <a:pt x="3314327" y="148837"/>
                  <a:pt x="3312989" y="151981"/>
                </a:cubicBezTo>
                <a:cubicBezTo>
                  <a:pt x="3328205" y="176028"/>
                  <a:pt x="3325290" y="209754"/>
                  <a:pt x="3333325" y="241275"/>
                </a:cubicBezTo>
                <a:cubicBezTo>
                  <a:pt x="3332178" y="282291"/>
                  <a:pt x="3322518" y="290637"/>
                  <a:pt x="3334609" y="317540"/>
                </a:cubicBezTo>
                <a:cubicBezTo>
                  <a:pt x="3338778" y="330343"/>
                  <a:pt x="3336272" y="349601"/>
                  <a:pt x="3346143" y="382132"/>
                </a:cubicBezTo>
                <a:cubicBezTo>
                  <a:pt x="3353476" y="412768"/>
                  <a:pt x="3356308" y="440981"/>
                  <a:pt x="3363283" y="468465"/>
                </a:cubicBezTo>
                <a:cubicBezTo>
                  <a:pt x="3370097" y="501219"/>
                  <a:pt x="3370397" y="493504"/>
                  <a:pt x="3374772" y="512872"/>
                </a:cubicBezTo>
                <a:cubicBezTo>
                  <a:pt x="3376364" y="516259"/>
                  <a:pt x="3384429" y="548851"/>
                  <a:pt x="3386466" y="551780"/>
                </a:cubicBezTo>
                <a:cubicBezTo>
                  <a:pt x="3391338" y="569420"/>
                  <a:pt x="3399224" y="591435"/>
                  <a:pt x="3404004" y="618713"/>
                </a:cubicBezTo>
                <a:cubicBezTo>
                  <a:pt x="3400707" y="640336"/>
                  <a:pt x="3419894" y="662091"/>
                  <a:pt x="3415151" y="689135"/>
                </a:cubicBezTo>
                <a:cubicBezTo>
                  <a:pt x="3414465" y="698730"/>
                  <a:pt x="3418817" y="726290"/>
                  <a:pt x="3423582" y="730194"/>
                </a:cubicBezTo>
                <a:cubicBezTo>
                  <a:pt x="3425303" y="735671"/>
                  <a:pt x="3424886" y="742863"/>
                  <a:pt x="3429552" y="744105"/>
                </a:cubicBezTo>
                <a:cubicBezTo>
                  <a:pt x="3435346" y="746793"/>
                  <a:pt x="3430388" y="769550"/>
                  <a:pt x="3436030" y="764665"/>
                </a:cubicBezTo>
                <a:cubicBezTo>
                  <a:pt x="3432708" y="780759"/>
                  <a:pt x="3445160" y="788526"/>
                  <a:pt x="3449603" y="799644"/>
                </a:cubicBezTo>
                <a:cubicBezTo>
                  <a:pt x="3447737" y="806167"/>
                  <a:pt x="3450053" y="812044"/>
                  <a:pt x="3453493" y="819512"/>
                </a:cubicBezTo>
                <a:lnTo>
                  <a:pt x="3458041" y="829775"/>
                </a:lnTo>
                <a:cubicBezTo>
                  <a:pt x="3458179" y="831346"/>
                  <a:pt x="3458318" y="832918"/>
                  <a:pt x="3458455" y="834489"/>
                </a:cubicBezTo>
                <a:cubicBezTo>
                  <a:pt x="3459466" y="842878"/>
                  <a:pt x="3463370" y="870527"/>
                  <a:pt x="3464104" y="880111"/>
                </a:cubicBezTo>
                <a:lnTo>
                  <a:pt x="3462862" y="891990"/>
                </a:lnTo>
                <a:cubicBezTo>
                  <a:pt x="3463746" y="895711"/>
                  <a:pt x="3468590" y="899277"/>
                  <a:pt x="3469407" y="902435"/>
                </a:cubicBezTo>
                <a:lnTo>
                  <a:pt x="3467766" y="910937"/>
                </a:lnTo>
                <a:cubicBezTo>
                  <a:pt x="3472500" y="910045"/>
                  <a:pt x="3468603" y="920062"/>
                  <a:pt x="3468480" y="927631"/>
                </a:cubicBezTo>
                <a:cubicBezTo>
                  <a:pt x="3468614" y="943134"/>
                  <a:pt x="3468747" y="958638"/>
                  <a:pt x="3468881" y="974141"/>
                </a:cubicBezTo>
                <a:lnTo>
                  <a:pt x="3471681" y="1002853"/>
                </a:lnTo>
                <a:lnTo>
                  <a:pt x="3470002" y="1011649"/>
                </a:lnTo>
                <a:cubicBezTo>
                  <a:pt x="3469600" y="1030805"/>
                  <a:pt x="3476246" y="1051984"/>
                  <a:pt x="3470824" y="1065586"/>
                </a:cubicBezTo>
                <a:cubicBezTo>
                  <a:pt x="3470185" y="1071115"/>
                  <a:pt x="3470331" y="1076118"/>
                  <a:pt x="3470963" y="1080768"/>
                </a:cubicBezTo>
                <a:lnTo>
                  <a:pt x="3473874" y="1093182"/>
                </a:lnTo>
                <a:lnTo>
                  <a:pt x="3481792" y="1117768"/>
                </a:lnTo>
                <a:cubicBezTo>
                  <a:pt x="3468106" y="1119010"/>
                  <a:pt x="3487035" y="1175819"/>
                  <a:pt x="3474909" y="1169607"/>
                </a:cubicBezTo>
                <a:cubicBezTo>
                  <a:pt x="3477374" y="1192318"/>
                  <a:pt x="3452928" y="1213340"/>
                  <a:pt x="3466101" y="1235237"/>
                </a:cubicBezTo>
                <a:cubicBezTo>
                  <a:pt x="3465025" y="1269305"/>
                  <a:pt x="3469416" y="1317827"/>
                  <a:pt x="3468452" y="1350990"/>
                </a:cubicBezTo>
                <a:cubicBezTo>
                  <a:pt x="3473997" y="1344874"/>
                  <a:pt x="3472726" y="1374627"/>
                  <a:pt x="3472569" y="1378298"/>
                </a:cubicBezTo>
                <a:cubicBezTo>
                  <a:pt x="3469797" y="1400570"/>
                  <a:pt x="3470673" y="1419813"/>
                  <a:pt x="3467133" y="1458310"/>
                </a:cubicBezTo>
                <a:cubicBezTo>
                  <a:pt x="3468861" y="1492373"/>
                  <a:pt x="3459714" y="1521984"/>
                  <a:pt x="3469712" y="1553366"/>
                </a:cubicBezTo>
                <a:cubicBezTo>
                  <a:pt x="3467841" y="1555494"/>
                  <a:pt x="3466398" y="1558122"/>
                  <a:pt x="3465264" y="1561090"/>
                </a:cubicBezTo>
                <a:lnTo>
                  <a:pt x="3462808" y="1570307"/>
                </a:lnTo>
                <a:lnTo>
                  <a:pt x="3463274" y="1571592"/>
                </a:lnTo>
                <a:cubicBezTo>
                  <a:pt x="3464138" y="1577147"/>
                  <a:pt x="3463703" y="1580457"/>
                  <a:pt x="3462696" y="1582767"/>
                </a:cubicBezTo>
                <a:lnTo>
                  <a:pt x="3461038" y="1584906"/>
                </a:lnTo>
                <a:lnTo>
                  <a:pt x="3460163" y="1592480"/>
                </a:lnTo>
                <a:lnTo>
                  <a:pt x="3455126" y="1632608"/>
                </a:lnTo>
                <a:lnTo>
                  <a:pt x="3455665" y="1633033"/>
                </a:lnTo>
                <a:cubicBezTo>
                  <a:pt x="3456812" y="1634501"/>
                  <a:pt x="3457543" y="1636551"/>
                  <a:pt x="3457428" y="1639879"/>
                </a:cubicBezTo>
                <a:cubicBezTo>
                  <a:pt x="3466043" y="1636475"/>
                  <a:pt x="3460589" y="1642588"/>
                  <a:pt x="3459487" y="1652696"/>
                </a:cubicBezTo>
                <a:cubicBezTo>
                  <a:pt x="3472621" y="1649666"/>
                  <a:pt x="3464391" y="1677353"/>
                  <a:pt x="3471358" y="1683689"/>
                </a:cubicBezTo>
                <a:cubicBezTo>
                  <a:pt x="3470253" y="1691182"/>
                  <a:pt x="3469322" y="1699055"/>
                  <a:pt x="3468642" y="1707144"/>
                </a:cubicBezTo>
                <a:cubicBezTo>
                  <a:pt x="3468564" y="1708742"/>
                  <a:pt x="3468486" y="1710339"/>
                  <a:pt x="3468410" y="1711937"/>
                </a:cubicBezTo>
                <a:lnTo>
                  <a:pt x="3468535" y="1712065"/>
                </a:lnTo>
                <a:cubicBezTo>
                  <a:pt x="3468760" y="1713173"/>
                  <a:pt x="3468787" y="1714774"/>
                  <a:pt x="3468545" y="1717183"/>
                </a:cubicBezTo>
                <a:lnTo>
                  <a:pt x="3467985" y="1720681"/>
                </a:lnTo>
                <a:lnTo>
                  <a:pt x="3467532" y="1729981"/>
                </a:lnTo>
                <a:lnTo>
                  <a:pt x="3468234" y="1733388"/>
                </a:lnTo>
                <a:lnTo>
                  <a:pt x="3469752" y="1735034"/>
                </a:lnTo>
                <a:cubicBezTo>
                  <a:pt x="3469679" y="1735303"/>
                  <a:pt x="3469607" y="1735573"/>
                  <a:pt x="3469535" y="1735842"/>
                </a:cubicBezTo>
                <a:cubicBezTo>
                  <a:pt x="3466495" y="1741502"/>
                  <a:pt x="3462443" y="1742214"/>
                  <a:pt x="3473059" y="1754258"/>
                </a:cubicBezTo>
                <a:cubicBezTo>
                  <a:pt x="3467940" y="1767842"/>
                  <a:pt x="3474502" y="1773031"/>
                  <a:pt x="3476035" y="1794468"/>
                </a:cubicBezTo>
                <a:cubicBezTo>
                  <a:pt x="3471440" y="1801685"/>
                  <a:pt x="3472680" y="1809129"/>
                  <a:pt x="3475751" y="1817026"/>
                </a:cubicBezTo>
                <a:cubicBezTo>
                  <a:pt x="3472967" y="1836468"/>
                  <a:pt x="3476913" y="1856359"/>
                  <a:pt x="3477146" y="1879330"/>
                </a:cubicBezTo>
                <a:lnTo>
                  <a:pt x="3487773" y="1941432"/>
                </a:lnTo>
                <a:lnTo>
                  <a:pt x="3486862" y="2000732"/>
                </a:lnTo>
                <a:cubicBezTo>
                  <a:pt x="3485048" y="2008113"/>
                  <a:pt x="3483022" y="2015157"/>
                  <a:pt x="3480878" y="2021755"/>
                </a:cubicBezTo>
                <a:cubicBezTo>
                  <a:pt x="3486746" y="2031320"/>
                  <a:pt x="3474798" y="2053600"/>
                  <a:pt x="3487996" y="2057342"/>
                </a:cubicBezTo>
                <a:cubicBezTo>
                  <a:pt x="3485480" y="2066435"/>
                  <a:pt x="3479309" y="2069516"/>
                  <a:pt x="3488168" y="2070619"/>
                </a:cubicBezTo>
                <a:cubicBezTo>
                  <a:pt x="3487580" y="2073734"/>
                  <a:pt x="3488000" y="2076065"/>
                  <a:pt x="3488907" y="2078045"/>
                </a:cubicBezTo>
                <a:lnTo>
                  <a:pt x="3489369" y="2078724"/>
                </a:lnTo>
                <a:lnTo>
                  <a:pt x="3483570" y="2098845"/>
                </a:lnTo>
                <a:lnTo>
                  <a:pt x="3483775" y="2102024"/>
                </a:lnTo>
                <a:lnTo>
                  <a:pt x="3478749" y="2114492"/>
                </a:lnTo>
                <a:lnTo>
                  <a:pt x="3469312" y="2141885"/>
                </a:lnTo>
                <a:cubicBezTo>
                  <a:pt x="3467787" y="2144144"/>
                  <a:pt x="3459881" y="2172239"/>
                  <a:pt x="3457758" y="2173326"/>
                </a:cubicBezTo>
                <a:cubicBezTo>
                  <a:pt x="3463002" y="2208338"/>
                  <a:pt x="3446820" y="2179358"/>
                  <a:pt x="3443642" y="2212754"/>
                </a:cubicBezTo>
                <a:cubicBezTo>
                  <a:pt x="3456663" y="2234675"/>
                  <a:pt x="3438945" y="2231911"/>
                  <a:pt x="3435335" y="2281700"/>
                </a:cubicBezTo>
                <a:cubicBezTo>
                  <a:pt x="3427914" y="2307292"/>
                  <a:pt x="3432385" y="2321058"/>
                  <a:pt x="3417599" y="2358247"/>
                </a:cubicBezTo>
                <a:cubicBezTo>
                  <a:pt x="3412065" y="2394590"/>
                  <a:pt x="3404927" y="2470676"/>
                  <a:pt x="3402129" y="2499761"/>
                </a:cubicBezTo>
                <a:cubicBezTo>
                  <a:pt x="3411806" y="2527319"/>
                  <a:pt x="3401654" y="2509832"/>
                  <a:pt x="3400811" y="2532758"/>
                </a:cubicBezTo>
                <a:cubicBezTo>
                  <a:pt x="3389911" y="2520705"/>
                  <a:pt x="3403489" y="2562520"/>
                  <a:pt x="3390012" y="2556795"/>
                </a:cubicBezTo>
                <a:cubicBezTo>
                  <a:pt x="3390284" y="2561148"/>
                  <a:pt x="3390974" y="2565547"/>
                  <a:pt x="3391766" y="2570003"/>
                </a:cubicBezTo>
                <a:cubicBezTo>
                  <a:pt x="3391902" y="2570781"/>
                  <a:pt x="3392040" y="2571558"/>
                  <a:pt x="3392176" y="2572336"/>
                </a:cubicBezTo>
                <a:lnTo>
                  <a:pt x="3391511" y="2580478"/>
                </a:lnTo>
                <a:lnTo>
                  <a:pt x="3394198" y="2584265"/>
                </a:lnTo>
                <a:lnTo>
                  <a:pt x="3395256" y="2597587"/>
                </a:lnTo>
                <a:cubicBezTo>
                  <a:pt x="3395208" y="2602348"/>
                  <a:pt x="3394637" y="2607198"/>
                  <a:pt x="3393228" y="2612155"/>
                </a:cubicBezTo>
                <a:cubicBezTo>
                  <a:pt x="3383614" y="2625816"/>
                  <a:pt x="3392931" y="2663179"/>
                  <a:pt x="3380384" y="2679622"/>
                </a:cubicBezTo>
                <a:cubicBezTo>
                  <a:pt x="3376772" y="2686502"/>
                  <a:pt x="3371739" y="2712894"/>
                  <a:pt x="3374525" y="2720986"/>
                </a:cubicBezTo>
                <a:cubicBezTo>
                  <a:pt x="3374247" y="2727128"/>
                  <a:pt x="3371622" y="2732389"/>
                  <a:pt x="3375169" y="2738269"/>
                </a:cubicBezTo>
                <a:cubicBezTo>
                  <a:pt x="3379211" y="2746479"/>
                  <a:pt x="3367834" y="2759296"/>
                  <a:pt x="3374139" y="2761348"/>
                </a:cubicBezTo>
                <a:cubicBezTo>
                  <a:pt x="3371036" y="2786694"/>
                  <a:pt x="3359203" y="2868089"/>
                  <a:pt x="3356552" y="2890343"/>
                </a:cubicBezTo>
                <a:cubicBezTo>
                  <a:pt x="3357221" y="2891698"/>
                  <a:pt x="3357791" y="2893225"/>
                  <a:pt x="3358241" y="2894872"/>
                </a:cubicBezTo>
                <a:cubicBezTo>
                  <a:pt x="3360857" y="2904456"/>
                  <a:pt x="3358999" y="2916058"/>
                  <a:pt x="3354092" y="2920783"/>
                </a:cubicBezTo>
                <a:cubicBezTo>
                  <a:pt x="3336772" y="2946524"/>
                  <a:pt x="3332064" y="2976695"/>
                  <a:pt x="3324809" y="3003309"/>
                </a:cubicBezTo>
                <a:cubicBezTo>
                  <a:pt x="3317911" y="3034202"/>
                  <a:pt x="3335047" y="3021162"/>
                  <a:pt x="3317108" y="3054172"/>
                </a:cubicBezTo>
                <a:cubicBezTo>
                  <a:pt x="3321071" y="3061216"/>
                  <a:pt x="3320438" y="3066386"/>
                  <a:pt x="3316754" y="3073552"/>
                </a:cubicBezTo>
                <a:cubicBezTo>
                  <a:pt x="3313753" y="3088769"/>
                  <a:pt x="3325751" y="3094511"/>
                  <a:pt x="3316010" y="3105939"/>
                </a:cubicBezTo>
                <a:cubicBezTo>
                  <a:pt x="3322823" y="3106866"/>
                  <a:pt x="3313515" y="3136685"/>
                  <a:pt x="3321311" y="3133416"/>
                </a:cubicBezTo>
                <a:cubicBezTo>
                  <a:pt x="3325386" y="3146871"/>
                  <a:pt x="3315037" y="3146263"/>
                  <a:pt x="3318370" y="3159200"/>
                </a:cubicBezTo>
                <a:cubicBezTo>
                  <a:pt x="3317639" y="3171160"/>
                  <a:pt x="3312686" y="3148758"/>
                  <a:pt x="3310112" y="3160960"/>
                </a:cubicBezTo>
                <a:cubicBezTo>
                  <a:pt x="3308137" y="3176428"/>
                  <a:pt x="3296517" y="3169580"/>
                  <a:pt x="3309425" y="3189916"/>
                </a:cubicBezTo>
                <a:cubicBezTo>
                  <a:pt x="3303214" y="3203678"/>
                  <a:pt x="3309379" y="3210651"/>
                  <a:pt x="3309210" y="3234304"/>
                </a:cubicBezTo>
                <a:lnTo>
                  <a:pt x="3307065" y="3240571"/>
                </a:lnTo>
                <a:lnTo>
                  <a:pt x="3313080" y="3248569"/>
                </a:lnTo>
                <a:cubicBezTo>
                  <a:pt x="3315489" y="3253014"/>
                  <a:pt x="3316948" y="3258342"/>
                  <a:pt x="3316098" y="3265444"/>
                </a:cubicBezTo>
                <a:cubicBezTo>
                  <a:pt x="3299797" y="3307894"/>
                  <a:pt x="3326982" y="3268090"/>
                  <a:pt x="3316579" y="3338829"/>
                </a:cubicBezTo>
                <a:cubicBezTo>
                  <a:pt x="3314173" y="3342195"/>
                  <a:pt x="3315567" y="3351680"/>
                  <a:pt x="3318478" y="3351725"/>
                </a:cubicBezTo>
                <a:cubicBezTo>
                  <a:pt x="3317225" y="3356006"/>
                  <a:pt x="3310894" y="3365106"/>
                  <a:pt x="3315350" y="3367707"/>
                </a:cubicBezTo>
                <a:cubicBezTo>
                  <a:pt x="3314682" y="3379301"/>
                  <a:pt x="3313220" y="3390600"/>
                  <a:pt x="3311015" y="3401335"/>
                </a:cubicBezTo>
                <a:lnTo>
                  <a:pt x="3304690" y="3423129"/>
                </a:lnTo>
                <a:lnTo>
                  <a:pt x="3308038" y="3428759"/>
                </a:lnTo>
                <a:cubicBezTo>
                  <a:pt x="3308047" y="3428839"/>
                  <a:pt x="3308057" y="3428920"/>
                  <a:pt x="3308067" y="3429000"/>
                </a:cubicBezTo>
                <a:lnTo>
                  <a:pt x="0" y="3429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11900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E42047-F7E7-4687-BBE0-D4BDC8E77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6F839A-C8D9-4FBC-8EFD-9E56D12F4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06785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1F0D09B-BA85-41B1-A8DE-73728B72E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B2D0F0C-3A27-4FC3-A6A3-D2095D9B2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A1C69EF-E6E6-4BDD-B62F-637FC9F3C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5B4F36E-07F6-4E6F-A9D9-A7F6D958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D9136C7-12F1-4F21-A438-ED7668DD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718EF12-B769-45D9-9B6E-7AEAA310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4EAD53-3968-459E-B27C-09126A0FE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7658BFE-59E2-4A2D-9E8A-18F81C350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FEC8A9E-385D-4407-9671-E30238022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FC82234-632C-4B76-A8FF-2C9C0DCA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62A4DB3-C195-4230-953D-307E4100F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4D310CF-9541-4CD7-855B-E2E1EF343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0EDA856-A216-4EEC-9AB6-A59FFC703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7733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36F815B8-AFA8-45E9-A3D1-977F2D19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5D8FF653-8B3F-4B96-904D-1A4482EAE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4DD2E775-AB45-4AF1-B5B7-54948CFB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7BDE7E7B-E3AA-4A24-8F9D-CE77C96CA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D129CAA9-35E5-48CE-88AE-9806695C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A73989FF-4EFF-4181-81A4-72EF2E67D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8C2C17BD-8FA0-4F42-B2CD-5E5A9F542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EEE99CF3-AD71-46FB-8E7D-67825F781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D0F9D5ED-7591-4E88-9FDA-4C1DC47E9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88FA7C13-D80D-4514-B9DB-87AE076AC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202C78DF-D842-450B-A87D-E035719E4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A4789F83-2423-47F8-8958-48E477BAE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181EDA-97DB-B460-737F-EBE76E1A1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20" y="624110"/>
            <a:ext cx="6845092" cy="1280890"/>
          </a:xfrm>
        </p:spPr>
        <p:txBody>
          <a:bodyPr>
            <a:normAutofit/>
          </a:bodyPr>
          <a:lstStyle/>
          <a:p>
            <a:r>
              <a:rPr lang="es-419" dirty="0"/>
              <a:t>¿Cómo nos podría ayudar a crear?</a:t>
            </a:r>
            <a:endParaRPr lang="es-MX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509E7A-337A-4664-BEC2-03F9BCA0A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1632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D9AB99AB-E300-4B19-97C3-9A12EA3C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716320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s-MX"/>
          </a:p>
        </p:txBody>
      </p:sp>
      <p:pic>
        <p:nvPicPr>
          <p:cNvPr id="5" name="Picture 4" descr="Partes superiores de guitarras">
            <a:extLst>
              <a:ext uri="{FF2B5EF4-FFF2-40B4-BE49-F238E27FC236}">
                <a16:creationId xmlns:a16="http://schemas.microsoft.com/office/drawing/2014/main" id="{0C589B36-7D1E-D008-8239-27D98029FB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88" r="38954" b="-1"/>
          <a:stretch/>
        </p:blipFill>
        <p:spPr>
          <a:xfrm>
            <a:off x="20" y="1730"/>
            <a:ext cx="2720524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13B71-1707-67FB-EE17-B20F538F0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67" y="2133600"/>
            <a:ext cx="6847944" cy="3777622"/>
          </a:xfrm>
        </p:spPr>
        <p:txBody>
          <a:bodyPr>
            <a:normAutofit/>
          </a:bodyPr>
          <a:lstStyle/>
          <a:p>
            <a:r>
              <a:rPr lang="es-419" dirty="0"/>
              <a:t>El sistema hace las partes de la guitarra, voz, </a:t>
            </a:r>
            <a:r>
              <a:rPr lang="es-419" dirty="0" err="1"/>
              <a:t>etc</a:t>
            </a:r>
            <a:r>
              <a:rPr lang="es-419" dirty="0"/>
              <a:t> que se parecen a la nuestra</a:t>
            </a:r>
          </a:p>
          <a:p>
            <a:r>
              <a:rPr lang="es-419" dirty="0"/>
              <a:t>Nosotros improvisamos sobre algo que se parece a lo que hacemos normalmente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0150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41D8-F6D5-2240-29B9-E948F9A1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Referencias</a:t>
            </a:r>
            <a:endParaRPr lang="es-MX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C03C2D-F9FD-FE72-8037-2A663BEC8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935" y="2028418"/>
            <a:ext cx="3096057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6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CD45-1DAF-D8E7-0A12-40ECC7F8A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258" y="501651"/>
            <a:ext cx="4646904" cy="1624520"/>
          </a:xfrm>
        </p:spPr>
        <p:txBody>
          <a:bodyPr anchor="ctr">
            <a:normAutofit fontScale="90000"/>
          </a:bodyPr>
          <a:lstStyle/>
          <a:p>
            <a:r>
              <a:rPr lang="es-419" sz="3700" dirty="0"/>
              <a:t>¿Porqué es interesante este tema?</a:t>
            </a:r>
            <a:endParaRPr lang="es-MX" sz="37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BFF9D1F-E746-7975-ECE6-6463CE25B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 lnSpcReduction="10000"/>
          </a:bodyPr>
          <a:lstStyle/>
          <a:p>
            <a:r>
              <a:rPr lang="es-419" sz="2000" dirty="0"/>
              <a:t>Nuestra </a:t>
            </a:r>
            <a:r>
              <a:rPr lang="es-419" sz="2000" b="1" i="1" dirty="0"/>
              <a:t>primera chamba </a:t>
            </a:r>
            <a:r>
              <a:rPr lang="es-419" sz="2000" dirty="0"/>
              <a:t>es modelar. </a:t>
            </a:r>
          </a:p>
          <a:p>
            <a:pPr lvl="1"/>
            <a:r>
              <a:rPr lang="es-419" sz="1600" dirty="0"/>
              <a:t>Es bueno ver muchos problemas</a:t>
            </a:r>
          </a:p>
          <a:p>
            <a:r>
              <a:rPr lang="es-419" sz="2000" dirty="0"/>
              <a:t>Es </a:t>
            </a:r>
            <a:r>
              <a:rPr lang="es-419" sz="2000" b="1" dirty="0"/>
              <a:t>aplicable inmediatamente</a:t>
            </a:r>
          </a:p>
          <a:p>
            <a:pPr lvl="1"/>
            <a:r>
              <a:rPr lang="es-419" sz="2000" dirty="0"/>
              <a:t>En música no se trata de tener la razón</a:t>
            </a:r>
          </a:p>
          <a:p>
            <a:r>
              <a:rPr lang="es-419" sz="2000" dirty="0"/>
              <a:t>Llevé un curso de creatividad computacional</a:t>
            </a:r>
          </a:p>
          <a:p>
            <a:r>
              <a:rPr lang="es-419" sz="2000" dirty="0"/>
              <a:t>Hay cosas que se aprenden de </a:t>
            </a:r>
            <a:r>
              <a:rPr lang="es-419" sz="2000" i="1" dirty="0"/>
              <a:t>pensar sin resolver</a:t>
            </a:r>
            <a:endParaRPr lang="es-MX" sz="2000" i="1" dirty="0"/>
          </a:p>
        </p:txBody>
      </p:sp>
      <p:pic>
        <p:nvPicPr>
          <p:cNvPr id="16" name="Picture 15" descr="Vista superior de unas maracas, un órgano, una guitarra y unas baquetas sobre una superficie de madera">
            <a:extLst>
              <a:ext uri="{FF2B5EF4-FFF2-40B4-BE49-F238E27FC236}">
                <a16:creationId xmlns:a16="http://schemas.microsoft.com/office/drawing/2014/main" id="{094944DD-2544-DB8C-A952-B2FACA17A6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5" r="34145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4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B1E2-6B9F-2973-DAA7-6D991C0FA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s-419" sz="4000" dirty="0"/>
              <a:t>Introducción</a:t>
            </a:r>
            <a:endParaRPr lang="es-MX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ED471-2AFC-07FA-C009-705226FDC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 fontScale="92500" lnSpcReduction="20000"/>
          </a:bodyPr>
          <a:lstStyle/>
          <a:p>
            <a:r>
              <a:rPr lang="es-419" sz="1300" dirty="0"/>
              <a:t>Balance entre algo perfecto y algo muy caótico</a:t>
            </a:r>
          </a:p>
          <a:p>
            <a:pPr lvl="1"/>
            <a:r>
              <a:rPr lang="es-419" sz="1300" dirty="0"/>
              <a:t>Si es muy perfecto no aportará ideas porque nada será nuevo</a:t>
            </a:r>
          </a:p>
          <a:p>
            <a:pPr lvl="1"/>
            <a:r>
              <a:rPr lang="es-419" sz="1300" dirty="0"/>
              <a:t>Si es muy caótico no aportará ideas porque no hay nada reconocible</a:t>
            </a:r>
          </a:p>
          <a:p>
            <a:pPr marL="457200" lvl="1" indent="0">
              <a:buNone/>
            </a:pPr>
            <a:endParaRPr lang="es-419" sz="1300" dirty="0"/>
          </a:p>
          <a:p>
            <a:r>
              <a:rPr lang="es-MX" sz="1300" dirty="0"/>
              <a:t>Empezar con ejemplos sencillos</a:t>
            </a:r>
          </a:p>
          <a:p>
            <a:pPr lvl="1"/>
            <a:r>
              <a:rPr lang="es-MX" sz="1300" dirty="0"/>
              <a:t>La música aunque sencilla tiene muchos estados</a:t>
            </a:r>
          </a:p>
          <a:p>
            <a:pPr lvl="1"/>
            <a:r>
              <a:rPr lang="es-MX" sz="1300" dirty="0"/>
              <a:t>Variedad de Escalas y Modos: Amplia gama de escalas y modos, como mayor, menor, dórico, frigio, y más.</a:t>
            </a:r>
          </a:p>
          <a:p>
            <a:pPr lvl="1"/>
            <a:r>
              <a:rPr lang="es-MX" sz="1300" dirty="0"/>
              <a:t>Complejidad Armónica: Las progresiones de acordes en la música melódica pueden variar desde simples secuencias a complejas estructuras armónicas que incluyen acordes extendidos y cambios de tonalidad.</a:t>
            </a:r>
          </a:p>
          <a:p>
            <a:pPr lvl="1"/>
            <a:endParaRPr lang="es-MX" sz="1300" dirty="0"/>
          </a:p>
        </p:txBody>
      </p:sp>
      <p:pic>
        <p:nvPicPr>
          <p:cNvPr id="5" name="Picture 4" descr="Piano">
            <a:extLst>
              <a:ext uri="{FF2B5EF4-FFF2-40B4-BE49-F238E27FC236}">
                <a16:creationId xmlns:a16="http://schemas.microsoft.com/office/drawing/2014/main" id="{6C6259B3-71C6-9F0D-D201-0C3A472672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73" r="28227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5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E42047-F7E7-4687-BBE0-D4BDC8E77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6F839A-C8D9-4FBC-8EFD-9E56D12F4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06785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1F0D09B-BA85-41B1-A8DE-73728B72E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B2D0F0C-3A27-4FC3-A6A3-D2095D9B2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A1C69EF-E6E6-4BDD-B62F-637FC9F3C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5B4F36E-07F6-4E6F-A9D9-A7F6D958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D9136C7-12F1-4F21-A438-ED7668DD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718EF12-B769-45D9-9B6E-7AEAA310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4EAD53-3968-459E-B27C-09126A0FE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7658BFE-59E2-4A2D-9E8A-18F81C350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FEC8A9E-385D-4407-9671-E30238022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FC82234-632C-4B76-A8FF-2C9C0DCA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62A4DB3-C195-4230-953D-307E4100F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4D310CF-9541-4CD7-855B-E2E1EF343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0EDA856-A216-4EEC-9AB6-A59FFC703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7733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36F815B8-AFA8-45E9-A3D1-977F2D19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5D8FF653-8B3F-4B96-904D-1A4482EAE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4DD2E775-AB45-4AF1-B5B7-54948CFB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7BDE7E7B-E3AA-4A24-8F9D-CE77C96CA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D129CAA9-35E5-48CE-88AE-9806695C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A73989FF-4EFF-4181-81A4-72EF2E67D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8C2C17BD-8FA0-4F42-B2CD-5E5A9F542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EEE99CF3-AD71-46FB-8E7D-67825F781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D0F9D5ED-7591-4E88-9FDA-4C1DC47E9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88FA7C13-D80D-4514-B9DB-87AE076AC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202C78DF-D842-450B-A87D-E035719E4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A4789F83-2423-47F8-8958-48E477BAE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F7EEBB-4612-5DCD-FF2D-0C40EED50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20" y="624110"/>
            <a:ext cx="6845092" cy="1280890"/>
          </a:xfrm>
        </p:spPr>
        <p:txBody>
          <a:bodyPr>
            <a:normAutofit/>
          </a:bodyPr>
          <a:lstStyle/>
          <a:p>
            <a:r>
              <a:rPr lang="es-419" dirty="0"/>
              <a:t>Melodías más sencillas</a:t>
            </a:r>
            <a:endParaRPr lang="es-MX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509E7A-337A-4664-BEC2-03F9BCA0A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1632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D9AB99AB-E300-4B19-97C3-9A12EA3C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716320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s-MX"/>
          </a:p>
        </p:txBody>
      </p:sp>
      <p:pic>
        <p:nvPicPr>
          <p:cNvPr id="5" name="Picture 4" descr="Primer plano de composición musical">
            <a:extLst>
              <a:ext uri="{FF2B5EF4-FFF2-40B4-BE49-F238E27FC236}">
                <a16:creationId xmlns:a16="http://schemas.microsoft.com/office/drawing/2014/main" id="{FE6D2F12-9490-F9D0-28B7-D5436AD396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57" r="38391"/>
          <a:stretch/>
        </p:blipFill>
        <p:spPr>
          <a:xfrm>
            <a:off x="20" y="1730"/>
            <a:ext cx="2720524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3556A-1A37-837A-F5BD-D720C1C86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67" y="2133600"/>
            <a:ext cx="6847944" cy="3777622"/>
          </a:xfrm>
        </p:spPr>
        <p:txBody>
          <a:bodyPr>
            <a:normAutofit/>
          </a:bodyPr>
          <a:lstStyle/>
          <a:p>
            <a:r>
              <a:rPr lang="es-419" dirty="0"/>
              <a:t>Una sola escala Do Mayor (7 notas) </a:t>
            </a:r>
          </a:p>
          <a:p>
            <a:pPr lvl="1"/>
            <a:r>
              <a:rPr lang="es-419" dirty="0"/>
              <a:t>Es decir 7 estados de la cadena de </a:t>
            </a:r>
            <a:r>
              <a:rPr lang="es-419" dirty="0" err="1"/>
              <a:t>markov</a:t>
            </a:r>
            <a:endParaRPr lang="es-419" dirty="0"/>
          </a:p>
          <a:p>
            <a:r>
              <a:rPr lang="es-419" dirty="0"/>
              <a:t>Una sola octava</a:t>
            </a:r>
          </a:p>
          <a:p>
            <a:r>
              <a:rPr lang="es-419" dirty="0"/>
              <a:t>La misma duración de las notas</a:t>
            </a:r>
          </a:p>
          <a:p>
            <a:r>
              <a:rPr lang="es-419" dirty="0"/>
              <a:t>Probabilidad uniforme de transición</a:t>
            </a:r>
          </a:p>
          <a:p>
            <a:endParaRPr lang="es-419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185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E42047-F7E7-4687-BBE0-D4BDC8E77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6F839A-C8D9-4FBC-8EFD-9E56D12F4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06785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1F0D09B-BA85-41B1-A8DE-73728B72E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B2D0F0C-3A27-4FC3-A6A3-D2095D9B2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A1C69EF-E6E6-4BDD-B62F-637FC9F3C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5B4F36E-07F6-4E6F-A9D9-A7F6D958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D9136C7-12F1-4F21-A438-ED7668DD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718EF12-B769-45D9-9B6E-7AEAA310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4EAD53-3968-459E-B27C-09126A0FE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7658BFE-59E2-4A2D-9E8A-18F81C350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FEC8A9E-385D-4407-9671-E30238022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FC82234-632C-4B76-A8FF-2C9C0DCA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62A4DB3-C195-4230-953D-307E4100F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4D310CF-9541-4CD7-855B-E2E1EF343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0EDA856-A216-4EEC-9AB6-A59FFC703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7733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36F815B8-AFA8-45E9-A3D1-977F2D19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5D8FF653-8B3F-4B96-904D-1A4482EAE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4DD2E775-AB45-4AF1-B5B7-54948CFB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7BDE7E7B-E3AA-4A24-8F9D-CE77C96CA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D129CAA9-35E5-48CE-88AE-9806695C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A73989FF-4EFF-4181-81A4-72EF2E67D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8C2C17BD-8FA0-4F42-B2CD-5E5A9F542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EEE99CF3-AD71-46FB-8E7D-67825F781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D0F9D5ED-7591-4E88-9FDA-4C1DC47E9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88FA7C13-D80D-4514-B9DB-87AE076AC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202C78DF-D842-450B-A87D-E035719E4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A4789F83-2423-47F8-8958-48E477BAE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EBEC1A-2696-6ACA-225B-FB4F185DC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20" y="624110"/>
            <a:ext cx="6845092" cy="1280890"/>
          </a:xfrm>
        </p:spPr>
        <p:txBody>
          <a:bodyPr>
            <a:normAutofit/>
          </a:bodyPr>
          <a:lstStyle/>
          <a:p>
            <a:r>
              <a:rPr lang="es-419" dirty="0"/>
              <a:t>Introduciendo el silencio</a:t>
            </a:r>
            <a:endParaRPr lang="es-MX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509E7A-337A-4664-BEC2-03F9BCA0A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1632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D9AB99AB-E300-4B19-97C3-9A12EA3C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716320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s-MX"/>
          </a:p>
        </p:txBody>
      </p:sp>
      <p:pic>
        <p:nvPicPr>
          <p:cNvPr id="5" name="Picture 4" descr="Cadena geométrica rota de color azul oscuro">
            <a:extLst>
              <a:ext uri="{FF2B5EF4-FFF2-40B4-BE49-F238E27FC236}">
                <a16:creationId xmlns:a16="http://schemas.microsoft.com/office/drawing/2014/main" id="{301BB7BE-F9E5-7538-777F-2C8033171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217" r="7469"/>
          <a:stretch/>
        </p:blipFill>
        <p:spPr>
          <a:xfrm>
            <a:off x="20" y="1730"/>
            <a:ext cx="2720524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1E65-2882-6F82-9EEA-8003F5F54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67" y="2133600"/>
            <a:ext cx="6847944" cy="3777622"/>
          </a:xfrm>
        </p:spPr>
        <p:txBody>
          <a:bodyPr>
            <a:normAutofit/>
          </a:bodyPr>
          <a:lstStyle/>
          <a:p>
            <a:r>
              <a:rPr lang="es-419" dirty="0"/>
              <a:t>Siempre se puede poner un estado cero desde el que comienza la melodía</a:t>
            </a:r>
          </a:p>
          <a:p>
            <a:r>
              <a:rPr lang="es-419" dirty="0"/>
              <a:t>En procesamiento de texto también se tiene un estado para el inicio y el fin de la melodía.</a:t>
            </a:r>
          </a:p>
          <a:p>
            <a:pPr lvl="1"/>
            <a:r>
              <a:rPr lang="es-MX" dirty="0"/>
              <a:t>Es más probable que empiece y termine en Do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20478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7E42047-F7E7-4687-BBE0-D4BDC8E77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8D6F839A-C8D9-4FBC-8EFD-9E56D12F4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06785" y="228600"/>
            <a:ext cx="2851523" cy="6638625"/>
            <a:chOff x="2487613" y="285750"/>
            <a:chExt cx="2428875" cy="5654676"/>
          </a:xfrm>
        </p:grpSpPr>
        <p:sp>
          <p:nvSpPr>
            <p:cNvPr id="2058" name="Freeform 11">
              <a:extLst>
                <a:ext uri="{FF2B5EF4-FFF2-40B4-BE49-F238E27FC236}">
                  <a16:creationId xmlns:a16="http://schemas.microsoft.com/office/drawing/2014/main" id="{D1F0D09B-BA85-41B1-A8DE-73728B72E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059" name="Freeform 12">
              <a:extLst>
                <a:ext uri="{FF2B5EF4-FFF2-40B4-BE49-F238E27FC236}">
                  <a16:creationId xmlns:a16="http://schemas.microsoft.com/office/drawing/2014/main" id="{FB2D0F0C-3A27-4FC3-A6A3-D2095D9B2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060" name="Freeform 13">
              <a:extLst>
                <a:ext uri="{FF2B5EF4-FFF2-40B4-BE49-F238E27FC236}">
                  <a16:creationId xmlns:a16="http://schemas.microsoft.com/office/drawing/2014/main" id="{FA1C69EF-E6E6-4BDD-B62F-637FC9F3C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061" name="Freeform 14">
              <a:extLst>
                <a:ext uri="{FF2B5EF4-FFF2-40B4-BE49-F238E27FC236}">
                  <a16:creationId xmlns:a16="http://schemas.microsoft.com/office/drawing/2014/main" id="{75B4F36E-07F6-4E6F-A9D9-A7F6D958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062" name="Freeform 15">
              <a:extLst>
                <a:ext uri="{FF2B5EF4-FFF2-40B4-BE49-F238E27FC236}">
                  <a16:creationId xmlns:a16="http://schemas.microsoft.com/office/drawing/2014/main" id="{7D9136C7-12F1-4F21-A438-ED7668DD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063" name="Freeform 16">
              <a:extLst>
                <a:ext uri="{FF2B5EF4-FFF2-40B4-BE49-F238E27FC236}">
                  <a16:creationId xmlns:a16="http://schemas.microsoft.com/office/drawing/2014/main" id="{C718EF12-B769-45D9-9B6E-7AEAA310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064" name="Freeform 17">
              <a:extLst>
                <a:ext uri="{FF2B5EF4-FFF2-40B4-BE49-F238E27FC236}">
                  <a16:creationId xmlns:a16="http://schemas.microsoft.com/office/drawing/2014/main" id="{534EAD53-3968-459E-B27C-09126A0FE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065" name="Freeform 18">
              <a:extLst>
                <a:ext uri="{FF2B5EF4-FFF2-40B4-BE49-F238E27FC236}">
                  <a16:creationId xmlns:a16="http://schemas.microsoft.com/office/drawing/2014/main" id="{67658BFE-59E2-4A2D-9E8A-18F81C350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066" name="Freeform 19">
              <a:extLst>
                <a:ext uri="{FF2B5EF4-FFF2-40B4-BE49-F238E27FC236}">
                  <a16:creationId xmlns:a16="http://schemas.microsoft.com/office/drawing/2014/main" id="{3FEC8A9E-385D-4407-9671-E30238022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067" name="Freeform 20">
              <a:extLst>
                <a:ext uri="{FF2B5EF4-FFF2-40B4-BE49-F238E27FC236}">
                  <a16:creationId xmlns:a16="http://schemas.microsoft.com/office/drawing/2014/main" id="{EFC82234-632C-4B76-A8FF-2C9C0DCA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068" name="Freeform 21">
              <a:extLst>
                <a:ext uri="{FF2B5EF4-FFF2-40B4-BE49-F238E27FC236}">
                  <a16:creationId xmlns:a16="http://schemas.microsoft.com/office/drawing/2014/main" id="{662A4DB3-C195-4230-953D-307E4100F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069" name="Freeform 22">
              <a:extLst>
                <a:ext uri="{FF2B5EF4-FFF2-40B4-BE49-F238E27FC236}">
                  <a16:creationId xmlns:a16="http://schemas.microsoft.com/office/drawing/2014/main" id="{94D310CF-9541-4CD7-855B-E2E1EF343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2071" name="Group 2070">
            <a:extLst>
              <a:ext uri="{FF2B5EF4-FFF2-40B4-BE49-F238E27FC236}">
                <a16:creationId xmlns:a16="http://schemas.microsoft.com/office/drawing/2014/main" id="{70EDA856-A216-4EEC-9AB6-A59FFC703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7733" y="-786"/>
            <a:ext cx="2356675" cy="6854040"/>
            <a:chOff x="6627813" y="194833"/>
            <a:chExt cx="1952625" cy="5678918"/>
          </a:xfrm>
        </p:grpSpPr>
        <p:sp>
          <p:nvSpPr>
            <p:cNvPr id="2072" name="Freeform 27">
              <a:extLst>
                <a:ext uri="{FF2B5EF4-FFF2-40B4-BE49-F238E27FC236}">
                  <a16:creationId xmlns:a16="http://schemas.microsoft.com/office/drawing/2014/main" id="{36F815B8-AFA8-45E9-A3D1-977F2D19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073" name="Freeform 28">
              <a:extLst>
                <a:ext uri="{FF2B5EF4-FFF2-40B4-BE49-F238E27FC236}">
                  <a16:creationId xmlns:a16="http://schemas.microsoft.com/office/drawing/2014/main" id="{5D8FF653-8B3F-4B96-904D-1A4482EAE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074" name="Freeform 29">
              <a:extLst>
                <a:ext uri="{FF2B5EF4-FFF2-40B4-BE49-F238E27FC236}">
                  <a16:creationId xmlns:a16="http://schemas.microsoft.com/office/drawing/2014/main" id="{4DD2E775-AB45-4AF1-B5B7-54948CFB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075" name="Freeform 30">
              <a:extLst>
                <a:ext uri="{FF2B5EF4-FFF2-40B4-BE49-F238E27FC236}">
                  <a16:creationId xmlns:a16="http://schemas.microsoft.com/office/drawing/2014/main" id="{7BDE7E7B-E3AA-4A24-8F9D-CE77C96CA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076" name="Freeform 31">
              <a:extLst>
                <a:ext uri="{FF2B5EF4-FFF2-40B4-BE49-F238E27FC236}">
                  <a16:creationId xmlns:a16="http://schemas.microsoft.com/office/drawing/2014/main" id="{D129CAA9-35E5-48CE-88AE-9806695C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077" name="Freeform 32">
              <a:extLst>
                <a:ext uri="{FF2B5EF4-FFF2-40B4-BE49-F238E27FC236}">
                  <a16:creationId xmlns:a16="http://schemas.microsoft.com/office/drawing/2014/main" id="{A73989FF-4EFF-4181-81A4-72EF2E67D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078" name="Freeform 33">
              <a:extLst>
                <a:ext uri="{FF2B5EF4-FFF2-40B4-BE49-F238E27FC236}">
                  <a16:creationId xmlns:a16="http://schemas.microsoft.com/office/drawing/2014/main" id="{8C2C17BD-8FA0-4F42-B2CD-5E5A9F542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079" name="Freeform 34">
              <a:extLst>
                <a:ext uri="{FF2B5EF4-FFF2-40B4-BE49-F238E27FC236}">
                  <a16:creationId xmlns:a16="http://schemas.microsoft.com/office/drawing/2014/main" id="{EEE99CF3-AD71-46FB-8E7D-67825F781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080" name="Freeform 35">
              <a:extLst>
                <a:ext uri="{FF2B5EF4-FFF2-40B4-BE49-F238E27FC236}">
                  <a16:creationId xmlns:a16="http://schemas.microsoft.com/office/drawing/2014/main" id="{D0F9D5ED-7591-4E88-9FDA-4C1DC47E9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081" name="Freeform 36">
              <a:extLst>
                <a:ext uri="{FF2B5EF4-FFF2-40B4-BE49-F238E27FC236}">
                  <a16:creationId xmlns:a16="http://schemas.microsoft.com/office/drawing/2014/main" id="{88FA7C13-D80D-4514-B9DB-87AE076AC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082" name="Freeform 37">
              <a:extLst>
                <a:ext uri="{FF2B5EF4-FFF2-40B4-BE49-F238E27FC236}">
                  <a16:creationId xmlns:a16="http://schemas.microsoft.com/office/drawing/2014/main" id="{202C78DF-D842-450B-A87D-E035719E4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083" name="Freeform 38">
              <a:extLst>
                <a:ext uri="{FF2B5EF4-FFF2-40B4-BE49-F238E27FC236}">
                  <a16:creationId xmlns:a16="http://schemas.microsoft.com/office/drawing/2014/main" id="{A4789F83-2423-47F8-8958-48E477BAE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7B6167-F51B-C203-1F95-5E8963E26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20" y="624110"/>
            <a:ext cx="6845092" cy="1280890"/>
          </a:xfrm>
        </p:spPr>
        <p:txBody>
          <a:bodyPr>
            <a:normAutofit/>
          </a:bodyPr>
          <a:lstStyle/>
          <a:p>
            <a:r>
              <a:rPr lang="es-419"/>
              <a:t>Variación de longitud</a:t>
            </a:r>
            <a:endParaRPr lang="es-MX" dirty="0"/>
          </a:p>
        </p:txBody>
      </p:sp>
      <p:sp>
        <p:nvSpPr>
          <p:cNvPr id="2085" name="Rectangle 2084">
            <a:extLst>
              <a:ext uri="{FF2B5EF4-FFF2-40B4-BE49-F238E27FC236}">
                <a16:creationId xmlns:a16="http://schemas.microsoft.com/office/drawing/2014/main" id="{2C509E7A-337A-4664-BEC2-03F9BCA0A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1632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2087" name="Freeform 11">
            <a:extLst>
              <a:ext uri="{FF2B5EF4-FFF2-40B4-BE49-F238E27FC236}">
                <a16:creationId xmlns:a16="http://schemas.microsoft.com/office/drawing/2014/main" id="{D9AB99AB-E300-4B19-97C3-9A12EA3C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716320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s-MX"/>
          </a:p>
        </p:txBody>
      </p:sp>
      <p:pic>
        <p:nvPicPr>
          <p:cNvPr id="2050" name="Picture 2" descr="Teoría Musical: Teoría Musical I">
            <a:extLst>
              <a:ext uri="{FF2B5EF4-FFF2-40B4-BE49-F238E27FC236}">
                <a16:creationId xmlns:a16="http://schemas.microsoft.com/office/drawing/2014/main" id="{E22AA9C3-DAB9-4C61-84F7-72BE667557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5" r="43388" b="2"/>
          <a:stretch/>
        </p:blipFill>
        <p:spPr bwMode="auto">
          <a:xfrm>
            <a:off x="20" y="1730"/>
            <a:ext cx="27205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5F9BC-E7AF-7BF1-1E01-D04B1433B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67" y="2133600"/>
            <a:ext cx="6847944" cy="3777622"/>
          </a:xfrm>
        </p:spPr>
        <p:txBody>
          <a:bodyPr>
            <a:normAutofit/>
          </a:bodyPr>
          <a:lstStyle/>
          <a:p>
            <a:r>
              <a:rPr lang="es-419"/>
              <a:t>Las notas no tienen que durar lo mismo </a:t>
            </a:r>
          </a:p>
          <a:p>
            <a:endParaRPr lang="es-419"/>
          </a:p>
          <a:p>
            <a:r>
              <a:rPr lang="es-MX"/>
              <a:t>Solo tomaremos 3 longitudes</a:t>
            </a:r>
          </a:p>
        </p:txBody>
      </p:sp>
    </p:spTree>
    <p:extLst>
      <p:ext uri="{BB962C8B-B14F-4D97-AF65-F5344CB8AC3E}">
        <p14:creationId xmlns:p14="http://schemas.microsoft.com/office/powerpoint/2010/main" val="378946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ABF2-A0B1-2BA5-F62A-A04A1671C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Porqué solo estamos considerando la nota anterior?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79F4E-3BD6-AF04-9E27-EFD06F559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err="1"/>
              <a:t>Markov</a:t>
            </a:r>
            <a:r>
              <a:rPr lang="es-419" dirty="0"/>
              <a:t> toma en cuenta el estado pasado</a:t>
            </a:r>
          </a:p>
          <a:p>
            <a:r>
              <a:rPr lang="es-419" dirty="0"/>
              <a:t>El pasado puede unir más de dos cosas</a:t>
            </a:r>
          </a:p>
          <a:p>
            <a:pPr lvl="1"/>
            <a:r>
              <a:rPr lang="es-419" dirty="0"/>
              <a:t>(C,D), (D,E), (E,C)</a:t>
            </a:r>
          </a:p>
          <a:p>
            <a:r>
              <a:rPr lang="es-419" dirty="0" err="1"/>
              <a:t>Bigramas</a:t>
            </a:r>
            <a:r>
              <a:rPr lang="es-419" dirty="0"/>
              <a:t>, Trigramas, …, n-gramas</a:t>
            </a:r>
            <a:endParaRPr lang="es-MX" dirty="0"/>
          </a:p>
        </p:txBody>
      </p:sp>
      <p:pic>
        <p:nvPicPr>
          <p:cNvPr id="3074" name="Picture 2" descr="N-Grams Definition | DeepAI">
            <a:extLst>
              <a:ext uri="{FF2B5EF4-FFF2-40B4-BE49-F238E27FC236}">
                <a16:creationId xmlns:a16="http://schemas.microsoft.com/office/drawing/2014/main" id="{64EE3365-0B82-0A2A-1CFD-885B2C7C6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609" y="4115016"/>
            <a:ext cx="4695392" cy="193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682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44C337-3893-4B29-A265-B1329150B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B358-1267-4844-8B3D-B7A279B4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24AA06A-F1A5-4BB3-9486-9AE7A53B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DF97590-C600-44CB-9303-4A3679F51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9BBE156-3FFA-4DC4-8468-35BD28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7960DE5-3810-4B1E-B1E2-3BAFEA91E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59E957C-CE11-446F-8AA7-B3E98390B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3E9FE34-CA9E-4443-BEBF-D1B9A1C6C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F39D814-8A48-4509-BDEB-826F1065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C6D08C0-8C49-4B87-9CF4-A1F08714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08C612B-4C0D-4863-B9CD-F86ABAA1B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00B1EC8-1B55-4390-A183-C33B5E227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790A225-91E1-4BE5-A801-5F1E32721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FFC46A2-6BBF-47FD-BC17-5EE1DF7CB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F44CA9C-80E8-44E1-A79C-D6EBFC73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8CB9417F-98D9-4998-B00B-A5932E4C7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FA79AA3D-583E-4A1E-AF7E-CBD980F5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D80C9F17-A6B2-4A12-BC77-F84264A6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949C9A53-ED97-44CE-BDD5-ED2489211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0F9FDAE7-225B-4072-8907-6EAA0617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9D49818B-8EA3-4B41-9783-EFE0C618C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01903E65-D822-4457-B0A5-2F4168224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A5CF9DAB-75BF-43D9-B1E7-817D1FAA0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BB22916D-4BCF-4A4C-8714-A2564D34C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4CD9F734-569E-44E7-BD53-6214E0F18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7A5DAACB-2F42-40C8-BF6A-75B79299F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AD78E0F9-8568-4672-A22F-4ED5B1A9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C8CE86-FA1E-263D-D1B1-9652F9E4B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r>
              <a:rPr lang="es-419" dirty="0"/>
              <a:t>Cómo imitaríamos a un artista?</a:t>
            </a:r>
            <a:endParaRPr lang="es-MX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5CD610-ED7C-4CED-A9A1-174432C88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0C4379BF-8C7A-480A-BC36-DA55D92A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s-MX"/>
          </a:p>
        </p:txBody>
      </p:sp>
      <p:pic>
        <p:nvPicPr>
          <p:cNvPr id="5" name="Picture 4" descr="Cabezal de bajo eléctrico">
            <a:extLst>
              <a:ext uri="{FF2B5EF4-FFF2-40B4-BE49-F238E27FC236}">
                <a16:creationId xmlns:a16="http://schemas.microsoft.com/office/drawing/2014/main" id="{0F43B39E-DE83-28AF-6785-F1132C2023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92" r="15584" b="-1"/>
          <a:stretch/>
        </p:blipFill>
        <p:spPr>
          <a:xfrm>
            <a:off x="-1555" y="1731"/>
            <a:ext cx="4671091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898DD-BEC1-5B53-1B8A-D47AFB18E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/>
          </a:bodyPr>
          <a:lstStyle/>
          <a:p>
            <a:r>
              <a:rPr lang="es-419" dirty="0"/>
              <a:t>Cambiando la matriz de transición</a:t>
            </a:r>
          </a:p>
          <a:p>
            <a:pPr lvl="1"/>
            <a:r>
              <a:rPr lang="es-419" dirty="0"/>
              <a:t>Revisamos las piezas del artista</a:t>
            </a:r>
          </a:p>
          <a:p>
            <a:pPr lvl="1"/>
            <a:r>
              <a:rPr lang="es-419" dirty="0"/>
              <a:t>Contamos frecuencias</a:t>
            </a:r>
          </a:p>
          <a:p>
            <a:pPr lvl="1"/>
            <a:r>
              <a:rPr lang="es-419" dirty="0"/>
              <a:t>Las ponemos como matriz de transición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22762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F7E42047-F7E7-4687-BBE0-D4BDC8E77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6F839A-C8D9-4FBC-8EFD-9E56D12F4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06785" y="228600"/>
            <a:ext cx="2851523" cy="6638625"/>
            <a:chOff x="2487613" y="285750"/>
            <a:chExt cx="2428875" cy="5654676"/>
          </a:xfrm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D1F0D09B-BA85-41B1-A8DE-73728B72E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FB2D0F0C-3A27-4FC3-A6A3-D2095D9B2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A1C69EF-E6E6-4BDD-B62F-637FC9F3C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75B4F36E-07F6-4E6F-A9D9-A7F6D958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7D9136C7-12F1-4F21-A438-ED7668DD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C718EF12-B769-45D9-9B6E-7AEAA310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534EAD53-3968-459E-B27C-09126A0FE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67658BFE-59E2-4A2D-9E8A-18F81C350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3FEC8A9E-385D-4407-9671-E30238022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EFC82234-632C-4B76-A8FF-2C9C0DCA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662A4DB3-C195-4230-953D-307E4100F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94D310CF-9541-4CD7-855B-E2E1EF343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0EDA856-A216-4EEC-9AB6-A59FFC703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7733" y="-786"/>
            <a:ext cx="2356675" cy="6854040"/>
            <a:chOff x="6627813" y="194833"/>
            <a:chExt cx="1952625" cy="5678918"/>
          </a:xfrm>
        </p:grpSpPr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36F815B8-AFA8-45E9-A3D1-977F2D19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id="{5D8FF653-8B3F-4B96-904D-1A4482EAE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0" name="Freeform 29">
              <a:extLst>
                <a:ext uri="{FF2B5EF4-FFF2-40B4-BE49-F238E27FC236}">
                  <a16:creationId xmlns:a16="http://schemas.microsoft.com/office/drawing/2014/main" id="{4DD2E775-AB45-4AF1-B5B7-54948CFB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1" name="Freeform 30">
              <a:extLst>
                <a:ext uri="{FF2B5EF4-FFF2-40B4-BE49-F238E27FC236}">
                  <a16:creationId xmlns:a16="http://schemas.microsoft.com/office/drawing/2014/main" id="{7BDE7E7B-E3AA-4A24-8F9D-CE77C96CA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2" name="Freeform 31">
              <a:extLst>
                <a:ext uri="{FF2B5EF4-FFF2-40B4-BE49-F238E27FC236}">
                  <a16:creationId xmlns:a16="http://schemas.microsoft.com/office/drawing/2014/main" id="{D129CAA9-35E5-48CE-88AE-9806695C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3" name="Freeform 32">
              <a:extLst>
                <a:ext uri="{FF2B5EF4-FFF2-40B4-BE49-F238E27FC236}">
                  <a16:creationId xmlns:a16="http://schemas.microsoft.com/office/drawing/2014/main" id="{A73989FF-4EFF-4181-81A4-72EF2E67D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4" name="Freeform 33">
              <a:extLst>
                <a:ext uri="{FF2B5EF4-FFF2-40B4-BE49-F238E27FC236}">
                  <a16:creationId xmlns:a16="http://schemas.microsoft.com/office/drawing/2014/main" id="{8C2C17BD-8FA0-4F42-B2CD-5E5A9F542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5" name="Freeform 34">
              <a:extLst>
                <a:ext uri="{FF2B5EF4-FFF2-40B4-BE49-F238E27FC236}">
                  <a16:creationId xmlns:a16="http://schemas.microsoft.com/office/drawing/2014/main" id="{EEE99CF3-AD71-46FB-8E7D-67825F781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6" name="Freeform 35">
              <a:extLst>
                <a:ext uri="{FF2B5EF4-FFF2-40B4-BE49-F238E27FC236}">
                  <a16:creationId xmlns:a16="http://schemas.microsoft.com/office/drawing/2014/main" id="{D0F9D5ED-7591-4E88-9FDA-4C1DC47E9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7" name="Freeform 36">
              <a:extLst>
                <a:ext uri="{FF2B5EF4-FFF2-40B4-BE49-F238E27FC236}">
                  <a16:creationId xmlns:a16="http://schemas.microsoft.com/office/drawing/2014/main" id="{88FA7C13-D80D-4514-B9DB-87AE076AC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8" name="Freeform 37">
              <a:extLst>
                <a:ext uri="{FF2B5EF4-FFF2-40B4-BE49-F238E27FC236}">
                  <a16:creationId xmlns:a16="http://schemas.microsoft.com/office/drawing/2014/main" id="{202C78DF-D842-450B-A87D-E035719E4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9" name="Freeform 38">
              <a:extLst>
                <a:ext uri="{FF2B5EF4-FFF2-40B4-BE49-F238E27FC236}">
                  <a16:creationId xmlns:a16="http://schemas.microsoft.com/office/drawing/2014/main" id="{A4789F83-2423-47F8-8958-48E477BAE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A862C9-B044-A641-C8FF-569C2B1A9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20" y="624110"/>
            <a:ext cx="6845092" cy="1280890"/>
          </a:xfrm>
        </p:spPr>
        <p:txBody>
          <a:bodyPr>
            <a:normAutofit/>
          </a:bodyPr>
          <a:lstStyle/>
          <a:p>
            <a:r>
              <a:rPr lang="es-419" dirty="0"/>
              <a:t>Roles de Creatividad computacional</a:t>
            </a:r>
            <a:endParaRPr lang="es-MX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C509E7A-337A-4664-BEC2-03F9BCA0A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1632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71" name="Freeform 11">
            <a:extLst>
              <a:ext uri="{FF2B5EF4-FFF2-40B4-BE49-F238E27FC236}">
                <a16:creationId xmlns:a16="http://schemas.microsoft.com/office/drawing/2014/main" id="{D9AB99AB-E300-4B19-97C3-9A12EA3C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716320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s-MX"/>
          </a:p>
        </p:txBody>
      </p:sp>
      <p:pic>
        <p:nvPicPr>
          <p:cNvPr id="72" name="Picture 71" descr="Bombilla iluminada rodeada de bombillas apagadas">
            <a:extLst>
              <a:ext uri="{FF2B5EF4-FFF2-40B4-BE49-F238E27FC236}">
                <a16:creationId xmlns:a16="http://schemas.microsoft.com/office/drawing/2014/main" id="{F0979C6C-58FA-59A3-539A-7539C45A32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11" r="32737"/>
          <a:stretch/>
        </p:blipFill>
        <p:spPr>
          <a:xfrm>
            <a:off x="20" y="1730"/>
            <a:ext cx="2720524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C9219-30D6-EF2D-2184-0FA06DCAA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67" y="2133600"/>
            <a:ext cx="6847944" cy="3777622"/>
          </a:xfrm>
        </p:spPr>
        <p:txBody>
          <a:bodyPr>
            <a:normAutofit/>
          </a:bodyPr>
          <a:lstStyle/>
          <a:p>
            <a:r>
              <a:rPr lang="es-419" dirty="0"/>
              <a:t>Creador</a:t>
            </a:r>
          </a:p>
          <a:p>
            <a:pPr lvl="1"/>
            <a:r>
              <a:rPr lang="es-419" dirty="0"/>
              <a:t>Sus obras no se distinguen de la de un humano</a:t>
            </a:r>
          </a:p>
          <a:p>
            <a:pPr lvl="1"/>
            <a:r>
              <a:rPr lang="es-419" dirty="0"/>
              <a:t>Tiene autonomía, intención, inconsciente¿?</a:t>
            </a:r>
          </a:p>
          <a:p>
            <a:r>
              <a:rPr lang="es-419" dirty="0"/>
              <a:t>Colaborador</a:t>
            </a:r>
          </a:p>
          <a:p>
            <a:pPr lvl="1"/>
            <a:r>
              <a:rPr lang="es-419" dirty="0"/>
              <a:t>Ayuda al ser humano a crear</a:t>
            </a:r>
          </a:p>
          <a:p>
            <a:pPr lvl="1"/>
            <a:r>
              <a:rPr lang="es-419" dirty="0"/>
              <a:t>Da ideas y recibe ideas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5368416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1119</TotalTime>
  <Words>385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Creando música con Cadenas de Markov</vt:lpstr>
      <vt:lpstr>¿Porqué es interesante este tema?</vt:lpstr>
      <vt:lpstr>Introducción</vt:lpstr>
      <vt:lpstr>Melodías más sencillas</vt:lpstr>
      <vt:lpstr>Introduciendo el silencio</vt:lpstr>
      <vt:lpstr>Variación de longitud</vt:lpstr>
      <vt:lpstr>Porqué solo estamos considerando la nota anterior?</vt:lpstr>
      <vt:lpstr>Cómo imitaríamos a un artista?</vt:lpstr>
      <vt:lpstr>Roles de Creatividad computacional</vt:lpstr>
      <vt:lpstr>¿Cómo nos podría ayudar a crear?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Creando música con Cadenas de Markov</dc:title>
  <dc:creator>Fernando Avitúa</dc:creator>
  <cp:lastModifiedBy>Fernando Avitúa</cp:lastModifiedBy>
  <cp:revision>3</cp:revision>
  <dcterms:created xsi:type="dcterms:W3CDTF">2023-12-07T04:31:17Z</dcterms:created>
  <dcterms:modified xsi:type="dcterms:W3CDTF">2023-12-07T23:10:57Z</dcterms:modified>
</cp:coreProperties>
</file>