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032" userDrawn="1">
          <p15:clr>
            <a:srgbClr val="A4A3A4"/>
          </p15:clr>
        </p15:guide>
        <p15:guide id="4" orient="horz" pos="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0"/>
    <p:restoredTop sz="94665"/>
  </p:normalViewPr>
  <p:slideViewPr>
    <p:cSldViewPr snapToGrid="0" showGuides="1">
      <p:cViewPr>
        <p:scale>
          <a:sx n="92" d="100"/>
          <a:sy n="92" d="100"/>
        </p:scale>
        <p:origin x="544" y="504"/>
      </p:cViewPr>
      <p:guideLst>
        <p:guide orient="horz" pos="2160"/>
        <p:guide pos="3840"/>
        <p:guide orient="horz" pos="1032"/>
        <p:guide orient="horz"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0EED91-2E9B-3B45-9127-B88C0425073E}" type="datetimeFigureOut">
              <a:rPr lang="en-US" smtClean="0"/>
              <a:t>5/21/24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2BF6-D43A-8940-96D0-C30F2D202009}" type="slidenum">
              <a:rPr lang="en-US" smtClean="0"/>
              <a:t>‹#›</a:t>
            </a:fld>
            <a:endParaRPr lang="en-US"/>
          </a:p>
        </p:txBody>
      </p:sp>
    </p:spTree>
    <p:extLst>
      <p:ext uri="{BB962C8B-B14F-4D97-AF65-F5344CB8AC3E}">
        <p14:creationId xmlns:p14="http://schemas.microsoft.com/office/powerpoint/2010/main" val="3527286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qrcoder.ru</a:t>
            </a:r>
            <a:r>
              <a:rPr lang="en-US" dirty="0"/>
              <a:t>/code/?https%3A%2F%2Ft.me%2F%2BhdVSeLnWr-IyZTYy&amp;4&amp;0</a:t>
            </a:r>
          </a:p>
        </p:txBody>
      </p:sp>
      <p:sp>
        <p:nvSpPr>
          <p:cNvPr id="4" name="Slide Number Placeholder 3"/>
          <p:cNvSpPr>
            <a:spLocks noGrp="1"/>
          </p:cNvSpPr>
          <p:nvPr>
            <p:ph type="sldNum" sz="quarter" idx="5"/>
          </p:nvPr>
        </p:nvSpPr>
        <p:spPr/>
        <p:txBody>
          <a:bodyPr/>
          <a:lstStyle/>
          <a:p>
            <a:fld id="{DF4B2BF6-D43A-8940-96D0-C30F2D202009}" type="slidenum">
              <a:rPr lang="en-US" smtClean="0"/>
              <a:t>2</a:t>
            </a:fld>
            <a:endParaRPr lang="en-US"/>
          </a:p>
        </p:txBody>
      </p:sp>
    </p:spTree>
    <p:extLst>
      <p:ext uri="{BB962C8B-B14F-4D97-AF65-F5344CB8AC3E}">
        <p14:creationId xmlns:p14="http://schemas.microsoft.com/office/powerpoint/2010/main" val="296849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qrcoder.ru</a:t>
            </a:r>
            <a:r>
              <a:rPr lang="en-US" dirty="0"/>
              <a:t>/code/?https%3A%2F%2Ft.me%2F%2BhdVSeLnWr-IyZTYy&amp;4&amp;0</a:t>
            </a:r>
          </a:p>
        </p:txBody>
      </p:sp>
      <p:sp>
        <p:nvSpPr>
          <p:cNvPr id="4" name="Slide Number Placeholder 3"/>
          <p:cNvSpPr>
            <a:spLocks noGrp="1"/>
          </p:cNvSpPr>
          <p:nvPr>
            <p:ph type="sldNum" sz="quarter" idx="5"/>
          </p:nvPr>
        </p:nvSpPr>
        <p:spPr/>
        <p:txBody>
          <a:bodyPr/>
          <a:lstStyle/>
          <a:p>
            <a:fld id="{DF4B2BF6-D43A-8940-96D0-C30F2D202009}" type="slidenum">
              <a:rPr lang="en-US" smtClean="0"/>
              <a:t>3</a:t>
            </a:fld>
            <a:endParaRPr lang="en-US"/>
          </a:p>
        </p:txBody>
      </p:sp>
    </p:spTree>
    <p:extLst>
      <p:ext uri="{BB962C8B-B14F-4D97-AF65-F5344CB8AC3E}">
        <p14:creationId xmlns:p14="http://schemas.microsoft.com/office/powerpoint/2010/main" val="77687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qrcoder.ru</a:t>
            </a:r>
            <a:r>
              <a:rPr lang="en-US" dirty="0"/>
              <a:t>/code/?https%3A%2F%2Ft.me%2F%2BhdVSeLnWr-IyZTYy&amp;4&amp;0</a:t>
            </a:r>
          </a:p>
        </p:txBody>
      </p:sp>
      <p:sp>
        <p:nvSpPr>
          <p:cNvPr id="4" name="Slide Number Placeholder 3"/>
          <p:cNvSpPr>
            <a:spLocks noGrp="1"/>
          </p:cNvSpPr>
          <p:nvPr>
            <p:ph type="sldNum" sz="quarter" idx="5"/>
          </p:nvPr>
        </p:nvSpPr>
        <p:spPr/>
        <p:txBody>
          <a:bodyPr/>
          <a:lstStyle/>
          <a:p>
            <a:fld id="{DF4B2BF6-D43A-8940-96D0-C30F2D202009}" type="slidenum">
              <a:rPr lang="en-US" smtClean="0"/>
              <a:t>4</a:t>
            </a:fld>
            <a:endParaRPr lang="en-US"/>
          </a:p>
        </p:txBody>
      </p:sp>
    </p:spTree>
    <p:extLst>
      <p:ext uri="{BB962C8B-B14F-4D97-AF65-F5344CB8AC3E}">
        <p14:creationId xmlns:p14="http://schemas.microsoft.com/office/powerpoint/2010/main" val="191231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B02F-B5F4-7BEA-EB3E-3437FE89D4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13D5306-0579-783B-5876-ADE17ED5D5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2F81EC-003A-31CB-EDB5-6B4F26A39CB1}"/>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5" name="Footer Placeholder 4">
            <a:extLst>
              <a:ext uri="{FF2B5EF4-FFF2-40B4-BE49-F238E27FC236}">
                <a16:creationId xmlns:a16="http://schemas.microsoft.com/office/drawing/2014/main" id="{0453ED00-893F-B61A-B687-346AE87AE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6513C-8C17-D0EF-B457-9CBE398A04D0}"/>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351244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408E-B434-0ECA-B3E9-215DC9B7F90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B2B2E5-C1B9-15D0-222E-BDF112B3BB8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5EB3D4-2598-CB6D-EB6F-9D2CCBA16675}"/>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5" name="Footer Placeholder 4">
            <a:extLst>
              <a:ext uri="{FF2B5EF4-FFF2-40B4-BE49-F238E27FC236}">
                <a16:creationId xmlns:a16="http://schemas.microsoft.com/office/drawing/2014/main" id="{0AB73486-2160-11FD-DA82-CE0585B9F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43138-4FD3-DB65-5805-9C558672E71C}"/>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419021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375CE2-86E7-DEC5-1AF7-991698B7C5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CA13E28-5945-CCCE-CBA1-98C892D8E64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8A0B0B-2FF1-56FA-7F22-1B00DA6C35C8}"/>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5" name="Footer Placeholder 4">
            <a:extLst>
              <a:ext uri="{FF2B5EF4-FFF2-40B4-BE49-F238E27FC236}">
                <a16:creationId xmlns:a16="http://schemas.microsoft.com/office/drawing/2014/main" id="{CBC41881-267D-FAA0-5063-C0A306196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89CC1-8508-1629-4209-E870ED3282DD}"/>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243298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B5A0-90EF-4933-97B3-D114BA2960D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C3E9F6-8CFD-0A95-596D-15980D56CC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27B9B8-2BF1-DE1D-9B8E-F45FB872DCE2}"/>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5" name="Footer Placeholder 4">
            <a:extLst>
              <a:ext uri="{FF2B5EF4-FFF2-40B4-BE49-F238E27FC236}">
                <a16:creationId xmlns:a16="http://schemas.microsoft.com/office/drawing/2014/main" id="{B51C5B84-2678-9466-D9EF-8C661C75A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C2E70-A055-8C7D-04C0-FD14C707973D}"/>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276399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CAF3-7B05-FDA8-40BD-F169CDA4D3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9D4C3C-C9CC-0E34-7499-73FFE6DF54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AC1E20-BDCB-229E-2246-90D5B45BF479}"/>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5" name="Footer Placeholder 4">
            <a:extLst>
              <a:ext uri="{FF2B5EF4-FFF2-40B4-BE49-F238E27FC236}">
                <a16:creationId xmlns:a16="http://schemas.microsoft.com/office/drawing/2014/main" id="{AD20B4C0-2D5E-14EC-949C-6C57D4926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4A25E-8B3D-5454-5768-1B1745805F40}"/>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10939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97A68-CDA8-E978-0304-301AEC4333E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BCC0694-020A-87DA-A01D-7F531445005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654C3BD-9B1C-5075-FDA6-465C3976D84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C2906D-61C9-6D69-DE2F-5FC784E8A269}"/>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6" name="Footer Placeholder 5">
            <a:extLst>
              <a:ext uri="{FF2B5EF4-FFF2-40B4-BE49-F238E27FC236}">
                <a16:creationId xmlns:a16="http://schemas.microsoft.com/office/drawing/2014/main" id="{B41F4435-D5EF-5D39-3090-51A5620DF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00A6D-5CAE-3EC2-52B4-765E8C43966D}"/>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353310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56A0-8B41-062E-9D87-302F6D46E7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48F134-D705-BC17-C205-496DA58D8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D6F3CA2-584D-9BCB-B7D6-4C21916D49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D544F5A-09D2-EF4B-41DC-5C34413026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1C7AA7-57C5-1B25-158B-A8261DED20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1E524E6-192F-4C40-198B-135873D7A7F0}"/>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8" name="Footer Placeholder 7">
            <a:extLst>
              <a:ext uri="{FF2B5EF4-FFF2-40B4-BE49-F238E27FC236}">
                <a16:creationId xmlns:a16="http://schemas.microsoft.com/office/drawing/2014/main" id="{9337B39D-E3DA-0501-BD44-4F4D9F7FD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2A94FF-DE9D-4A95-E00A-97C9BE13C49F}"/>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285449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0F5C-A83A-DD62-A8C6-AFDCC3A41DA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ACABEBC-86BB-DA51-51A8-E2087867CD84}"/>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4" name="Footer Placeholder 3">
            <a:extLst>
              <a:ext uri="{FF2B5EF4-FFF2-40B4-BE49-F238E27FC236}">
                <a16:creationId xmlns:a16="http://schemas.microsoft.com/office/drawing/2014/main" id="{73D48042-5A4F-B20E-9E04-8833A70711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F1F257-A307-402D-D5B5-CDC9542D7E04}"/>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8423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14D324-1599-173E-1477-E6C58070F066}"/>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3" name="Footer Placeholder 2">
            <a:extLst>
              <a:ext uri="{FF2B5EF4-FFF2-40B4-BE49-F238E27FC236}">
                <a16:creationId xmlns:a16="http://schemas.microsoft.com/office/drawing/2014/main" id="{6841CDB1-3244-8681-A76A-50709D35E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2D9E5C-768D-8912-7CCD-0A00D91EF46E}"/>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30094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81E2-5F06-E941-4D75-ACA2C56D33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2AA8A06-6D78-173A-CA04-ED352029E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6F8DDF6-D34C-6947-8D62-6E258C169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D9CCF6-B4F0-6542-B3B8-E6E3F364C335}"/>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6" name="Footer Placeholder 5">
            <a:extLst>
              <a:ext uri="{FF2B5EF4-FFF2-40B4-BE49-F238E27FC236}">
                <a16:creationId xmlns:a16="http://schemas.microsoft.com/office/drawing/2014/main" id="{1D857944-A8A3-2072-D128-A0D722C8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66228D-374F-A9D4-D824-3DFE769BF669}"/>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193762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B895-5067-8923-E0D5-995B14BBB0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00451B-00C6-84EA-E2BF-B68BC0F56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5DC8AB-9A53-B3BC-7F8E-4730DE6D4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8722B8-BAD1-ECC7-E7B5-EC017E230711}"/>
              </a:ext>
            </a:extLst>
          </p:cNvPr>
          <p:cNvSpPr>
            <a:spLocks noGrp="1"/>
          </p:cNvSpPr>
          <p:nvPr>
            <p:ph type="dt" sz="half" idx="10"/>
          </p:nvPr>
        </p:nvSpPr>
        <p:spPr/>
        <p:txBody>
          <a:bodyPr/>
          <a:lstStyle/>
          <a:p>
            <a:fld id="{867CDE8F-6484-F743-9AE0-CF5BC7EBA63B}" type="datetimeFigureOut">
              <a:rPr lang="en-US" smtClean="0"/>
              <a:t>5/21/24</a:t>
            </a:fld>
            <a:endParaRPr lang="en-US"/>
          </a:p>
        </p:txBody>
      </p:sp>
      <p:sp>
        <p:nvSpPr>
          <p:cNvPr id="6" name="Footer Placeholder 5">
            <a:extLst>
              <a:ext uri="{FF2B5EF4-FFF2-40B4-BE49-F238E27FC236}">
                <a16:creationId xmlns:a16="http://schemas.microsoft.com/office/drawing/2014/main" id="{222FE198-7B07-EE68-6EF7-D00B61BBB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0B19E-9D22-418C-69E3-49E9FD93D365}"/>
              </a:ext>
            </a:extLst>
          </p:cNvPr>
          <p:cNvSpPr>
            <a:spLocks noGrp="1"/>
          </p:cNvSpPr>
          <p:nvPr>
            <p:ph type="sldNum" sz="quarter" idx="12"/>
          </p:nvPr>
        </p:nvSpPr>
        <p:spPr/>
        <p:txBody>
          <a:bodyPr/>
          <a:lstStyle/>
          <a:p>
            <a:fld id="{0CB67CCD-577E-BE4D-BC84-09F3087F896C}" type="slidenum">
              <a:rPr lang="en-US" smtClean="0"/>
              <a:t>‹#›</a:t>
            </a:fld>
            <a:endParaRPr lang="en-US"/>
          </a:p>
        </p:txBody>
      </p:sp>
    </p:spTree>
    <p:extLst>
      <p:ext uri="{BB962C8B-B14F-4D97-AF65-F5344CB8AC3E}">
        <p14:creationId xmlns:p14="http://schemas.microsoft.com/office/powerpoint/2010/main" val="163292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B5DA3-92E0-A7F5-14E4-D32F2C9CF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3A550E-852E-AB2B-2C07-7DC30C5D15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CE6C6E-1CF7-4797-3B51-A4E707691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CDE8F-6484-F743-9AE0-CF5BC7EBA63B}" type="datetimeFigureOut">
              <a:rPr lang="en-US" smtClean="0"/>
              <a:t>5/21/24</a:t>
            </a:fld>
            <a:endParaRPr lang="en-US"/>
          </a:p>
        </p:txBody>
      </p:sp>
      <p:sp>
        <p:nvSpPr>
          <p:cNvPr id="5" name="Footer Placeholder 4">
            <a:extLst>
              <a:ext uri="{FF2B5EF4-FFF2-40B4-BE49-F238E27FC236}">
                <a16:creationId xmlns:a16="http://schemas.microsoft.com/office/drawing/2014/main" id="{9DDA1CE1-ACA8-4A80-E0DC-AAD2C8207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91D527-7ECA-3AAC-D28A-2C97899E7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67CCD-577E-BE4D-BC84-09F3087F896C}" type="slidenum">
              <a:rPr lang="en-US" smtClean="0"/>
              <a:t>‹#›</a:t>
            </a:fld>
            <a:endParaRPr lang="en-US"/>
          </a:p>
        </p:txBody>
      </p:sp>
    </p:spTree>
    <p:extLst>
      <p:ext uri="{BB962C8B-B14F-4D97-AF65-F5344CB8AC3E}">
        <p14:creationId xmlns:p14="http://schemas.microsoft.com/office/powerpoint/2010/main" val="370278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t.me/+hdVSeLnWr-IyZTYy"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snap.stanford.edu/data/ego-Facebook.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C1A6550-5FA0-7F91-DF32-953BBBDEE632}"/>
              </a:ext>
            </a:extLst>
          </p:cNvPr>
          <p:cNvSpPr/>
          <p:nvPr/>
        </p:nvSpPr>
        <p:spPr>
          <a:xfrm>
            <a:off x="9130527" y="548415"/>
            <a:ext cx="4559060" cy="4559060"/>
          </a:xfrm>
          <a:prstGeom prst="ellipse">
            <a:avLst/>
          </a:prstGeom>
          <a:solidFill>
            <a:schemeClr val="bg1">
              <a:lumMod val="95000"/>
              <a:alpha val="55892"/>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4262FAD-A551-ACB2-F182-977160C605F8}"/>
              </a:ext>
            </a:extLst>
          </p:cNvPr>
          <p:cNvSpPr/>
          <p:nvPr/>
        </p:nvSpPr>
        <p:spPr>
          <a:xfrm>
            <a:off x="9130527" y="-1890962"/>
            <a:ext cx="4559060" cy="4559060"/>
          </a:xfrm>
          <a:prstGeom prst="ellipse">
            <a:avLst/>
          </a:prstGeom>
          <a:noFill/>
          <a:ln w="6350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1A1D84-3E6C-D509-4441-9E14ED4D2D8B}"/>
              </a:ext>
            </a:extLst>
          </p:cNvPr>
          <p:cNvSpPr txBox="1"/>
          <p:nvPr/>
        </p:nvSpPr>
        <p:spPr>
          <a:xfrm>
            <a:off x="5554583" y="2227781"/>
            <a:ext cx="5513294" cy="1200329"/>
          </a:xfrm>
          <a:prstGeom prst="rect">
            <a:avLst/>
          </a:prstGeom>
          <a:noFill/>
        </p:spPr>
        <p:txBody>
          <a:bodyPr wrap="square" rtlCol="0">
            <a:spAutoFit/>
          </a:bodyPr>
          <a:lstStyle/>
          <a:p>
            <a:pPr algn="r"/>
            <a:r>
              <a:rPr lang="en-US" sz="2400" b="1" dirty="0">
                <a:latin typeface="Montserrat" pitchFamily="2" charset="77"/>
              </a:rPr>
              <a:t>Analysis of Community Structures and User Interactions in the Facebook Social Graph</a:t>
            </a:r>
            <a:r>
              <a:rPr lang="ru-RU" sz="2400" b="1" dirty="0">
                <a:latin typeface="Montserrat" pitchFamily="2" charset="77"/>
              </a:rPr>
              <a:t> </a:t>
            </a:r>
            <a:endParaRPr lang="en-US" sz="2400" b="1" dirty="0">
              <a:latin typeface="Montserrat" pitchFamily="2" charset="77"/>
            </a:endParaRPr>
          </a:p>
        </p:txBody>
      </p:sp>
      <p:sp>
        <p:nvSpPr>
          <p:cNvPr id="5" name="TextBox 4">
            <a:extLst>
              <a:ext uri="{FF2B5EF4-FFF2-40B4-BE49-F238E27FC236}">
                <a16:creationId xmlns:a16="http://schemas.microsoft.com/office/drawing/2014/main" id="{52EA5E71-FFE7-8428-32D1-C9089C3D5F2C}"/>
              </a:ext>
            </a:extLst>
          </p:cNvPr>
          <p:cNvSpPr txBox="1"/>
          <p:nvPr/>
        </p:nvSpPr>
        <p:spPr>
          <a:xfrm>
            <a:off x="5554583" y="3898049"/>
            <a:ext cx="5513294" cy="923330"/>
          </a:xfrm>
          <a:prstGeom prst="rect">
            <a:avLst/>
          </a:prstGeom>
          <a:noFill/>
        </p:spPr>
        <p:txBody>
          <a:bodyPr wrap="square" rtlCol="0">
            <a:spAutoFit/>
          </a:bodyPr>
          <a:lstStyle/>
          <a:p>
            <a:pPr algn="r"/>
            <a:r>
              <a:rPr lang="en-US" dirty="0">
                <a:latin typeface="Montserrat" pitchFamily="2" charset="77"/>
              </a:rPr>
              <a:t>Presentation was created by:</a:t>
            </a:r>
          </a:p>
          <a:p>
            <a:pPr algn="r"/>
            <a:r>
              <a:rPr lang="en-US" dirty="0">
                <a:latin typeface="Montserrat" pitchFamily="2" charset="77"/>
              </a:rPr>
              <a:t>Daria Zabelina</a:t>
            </a:r>
          </a:p>
          <a:p>
            <a:pPr algn="r"/>
            <a:r>
              <a:rPr lang="en-US" dirty="0">
                <a:latin typeface="Montserrat" pitchFamily="2" charset="77"/>
              </a:rPr>
              <a:t>Artyom </a:t>
            </a:r>
            <a:r>
              <a:rPr lang="en-US" dirty="0" err="1">
                <a:latin typeface="Montserrat" pitchFamily="2" charset="77"/>
              </a:rPr>
              <a:t>Gotovtsev</a:t>
            </a:r>
            <a:endParaRPr lang="en-US" dirty="0">
              <a:latin typeface="Montserrat" pitchFamily="2" charset="77"/>
            </a:endParaRPr>
          </a:p>
        </p:txBody>
      </p:sp>
      <p:sp>
        <p:nvSpPr>
          <p:cNvPr id="6" name="Oval 5">
            <a:extLst>
              <a:ext uri="{FF2B5EF4-FFF2-40B4-BE49-F238E27FC236}">
                <a16:creationId xmlns:a16="http://schemas.microsoft.com/office/drawing/2014/main" id="{14FB4E7F-03B2-5FB5-BE05-8EA93E325EBA}"/>
              </a:ext>
            </a:extLst>
          </p:cNvPr>
          <p:cNvSpPr/>
          <p:nvPr/>
        </p:nvSpPr>
        <p:spPr>
          <a:xfrm>
            <a:off x="781943" y="388568"/>
            <a:ext cx="1519518" cy="1519518"/>
          </a:xfrm>
          <a:prstGeom prst="ellipse">
            <a:avLst/>
          </a:prstGeom>
          <a:solidFill>
            <a:schemeClr val="tx1">
              <a:alpha val="5125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D05410B-B04C-EA71-A632-7AC69689B06E}"/>
              </a:ext>
            </a:extLst>
          </p:cNvPr>
          <p:cNvSpPr/>
          <p:nvPr/>
        </p:nvSpPr>
        <p:spPr>
          <a:xfrm>
            <a:off x="2469868" y="5107475"/>
            <a:ext cx="814079" cy="81407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89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51B64-C4DB-9D2B-C230-F64D71619166}"/>
              </a:ext>
            </a:extLst>
          </p:cNvPr>
          <p:cNvSpPr txBox="1"/>
          <p:nvPr/>
        </p:nvSpPr>
        <p:spPr>
          <a:xfrm>
            <a:off x="609600" y="317157"/>
            <a:ext cx="9927771" cy="584775"/>
          </a:xfrm>
          <a:prstGeom prst="rect">
            <a:avLst/>
          </a:prstGeom>
          <a:noFill/>
        </p:spPr>
        <p:txBody>
          <a:bodyPr wrap="square" rtlCol="0">
            <a:spAutoFit/>
          </a:bodyPr>
          <a:lstStyle/>
          <a:p>
            <a:r>
              <a:rPr lang="en-US" sz="1600" b="1" dirty="0"/>
              <a:t>The purpose of the project is gain detailed insights into how users form communities and interact within these groups on Facebook</a:t>
            </a:r>
          </a:p>
        </p:txBody>
      </p:sp>
      <p:sp>
        <p:nvSpPr>
          <p:cNvPr id="3" name="TextBox 2">
            <a:extLst>
              <a:ext uri="{FF2B5EF4-FFF2-40B4-BE49-F238E27FC236}">
                <a16:creationId xmlns:a16="http://schemas.microsoft.com/office/drawing/2014/main" id="{E3BA4029-6131-F2D0-E272-B079830FBD4A}"/>
              </a:ext>
            </a:extLst>
          </p:cNvPr>
          <p:cNvSpPr txBox="1"/>
          <p:nvPr/>
        </p:nvSpPr>
        <p:spPr>
          <a:xfrm>
            <a:off x="609600" y="97213"/>
            <a:ext cx="2380343" cy="307777"/>
          </a:xfrm>
          <a:prstGeom prst="rect">
            <a:avLst/>
          </a:prstGeom>
          <a:noFill/>
        </p:spPr>
        <p:txBody>
          <a:bodyPr wrap="square" rtlCol="0">
            <a:spAutoFit/>
          </a:bodyPr>
          <a:lstStyle/>
          <a:p>
            <a:r>
              <a:rPr lang="en-US" sz="1400" dirty="0"/>
              <a:t>Preliminary part</a:t>
            </a:r>
          </a:p>
        </p:txBody>
      </p:sp>
      <p:sp>
        <p:nvSpPr>
          <p:cNvPr id="5" name="TextBox 4">
            <a:extLst>
              <a:ext uri="{FF2B5EF4-FFF2-40B4-BE49-F238E27FC236}">
                <a16:creationId xmlns:a16="http://schemas.microsoft.com/office/drawing/2014/main" id="{84F7B6D0-3672-F4F5-8411-5F482143A61A}"/>
              </a:ext>
            </a:extLst>
          </p:cNvPr>
          <p:cNvSpPr txBox="1"/>
          <p:nvPr/>
        </p:nvSpPr>
        <p:spPr>
          <a:xfrm>
            <a:off x="609599" y="943424"/>
            <a:ext cx="2380343" cy="338554"/>
          </a:xfrm>
          <a:prstGeom prst="rect">
            <a:avLst/>
          </a:prstGeom>
          <a:noFill/>
        </p:spPr>
        <p:txBody>
          <a:bodyPr wrap="square" rtlCol="0">
            <a:spAutoFit/>
          </a:bodyPr>
          <a:lstStyle/>
          <a:p>
            <a:r>
              <a:rPr lang="en-US" sz="1600" b="1" dirty="0"/>
              <a:t>Check-list</a:t>
            </a:r>
          </a:p>
        </p:txBody>
      </p:sp>
      <p:sp>
        <p:nvSpPr>
          <p:cNvPr id="6" name="TextBox 5">
            <a:extLst>
              <a:ext uri="{FF2B5EF4-FFF2-40B4-BE49-F238E27FC236}">
                <a16:creationId xmlns:a16="http://schemas.microsoft.com/office/drawing/2014/main" id="{E0883196-4450-FA61-CE31-5065C1D6A990}"/>
              </a:ext>
            </a:extLst>
          </p:cNvPr>
          <p:cNvSpPr txBox="1"/>
          <p:nvPr/>
        </p:nvSpPr>
        <p:spPr>
          <a:xfrm>
            <a:off x="609600" y="1369848"/>
            <a:ext cx="5004486" cy="307777"/>
          </a:xfrm>
          <a:prstGeom prst="rect">
            <a:avLst/>
          </a:prstGeom>
          <a:noFill/>
        </p:spPr>
        <p:txBody>
          <a:bodyPr wrap="square" rtlCol="0">
            <a:spAutoFit/>
          </a:bodyPr>
          <a:lstStyle/>
          <a:p>
            <a:r>
              <a:rPr lang="en-US" sz="1400" dirty="0">
                <a:effectLst/>
                <a:latin typeface="+mj-lt"/>
                <a:ea typeface="Times New Roman" panose="02020603050405020304" pitchFamily="18" charset="0"/>
              </a:rPr>
              <a:t>❌   1. Project repository inside https://</a:t>
            </a:r>
            <a:r>
              <a:rPr lang="en-US" sz="1400" dirty="0" err="1">
                <a:effectLst/>
                <a:latin typeface="+mj-lt"/>
                <a:ea typeface="Times New Roman" panose="02020603050405020304" pitchFamily="18" charset="0"/>
              </a:rPr>
              <a:t>github.com</a:t>
            </a:r>
            <a:r>
              <a:rPr lang="en-US" sz="1400" dirty="0">
                <a:effectLst/>
                <a:latin typeface="+mj-lt"/>
                <a:ea typeface="Times New Roman" panose="02020603050405020304" pitchFamily="18" charset="0"/>
              </a:rPr>
              <a:t>/SNA-23</a:t>
            </a:r>
            <a:endParaRPr lang="en-US" sz="1400" dirty="0">
              <a:latin typeface="+mj-lt"/>
            </a:endParaRPr>
          </a:p>
        </p:txBody>
      </p:sp>
      <p:sp>
        <p:nvSpPr>
          <p:cNvPr id="13" name="TextBox 12">
            <a:extLst>
              <a:ext uri="{FF2B5EF4-FFF2-40B4-BE49-F238E27FC236}">
                <a16:creationId xmlns:a16="http://schemas.microsoft.com/office/drawing/2014/main" id="{B290DB4C-9681-3BCF-6275-AB8A9541F978}"/>
              </a:ext>
            </a:extLst>
          </p:cNvPr>
          <p:cNvSpPr txBox="1"/>
          <p:nvPr/>
        </p:nvSpPr>
        <p:spPr>
          <a:xfrm>
            <a:off x="609600" y="1775880"/>
            <a:ext cx="5004486" cy="738664"/>
          </a:xfrm>
          <a:prstGeom prst="rect">
            <a:avLst/>
          </a:prstGeom>
          <a:noFill/>
        </p:spPr>
        <p:txBody>
          <a:bodyPr wrap="square" rtlCol="0">
            <a:spAutoFit/>
          </a:bodyPr>
          <a:lstStyle/>
          <a:p>
            <a:r>
              <a:rPr lang="en-US" sz="1400" dirty="0">
                <a:effectLst/>
                <a:latin typeface="+mj-lt"/>
                <a:ea typeface="Times New Roman" panose="02020603050405020304" pitchFamily="18" charset="0"/>
              </a:rPr>
              <a:t>✅   2. Project communication channel</a:t>
            </a:r>
            <a:endParaRPr lang="ru-RU" sz="1400" dirty="0">
              <a:effectLst/>
              <a:latin typeface="+mj-lt"/>
              <a:ea typeface="Times New Roman" panose="02020603050405020304" pitchFamily="18" charset="0"/>
            </a:endParaRPr>
          </a:p>
          <a:p>
            <a:endParaRPr lang="ru-RU" sz="1400" dirty="0">
              <a:latin typeface="+mj-lt"/>
            </a:endParaRPr>
          </a:p>
          <a:p>
            <a:r>
              <a:rPr lang="en-US" sz="1400" dirty="0">
                <a:latin typeface="+mj-lt"/>
              </a:rPr>
              <a:t>Link: </a:t>
            </a:r>
            <a:r>
              <a:rPr lang="en-US" sz="1400" dirty="0">
                <a:latin typeface="+mj-lt"/>
                <a:hlinkClick r:id="rId3"/>
              </a:rPr>
              <a:t>https://t.me/+hdVSeLnWr-IyZTYy</a:t>
            </a:r>
            <a:endParaRPr lang="en-US" sz="1400" dirty="0">
              <a:latin typeface="+mj-lt"/>
            </a:endParaRPr>
          </a:p>
        </p:txBody>
      </p:sp>
      <p:pic>
        <p:nvPicPr>
          <p:cNvPr id="15" name="Picture 14">
            <a:extLst>
              <a:ext uri="{FF2B5EF4-FFF2-40B4-BE49-F238E27FC236}">
                <a16:creationId xmlns:a16="http://schemas.microsoft.com/office/drawing/2014/main" id="{A8FDB8FE-8CDC-9C0C-4072-FB9E4295B5E2}"/>
              </a:ext>
            </a:extLst>
          </p:cNvPr>
          <p:cNvPicPr>
            <a:picLocks noChangeAspect="1"/>
          </p:cNvPicPr>
          <p:nvPr/>
        </p:nvPicPr>
        <p:blipFill>
          <a:blip r:embed="rId4"/>
          <a:stretch>
            <a:fillRect/>
          </a:stretch>
        </p:blipFill>
        <p:spPr>
          <a:xfrm>
            <a:off x="581890" y="2612799"/>
            <a:ext cx="1465538" cy="1432727"/>
          </a:xfrm>
          <a:prstGeom prst="rect">
            <a:avLst/>
          </a:prstGeom>
        </p:spPr>
      </p:pic>
      <p:sp>
        <p:nvSpPr>
          <p:cNvPr id="16" name="TextBox 15">
            <a:extLst>
              <a:ext uri="{FF2B5EF4-FFF2-40B4-BE49-F238E27FC236}">
                <a16:creationId xmlns:a16="http://schemas.microsoft.com/office/drawing/2014/main" id="{E5F1677C-5595-699C-1CAE-645271868A2E}"/>
              </a:ext>
            </a:extLst>
          </p:cNvPr>
          <p:cNvSpPr txBox="1"/>
          <p:nvPr/>
        </p:nvSpPr>
        <p:spPr>
          <a:xfrm>
            <a:off x="609600" y="4266976"/>
            <a:ext cx="5004486" cy="738664"/>
          </a:xfrm>
          <a:prstGeom prst="rect">
            <a:avLst/>
          </a:prstGeom>
          <a:noFill/>
        </p:spPr>
        <p:txBody>
          <a:bodyPr wrap="square" rtlCol="0">
            <a:spAutoFit/>
          </a:bodyPr>
          <a:lstStyle/>
          <a:p>
            <a:r>
              <a:rPr lang="en-US" sz="1400" dirty="0">
                <a:effectLst/>
                <a:latin typeface="+mj-lt"/>
                <a:ea typeface="Times New Roman" panose="02020603050405020304" pitchFamily="18" charset="0"/>
              </a:rPr>
              <a:t>✅   3. Project members</a:t>
            </a:r>
            <a:endParaRPr lang="en-US" sz="1400" dirty="0">
              <a:latin typeface="+mj-lt"/>
            </a:endParaRPr>
          </a:p>
          <a:p>
            <a:endParaRPr lang="en-US" sz="1400" b="1" dirty="0">
              <a:latin typeface="+mj-lt"/>
            </a:endParaRPr>
          </a:p>
          <a:p>
            <a:r>
              <a:rPr lang="en-US" sz="1400" b="1" dirty="0">
                <a:latin typeface="+mj-lt"/>
              </a:rPr>
              <a:t>Daria Zabelina, Artyom </a:t>
            </a:r>
            <a:r>
              <a:rPr lang="en-US" sz="1400" b="1" dirty="0" err="1">
                <a:latin typeface="+mj-lt"/>
              </a:rPr>
              <a:t>Gotovtsev</a:t>
            </a:r>
            <a:endParaRPr lang="en-US" sz="1400" b="1" dirty="0">
              <a:latin typeface="+mj-lt"/>
            </a:endParaRPr>
          </a:p>
        </p:txBody>
      </p:sp>
      <p:sp>
        <p:nvSpPr>
          <p:cNvPr id="19" name="TextBox 18">
            <a:extLst>
              <a:ext uri="{FF2B5EF4-FFF2-40B4-BE49-F238E27FC236}">
                <a16:creationId xmlns:a16="http://schemas.microsoft.com/office/drawing/2014/main" id="{E5844710-F37E-33F9-BE18-9D96A75FB3E3}"/>
              </a:ext>
            </a:extLst>
          </p:cNvPr>
          <p:cNvSpPr txBox="1"/>
          <p:nvPr/>
        </p:nvSpPr>
        <p:spPr>
          <a:xfrm>
            <a:off x="6096000" y="1369848"/>
            <a:ext cx="5004486" cy="1169551"/>
          </a:xfrm>
          <a:prstGeom prst="rect">
            <a:avLst/>
          </a:prstGeom>
          <a:noFill/>
        </p:spPr>
        <p:txBody>
          <a:bodyPr wrap="square" rtlCol="0">
            <a:spAutoFit/>
          </a:bodyPr>
          <a:lstStyle/>
          <a:p>
            <a:r>
              <a:rPr lang="en-US" sz="1400" dirty="0">
                <a:effectLst/>
                <a:latin typeface="+mj-lt"/>
                <a:ea typeface="Times New Roman" panose="02020603050405020304" pitchFamily="18" charset="0"/>
              </a:rPr>
              <a:t>✅   6. </a:t>
            </a:r>
            <a:r>
              <a:rPr lang="en-US" sz="1400" dirty="0">
                <a:latin typeface="+mj-lt"/>
                <a:ea typeface="Times New Roman" panose="02020603050405020304" pitchFamily="18" charset="0"/>
              </a:rPr>
              <a:t>Roles in team</a:t>
            </a:r>
            <a:endParaRPr lang="en-US" sz="1400" b="1" dirty="0">
              <a:latin typeface="+mj-lt"/>
            </a:endParaRPr>
          </a:p>
          <a:p>
            <a:endParaRPr lang="en-US" sz="1400" dirty="0">
              <a:latin typeface="+mj-lt"/>
            </a:endParaRPr>
          </a:p>
          <a:p>
            <a:r>
              <a:rPr lang="en-US" sz="1400" dirty="0">
                <a:latin typeface="+mj-lt"/>
              </a:rPr>
              <a:t>Each member is responsible for various aspects of data preprocessing, analysis and visualization to ensure comprehensive research outcomes</a:t>
            </a:r>
          </a:p>
        </p:txBody>
      </p:sp>
    </p:spTree>
    <p:extLst>
      <p:ext uri="{BB962C8B-B14F-4D97-AF65-F5344CB8AC3E}">
        <p14:creationId xmlns:p14="http://schemas.microsoft.com/office/powerpoint/2010/main" val="208708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51B64-C4DB-9D2B-C230-F64D71619166}"/>
              </a:ext>
            </a:extLst>
          </p:cNvPr>
          <p:cNvSpPr txBox="1"/>
          <p:nvPr/>
        </p:nvSpPr>
        <p:spPr>
          <a:xfrm>
            <a:off x="609600" y="317157"/>
            <a:ext cx="9927771" cy="584775"/>
          </a:xfrm>
          <a:prstGeom prst="rect">
            <a:avLst/>
          </a:prstGeom>
          <a:noFill/>
        </p:spPr>
        <p:txBody>
          <a:bodyPr wrap="square" rtlCol="0">
            <a:spAutoFit/>
          </a:bodyPr>
          <a:lstStyle/>
          <a:p>
            <a:r>
              <a:rPr lang="en-US" sz="1600" b="1" dirty="0"/>
              <a:t>The purpose of the project is gain detailed insights into how users form communities and interact within these groups on Facebook</a:t>
            </a:r>
          </a:p>
        </p:txBody>
      </p:sp>
      <p:sp>
        <p:nvSpPr>
          <p:cNvPr id="3" name="TextBox 2">
            <a:extLst>
              <a:ext uri="{FF2B5EF4-FFF2-40B4-BE49-F238E27FC236}">
                <a16:creationId xmlns:a16="http://schemas.microsoft.com/office/drawing/2014/main" id="{E3BA4029-6131-F2D0-E272-B079830FBD4A}"/>
              </a:ext>
            </a:extLst>
          </p:cNvPr>
          <p:cNvSpPr txBox="1"/>
          <p:nvPr/>
        </p:nvSpPr>
        <p:spPr>
          <a:xfrm>
            <a:off x="609600" y="97213"/>
            <a:ext cx="2380343" cy="307777"/>
          </a:xfrm>
          <a:prstGeom prst="rect">
            <a:avLst/>
          </a:prstGeom>
          <a:noFill/>
        </p:spPr>
        <p:txBody>
          <a:bodyPr wrap="square" rtlCol="0">
            <a:spAutoFit/>
          </a:bodyPr>
          <a:lstStyle/>
          <a:p>
            <a:r>
              <a:rPr lang="en-US" sz="1400" dirty="0"/>
              <a:t>Preliminary part</a:t>
            </a:r>
          </a:p>
        </p:txBody>
      </p:sp>
      <p:sp>
        <p:nvSpPr>
          <p:cNvPr id="5" name="TextBox 4">
            <a:extLst>
              <a:ext uri="{FF2B5EF4-FFF2-40B4-BE49-F238E27FC236}">
                <a16:creationId xmlns:a16="http://schemas.microsoft.com/office/drawing/2014/main" id="{84F7B6D0-3672-F4F5-8411-5F482143A61A}"/>
              </a:ext>
            </a:extLst>
          </p:cNvPr>
          <p:cNvSpPr txBox="1"/>
          <p:nvPr/>
        </p:nvSpPr>
        <p:spPr>
          <a:xfrm>
            <a:off x="609599" y="943424"/>
            <a:ext cx="2380343" cy="338554"/>
          </a:xfrm>
          <a:prstGeom prst="rect">
            <a:avLst/>
          </a:prstGeom>
          <a:noFill/>
        </p:spPr>
        <p:txBody>
          <a:bodyPr wrap="square" rtlCol="0">
            <a:spAutoFit/>
          </a:bodyPr>
          <a:lstStyle/>
          <a:p>
            <a:r>
              <a:rPr lang="en-US" sz="1600" b="1" dirty="0"/>
              <a:t>Check-list</a:t>
            </a:r>
          </a:p>
        </p:txBody>
      </p:sp>
      <p:sp>
        <p:nvSpPr>
          <p:cNvPr id="17" name="TextBox 16">
            <a:extLst>
              <a:ext uri="{FF2B5EF4-FFF2-40B4-BE49-F238E27FC236}">
                <a16:creationId xmlns:a16="http://schemas.microsoft.com/office/drawing/2014/main" id="{30CA92A8-9D38-32FA-6DA5-A3B1F2063775}"/>
              </a:ext>
            </a:extLst>
          </p:cNvPr>
          <p:cNvSpPr txBox="1"/>
          <p:nvPr/>
        </p:nvSpPr>
        <p:spPr>
          <a:xfrm>
            <a:off x="609599" y="1365035"/>
            <a:ext cx="5004486" cy="2246769"/>
          </a:xfrm>
          <a:prstGeom prst="rect">
            <a:avLst/>
          </a:prstGeom>
          <a:noFill/>
        </p:spPr>
        <p:txBody>
          <a:bodyPr wrap="square" rtlCol="0">
            <a:spAutoFit/>
          </a:bodyPr>
          <a:lstStyle/>
          <a:p>
            <a:r>
              <a:rPr lang="en-US" sz="1400" dirty="0">
                <a:effectLst/>
                <a:latin typeface="+mj-lt"/>
                <a:ea typeface="Times New Roman" panose="02020603050405020304" pitchFamily="18" charset="0"/>
              </a:rPr>
              <a:t>✅   4. Key idea and description of the project</a:t>
            </a:r>
            <a:endParaRPr lang="en-US" sz="1400" dirty="0">
              <a:latin typeface="+mj-lt"/>
            </a:endParaRPr>
          </a:p>
          <a:p>
            <a:endParaRPr lang="en-US" sz="1400" b="1" dirty="0">
              <a:latin typeface="+mj-lt"/>
            </a:endParaRPr>
          </a:p>
          <a:p>
            <a:r>
              <a:rPr lang="en-US" sz="1400" dirty="0">
                <a:latin typeface="+mj-lt"/>
              </a:rPr>
              <a:t>The project titled "Analysis of Community Structures and User Interactions in the Facebook Social Graph" aims to explore how users form groups and interact within these communities on Facebook. The primary objective is to analyze and understand the complex networks of user connections on Facebook to enhance scientific knowledge and offer practical applications for improving user engagement and community management on social media platforms</a:t>
            </a:r>
          </a:p>
        </p:txBody>
      </p:sp>
      <p:sp>
        <p:nvSpPr>
          <p:cNvPr id="18" name="TextBox 17">
            <a:extLst>
              <a:ext uri="{FF2B5EF4-FFF2-40B4-BE49-F238E27FC236}">
                <a16:creationId xmlns:a16="http://schemas.microsoft.com/office/drawing/2014/main" id="{9D41A6E0-2BF2-588C-6141-DFCE1D988459}"/>
              </a:ext>
            </a:extLst>
          </p:cNvPr>
          <p:cNvSpPr txBox="1"/>
          <p:nvPr/>
        </p:nvSpPr>
        <p:spPr>
          <a:xfrm>
            <a:off x="6234545" y="1365035"/>
            <a:ext cx="5004486" cy="3539430"/>
          </a:xfrm>
          <a:prstGeom prst="rect">
            <a:avLst/>
          </a:prstGeom>
          <a:noFill/>
        </p:spPr>
        <p:txBody>
          <a:bodyPr wrap="square" rtlCol="0">
            <a:spAutoFit/>
          </a:bodyPr>
          <a:lstStyle/>
          <a:p>
            <a:r>
              <a:rPr lang="en-US" sz="1400" dirty="0">
                <a:effectLst/>
                <a:latin typeface="+mj-lt"/>
                <a:ea typeface="Times New Roman" panose="02020603050405020304" pitchFamily="18" charset="0"/>
              </a:rPr>
              <a:t>✅   5. The goal of the project and steps to reach the goal</a:t>
            </a:r>
            <a:endParaRPr lang="en-US" sz="1400" b="1" dirty="0">
              <a:latin typeface="+mj-lt"/>
            </a:endParaRPr>
          </a:p>
          <a:p>
            <a:endParaRPr lang="en-US" sz="1400" dirty="0">
              <a:latin typeface="+mj-lt"/>
            </a:endParaRPr>
          </a:p>
          <a:p>
            <a:r>
              <a:rPr lang="en-US" sz="1400" b="1" dirty="0">
                <a:latin typeface="+mj-lt"/>
              </a:rPr>
              <a:t>The goal </a:t>
            </a:r>
            <a:r>
              <a:rPr lang="en-US" sz="1400" dirty="0">
                <a:latin typeface="+mj-lt"/>
              </a:rPr>
              <a:t>of the project is to gain detailed insights into how users form communities and interact within these groups on Facebook</a:t>
            </a:r>
          </a:p>
          <a:p>
            <a:endParaRPr lang="en-US" sz="1400" dirty="0">
              <a:latin typeface="+mj-lt"/>
            </a:endParaRPr>
          </a:p>
          <a:p>
            <a:r>
              <a:rPr lang="en-US" sz="1400" dirty="0">
                <a:latin typeface="+mj-lt"/>
              </a:rPr>
              <a:t>To achieve this goal, the following </a:t>
            </a:r>
            <a:r>
              <a:rPr lang="en-US" sz="1400" b="1" dirty="0">
                <a:latin typeface="+mj-lt"/>
              </a:rPr>
              <a:t>objectives</a:t>
            </a:r>
            <a:r>
              <a:rPr lang="en-US" sz="1400" dirty="0">
                <a:latin typeface="+mj-lt"/>
              </a:rPr>
              <a:t> were set:</a:t>
            </a:r>
          </a:p>
          <a:p>
            <a:endParaRPr lang="en-US" sz="1400" dirty="0">
              <a:latin typeface="+mj-lt"/>
            </a:endParaRPr>
          </a:p>
          <a:p>
            <a:r>
              <a:rPr lang="en-US" sz="1400" dirty="0">
                <a:latin typeface="+mj-lt"/>
              </a:rPr>
              <a:t>– </a:t>
            </a:r>
            <a:r>
              <a:rPr lang="en-US" sz="1400" b="1" dirty="0">
                <a:latin typeface="+mj-lt"/>
              </a:rPr>
              <a:t>to construct a social graph </a:t>
            </a:r>
            <a:r>
              <a:rPr lang="en-US" sz="1400" dirty="0">
                <a:latin typeface="+mj-lt"/>
              </a:rPr>
              <a:t>with nodes representing users and edges showing their interactions</a:t>
            </a:r>
          </a:p>
          <a:p>
            <a:r>
              <a:rPr lang="en-US" sz="1400" dirty="0">
                <a:latin typeface="+mj-lt"/>
              </a:rPr>
              <a:t>– to use </a:t>
            </a:r>
            <a:r>
              <a:rPr lang="en-US" sz="1400" b="1" dirty="0">
                <a:latin typeface="+mj-lt"/>
              </a:rPr>
              <a:t>advanced community detection algorithms </a:t>
            </a:r>
            <a:r>
              <a:rPr lang="en-US" sz="1400" dirty="0">
                <a:latin typeface="+mj-lt"/>
              </a:rPr>
              <a:t>to identify different user groups</a:t>
            </a:r>
          </a:p>
          <a:p>
            <a:r>
              <a:rPr lang="en-US" sz="1400" dirty="0">
                <a:latin typeface="+mj-lt"/>
              </a:rPr>
              <a:t>– to conduct </a:t>
            </a:r>
            <a:r>
              <a:rPr lang="en-US" sz="1400" b="1" dirty="0">
                <a:latin typeface="+mj-lt"/>
              </a:rPr>
              <a:t>centrality analysis </a:t>
            </a:r>
            <a:r>
              <a:rPr lang="en-US" sz="1400" dirty="0">
                <a:latin typeface="+mj-lt"/>
              </a:rPr>
              <a:t>to find key influencers in the network</a:t>
            </a:r>
          </a:p>
          <a:p>
            <a:r>
              <a:rPr lang="en-US" sz="1400" dirty="0">
                <a:latin typeface="+mj-lt"/>
              </a:rPr>
              <a:t>– </a:t>
            </a:r>
            <a:r>
              <a:rPr lang="en-US" sz="1400" b="1" dirty="0">
                <a:latin typeface="+mj-lt"/>
              </a:rPr>
              <a:t>to analyze interactions </a:t>
            </a:r>
            <a:r>
              <a:rPr lang="en-US" sz="1400" dirty="0">
                <a:latin typeface="+mj-lt"/>
              </a:rPr>
              <a:t>to understand the roles and influence of different users</a:t>
            </a:r>
          </a:p>
          <a:p>
            <a:r>
              <a:rPr lang="en-US" sz="1400" dirty="0">
                <a:latin typeface="+mj-lt"/>
              </a:rPr>
              <a:t>– to </a:t>
            </a:r>
            <a:r>
              <a:rPr lang="en-US" sz="1400" b="1" dirty="0">
                <a:latin typeface="+mj-lt"/>
              </a:rPr>
              <a:t>visualize the network </a:t>
            </a:r>
            <a:r>
              <a:rPr lang="en-US" sz="1400" dirty="0">
                <a:latin typeface="+mj-lt"/>
              </a:rPr>
              <a:t>using tools like Gephi or </a:t>
            </a:r>
            <a:r>
              <a:rPr lang="en-US" sz="1400" dirty="0" err="1">
                <a:latin typeface="+mj-lt"/>
              </a:rPr>
              <a:t>NetworkX</a:t>
            </a:r>
            <a:endParaRPr lang="en-US" sz="1400" dirty="0">
              <a:latin typeface="+mj-lt"/>
            </a:endParaRPr>
          </a:p>
        </p:txBody>
      </p:sp>
    </p:spTree>
    <p:extLst>
      <p:ext uri="{BB962C8B-B14F-4D97-AF65-F5344CB8AC3E}">
        <p14:creationId xmlns:p14="http://schemas.microsoft.com/office/powerpoint/2010/main" val="148941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8FF0B9B-E840-5616-839B-9408086107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49"/>
          <a:stretch/>
        </p:blipFill>
        <p:spPr bwMode="auto">
          <a:xfrm>
            <a:off x="4455177" y="3169997"/>
            <a:ext cx="3281645" cy="29181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C51B64-C4DB-9D2B-C230-F64D71619166}"/>
              </a:ext>
            </a:extLst>
          </p:cNvPr>
          <p:cNvSpPr txBox="1"/>
          <p:nvPr/>
        </p:nvSpPr>
        <p:spPr>
          <a:xfrm>
            <a:off x="609600" y="317157"/>
            <a:ext cx="9927771" cy="584775"/>
          </a:xfrm>
          <a:prstGeom prst="rect">
            <a:avLst/>
          </a:prstGeom>
          <a:noFill/>
        </p:spPr>
        <p:txBody>
          <a:bodyPr wrap="square" rtlCol="0">
            <a:spAutoFit/>
          </a:bodyPr>
          <a:lstStyle/>
          <a:p>
            <a:r>
              <a:rPr lang="en-US" sz="1600" b="1" dirty="0"/>
              <a:t>The purpose of the project is gain detailed insights into how users form communities and interact within these groups on Facebook</a:t>
            </a:r>
          </a:p>
        </p:txBody>
      </p:sp>
      <p:sp>
        <p:nvSpPr>
          <p:cNvPr id="3" name="TextBox 2">
            <a:extLst>
              <a:ext uri="{FF2B5EF4-FFF2-40B4-BE49-F238E27FC236}">
                <a16:creationId xmlns:a16="http://schemas.microsoft.com/office/drawing/2014/main" id="{E3BA4029-6131-F2D0-E272-B079830FBD4A}"/>
              </a:ext>
            </a:extLst>
          </p:cNvPr>
          <p:cNvSpPr txBox="1"/>
          <p:nvPr/>
        </p:nvSpPr>
        <p:spPr>
          <a:xfrm>
            <a:off x="609600" y="97213"/>
            <a:ext cx="2380343" cy="307777"/>
          </a:xfrm>
          <a:prstGeom prst="rect">
            <a:avLst/>
          </a:prstGeom>
          <a:noFill/>
        </p:spPr>
        <p:txBody>
          <a:bodyPr wrap="square" rtlCol="0">
            <a:spAutoFit/>
          </a:bodyPr>
          <a:lstStyle/>
          <a:p>
            <a:r>
              <a:rPr lang="en-US" sz="1400" dirty="0"/>
              <a:t>Current state of the work</a:t>
            </a:r>
          </a:p>
        </p:txBody>
      </p:sp>
      <p:sp>
        <p:nvSpPr>
          <p:cNvPr id="5" name="TextBox 4">
            <a:extLst>
              <a:ext uri="{FF2B5EF4-FFF2-40B4-BE49-F238E27FC236}">
                <a16:creationId xmlns:a16="http://schemas.microsoft.com/office/drawing/2014/main" id="{84F7B6D0-3672-F4F5-8411-5F482143A61A}"/>
              </a:ext>
            </a:extLst>
          </p:cNvPr>
          <p:cNvSpPr txBox="1"/>
          <p:nvPr/>
        </p:nvSpPr>
        <p:spPr>
          <a:xfrm>
            <a:off x="609599" y="943427"/>
            <a:ext cx="2380343" cy="338554"/>
          </a:xfrm>
          <a:prstGeom prst="rect">
            <a:avLst/>
          </a:prstGeom>
          <a:noFill/>
        </p:spPr>
        <p:txBody>
          <a:bodyPr wrap="square" rtlCol="0">
            <a:spAutoFit/>
          </a:bodyPr>
          <a:lstStyle/>
          <a:p>
            <a:r>
              <a:rPr lang="en-US" sz="1600" b="1" dirty="0"/>
              <a:t>Check-list</a:t>
            </a:r>
          </a:p>
        </p:txBody>
      </p:sp>
      <p:sp>
        <p:nvSpPr>
          <p:cNvPr id="17" name="TextBox 16">
            <a:extLst>
              <a:ext uri="{FF2B5EF4-FFF2-40B4-BE49-F238E27FC236}">
                <a16:creationId xmlns:a16="http://schemas.microsoft.com/office/drawing/2014/main" id="{30CA92A8-9D38-32FA-6DA5-A3B1F2063775}"/>
              </a:ext>
            </a:extLst>
          </p:cNvPr>
          <p:cNvSpPr txBox="1"/>
          <p:nvPr/>
        </p:nvSpPr>
        <p:spPr>
          <a:xfrm>
            <a:off x="609599" y="1365038"/>
            <a:ext cx="3311237" cy="4401205"/>
          </a:xfrm>
          <a:prstGeom prst="rect">
            <a:avLst/>
          </a:prstGeom>
          <a:noFill/>
        </p:spPr>
        <p:txBody>
          <a:bodyPr wrap="square" rtlCol="0">
            <a:spAutoFit/>
          </a:bodyPr>
          <a:lstStyle/>
          <a:p>
            <a:r>
              <a:rPr lang="en-US" sz="1400" dirty="0">
                <a:effectLst/>
                <a:latin typeface="+mj-lt"/>
                <a:ea typeface="Times New Roman" panose="02020603050405020304" pitchFamily="18" charset="0"/>
              </a:rPr>
              <a:t>✅   7a. Description of the research dataset</a:t>
            </a:r>
            <a:endParaRPr lang="en-US" sz="1400" dirty="0">
              <a:latin typeface="+mj-lt"/>
            </a:endParaRPr>
          </a:p>
          <a:p>
            <a:endParaRPr lang="en-US" sz="1400" b="1" dirty="0">
              <a:latin typeface="+mj-lt"/>
            </a:endParaRPr>
          </a:p>
          <a:p>
            <a:r>
              <a:rPr lang="en-US" sz="1400" dirty="0">
                <a:latin typeface="+mj-lt"/>
              </a:rPr>
              <a:t>The research utilizes a dataset downloaded from the Stanford Network Analysis Project (SNAP)</a:t>
            </a:r>
            <a:r>
              <a:rPr lang="en-US" sz="1400" baseline="30000" dirty="0">
                <a:latin typeface="+mj-lt"/>
              </a:rPr>
              <a:t>1</a:t>
            </a:r>
            <a:r>
              <a:rPr lang="en-US" sz="1400" dirty="0">
                <a:latin typeface="+mj-lt"/>
              </a:rPr>
              <a:t>, specifically from the "Social circles: Facebook" dataset. The dataset, extracted from a file named "</a:t>
            </a:r>
            <a:r>
              <a:rPr lang="en-US" sz="1400" dirty="0" err="1">
                <a:latin typeface="+mj-lt"/>
              </a:rPr>
              <a:t>facebook.tar.gz</a:t>
            </a:r>
            <a:r>
              <a:rPr lang="en-US" sz="1400" dirty="0">
                <a:latin typeface="+mj-lt"/>
              </a:rPr>
              <a:t>," includes:</a:t>
            </a:r>
          </a:p>
          <a:p>
            <a:endParaRPr lang="en-US" sz="1400" dirty="0">
              <a:latin typeface="+mj-lt"/>
            </a:endParaRPr>
          </a:p>
          <a:p>
            <a:pPr marL="285750" indent="-285750">
              <a:buFont typeface="Arial" panose="020B0604020202020204" pitchFamily="34" charset="0"/>
              <a:buChar char="•"/>
            </a:pPr>
            <a:r>
              <a:rPr lang="en-US" sz="1400" dirty="0">
                <a:latin typeface="+mj-lt"/>
              </a:rPr>
              <a:t>“</a:t>
            </a:r>
            <a:r>
              <a:rPr lang="en-US" sz="1400" b="1" dirty="0">
                <a:latin typeface="+mj-lt"/>
              </a:rPr>
              <a:t>edges</a:t>
            </a:r>
            <a:r>
              <a:rPr lang="en-US" sz="1400" dirty="0">
                <a:latin typeface="+mj-lt"/>
              </a:rPr>
              <a:t>” files containing edges for each node's ego network</a:t>
            </a:r>
          </a:p>
          <a:p>
            <a:pPr marL="285750" indent="-285750">
              <a:buFont typeface="Arial" panose="020B0604020202020204" pitchFamily="34" charset="0"/>
              <a:buChar char="•"/>
            </a:pPr>
            <a:r>
              <a:rPr lang="en-US" sz="1400" dirty="0">
                <a:latin typeface="+mj-lt"/>
              </a:rPr>
              <a:t>“</a:t>
            </a:r>
            <a:r>
              <a:rPr lang="en-US" sz="1400" b="1" dirty="0">
                <a:latin typeface="+mj-lt"/>
              </a:rPr>
              <a:t>circles</a:t>
            </a:r>
            <a:r>
              <a:rPr lang="en-US" sz="1400" dirty="0">
                <a:latin typeface="+mj-lt"/>
              </a:rPr>
              <a:t>”, files containing circle information for each node's ego network</a:t>
            </a:r>
          </a:p>
          <a:p>
            <a:pPr marL="285750" indent="-285750">
              <a:buFont typeface="Arial" panose="020B0604020202020204" pitchFamily="34" charset="0"/>
              <a:buChar char="•"/>
            </a:pPr>
            <a:r>
              <a:rPr lang="en-US" sz="1400" dirty="0">
                <a:latin typeface="+mj-lt"/>
              </a:rPr>
              <a:t>“</a:t>
            </a:r>
            <a:r>
              <a:rPr lang="en-US" sz="1400" b="1" dirty="0">
                <a:latin typeface="+mj-lt"/>
              </a:rPr>
              <a:t>feat</a:t>
            </a:r>
            <a:r>
              <a:rPr lang="en-US" sz="1400" dirty="0">
                <a:latin typeface="+mj-lt"/>
              </a:rPr>
              <a:t>” and .”</a:t>
            </a:r>
            <a:r>
              <a:rPr lang="en-US" sz="1400" b="1" dirty="0" err="1">
                <a:latin typeface="+mj-lt"/>
              </a:rPr>
              <a:t>egofeat</a:t>
            </a:r>
            <a:r>
              <a:rPr lang="en-US" sz="1400" dirty="0">
                <a:latin typeface="+mj-lt"/>
              </a:rPr>
              <a:t>”, files containing feature information for nodes in the edge files and ego nodes, respectively</a:t>
            </a:r>
          </a:p>
          <a:p>
            <a:pPr marL="285750" indent="-285750">
              <a:buFont typeface="Arial" panose="020B0604020202020204" pitchFamily="34" charset="0"/>
              <a:buChar char="•"/>
            </a:pPr>
            <a:r>
              <a:rPr lang="en-US" sz="1400" dirty="0">
                <a:latin typeface="+mj-lt"/>
              </a:rPr>
              <a:t>“</a:t>
            </a:r>
            <a:r>
              <a:rPr lang="en-US" sz="1400" b="1" dirty="0" err="1">
                <a:latin typeface="+mj-lt"/>
              </a:rPr>
              <a:t>featnames</a:t>
            </a:r>
            <a:r>
              <a:rPr lang="en-US" sz="1400" dirty="0">
                <a:latin typeface="+mj-lt"/>
              </a:rPr>
              <a:t>”, files listing the names of each feature dimension</a:t>
            </a:r>
          </a:p>
          <a:p>
            <a:endParaRPr lang="en-US" sz="1400" dirty="0">
              <a:latin typeface="+mj-lt"/>
            </a:endParaRPr>
          </a:p>
        </p:txBody>
      </p:sp>
      <p:sp>
        <p:nvSpPr>
          <p:cNvPr id="18" name="TextBox 17">
            <a:extLst>
              <a:ext uri="{FF2B5EF4-FFF2-40B4-BE49-F238E27FC236}">
                <a16:creationId xmlns:a16="http://schemas.microsoft.com/office/drawing/2014/main" id="{9D41A6E0-2BF2-588C-6141-DFCE1D988459}"/>
              </a:ext>
            </a:extLst>
          </p:cNvPr>
          <p:cNvSpPr txBox="1"/>
          <p:nvPr/>
        </p:nvSpPr>
        <p:spPr>
          <a:xfrm>
            <a:off x="4565566" y="1365038"/>
            <a:ext cx="3311237" cy="2462213"/>
          </a:xfrm>
          <a:prstGeom prst="rect">
            <a:avLst/>
          </a:prstGeom>
          <a:noFill/>
        </p:spPr>
        <p:txBody>
          <a:bodyPr wrap="square" rtlCol="0">
            <a:spAutoFit/>
          </a:bodyPr>
          <a:lstStyle/>
          <a:p>
            <a:r>
              <a:rPr lang="en-US" sz="1400" dirty="0">
                <a:effectLst/>
                <a:latin typeface="+mj-lt"/>
                <a:ea typeface="Times New Roman" panose="02020603050405020304" pitchFamily="18" charset="0"/>
              </a:rPr>
              <a:t>✅   7b. Network design and framing</a:t>
            </a:r>
            <a:endParaRPr lang="en-US" sz="1400" b="1" dirty="0">
              <a:latin typeface="+mj-lt"/>
            </a:endParaRPr>
          </a:p>
          <a:p>
            <a:endParaRPr lang="en-US" sz="1400" dirty="0">
              <a:latin typeface="+mj-lt"/>
            </a:endParaRPr>
          </a:p>
          <a:p>
            <a:r>
              <a:rPr lang="en-US" sz="1400" dirty="0">
                <a:latin typeface="+mj-lt"/>
              </a:rPr>
              <a:t>The network design involves constructing graphs where nodes represent individual users and edges denote interactions between them. Using </a:t>
            </a:r>
            <a:r>
              <a:rPr lang="en-US" sz="1400" dirty="0" err="1">
                <a:latin typeface="+mj-lt"/>
              </a:rPr>
              <a:t>NetworkX</a:t>
            </a:r>
            <a:r>
              <a:rPr lang="en-US" sz="1400" dirty="0">
                <a:latin typeface="+mj-lt"/>
              </a:rPr>
              <a:t>, nodes are automatically managed based on the edges defined in the .edges files for each ego network</a:t>
            </a:r>
          </a:p>
          <a:p>
            <a:br>
              <a:rPr lang="en-US" sz="1400" dirty="0">
                <a:latin typeface="+mj-lt"/>
              </a:rPr>
            </a:br>
            <a:endParaRPr lang="en-US" sz="1400" dirty="0">
              <a:latin typeface="+mj-lt"/>
            </a:endParaRPr>
          </a:p>
        </p:txBody>
      </p:sp>
      <p:sp>
        <p:nvSpPr>
          <p:cNvPr id="4" name="TextBox 3">
            <a:extLst>
              <a:ext uri="{FF2B5EF4-FFF2-40B4-BE49-F238E27FC236}">
                <a16:creationId xmlns:a16="http://schemas.microsoft.com/office/drawing/2014/main" id="{15E92952-8EA7-5423-F5E3-00D3CAC9AFCF}"/>
              </a:ext>
            </a:extLst>
          </p:cNvPr>
          <p:cNvSpPr txBox="1"/>
          <p:nvPr/>
        </p:nvSpPr>
        <p:spPr>
          <a:xfrm>
            <a:off x="8521534" y="1365038"/>
            <a:ext cx="3311237" cy="3539430"/>
          </a:xfrm>
          <a:prstGeom prst="rect">
            <a:avLst/>
          </a:prstGeom>
          <a:noFill/>
        </p:spPr>
        <p:txBody>
          <a:bodyPr wrap="square" rtlCol="0">
            <a:spAutoFit/>
          </a:bodyPr>
          <a:lstStyle/>
          <a:p>
            <a:r>
              <a:rPr lang="en-US" sz="1400" dirty="0">
                <a:effectLst/>
                <a:latin typeface="+mj-lt"/>
                <a:ea typeface="Times New Roman" panose="02020603050405020304" pitchFamily="18" charset="0"/>
              </a:rPr>
              <a:t>✅   7c. Network description (were computed)</a:t>
            </a:r>
            <a:endParaRPr lang="en-US" sz="1400" b="1" dirty="0">
              <a:latin typeface="+mj-lt"/>
            </a:endParaRPr>
          </a:p>
          <a:p>
            <a:endParaRPr lang="en-US" sz="1400" dirty="0">
              <a:latin typeface="+mj-lt"/>
            </a:endParaRPr>
          </a:p>
          <a:p>
            <a:r>
              <a:rPr lang="en-US" sz="1400" b="1" dirty="0">
                <a:latin typeface="+mj-lt"/>
              </a:rPr>
              <a:t>Centrality measures </a:t>
            </a:r>
            <a:r>
              <a:rPr lang="en-US" sz="1400" dirty="0">
                <a:latin typeface="+mj-lt"/>
              </a:rPr>
              <a:t>have been computed to understand the importance and influence of nodes within the network</a:t>
            </a:r>
          </a:p>
          <a:p>
            <a:endParaRPr lang="en-US" sz="1400" dirty="0">
              <a:latin typeface="+mj-lt"/>
            </a:endParaRPr>
          </a:p>
          <a:p>
            <a:r>
              <a:rPr lang="en-US" sz="1400" b="1" dirty="0">
                <a:latin typeface="+mj-lt"/>
              </a:rPr>
              <a:t>The network diameter</a:t>
            </a:r>
            <a:r>
              <a:rPr lang="en-US" sz="1400" dirty="0">
                <a:latin typeface="+mj-lt"/>
              </a:rPr>
              <a:t>, representing the longest shortest path between any two nodes, varies across ego networks</a:t>
            </a:r>
          </a:p>
          <a:p>
            <a:endParaRPr lang="en-US" sz="1400" dirty="0">
              <a:latin typeface="+mj-lt"/>
            </a:endParaRPr>
          </a:p>
          <a:p>
            <a:r>
              <a:rPr lang="en-US" sz="1400" b="1" dirty="0">
                <a:latin typeface="+mj-lt"/>
              </a:rPr>
              <a:t>Network density</a:t>
            </a:r>
            <a:r>
              <a:rPr lang="en-US" sz="1400" dirty="0">
                <a:latin typeface="+mj-lt"/>
              </a:rPr>
              <a:t>, indicating the proportion of possible connections that are actual connections</a:t>
            </a:r>
          </a:p>
          <a:p>
            <a:endParaRPr lang="en-US" sz="1400" dirty="0">
              <a:latin typeface="+mj-lt"/>
            </a:endParaRPr>
          </a:p>
          <a:p>
            <a:endParaRPr lang="en-US" sz="1400" dirty="0">
              <a:latin typeface="+mj-lt"/>
            </a:endParaRPr>
          </a:p>
        </p:txBody>
      </p:sp>
      <p:sp>
        <p:nvSpPr>
          <p:cNvPr id="6" name="TextBox 5">
            <a:extLst>
              <a:ext uri="{FF2B5EF4-FFF2-40B4-BE49-F238E27FC236}">
                <a16:creationId xmlns:a16="http://schemas.microsoft.com/office/drawing/2014/main" id="{62BA94BD-5223-1243-8BB5-64C3888C4D2F}"/>
              </a:ext>
            </a:extLst>
          </p:cNvPr>
          <p:cNvSpPr txBox="1"/>
          <p:nvPr/>
        </p:nvSpPr>
        <p:spPr>
          <a:xfrm>
            <a:off x="609599" y="6410038"/>
            <a:ext cx="9693487" cy="261610"/>
          </a:xfrm>
          <a:prstGeom prst="rect">
            <a:avLst/>
          </a:prstGeom>
          <a:noFill/>
        </p:spPr>
        <p:txBody>
          <a:bodyPr wrap="square" rtlCol="0">
            <a:spAutoFit/>
          </a:bodyPr>
          <a:lstStyle>
            <a:defPPr>
              <a:defRPr lang="en-US"/>
            </a:defPPr>
            <a:lvl1pPr>
              <a:defRPr sz="1400">
                <a:effectLst/>
                <a:latin typeface="+mj-lt"/>
                <a:ea typeface="Times New Roman" panose="02020603050405020304" pitchFamily="18" charset="0"/>
              </a:defRPr>
            </a:lvl1pPr>
          </a:lstStyle>
          <a:p>
            <a:r>
              <a:rPr lang="en-US" sz="1100" dirty="0"/>
              <a:t>1 –  Social circles: Facebook. [Electronic resource] URL: </a:t>
            </a:r>
            <a:r>
              <a:rPr lang="en-US" sz="1100" dirty="0">
                <a:hlinkClick r:id="rId4"/>
              </a:rPr>
              <a:t>https://snap.stanford.edu/data/ego-Facebook.html</a:t>
            </a:r>
            <a:r>
              <a:rPr lang="en-US" sz="1100" dirty="0"/>
              <a:t> (access date 14/05/2024)</a:t>
            </a:r>
          </a:p>
        </p:txBody>
      </p:sp>
    </p:spTree>
    <p:extLst>
      <p:ext uri="{BB962C8B-B14F-4D97-AF65-F5344CB8AC3E}">
        <p14:creationId xmlns:p14="http://schemas.microsoft.com/office/powerpoint/2010/main" val="3527991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661</Words>
  <Application>Microsoft Macintosh PowerPoint</Application>
  <PresentationFormat>Widescreen</PresentationFormat>
  <Paragraphs>63</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Дарья Забелина</dc:creator>
  <cp:lastModifiedBy>Дарья Забелина</cp:lastModifiedBy>
  <cp:revision>5</cp:revision>
  <dcterms:created xsi:type="dcterms:W3CDTF">2024-05-21T09:31:01Z</dcterms:created>
  <dcterms:modified xsi:type="dcterms:W3CDTF">2024-05-21T10:05:04Z</dcterms:modified>
</cp:coreProperties>
</file>