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6" r:id="rId9"/>
    <p:sldId id="265" r:id="rId10"/>
    <p:sldId id="268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1DB"/>
    <a:srgbClr val="9D78D3"/>
    <a:srgbClr val="8E6BCE"/>
    <a:srgbClr val="5235B8"/>
    <a:srgbClr val="FF9396"/>
    <a:srgbClr val="FF7C80"/>
    <a:srgbClr val="5E3EBC"/>
    <a:srgbClr val="A2D5E9"/>
    <a:srgbClr val="00336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8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44ED3-2331-4F0E-88C9-210E5AC0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A9277-39B2-4FAD-A7A4-ACBDC3F84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717C2-85D3-4646-B14C-F71B4333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2A342-25A6-4CD8-8CB3-A97A28D0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E7376-0038-4396-8D66-D3D46DBF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62ABE-5DB9-4ED7-AE0A-ACC1AECF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4AEE0B-7B34-4424-926D-A73FF8A2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E9A4E-D155-4C18-97AF-BEBF08B5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8B5B7-B1D5-42E6-91DD-316748C8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C43316-BB82-44AF-9F4D-D3EA49D5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9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ECB990-7415-472B-A25E-DEBD34D3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55069C-E2DD-44AA-A386-7AB4A442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D8041-1632-477F-A5DC-C34CBA73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7AB0A-2410-40A6-9153-926E93C4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A091F-F897-4D7B-AF6B-6C4F883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8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4EBA1-8D9B-4C01-BFF2-F742FA38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1700E-D8CC-4586-95A0-50ECD578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A9063-F0FB-49CF-BF18-CA0DA0DB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96BC7-9C76-4720-A76B-CAAB479D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EC75C-E79F-49F4-8F9D-F05E41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982E-807E-4799-A7D8-3A41A76B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071E1-AAD4-42AF-9630-290585D3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7E3B0-8984-4084-8388-6AA55DB4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C80E5-784B-48C8-8FE1-D9F9C81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14771-D44E-49FA-87E9-92D9F675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0B06-89BE-474B-9378-0FDF0995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B3E6D-F90B-48D5-BA6F-AA92B7470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93A00C-03A0-41D0-8A1C-F5AC2A75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9C1CFF-D9E2-42F4-8F32-375801B7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9ED7F4-7FC0-4ACD-A22E-A7197EF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BE0091-1BB5-4F9A-B2A1-AD11FA80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0A24-7676-4B24-B7DA-DE23A0B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5576C-2159-4C3C-814A-DA44E12C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D6A73-04BF-476A-9BF9-3DF19019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0200BF-E38F-4844-8B40-1F3CE26B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2ED61E-A50C-4A8B-8F84-5112429CD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EF75F8-357B-4CD3-8203-EACFF02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7200C-4870-4A64-B92B-2B7A2869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971899-3798-4BF7-A277-9480CBA6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1934D-E929-4A80-B14A-9BF7971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E2127C-440D-4689-AD72-296FEFA0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D4FDCB-5061-4B5C-A84B-ACD97ABB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2E18AB-9F30-46F1-B4FA-1B204227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9E1411-9EA2-4C50-AEDA-62FAE0F7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AFBCA-54B4-448E-B5A2-3FB2BCAD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9EE9EC-FB32-4167-8D58-C8F8E2C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84D90-BEEB-42AD-95CB-A034048B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87E29-48FB-4BBD-B380-B83EE31C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0A61E-BE3D-4A5F-A47E-E45E6C95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D0AF4-4055-4534-B2B2-D366DB6C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F9853-C164-4FBA-85CC-7FC11C3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74AC8-4B8F-46BA-8896-D218F2D7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ED900-49A5-4EA5-8F34-D5F643A3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DD49AB-480F-498B-A91B-B0CC754B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64B8E5-B0D5-4647-8D30-EFBB418C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F17C2-7025-4707-BAF7-5FAFB9B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ABBEE4-F571-4A36-BFA8-424952B2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4ADF39-7009-4D4D-8810-F0BC9181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F97-BBD4-4094-ADA0-1E76289D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BF931B-A8D5-4F0E-9791-A0BD14C0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B74A2-567D-4F7E-9CD9-98E842DCC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E503-88AC-48F7-96C7-7CB4035FF86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7D888-010D-4E01-89FF-235F1F36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3A2CC-4687-4387-AE47-E7484D58E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C771-D569-40E1-B684-83BBEE36C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9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ineday1159/BDBMA_2024.-HW2.-Group-8.git" TargetMode="Externa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Свинья-копилка">
            <a:extLst>
              <a:ext uri="{FF2B5EF4-FFF2-40B4-BE49-F238E27FC236}">
                <a16:creationId xmlns:a16="http://schemas.microsoft.com/office/drawing/2014/main" id="{70DE7FA5-1A5A-422F-B56A-7EA4644D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07683"/>
            <a:ext cx="11341572" cy="11341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44CB0-B3CB-4214-927B-321BE30BAF97}"/>
              </a:ext>
            </a:extLst>
          </p:cNvPr>
          <p:cNvSpPr txBox="1"/>
          <p:nvPr/>
        </p:nvSpPr>
        <p:spPr>
          <a:xfrm>
            <a:off x="1741170" y="3716443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Big Data Based Marketing Analytics</a:t>
            </a: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6A48F-2B45-477A-B3B3-00E5D3A3063A}"/>
              </a:ext>
            </a:extLst>
          </p:cNvPr>
          <p:cNvSpPr txBox="1"/>
          <p:nvPr/>
        </p:nvSpPr>
        <p:spPr>
          <a:xfrm>
            <a:off x="6325870" y="1640417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Bolotova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Ekaterina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Illarionov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Alexey</a:t>
            </a:r>
            <a:endParaRPr lang="ru-RU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1FB1-57BF-4A68-A32E-B9F0BDE84586}"/>
              </a:ext>
            </a:extLst>
          </p:cNvPr>
          <p:cNvSpPr txBox="1"/>
          <p:nvPr/>
        </p:nvSpPr>
        <p:spPr>
          <a:xfrm>
            <a:off x="1741170" y="3141557"/>
            <a:ext cx="65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D78D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BANK DATA ANALYSYS (v1)</a:t>
            </a:r>
            <a:endParaRPr lang="ru-RU" sz="3600" dirty="0">
              <a:solidFill>
                <a:srgbClr val="9D78D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4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Банк">
            <a:extLst>
              <a:ext uri="{FF2B5EF4-FFF2-40B4-BE49-F238E27FC236}">
                <a16:creationId xmlns:a16="http://schemas.microsoft.com/office/drawing/2014/main" id="{4DA314C6-FB7D-4583-84B5-05CD95C3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84" y="-2346471"/>
            <a:ext cx="11550941" cy="11550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F4F99-4285-4FAD-BAAC-0F814E3EAE8D}"/>
              </a:ext>
            </a:extLst>
          </p:cNvPr>
          <p:cNvSpPr txBox="1"/>
          <p:nvPr/>
        </p:nvSpPr>
        <p:spPr>
          <a:xfrm>
            <a:off x="3276599" y="490262"/>
            <a:ext cx="563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MARKETING STRATEGY</a:t>
            </a:r>
            <a:endParaRPr lang="ru-RU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3175F-C388-437D-AA11-54672B4D161D}"/>
              </a:ext>
            </a:extLst>
          </p:cNvPr>
          <p:cNvSpPr txBox="1"/>
          <p:nvPr/>
        </p:nvSpPr>
        <p:spPr>
          <a:xfrm>
            <a:off x="1552575" y="1504950"/>
            <a:ext cx="593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ru-RU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3ED4E-7CF5-49D1-8D83-F19FB554C013}"/>
              </a:ext>
            </a:extLst>
          </p:cNvPr>
          <p:cNvSpPr txBox="1"/>
          <p:nvPr/>
        </p:nvSpPr>
        <p:spPr>
          <a:xfrm>
            <a:off x="2146007" y="1705005"/>
            <a:ext cx="881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Cashback Implementation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on certain products (for example “Grocery Stores and Supermarkets”) to increase TF and ATV</a:t>
            </a:r>
            <a:endParaRPr lang="ru-RU" sz="2000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970D2-DC67-4F26-91AA-6E863D46DCFF}"/>
              </a:ext>
            </a:extLst>
          </p:cNvPr>
          <p:cNvSpPr txBox="1"/>
          <p:nvPr/>
        </p:nvSpPr>
        <p:spPr>
          <a:xfrm>
            <a:off x="1552575" y="2562858"/>
            <a:ext cx="691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ru-RU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9DA73-2790-4E9A-8F83-8D98D7B9BF95}"/>
              </a:ext>
            </a:extLst>
          </p:cNvPr>
          <p:cNvSpPr txBox="1"/>
          <p:nvPr/>
        </p:nvSpPr>
        <p:spPr>
          <a:xfrm>
            <a:off x="2146007" y="2762913"/>
            <a:ext cx="881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marketing campaigns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older customers and 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marketing campaigns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current bonuses and special offers to increase CRR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0B185-4081-4CFD-BA7F-84B278B0D43D}"/>
              </a:ext>
            </a:extLst>
          </p:cNvPr>
          <p:cNvSpPr txBox="1"/>
          <p:nvPr/>
        </p:nvSpPr>
        <p:spPr>
          <a:xfrm>
            <a:off x="1552575" y="3620766"/>
            <a:ext cx="691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ru-RU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83D5-7B99-479C-94AD-E3981DA19CDF}"/>
              </a:ext>
            </a:extLst>
          </p:cNvPr>
          <p:cNvSpPr txBox="1"/>
          <p:nvPr/>
        </p:nvSpPr>
        <p:spPr>
          <a:xfrm>
            <a:off x="2146007" y="3820821"/>
            <a:ext cx="881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Informative guides how to you use mobile app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older customers to increase app usage and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TF as consequences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A4E0D-D06B-46D1-90CE-C7747B03D42F}"/>
              </a:ext>
            </a:extLst>
          </p:cNvPr>
          <p:cNvSpPr txBox="1"/>
          <p:nvPr/>
        </p:nvSpPr>
        <p:spPr>
          <a:xfrm>
            <a:off x="1552575" y="4728762"/>
            <a:ext cx="710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endParaRPr lang="ru-RU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EB544-45B8-472C-8804-ED0E4A9DB30B}"/>
              </a:ext>
            </a:extLst>
          </p:cNvPr>
          <p:cNvSpPr txBox="1"/>
          <p:nvPr/>
        </p:nvSpPr>
        <p:spPr>
          <a:xfrm>
            <a:off x="2146007" y="4928817"/>
            <a:ext cx="8817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and implement</a:t>
            </a:r>
            <a:r>
              <a:rPr lang="ru-R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loyalty program 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increase CRR</a:t>
            </a:r>
          </a:p>
          <a:p>
            <a:r>
              <a:rPr lang="en-US" sz="2000" dirty="0">
                <a:solidFill>
                  <a:srgbClr val="AF91D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course, it requires additional research on the impact</a:t>
            </a:r>
          </a:p>
        </p:txBody>
      </p:sp>
    </p:spTree>
    <p:extLst>
      <p:ext uri="{BB962C8B-B14F-4D97-AF65-F5344CB8AC3E}">
        <p14:creationId xmlns:p14="http://schemas.microsoft.com/office/powerpoint/2010/main" val="3300262109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Свинья-копилка">
            <a:extLst>
              <a:ext uri="{FF2B5EF4-FFF2-40B4-BE49-F238E27FC236}">
                <a16:creationId xmlns:a16="http://schemas.microsoft.com/office/drawing/2014/main" id="{57CC9616-25D6-4CC2-BE3D-B77CF1B1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07683"/>
            <a:ext cx="11341572" cy="11341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44CB0-B3CB-4214-927B-321BE30BAF97}"/>
              </a:ext>
            </a:extLst>
          </p:cNvPr>
          <p:cNvSpPr txBox="1"/>
          <p:nvPr/>
        </p:nvSpPr>
        <p:spPr>
          <a:xfrm>
            <a:off x="4751070" y="3088596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 Data Based Marketing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6A48F-2B45-477A-B3B3-00E5D3A3063A}"/>
              </a:ext>
            </a:extLst>
          </p:cNvPr>
          <p:cNvSpPr txBox="1"/>
          <p:nvPr/>
        </p:nvSpPr>
        <p:spPr>
          <a:xfrm>
            <a:off x="4751070" y="3524983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Bolotova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Ekaterina,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Illarionov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Alexey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1FB1-57BF-4A68-A32E-B9F0BDE84586}"/>
              </a:ext>
            </a:extLst>
          </p:cNvPr>
          <p:cNvSpPr txBox="1"/>
          <p:nvPr/>
        </p:nvSpPr>
        <p:spPr>
          <a:xfrm>
            <a:off x="4751070" y="2375211"/>
            <a:ext cx="65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BANK DATA ANALYSYS (v1)</a:t>
            </a:r>
            <a:endParaRPr lang="ru-RU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A5F4B-FF8F-4716-B058-509E824E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632908"/>
            <a:ext cx="3564255" cy="35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CA6E47-D8B3-4825-9262-D9909E39B0E5}"/>
              </a:ext>
            </a:extLst>
          </p:cNvPr>
          <p:cNvSpPr txBox="1"/>
          <p:nvPr/>
        </p:nvSpPr>
        <p:spPr>
          <a:xfrm>
            <a:off x="1057274" y="5264217"/>
            <a:ext cx="356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235B8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</a:t>
            </a:r>
            <a:r>
              <a:rPr lang="en-US" sz="1600" dirty="0" err="1">
                <a:solidFill>
                  <a:srgbClr val="5235B8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>
              <a:solidFill>
                <a:srgbClr val="5235B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4390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Линейчатая диаграмма (справа налево)">
            <a:extLst>
              <a:ext uri="{FF2B5EF4-FFF2-40B4-BE49-F238E27FC236}">
                <a16:creationId xmlns:a16="http://schemas.microsoft.com/office/drawing/2014/main" id="{1990E15E-E749-482D-9D1D-69107F5CC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88" t="14246" r="13909" b="14147"/>
          <a:stretch/>
        </p:blipFill>
        <p:spPr>
          <a:xfrm>
            <a:off x="-1297984" y="-4855177"/>
            <a:ext cx="15168965" cy="15148756"/>
          </a:xfrm>
          <a:prstGeom prst="rect">
            <a:avLst/>
          </a:prstGeom>
          <a:effectLst/>
          <a:scene3d>
            <a:camera prst="isometricLeftDown"/>
            <a:lightRig rig="threePt" dir="t"/>
          </a:scene3d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4D868DD7-793A-4BDA-B305-740C4C595F9C}"/>
              </a:ext>
            </a:extLst>
          </p:cNvPr>
          <p:cNvSpPr/>
          <p:nvPr/>
        </p:nvSpPr>
        <p:spPr>
          <a:xfrm>
            <a:off x="7691437" y="2539365"/>
            <a:ext cx="657225" cy="657225"/>
          </a:xfrm>
          <a:prstGeom prst="ellipse">
            <a:avLst/>
          </a:prstGeom>
          <a:gradFill>
            <a:gsLst>
              <a:gs pos="0">
                <a:srgbClr val="5E3EBC"/>
              </a:gs>
              <a:gs pos="100000">
                <a:srgbClr val="FF7C8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E75E2A7-396A-4528-8232-626D7F144318}"/>
              </a:ext>
            </a:extLst>
          </p:cNvPr>
          <p:cNvSpPr/>
          <p:nvPr/>
        </p:nvSpPr>
        <p:spPr>
          <a:xfrm>
            <a:off x="3614737" y="2539364"/>
            <a:ext cx="657225" cy="657225"/>
          </a:xfrm>
          <a:prstGeom prst="ellipse">
            <a:avLst/>
          </a:prstGeom>
          <a:gradFill>
            <a:gsLst>
              <a:gs pos="0">
                <a:srgbClr val="5E3EBC"/>
              </a:gs>
              <a:gs pos="100000">
                <a:srgbClr val="FF7C8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FB5FB79-6F9A-47D3-A967-7F5464878D24}"/>
              </a:ext>
            </a:extLst>
          </p:cNvPr>
          <p:cNvSpPr/>
          <p:nvPr/>
        </p:nvSpPr>
        <p:spPr>
          <a:xfrm>
            <a:off x="5629274" y="4692014"/>
            <a:ext cx="657225" cy="657225"/>
          </a:xfrm>
          <a:prstGeom prst="ellipse">
            <a:avLst/>
          </a:prstGeom>
          <a:gradFill>
            <a:gsLst>
              <a:gs pos="0">
                <a:srgbClr val="5E3EBC"/>
              </a:gs>
              <a:gs pos="100000">
                <a:srgbClr val="FF7C8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F5F1B0-9228-4379-88CD-70F14C4AC3AD}"/>
              </a:ext>
            </a:extLst>
          </p:cNvPr>
          <p:cNvCxnSpPr>
            <a:cxnSpLocks/>
          </p:cNvCxnSpPr>
          <p:nvPr/>
        </p:nvCxnSpPr>
        <p:spPr>
          <a:xfrm>
            <a:off x="4438650" y="2872737"/>
            <a:ext cx="3067050" cy="0"/>
          </a:xfrm>
          <a:prstGeom prst="line">
            <a:avLst/>
          </a:prstGeom>
          <a:ln w="63500" cmpd="sng">
            <a:solidFill>
              <a:srgbClr val="5E3E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6E2E523-216A-4D5F-9E78-E1C78C09922E}"/>
              </a:ext>
            </a:extLst>
          </p:cNvPr>
          <p:cNvCxnSpPr>
            <a:cxnSpLocks/>
          </p:cNvCxnSpPr>
          <p:nvPr/>
        </p:nvCxnSpPr>
        <p:spPr>
          <a:xfrm>
            <a:off x="4271962" y="3196589"/>
            <a:ext cx="1357312" cy="1495425"/>
          </a:xfrm>
          <a:prstGeom prst="line">
            <a:avLst/>
          </a:prstGeom>
          <a:ln w="63500" cmpd="sng">
            <a:solidFill>
              <a:srgbClr val="5E3EB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7B7EEC9-7612-48ED-B658-770028D7DF96}"/>
              </a:ext>
            </a:extLst>
          </p:cNvPr>
          <p:cNvSpPr/>
          <p:nvPr/>
        </p:nvSpPr>
        <p:spPr>
          <a:xfrm>
            <a:off x="6650924" y="202715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CUSTOMERS DATASET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D0C7F2-4551-4772-B619-18CBED100CDE}"/>
              </a:ext>
            </a:extLst>
          </p:cNvPr>
          <p:cNvSpPr/>
          <p:nvPr/>
        </p:nvSpPr>
        <p:spPr>
          <a:xfrm>
            <a:off x="2340043" y="2027152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TRANSACTIONS DATASET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2D71096-DB49-4227-A24D-4B1876B8D73F}"/>
              </a:ext>
            </a:extLst>
          </p:cNvPr>
          <p:cNvSpPr/>
          <p:nvPr/>
        </p:nvSpPr>
        <p:spPr>
          <a:xfrm>
            <a:off x="5220912" y="5448775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MCC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F22DB-4CF1-40E4-8187-1FA77E71E59E}"/>
              </a:ext>
            </a:extLst>
          </p:cNvPr>
          <p:cNvSpPr txBox="1"/>
          <p:nvPr/>
        </p:nvSpPr>
        <p:spPr>
          <a:xfrm>
            <a:off x="9625330" y="919156"/>
            <a:ext cx="1819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Country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City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date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Last visit date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 email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 app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 phone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 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E0363-2CA7-41B0-8508-4A2D476E0010}"/>
              </a:ext>
            </a:extLst>
          </p:cNvPr>
          <p:cNvSpPr txBox="1"/>
          <p:nvPr/>
        </p:nvSpPr>
        <p:spPr>
          <a:xfrm>
            <a:off x="765991" y="1473153"/>
            <a:ext cx="1362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Date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MCC id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id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9AC68-11F0-4F81-8432-A6657B6D2157}"/>
              </a:ext>
            </a:extLst>
          </p:cNvPr>
          <p:cNvSpPr txBox="1"/>
          <p:nvPr/>
        </p:nvSpPr>
        <p:spPr>
          <a:xfrm>
            <a:off x="5313931" y="581810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(Id &amp; name)</a:t>
            </a:r>
          </a:p>
        </p:txBody>
      </p:sp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69FDE40E-B3A0-4CA6-9471-5B5169839516}"/>
              </a:ext>
            </a:extLst>
          </p:cNvPr>
          <p:cNvSpPr/>
          <p:nvPr/>
        </p:nvSpPr>
        <p:spPr>
          <a:xfrm>
            <a:off x="9457754" y="920201"/>
            <a:ext cx="262826" cy="2609678"/>
          </a:xfrm>
          <a:prstGeom prst="leftBrace">
            <a:avLst>
              <a:gd name="adj1" fmla="val 51822"/>
              <a:gd name="adj2" fmla="val 50000"/>
            </a:avLst>
          </a:prstGeom>
          <a:noFill/>
          <a:ln w="19050">
            <a:solidFill>
              <a:srgbClr val="5235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B2151EC4-2A06-447C-96E7-FC931FD00217}"/>
              </a:ext>
            </a:extLst>
          </p:cNvPr>
          <p:cNvSpPr/>
          <p:nvPr/>
        </p:nvSpPr>
        <p:spPr>
          <a:xfrm flipH="1">
            <a:off x="2014788" y="1473153"/>
            <a:ext cx="256675" cy="1477328"/>
          </a:xfrm>
          <a:prstGeom prst="leftBrace">
            <a:avLst>
              <a:gd name="adj1" fmla="val 51822"/>
              <a:gd name="adj2" fmla="val 50000"/>
            </a:avLst>
          </a:prstGeom>
          <a:noFill/>
          <a:ln w="19050">
            <a:solidFill>
              <a:srgbClr val="5235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7ED56-680F-4F18-AB8B-037CF5CAC4D1}"/>
              </a:ext>
            </a:extLst>
          </p:cNvPr>
          <p:cNvSpPr txBox="1"/>
          <p:nvPr/>
        </p:nvSpPr>
        <p:spPr>
          <a:xfrm>
            <a:off x="3961042" y="350207"/>
            <a:ext cx="399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235B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DESCRIPTION</a:t>
            </a:r>
            <a:endParaRPr lang="ru-RU" sz="2800" dirty="0">
              <a:solidFill>
                <a:srgbClr val="5235B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0D90966-A749-49E5-8F01-DAC5D51A6E9F}"/>
              </a:ext>
            </a:extLst>
          </p:cNvPr>
          <p:cNvCxnSpPr>
            <a:cxnSpLocks/>
          </p:cNvCxnSpPr>
          <p:nvPr/>
        </p:nvCxnSpPr>
        <p:spPr>
          <a:xfrm>
            <a:off x="4217670" y="835327"/>
            <a:ext cx="3473767" cy="0"/>
          </a:xfrm>
          <a:prstGeom prst="line">
            <a:avLst/>
          </a:prstGeom>
          <a:ln w="19050" cmpd="sng">
            <a:solidFill>
              <a:srgbClr val="5235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655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27BD24-479A-46DB-A973-75D8B40FE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r="44822" b="6295"/>
          <a:stretch/>
        </p:blipFill>
        <p:spPr>
          <a:xfrm rot="5400000">
            <a:off x="-758827" y="758825"/>
            <a:ext cx="6858002" cy="53403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49C543-4E98-42AA-AF6A-534D98A0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796" y="1049468"/>
            <a:ext cx="7231650" cy="4759063"/>
          </a:xfrm>
          <a:prstGeom prst="roundRect">
            <a:avLst>
              <a:gd name="adj" fmla="val 2343"/>
            </a:avLst>
          </a:prstGeom>
          <a:ln>
            <a:noFill/>
          </a:ln>
          <a:effectLst>
            <a:outerShdw blurRad="88900" algn="ctr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28D2B-6127-4D85-B9DC-171E42EC52CE}"/>
              </a:ext>
            </a:extLst>
          </p:cNvPr>
          <p:cNvSpPr txBox="1"/>
          <p:nvPr/>
        </p:nvSpPr>
        <p:spPr>
          <a:xfrm>
            <a:off x="588645" y="1929968"/>
            <a:ext cx="3953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As part of the cohort analysis of available data, we identified cohorts </a:t>
            </a:r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based on the date of user registration</a:t>
            </a:r>
            <a:r>
              <a:rPr lang="en-US" sz="14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Next, for each cohort, we analyzed whether </a:t>
            </a:r>
            <a:r>
              <a:rPr lang="en-US" sz="14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transactions were made within months following registration</a:t>
            </a:r>
            <a:r>
              <a:rPr lang="en-US" sz="14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3B141-8958-479E-9272-A30A6868A14C}"/>
              </a:ext>
            </a:extLst>
          </p:cNvPr>
          <p:cNvSpPr txBox="1"/>
          <p:nvPr/>
        </p:nvSpPr>
        <p:spPr>
          <a:xfrm>
            <a:off x="584567" y="1297880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E3EB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COHORT ANALYSIS</a:t>
            </a:r>
            <a:endParaRPr lang="ru-RU" sz="2000" dirty="0">
              <a:solidFill>
                <a:srgbClr val="5E3EB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7C687D-9D4E-4E92-A8B2-50156EC67B52}"/>
              </a:ext>
            </a:extLst>
          </p:cNvPr>
          <p:cNvSpPr/>
          <p:nvPr/>
        </p:nvSpPr>
        <p:spPr>
          <a:xfrm>
            <a:off x="8540750" y="1813698"/>
            <a:ext cx="1492250" cy="667955"/>
          </a:xfrm>
          <a:prstGeom prst="roundRect">
            <a:avLst/>
          </a:prstGeom>
          <a:noFill/>
          <a:ln w="31750">
            <a:solidFill>
              <a:srgbClr val="5235B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E26B39B-B727-407C-B735-62058C22883C}"/>
              </a:ext>
            </a:extLst>
          </p:cNvPr>
          <p:cNvCxnSpPr>
            <a:cxnSpLocks/>
          </p:cNvCxnSpPr>
          <p:nvPr/>
        </p:nvCxnSpPr>
        <p:spPr>
          <a:xfrm>
            <a:off x="7896070" y="1797050"/>
            <a:ext cx="644680" cy="158750"/>
          </a:xfrm>
          <a:prstGeom prst="straightConnector1">
            <a:avLst/>
          </a:prstGeom>
          <a:ln w="15875">
            <a:solidFill>
              <a:srgbClr val="5235B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0EEB86-B534-4960-BEF9-F9EF74BA7B0F}"/>
              </a:ext>
            </a:extLst>
          </p:cNvPr>
          <p:cNvSpPr txBox="1"/>
          <p:nvPr/>
        </p:nvSpPr>
        <p:spPr>
          <a:xfrm>
            <a:off x="588645" y="3200317"/>
            <a:ext cx="3953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first conclusion that can be drawn from analyzing the diagram is that transactions within the bank </a:t>
            </a:r>
            <a:r>
              <a:rPr lang="en-US" sz="1400" b="1" dirty="0">
                <a:solidFill>
                  <a:srgbClr val="5E3E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did not start at the moment of user registration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This either indicates that our data is limited to 2019 and 2020, or that this is a new feature released in 2019.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BB235-F095-436A-8180-3DBB42E1C314}"/>
              </a:ext>
            </a:extLst>
          </p:cNvPr>
          <p:cNvSpPr txBox="1"/>
          <p:nvPr/>
        </p:nvSpPr>
        <p:spPr>
          <a:xfrm>
            <a:off x="584567" y="4686110"/>
            <a:ext cx="3953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second conclusion is that </a:t>
            </a:r>
            <a:r>
              <a:rPr lang="en-US" sz="1400" b="1" dirty="0">
                <a:solidFill>
                  <a:srgbClr val="5235B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previously registered users use transactions averagely less actively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especially in the upper half of the graph</a:t>
            </a:r>
          </a:p>
        </p:txBody>
      </p:sp>
    </p:spTree>
    <p:extLst>
      <p:ext uri="{BB962C8B-B14F-4D97-AF65-F5344CB8AC3E}">
        <p14:creationId xmlns:p14="http://schemas.microsoft.com/office/powerpoint/2010/main" val="41638175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Презентация с круговой диаграммой">
            <a:extLst>
              <a:ext uri="{FF2B5EF4-FFF2-40B4-BE49-F238E27FC236}">
                <a16:creationId xmlns:a16="http://schemas.microsoft.com/office/drawing/2014/main" id="{EBF1A171-098F-4F41-BE8C-73AA957F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1879" y="-3020956"/>
            <a:ext cx="13496530" cy="1349653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DE85DFC-FDDE-46F5-8A21-7D59D42448A1}"/>
              </a:ext>
            </a:extLst>
          </p:cNvPr>
          <p:cNvSpPr/>
          <p:nvPr/>
        </p:nvSpPr>
        <p:spPr>
          <a:xfrm>
            <a:off x="8913339" y="3150729"/>
            <a:ext cx="982133" cy="230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E0334-BCE9-46C4-9AF1-80413CBB8155}"/>
              </a:ext>
            </a:extLst>
          </p:cNvPr>
          <p:cNvSpPr txBox="1"/>
          <p:nvPr/>
        </p:nvSpPr>
        <p:spPr>
          <a:xfrm>
            <a:off x="6150186" y="1654898"/>
            <a:ext cx="3301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RFM ANALYSIS</a:t>
            </a:r>
            <a:endParaRPr lang="ru-RU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805083-837B-4C8C-BD27-12FE14615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83" y="1746107"/>
            <a:ext cx="5127412" cy="33657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99C8F1-3A79-44B1-90D3-3389EB75ADF5}"/>
              </a:ext>
            </a:extLst>
          </p:cNvPr>
          <p:cNvSpPr/>
          <p:nvPr/>
        </p:nvSpPr>
        <p:spPr>
          <a:xfrm>
            <a:off x="8503551" y="2893344"/>
            <a:ext cx="982133" cy="230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0AB5D53-E58A-4A09-93E6-3EEFECAE7486}"/>
              </a:ext>
            </a:extLst>
          </p:cNvPr>
          <p:cNvSpPr/>
          <p:nvPr/>
        </p:nvSpPr>
        <p:spPr>
          <a:xfrm>
            <a:off x="7131950" y="2656278"/>
            <a:ext cx="765755" cy="230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1C1A08-D726-4BE0-8135-FB0959D9030B}"/>
              </a:ext>
            </a:extLst>
          </p:cNvPr>
          <p:cNvSpPr/>
          <p:nvPr/>
        </p:nvSpPr>
        <p:spPr>
          <a:xfrm>
            <a:off x="6150186" y="2339626"/>
            <a:ext cx="51883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Next, we conducted an RFM analysis, in which we calculated </a:t>
            </a:r>
            <a:r>
              <a:rPr lang="en-US" sz="1600" b="1" dirty="0">
                <a:solidFill>
                  <a:srgbClr val="9D78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the number of days before the current date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(2021.10.13), </a:t>
            </a:r>
            <a:r>
              <a:rPr lang="en-US" sz="1600" b="1" dirty="0">
                <a:solidFill>
                  <a:srgbClr val="9D78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the total number of transactions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en-US" sz="1600" b="1" dirty="0">
                <a:solidFill>
                  <a:srgbClr val="9D78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monetary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the total amount of all transactions. </a:t>
            </a:r>
            <a:endParaRPr lang="ru-RU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Next, we divided the data into quartiles and calculated the final RAM score according to the quartile obtained,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taking into account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R_Quartile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average of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F_quartile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M_quartile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And we defined the end segment based on the mapping of values.</a:t>
            </a:r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6489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Презентация с круговой диаграммой">
            <a:extLst>
              <a:ext uri="{FF2B5EF4-FFF2-40B4-BE49-F238E27FC236}">
                <a16:creationId xmlns:a16="http://schemas.microsoft.com/office/drawing/2014/main" id="{26CE90D1-6B1C-4B8E-9984-69F2558A3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-1148054" y="-3135256"/>
            <a:ext cx="13496530" cy="1349653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DE0334-BCE9-46C4-9AF1-80413CBB8155}"/>
              </a:ext>
            </a:extLst>
          </p:cNvPr>
          <p:cNvSpPr txBox="1"/>
          <p:nvPr/>
        </p:nvSpPr>
        <p:spPr>
          <a:xfrm>
            <a:off x="4445183" y="375962"/>
            <a:ext cx="33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RFM ANALYSIS</a:t>
            </a:r>
            <a:endParaRPr lang="ru-RU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5E52402-A6ED-4ACB-BC24-C50C2BA8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0604" y="1082212"/>
            <a:ext cx="4078751" cy="53996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C455118-7B40-4052-B141-2F79E92D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9899" y="1082211"/>
            <a:ext cx="4266475" cy="53996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D2AED8-4C31-4F0D-8D22-C61F71BC5134}"/>
              </a:ext>
            </a:extLst>
          </p:cNvPr>
          <p:cNvSpPr/>
          <p:nvPr/>
        </p:nvSpPr>
        <p:spPr>
          <a:xfrm>
            <a:off x="1054098" y="4104974"/>
            <a:ext cx="3930152" cy="2184790"/>
          </a:xfrm>
          <a:prstGeom prst="rect">
            <a:avLst/>
          </a:prstGeom>
          <a:solidFill>
            <a:srgbClr val="9D78D3"/>
          </a:solidFill>
          <a:ln w="19050">
            <a:solidFill>
              <a:srgbClr val="9D78D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BA8A41-4CF4-44B5-9B38-51DB61208042}"/>
              </a:ext>
            </a:extLst>
          </p:cNvPr>
          <p:cNvSpPr/>
          <p:nvPr/>
        </p:nvSpPr>
        <p:spPr>
          <a:xfrm>
            <a:off x="5016920" y="1022593"/>
            <a:ext cx="3675052" cy="2356563"/>
          </a:xfrm>
          <a:prstGeom prst="rect">
            <a:avLst/>
          </a:prstGeom>
          <a:solidFill>
            <a:srgbClr val="9D78D3"/>
          </a:solidFill>
          <a:ln w="19050">
            <a:solidFill>
              <a:srgbClr val="9D78D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0F829-5FFD-404F-B2CF-FAF5521EA9EC}"/>
              </a:ext>
            </a:extLst>
          </p:cNvPr>
          <p:cNvSpPr txBox="1"/>
          <p:nvPr/>
        </p:nvSpPr>
        <p:spPr>
          <a:xfrm>
            <a:off x="944882" y="500244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D78D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CLASTER ANALYSIS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2E0BE2B-1435-4D06-803B-97FE38A6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799" y="1039736"/>
            <a:ext cx="3930152" cy="3036026"/>
          </a:xfrm>
          <a:prstGeom prst="rect">
            <a:avLst/>
          </a:prstGeom>
          <a:ln w="19050">
            <a:solidFill>
              <a:srgbClr val="9D78D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F9D49AF5-19E9-4B8F-80F4-7B213CCA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50" y="3391856"/>
            <a:ext cx="3675052" cy="2894733"/>
          </a:xfrm>
          <a:prstGeom prst="rect">
            <a:avLst/>
          </a:prstGeom>
          <a:ln w="19050">
            <a:solidFill>
              <a:srgbClr val="9D78D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4955176-D6A5-4F38-B8B7-1536A7593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322" y="1039736"/>
            <a:ext cx="2000075" cy="5246853"/>
          </a:xfrm>
          <a:prstGeom prst="rect">
            <a:avLst/>
          </a:prstGeom>
          <a:ln w="19050">
            <a:solidFill>
              <a:srgbClr val="9D78D3"/>
            </a:solidFill>
          </a:ln>
          <a:effectLst/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9310160-8C61-4DBE-A254-6805326D8984}"/>
              </a:ext>
            </a:extLst>
          </p:cNvPr>
          <p:cNvSpPr/>
          <p:nvPr/>
        </p:nvSpPr>
        <p:spPr>
          <a:xfrm>
            <a:off x="1273735" y="4638757"/>
            <a:ext cx="3607719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on the following features: </a:t>
            </a:r>
            <a:r>
              <a:rPr lang="en-US" sz="16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FM quartile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quartile 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16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user’s age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we calculated the optimal number of clusters, which is </a:t>
            </a:r>
            <a:r>
              <a:rPr lang="en-US" sz="1600" b="1" dirty="0">
                <a:solidFill>
                  <a:srgbClr val="5E3E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</a:t>
            </a:r>
            <a:endParaRPr lang="ru-RU" sz="1600" b="1" dirty="0">
              <a:solidFill>
                <a:srgbClr val="5E3EB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19AE6B-B642-4611-A3AA-7FE433BACD9E}"/>
              </a:ext>
            </a:extLst>
          </p:cNvPr>
          <p:cNvSpPr/>
          <p:nvPr/>
        </p:nvSpPr>
        <p:spPr>
          <a:xfrm>
            <a:off x="5056936" y="1674966"/>
            <a:ext cx="3607719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using these features, it was possible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exclude clusters with a small number of users 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divide the current segments by age</a:t>
            </a:r>
            <a:endParaRPr lang="ru-RU" sz="1600" b="1" dirty="0">
              <a:solidFill>
                <a:srgbClr val="5E3EB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4062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4AF06-EA61-421C-9BB5-5CFC2DDC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6" y="1383036"/>
            <a:ext cx="8526065" cy="2695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F4F99-4285-4FAD-BAAC-0F814E3EAE8D}"/>
              </a:ext>
            </a:extLst>
          </p:cNvPr>
          <p:cNvSpPr txBox="1"/>
          <p:nvPr/>
        </p:nvSpPr>
        <p:spPr>
          <a:xfrm>
            <a:off x="4445183" y="499787"/>
            <a:ext cx="330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KPI METRICS</a:t>
            </a:r>
            <a:endParaRPr lang="ru-RU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BA96A-F557-4010-951F-4362D153B31D}"/>
              </a:ext>
            </a:extLst>
          </p:cNvPr>
          <p:cNvSpPr txBox="1"/>
          <p:nvPr/>
        </p:nvSpPr>
        <p:spPr>
          <a:xfrm>
            <a:off x="1947267" y="4844964"/>
            <a:ext cx="8526065" cy="12600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Transaction Frequency, Average Transaction Value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Customer Retention Rate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Average Transaction Value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Customer Retention Rate, Transaction Frequency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Customer Retention Rate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Customer Retention Rate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F21AB2-4CC6-400F-9F3B-C09E4CAB26C8}"/>
              </a:ext>
            </a:extLst>
          </p:cNvPr>
          <p:cNvCxnSpPr/>
          <p:nvPr/>
        </p:nvCxnSpPr>
        <p:spPr>
          <a:xfrm>
            <a:off x="5053008" y="4500571"/>
            <a:ext cx="2028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55072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3EBC"/>
            </a:gs>
            <a:gs pos="100000">
              <a:srgbClr val="9D78D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5F4F99-4285-4FAD-BAAC-0F814E3EAE8D}"/>
              </a:ext>
            </a:extLst>
          </p:cNvPr>
          <p:cNvSpPr txBox="1"/>
          <p:nvPr/>
        </p:nvSpPr>
        <p:spPr>
          <a:xfrm>
            <a:off x="3276599" y="347387"/>
            <a:ext cx="563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MARKETING INITIATIVES</a:t>
            </a:r>
            <a:endParaRPr lang="ru-RU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3B2D412-18EA-44CE-BC10-85DC24404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80790"/>
              </p:ext>
            </p:extLst>
          </p:nvPr>
        </p:nvGraphicFramePr>
        <p:xfrm>
          <a:off x="2032000" y="872973"/>
          <a:ext cx="8128000" cy="56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249121669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00723808"/>
                    </a:ext>
                  </a:extLst>
                </a:gridCol>
              </a:tblGrid>
              <a:tr h="71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Cashback</a:t>
                      </a:r>
                      <a:r>
                        <a:rPr lang="ru-RU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Implementation on certain products to increase frequency and monetary.</a:t>
                      </a:r>
                      <a:endParaRPr lang="ru-RU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45691"/>
                  </a:ext>
                </a:extLst>
              </a:tr>
              <a:tr h="71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1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Marketing campaigns with current bonuses and special offers;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Informative Guides how to you use mobile app.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Loyalty program.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33553"/>
                  </a:ext>
                </a:extLst>
              </a:tr>
              <a:tr h="71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2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111869"/>
                  </a:ext>
                </a:extLst>
              </a:tr>
              <a:tr h="71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3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Marketing campaigns with current bonuses and special offers;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Informative Guides how to you use mobile app.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Loyalty program.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105092"/>
                  </a:ext>
                </a:extLst>
              </a:tr>
              <a:tr h="211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4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Marketing campaigns with current bonuses and special offers;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Cashback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Implementation on certain products to increase frequency and monetary;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Loyalty program.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52096"/>
                  </a:ext>
                </a:extLst>
              </a:tr>
              <a:tr h="715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5</a:t>
                      </a:r>
                      <a:endParaRPr lang="ru-RU" sz="2400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Marketing campaigns with current bonuses and special offers;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Cashback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Implementation on certain products to increase frequency and monetary;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Loyalty program.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4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92732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2E76970-AD46-4F6F-8D7A-57881699BB0E}"/>
              </a:ext>
            </a:extLst>
          </p:cNvPr>
          <p:cNvSpPr/>
          <p:nvPr/>
        </p:nvSpPr>
        <p:spPr>
          <a:xfrm>
            <a:off x="521164" y="1142881"/>
            <a:ext cx="11228070" cy="5172403"/>
          </a:xfrm>
          <a:prstGeom prst="rect">
            <a:avLst/>
          </a:prstGeom>
          <a:solidFill>
            <a:srgbClr val="9D78D3"/>
          </a:solidFill>
          <a:ln w="25400">
            <a:solidFill>
              <a:srgbClr val="9D78D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0F829-5FFD-404F-B2CF-FAF5521EA9EC}"/>
              </a:ext>
            </a:extLst>
          </p:cNvPr>
          <p:cNvSpPr txBox="1"/>
          <p:nvPr/>
        </p:nvSpPr>
        <p:spPr>
          <a:xfrm>
            <a:off x="606889" y="542716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D78D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SEVERAL HYPOTHESES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43A4B-BB8F-40DF-A717-A83DA72B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9" y="1152406"/>
            <a:ext cx="4203718" cy="2705217"/>
          </a:xfrm>
          <a:prstGeom prst="rect">
            <a:avLst/>
          </a:prstGeom>
          <a:ln w="19050">
            <a:solidFill>
              <a:srgbClr val="9D78D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7652F3-6EB2-4CB2-BF57-49CD5C961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2" y="3876673"/>
            <a:ext cx="3829555" cy="2438611"/>
          </a:xfrm>
          <a:prstGeom prst="rect">
            <a:avLst/>
          </a:prstGeom>
          <a:ln w="19050">
            <a:solidFill>
              <a:srgbClr val="9D78D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884EB8-855B-4E41-8599-076035ED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32" y="1152406"/>
            <a:ext cx="4071602" cy="2705217"/>
          </a:xfrm>
          <a:prstGeom prst="rect">
            <a:avLst/>
          </a:prstGeom>
          <a:ln w="19050">
            <a:solidFill>
              <a:srgbClr val="9D78D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D72A62-1054-4F19-B92A-F2288032D5AE}"/>
              </a:ext>
            </a:extLst>
          </p:cNvPr>
          <p:cNvSpPr/>
          <p:nvPr/>
        </p:nvSpPr>
        <p:spPr>
          <a:xfrm>
            <a:off x="606889" y="4434258"/>
            <a:ext cx="360771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Since the division into clusters was made with regard to the age of users, it is worthwhile to check the hypothesis of a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 between young and older customers using the app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1600" b="1" dirty="0">
              <a:solidFill>
                <a:srgbClr val="5E3EB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2CE0D1-6685-45FC-9EA9-5DB48BE5C02B}"/>
              </a:ext>
            </a:extLst>
          </p:cNvPr>
          <p:cNvSpPr/>
          <p:nvPr/>
        </p:nvSpPr>
        <p:spPr>
          <a:xfrm>
            <a:off x="4907102" y="1848058"/>
            <a:ext cx="2597834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was also necessary to assess the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 of the application on the number of transactions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made by users</a:t>
            </a:r>
            <a:r>
              <a:rPr lang="ru-RU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FE29DBF-B350-4BFF-AB3D-6F02A5298740}"/>
              </a:ext>
            </a:extLst>
          </p:cNvPr>
          <p:cNvSpPr/>
          <p:nvPr/>
        </p:nvSpPr>
        <p:spPr>
          <a:xfrm>
            <a:off x="8326015" y="4391680"/>
            <a:ext cx="3170660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the end, we also checked whether there is a 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 between the preferred products 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the context of younger and older generations. </a:t>
            </a:r>
            <a:endParaRPr lang="ru-RU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0842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642</Words>
  <Application>Microsoft Office PowerPoint</Application>
  <PresentationFormat>Широкоэкранный</PresentationFormat>
  <Paragraphs>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Илларионов Алексей</dc:creator>
  <cp:lastModifiedBy>Илларионов Алексей</cp:lastModifiedBy>
  <cp:revision>34</cp:revision>
  <dcterms:created xsi:type="dcterms:W3CDTF">2024-10-18T18:00:12Z</dcterms:created>
  <dcterms:modified xsi:type="dcterms:W3CDTF">2024-10-22T21:54:36Z</dcterms:modified>
</cp:coreProperties>
</file>