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706" r:id="rId1"/>
    <p:sldMasterId id="2147483719" r:id="rId2"/>
  </p:sldMasterIdLst>
  <p:notesMasterIdLst>
    <p:notesMasterId r:id="rId56"/>
  </p:notesMasterIdLst>
  <p:handoutMasterIdLst>
    <p:handoutMasterId r:id="rId57"/>
  </p:handoutMasterIdLst>
  <p:sldIdLst>
    <p:sldId id="2153" r:id="rId3"/>
    <p:sldId id="2371" r:id="rId4"/>
    <p:sldId id="2349" r:id="rId5"/>
    <p:sldId id="2587" r:id="rId6"/>
    <p:sldId id="2628" r:id="rId7"/>
    <p:sldId id="2572" r:id="rId8"/>
    <p:sldId id="2573" r:id="rId9"/>
    <p:sldId id="2611" r:id="rId10"/>
    <p:sldId id="2419" r:id="rId11"/>
    <p:sldId id="2421" r:id="rId12"/>
    <p:sldId id="2401" r:id="rId13"/>
    <p:sldId id="2618" r:id="rId14"/>
    <p:sldId id="2619" r:id="rId15"/>
    <p:sldId id="2620" r:id="rId16"/>
    <p:sldId id="2482" r:id="rId17"/>
    <p:sldId id="2637" r:id="rId18"/>
    <p:sldId id="2485" r:id="rId19"/>
    <p:sldId id="2486" r:id="rId20"/>
    <p:sldId id="2494" r:id="rId21"/>
    <p:sldId id="2614" r:id="rId22"/>
    <p:sldId id="2615" r:id="rId23"/>
    <p:sldId id="2495" r:id="rId24"/>
    <p:sldId id="2496" r:id="rId25"/>
    <p:sldId id="2497" r:id="rId26"/>
    <p:sldId id="2499" r:id="rId27"/>
    <p:sldId id="2500" r:id="rId28"/>
    <p:sldId id="2501" r:id="rId29"/>
    <p:sldId id="2502" r:id="rId30"/>
    <p:sldId id="2503" r:id="rId31"/>
    <p:sldId id="2504" r:id="rId32"/>
    <p:sldId id="2659" r:id="rId33"/>
    <p:sldId id="2509" r:id="rId34"/>
    <p:sldId id="2510" r:id="rId35"/>
    <p:sldId id="2511" r:id="rId36"/>
    <p:sldId id="2512" r:id="rId37"/>
    <p:sldId id="2513" r:id="rId38"/>
    <p:sldId id="2514" r:id="rId39"/>
    <p:sldId id="2515" r:id="rId40"/>
    <p:sldId id="2517" r:id="rId41"/>
    <p:sldId id="2519" r:id="rId42"/>
    <p:sldId id="2520" r:id="rId43"/>
    <p:sldId id="2522" r:id="rId44"/>
    <p:sldId id="2523" r:id="rId45"/>
    <p:sldId id="2524" r:id="rId46"/>
    <p:sldId id="2525" r:id="rId47"/>
    <p:sldId id="2526" r:id="rId48"/>
    <p:sldId id="2527" r:id="rId49"/>
    <p:sldId id="2531" r:id="rId50"/>
    <p:sldId id="2532" r:id="rId51"/>
    <p:sldId id="2534" r:id="rId52"/>
    <p:sldId id="2598" r:id="rId53"/>
    <p:sldId id="2600" r:id="rId54"/>
    <p:sldId id="2601" r:id="rId55"/>
  </p:sldIdLst>
  <p:sldSz cx="10080625" cy="6858000"/>
  <p:notesSz cx="9780588" cy="6648450"/>
  <p:defaultTextStyle>
    <a:defPPr>
      <a:defRPr lang="ko-KR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pos="181">
          <p15:clr>
            <a:srgbClr val="A4A3A4"/>
          </p15:clr>
        </p15:guide>
        <p15:guide id="4" pos="6169">
          <p15:clr>
            <a:srgbClr val="A4A3A4"/>
          </p15:clr>
        </p15:guide>
        <p15:guide id="5" pos="3175">
          <p15:clr>
            <a:srgbClr val="A4A3A4"/>
          </p15:clr>
        </p15:guide>
        <p15:guide id="6" pos="1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>
          <p15:clr>
            <a:srgbClr val="A4A3A4"/>
          </p15:clr>
        </p15:guide>
        <p15:guide id="2" pos="30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00"/>
    <a:srgbClr val="B2B2B2"/>
    <a:srgbClr val="EAEAEA"/>
    <a:srgbClr val="C0C0C0"/>
    <a:srgbClr val="FF9900"/>
    <a:srgbClr val="5F5F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7879" autoAdjust="0"/>
  </p:normalViewPr>
  <p:slideViewPr>
    <p:cSldViewPr snapToObjects="1">
      <p:cViewPr varScale="1">
        <p:scale>
          <a:sx n="88" d="100"/>
          <a:sy n="88" d="100"/>
        </p:scale>
        <p:origin x="720" y="90"/>
      </p:cViewPr>
      <p:guideLst>
        <p:guide orient="horz" pos="3884"/>
        <p:guide orient="horz" pos="1071"/>
        <p:guide pos="181"/>
        <p:guide pos="6169"/>
        <p:guide pos="3175"/>
        <p:guide pos="1096"/>
      </p:guideLst>
    </p:cSldViewPr>
  </p:slideViewPr>
  <p:outlineViewPr>
    <p:cViewPr>
      <p:scale>
        <a:sx n="33" d="100"/>
        <a:sy n="33" d="100"/>
      </p:scale>
      <p:origin x="0" y="6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234"/>
    </p:cViewPr>
  </p:sorterViewPr>
  <p:notesViewPr>
    <p:cSldViewPr snapToObjects="1">
      <p:cViewPr varScale="1">
        <p:scale>
          <a:sx n="119" d="100"/>
          <a:sy n="119" d="100"/>
        </p:scale>
        <p:origin x="-2058" y="-96"/>
      </p:cViewPr>
      <p:guideLst>
        <p:guide orient="horz" pos="2094"/>
        <p:guide pos="30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021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40375" y="0"/>
            <a:ext cx="424021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6663"/>
            <a:ext cx="42402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b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40375" y="6316663"/>
            <a:ext cx="42402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b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fld id="{F9A9A49A-5582-44E5-8AA0-3B57EB82CA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730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021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0375" y="0"/>
            <a:ext cx="424021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67050" y="500063"/>
            <a:ext cx="3660775" cy="2490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6513" y="3157538"/>
            <a:ext cx="7167562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6663"/>
            <a:ext cx="42402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b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0375" y="6316663"/>
            <a:ext cx="42402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b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fld id="{68E3E9EC-44DC-455B-913E-67FE9E0D72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730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733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4769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1927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112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13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113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03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4644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567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4719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19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46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498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9717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467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780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02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0002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548AD9-3748-43C0-9E82-285A2CEB942E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0940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548AD9-3748-43C0-9E82-285A2CEB942E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642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787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2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35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94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57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3E9EC-44DC-455B-913E-67FE9E0D72C0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917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25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6A240-666D-456E-85F9-1EC411519973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B2618-19FE-4983-ABED-0C426BC2B5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A0A3B-1B3A-43D3-8D7B-C28AD903F5C9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11BEC-43DB-4791-9D63-684EA0506B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9950" y="-3175"/>
            <a:ext cx="2357438" cy="61293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6050" y="-3175"/>
            <a:ext cx="6921500" cy="6129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1FC1F-DF7C-4F3C-B520-CD6283B617AA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FF4FA-AF55-4A9F-B731-2F3F52752A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175"/>
            <a:ext cx="5254625" cy="5191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4825" y="765175"/>
            <a:ext cx="4459288" cy="5360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765175"/>
            <a:ext cx="4460875" cy="5360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3D197-21E3-4B4D-90ED-45D7CDF58563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31B0C-B8B8-4730-A622-FB17947E51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43400"/>
            <a:ext cx="10080625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1" descr="Untitled-5 copy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080625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9"/>
          <p:cNvGrpSpPr>
            <a:grpSpLocks/>
          </p:cNvGrpSpPr>
          <p:nvPr userDrawn="1"/>
        </p:nvGrpSpPr>
        <p:grpSpPr bwMode="auto">
          <a:xfrm>
            <a:off x="3509963" y="1300163"/>
            <a:ext cx="5761037" cy="912812"/>
            <a:chOff x="2211" y="819"/>
            <a:chExt cx="3629" cy="575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2211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2328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445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562" y="82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678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795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2920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037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3154" y="82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3270" y="82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3387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504" y="819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3629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3745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3862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979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096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4213" y="82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337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454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4571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4688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4805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922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5046" y="82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163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80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5397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5514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2211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2328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2445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2562" y="94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8" name="Oval 43"/>
            <p:cNvSpPr>
              <a:spLocks noChangeArrowheads="1"/>
            </p:cNvSpPr>
            <p:nvPr/>
          </p:nvSpPr>
          <p:spPr bwMode="auto">
            <a:xfrm>
              <a:off x="2678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2795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2920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3037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2" name="Oval 47"/>
            <p:cNvSpPr>
              <a:spLocks noChangeArrowheads="1"/>
            </p:cNvSpPr>
            <p:nvPr/>
          </p:nvSpPr>
          <p:spPr bwMode="auto">
            <a:xfrm>
              <a:off x="3154" y="94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3270" y="94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3387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5" name="Oval 50"/>
            <p:cNvSpPr>
              <a:spLocks noChangeArrowheads="1"/>
            </p:cNvSpPr>
            <p:nvPr/>
          </p:nvSpPr>
          <p:spPr bwMode="auto">
            <a:xfrm>
              <a:off x="3504" y="939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3629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3745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3862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3979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4096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4213" y="94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auto">
            <a:xfrm>
              <a:off x="4337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4454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4571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4688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4805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4922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5046" y="94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auto">
            <a:xfrm>
              <a:off x="5163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auto">
            <a:xfrm>
              <a:off x="5280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5397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5514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3" name="Oval 68"/>
            <p:cNvSpPr>
              <a:spLocks noChangeArrowheads="1"/>
            </p:cNvSpPr>
            <p:nvPr/>
          </p:nvSpPr>
          <p:spPr bwMode="auto">
            <a:xfrm>
              <a:off x="2445" y="1074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2562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2678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6" name="Oval 71"/>
            <p:cNvSpPr>
              <a:spLocks noChangeArrowheads="1"/>
            </p:cNvSpPr>
            <p:nvPr/>
          </p:nvSpPr>
          <p:spPr bwMode="auto">
            <a:xfrm>
              <a:off x="2795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2912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3029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3154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0" name="Oval 75"/>
            <p:cNvSpPr>
              <a:spLocks noChangeArrowheads="1"/>
            </p:cNvSpPr>
            <p:nvPr/>
          </p:nvSpPr>
          <p:spPr bwMode="auto">
            <a:xfrm>
              <a:off x="3270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3387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3504" y="1069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3" name="Oval 78"/>
            <p:cNvSpPr>
              <a:spLocks noChangeArrowheads="1"/>
            </p:cNvSpPr>
            <p:nvPr/>
          </p:nvSpPr>
          <p:spPr bwMode="auto">
            <a:xfrm>
              <a:off x="3621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4" name="Oval 79"/>
            <p:cNvSpPr>
              <a:spLocks noChangeArrowheads="1"/>
            </p:cNvSpPr>
            <p:nvPr/>
          </p:nvSpPr>
          <p:spPr bwMode="auto">
            <a:xfrm>
              <a:off x="3738" y="1068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3862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3979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7" name="Oval 82"/>
            <p:cNvSpPr>
              <a:spLocks noChangeArrowheads="1"/>
            </p:cNvSpPr>
            <p:nvPr/>
          </p:nvSpPr>
          <p:spPr bwMode="auto">
            <a:xfrm>
              <a:off x="4096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4213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4330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0" name="Oval 85"/>
            <p:cNvSpPr>
              <a:spLocks noChangeArrowheads="1"/>
            </p:cNvSpPr>
            <p:nvPr/>
          </p:nvSpPr>
          <p:spPr bwMode="auto">
            <a:xfrm>
              <a:off x="4447" y="1069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1" name="Oval 86"/>
            <p:cNvSpPr>
              <a:spLocks noChangeArrowheads="1"/>
            </p:cNvSpPr>
            <p:nvPr/>
          </p:nvSpPr>
          <p:spPr bwMode="auto">
            <a:xfrm>
              <a:off x="4571" y="1074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4688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4805" y="1073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4" name="Oval 89"/>
            <p:cNvSpPr>
              <a:spLocks noChangeArrowheads="1"/>
            </p:cNvSpPr>
            <p:nvPr/>
          </p:nvSpPr>
          <p:spPr bwMode="auto">
            <a:xfrm>
              <a:off x="4922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5039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5155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7" name="Oval 92"/>
            <p:cNvSpPr>
              <a:spLocks noChangeArrowheads="1"/>
            </p:cNvSpPr>
            <p:nvPr/>
          </p:nvSpPr>
          <p:spPr bwMode="auto">
            <a:xfrm>
              <a:off x="5280" y="1075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8" name="Oval 93"/>
            <p:cNvSpPr>
              <a:spLocks noChangeArrowheads="1"/>
            </p:cNvSpPr>
            <p:nvPr/>
          </p:nvSpPr>
          <p:spPr bwMode="auto">
            <a:xfrm>
              <a:off x="5397" y="1073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5514" y="1074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5631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1" name="Oval 96"/>
            <p:cNvSpPr>
              <a:spLocks noChangeArrowheads="1"/>
            </p:cNvSpPr>
            <p:nvPr/>
          </p:nvSpPr>
          <p:spPr bwMode="auto">
            <a:xfrm>
              <a:off x="5747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2" name="Oval 97"/>
            <p:cNvSpPr>
              <a:spLocks noChangeArrowheads="1"/>
            </p:cNvSpPr>
            <p:nvPr/>
          </p:nvSpPr>
          <p:spPr bwMode="auto">
            <a:xfrm>
              <a:off x="2687" y="119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2804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4" name="Oval 99"/>
            <p:cNvSpPr>
              <a:spLocks noChangeArrowheads="1"/>
            </p:cNvSpPr>
            <p:nvPr/>
          </p:nvSpPr>
          <p:spPr bwMode="auto">
            <a:xfrm>
              <a:off x="2921" y="118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5" name="Oval 100"/>
            <p:cNvSpPr>
              <a:spLocks noChangeArrowheads="1"/>
            </p:cNvSpPr>
            <p:nvPr/>
          </p:nvSpPr>
          <p:spPr bwMode="auto">
            <a:xfrm>
              <a:off x="3038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6" name="Oval 101"/>
            <p:cNvSpPr>
              <a:spLocks noChangeArrowheads="1"/>
            </p:cNvSpPr>
            <p:nvPr/>
          </p:nvSpPr>
          <p:spPr bwMode="auto">
            <a:xfrm>
              <a:off x="3155" y="118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7" name="Oval 102"/>
            <p:cNvSpPr>
              <a:spLocks noChangeArrowheads="1"/>
            </p:cNvSpPr>
            <p:nvPr/>
          </p:nvSpPr>
          <p:spPr bwMode="auto">
            <a:xfrm>
              <a:off x="3271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8" name="Oval 103"/>
            <p:cNvSpPr>
              <a:spLocks noChangeArrowheads="1"/>
            </p:cNvSpPr>
            <p:nvPr/>
          </p:nvSpPr>
          <p:spPr bwMode="auto">
            <a:xfrm>
              <a:off x="3396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9" name="Oval 104"/>
            <p:cNvSpPr>
              <a:spLocks noChangeArrowheads="1"/>
            </p:cNvSpPr>
            <p:nvPr/>
          </p:nvSpPr>
          <p:spPr bwMode="auto">
            <a:xfrm>
              <a:off x="3513" y="118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0" name="Oval 105"/>
            <p:cNvSpPr>
              <a:spLocks noChangeArrowheads="1"/>
            </p:cNvSpPr>
            <p:nvPr/>
          </p:nvSpPr>
          <p:spPr bwMode="auto">
            <a:xfrm>
              <a:off x="3630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1" name="Oval 106"/>
            <p:cNvSpPr>
              <a:spLocks noChangeArrowheads="1"/>
            </p:cNvSpPr>
            <p:nvPr/>
          </p:nvSpPr>
          <p:spPr bwMode="auto">
            <a:xfrm>
              <a:off x="3747" y="1185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2" name="Oval 107"/>
            <p:cNvSpPr>
              <a:spLocks noChangeArrowheads="1"/>
            </p:cNvSpPr>
            <p:nvPr/>
          </p:nvSpPr>
          <p:spPr bwMode="auto">
            <a:xfrm>
              <a:off x="3863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3" name="Oval 108"/>
            <p:cNvSpPr>
              <a:spLocks noChangeArrowheads="1"/>
            </p:cNvSpPr>
            <p:nvPr/>
          </p:nvSpPr>
          <p:spPr bwMode="auto">
            <a:xfrm>
              <a:off x="3980" y="1184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4" name="Oval 109"/>
            <p:cNvSpPr>
              <a:spLocks noChangeArrowheads="1"/>
            </p:cNvSpPr>
            <p:nvPr/>
          </p:nvSpPr>
          <p:spPr bwMode="auto">
            <a:xfrm>
              <a:off x="4105" y="118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5" name="Oval 110"/>
            <p:cNvSpPr>
              <a:spLocks noChangeArrowheads="1"/>
            </p:cNvSpPr>
            <p:nvPr/>
          </p:nvSpPr>
          <p:spPr bwMode="auto">
            <a:xfrm>
              <a:off x="4222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6" name="Oval 111"/>
            <p:cNvSpPr>
              <a:spLocks noChangeArrowheads="1"/>
            </p:cNvSpPr>
            <p:nvPr/>
          </p:nvSpPr>
          <p:spPr bwMode="auto">
            <a:xfrm>
              <a:off x="2696" y="1310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7" name="Oval 112"/>
            <p:cNvSpPr>
              <a:spLocks noChangeArrowheads="1"/>
            </p:cNvSpPr>
            <p:nvPr/>
          </p:nvSpPr>
          <p:spPr bwMode="auto">
            <a:xfrm>
              <a:off x="2813" y="1308"/>
              <a:ext cx="92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8" name="Oval 113"/>
            <p:cNvSpPr>
              <a:spLocks noChangeArrowheads="1"/>
            </p:cNvSpPr>
            <p:nvPr/>
          </p:nvSpPr>
          <p:spPr bwMode="auto">
            <a:xfrm>
              <a:off x="3271" y="1305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9" name="Oval 114"/>
            <p:cNvSpPr>
              <a:spLocks noChangeArrowheads="1"/>
            </p:cNvSpPr>
            <p:nvPr/>
          </p:nvSpPr>
          <p:spPr bwMode="auto">
            <a:xfrm>
              <a:off x="3411" y="1304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110" name="Rectangle 115"/>
          <p:cNvSpPr>
            <a:spLocks noChangeArrowheads="1"/>
          </p:cNvSpPr>
          <p:nvPr userDrawn="1"/>
        </p:nvSpPr>
        <p:spPr bwMode="auto">
          <a:xfrm>
            <a:off x="647700" y="2144713"/>
            <a:ext cx="419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操作系统原理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》</a:t>
            </a:r>
          </a:p>
        </p:txBody>
      </p:sp>
      <p:sp>
        <p:nvSpPr>
          <p:cNvPr id="111" name="Rectangle 116"/>
          <p:cNvSpPr>
            <a:spLocks noChangeArrowheads="1"/>
          </p:cNvSpPr>
          <p:nvPr userDrawn="1"/>
        </p:nvSpPr>
        <p:spPr bwMode="auto">
          <a:xfrm>
            <a:off x="2706688" y="3089275"/>
            <a:ext cx="45275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3800"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38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800">
                <a:latin typeface="黑体" pitchFamily="49" charset="-122"/>
                <a:ea typeface="黑体" pitchFamily="49" charset="-122"/>
              </a:rPr>
              <a:t>章 操作系统概述</a:t>
            </a:r>
            <a:endParaRPr kumimoji="1" lang="en-US" altLang="zh-CN" sz="3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" name="Rectangle 115"/>
          <p:cNvSpPr>
            <a:spLocks noChangeArrowheads="1"/>
          </p:cNvSpPr>
          <p:nvPr userDrawn="1"/>
        </p:nvSpPr>
        <p:spPr bwMode="auto">
          <a:xfrm>
            <a:off x="5338763" y="4233863"/>
            <a:ext cx="4238625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教师：苏曙光</a:t>
            </a:r>
          </a:p>
          <a:p>
            <a:pPr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华中科技大学软件学院</a:t>
            </a:r>
          </a:p>
          <a:p>
            <a:pPr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smtClean="0"/>
              <a:t>2018</a:t>
            </a:r>
            <a:r>
              <a:rPr kumimoji="1" lang="zh-CN" altLang="en-US" sz="2400" smtClean="0"/>
              <a:t>年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月</a:t>
            </a:r>
            <a:r>
              <a:rPr kumimoji="1" lang="en-US" altLang="zh-CN" sz="2400" dirty="0"/>
              <a:t>-5</a:t>
            </a:r>
            <a:r>
              <a:rPr kumimoji="1" lang="zh-CN" altLang="en-US" sz="2400" dirty="0"/>
              <a:t>月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3C8E4-45B3-4BCB-BCBE-7A55FD0BB13C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37108-84A0-4F78-84BB-C291658516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A7AED-E698-4692-A453-A4F69F705D71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BD9AB-5AA6-4873-9C21-1DCDEE94BF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765175"/>
            <a:ext cx="4459288" cy="536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765175"/>
            <a:ext cx="4460875" cy="536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766EB-DB8F-452A-BA01-B171E2619992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150C-3734-489D-9ED3-3DD28EB0FF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717AB-8F04-431C-B60A-93019E6F1B29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4C5AB-D7F5-4B04-80D8-36C2B2E4BA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C18B9-E8AF-4371-B043-BED4312D7ECC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DD337-57BF-4147-8871-079DDAC302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BE7A3-DB65-46F1-8F71-313AEBF6582E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8057-683E-4012-9792-D9EE314FD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4E105-568D-4D02-B519-3049BA3B08F2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FF008-934F-4394-AC1B-B85FB41BC1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ACBDE-4ADC-47B9-86D0-1AB670047919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69DA4-A416-40B9-99DE-B3CD47CDD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2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5949950"/>
            <a:ext cx="100806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 descr="subbar"/>
          <p:cNvPicPr>
            <a:picLocks noChangeAspect="1" noChangeArrowheads="1"/>
          </p:cNvPicPr>
          <p:nvPr userDrawn="1"/>
        </p:nvPicPr>
        <p:blipFill>
          <a:blip r:embed="rId15"/>
          <a:srcRect l="189" r="267"/>
          <a:stretch>
            <a:fillRect/>
          </a:stretch>
        </p:blipFill>
        <p:spPr bwMode="auto">
          <a:xfrm>
            <a:off x="0" y="-12700"/>
            <a:ext cx="100806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Line 3"/>
          <p:cNvSpPr>
            <a:spLocks noChangeShapeType="1"/>
          </p:cNvSpPr>
          <p:nvPr userDrawn="1"/>
        </p:nvSpPr>
        <p:spPr bwMode="auto">
          <a:xfrm>
            <a:off x="0" y="577850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 latinLnBrk="1">
              <a:spcBef>
                <a:spcPct val="0"/>
              </a:spcBef>
              <a:buFontTx/>
              <a:buNone/>
              <a:defRPr/>
            </a:pPr>
            <a:endParaRPr kumimoji="1"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" y="-3175"/>
            <a:ext cx="5254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765175"/>
            <a:ext cx="9072563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245225"/>
            <a:ext cx="2351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 kumimoji="1" sz="140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fld id="{E9A7ED2A-85F5-4713-A8EA-24063A09769D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245225"/>
            <a:ext cx="3190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 kumimoji="1" sz="140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 kumimoji="1" sz="140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fld id="{45BD200D-7E0A-4BDA-A614-428CCEA057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▲"/>
        <a:defRPr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▲"/>
        <a:defRPr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▲"/>
        <a:defRPr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▲"/>
        <a:defRPr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▲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굴림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굴림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굴림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굴림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kumimoji="1" sz="30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6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 sz="2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操作系统的功能二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存储管理</a:t>
            </a:r>
          </a:p>
          <a:p>
            <a:pPr lvl="1" eaLnBrk="1" hangingPunct="1"/>
            <a:r>
              <a:rPr lang="zh-CN" altLang="en-US" smtClean="0"/>
              <a:t>作用</a:t>
            </a:r>
          </a:p>
          <a:p>
            <a:pPr lvl="2" eaLnBrk="1" hangingPunct="1"/>
            <a:r>
              <a:rPr lang="zh-CN" altLang="en-US" smtClean="0"/>
              <a:t>内存分配</a:t>
            </a:r>
          </a:p>
          <a:p>
            <a:pPr lvl="2" eaLnBrk="1" hangingPunct="1"/>
            <a:r>
              <a:rPr lang="zh-CN" altLang="en-US" smtClean="0"/>
              <a:t>内存共享</a:t>
            </a:r>
          </a:p>
          <a:p>
            <a:pPr lvl="2" eaLnBrk="1" hangingPunct="1"/>
            <a:r>
              <a:rPr lang="zh-CN" altLang="en-US" smtClean="0"/>
              <a:t>内存保护</a:t>
            </a:r>
          </a:p>
          <a:p>
            <a:pPr lvl="2" eaLnBrk="1" hangingPunct="1"/>
            <a:r>
              <a:rPr lang="zh-CN" altLang="en-US" smtClean="0"/>
              <a:t>虚拟内存</a:t>
            </a:r>
          </a:p>
          <a:p>
            <a:pPr lvl="2"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操作系统的功能三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设备管理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dirty="0" smtClean="0"/>
              <a:t>设备无关性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dirty="0" smtClean="0"/>
              <a:t>设备的传输控制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dirty="0" smtClean="0"/>
              <a:t>设备的驱动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操作系统的功能四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文件管理：文件和目录的管理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dirty="0" smtClean="0"/>
              <a:t> 存储空间管理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dirty="0" smtClean="0"/>
              <a:t> 文件的操作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dirty="0" smtClean="0"/>
              <a:t> 目录的操作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dirty="0" smtClean="0"/>
              <a:t> 文件和目录的存取权限管理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67697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98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588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67590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591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592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593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594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595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596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597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598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599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00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01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02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03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04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05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06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07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08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09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10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11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12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13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14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15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16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17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18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19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20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21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22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23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24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25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26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27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28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29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30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31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32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33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34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35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36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37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38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39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40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41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42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43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44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45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46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47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48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49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50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51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52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53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54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55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56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57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58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59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60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61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62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63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64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65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66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67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68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69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70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71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72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73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74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75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76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77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78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79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80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81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82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83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84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85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86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87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88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89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90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91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92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93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94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95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7696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67589" name="Rectangle 115"/>
          <p:cNvSpPr>
            <a:spLocks noChangeArrowheads="1"/>
          </p:cNvSpPr>
          <p:nvPr/>
        </p:nvSpPr>
        <p:spPr bwMode="gray">
          <a:xfrm>
            <a:off x="2952750" y="2924175"/>
            <a:ext cx="4316413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宋体" pitchFamily="2" charset="-122"/>
              </a:rPr>
              <a:t>1.3 </a:t>
            </a:r>
            <a:r>
              <a:rPr lang="zh-CN" altLang="en-US" sz="3600" b="1">
                <a:latin typeface="宋体" pitchFamily="2" charset="-122"/>
              </a:rPr>
              <a:t>操作系统的特性</a:t>
            </a:r>
          </a:p>
        </p:txBody>
      </p:sp>
    </p:spTree>
    <p:extLst>
      <p:ext uri="{BB962C8B-B14F-4D97-AF65-F5344CB8AC3E}">
        <p14:creationId xmlns:p14="http://schemas.microsoft.com/office/powerpoint/2010/main" val="325946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操作系统的特性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并发性</a:t>
            </a: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同时处理多个任务的能力</a:t>
            </a:r>
            <a:endParaRPr lang="en-US" altLang="zh-CN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共享性</a:t>
            </a: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为多个并发任务提供资源共享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不确定性</a:t>
            </a: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具有处理随机事件的能力</a:t>
            </a:r>
          </a:p>
          <a:p>
            <a:pPr lvl="3" eaLnBrk="1" hangingPunct="1"/>
            <a:r>
              <a:rPr lang="zh-CN" altLang="en-US" dirty="0" smtClean="0">
                <a:latin typeface="宋体" pitchFamily="2" charset="-122"/>
              </a:rPr>
              <a:t>中断处理的能力</a:t>
            </a:r>
            <a:r>
              <a:rPr lang="en-US" altLang="zh-CN" dirty="0" smtClean="0">
                <a:latin typeface="宋体" pitchFamily="2" charset="-122"/>
              </a:rPr>
              <a:t>…</a:t>
            </a:r>
          </a:p>
          <a:p>
            <a:pPr lvl="3" eaLnBrk="1" hangingPunct="1"/>
            <a:r>
              <a:rPr lang="zh-CN" altLang="en-US" dirty="0" smtClean="0">
                <a:latin typeface="宋体" pitchFamily="2" charset="-122"/>
              </a:rPr>
              <a:t>自动化能力</a:t>
            </a:r>
            <a:r>
              <a:rPr lang="en-US" altLang="zh-CN" dirty="0" smtClean="0">
                <a:latin typeface="宋体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779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操作系统的评价指标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</a:rPr>
              <a:t>吞吐率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</a:rPr>
              <a:t>在单位时间内处理信息的能力。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</a:rPr>
              <a:t>响应能力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</a:rPr>
              <a:t>从接收数据到输出结果的时间间隔。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</a:rPr>
              <a:t>资源利用率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</a:rPr>
              <a:t>设备使用的频度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</a:rPr>
              <a:t>可移植性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</a:rPr>
              <a:t>改变硬件环境仍能正常工作的能力：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代码修改量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</a:rPr>
              <a:t>可靠性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</a:rPr>
              <a:t>发现、诊断和恢复系统故障的能力。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64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8305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306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6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8198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199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00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01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02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03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04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05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06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07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08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09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10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11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12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13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14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15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16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17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18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19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20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21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22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23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24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25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26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27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28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29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30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31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32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33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34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35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36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37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38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39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40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41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42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43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44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45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46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47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48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49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50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51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52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53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54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55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56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57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58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59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60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61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62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63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64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65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66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67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68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69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70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71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72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73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74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75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76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77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78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79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80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81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82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83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84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85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86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87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88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89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90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91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92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93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94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95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96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97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98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299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300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301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302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303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304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8197" name="Rectangle 115"/>
          <p:cNvSpPr>
            <a:spLocks noChangeArrowheads="1"/>
          </p:cNvSpPr>
          <p:nvPr/>
        </p:nvSpPr>
        <p:spPr bwMode="gray">
          <a:xfrm>
            <a:off x="2952750" y="2921685"/>
            <a:ext cx="5975994" cy="64633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 smtClean="0">
                <a:solidFill>
                  <a:srgbClr val="000000"/>
                </a:solidFill>
                <a:latin typeface="宋体" pitchFamily="2" charset="-122"/>
              </a:rPr>
              <a:t>1.4 </a:t>
            </a:r>
            <a:r>
              <a:rPr lang="zh-CN" altLang="en-US" sz="3600" b="1" dirty="0">
                <a:latin typeface="宋体" pitchFamily="2" charset="-122"/>
              </a:rPr>
              <a:t>操作系统</a:t>
            </a:r>
            <a:r>
              <a:rPr lang="zh-CN" altLang="en-US" sz="3600" b="1" dirty="0" smtClean="0">
                <a:latin typeface="宋体" pitchFamily="2" charset="-122"/>
              </a:rPr>
              <a:t>的发展历史</a:t>
            </a:r>
            <a:endParaRPr lang="zh-CN" altLang="en-US" sz="3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276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计算机硬件发展的四个典型阶段</a:t>
            </a:r>
          </a:p>
          <a:p>
            <a:pPr lvl="1" eaLnBrk="1" hangingPunct="1"/>
            <a:r>
              <a:rPr lang="zh-CN" altLang="en-US" dirty="0" smtClean="0"/>
              <a:t>电子管时代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rgbClr val="FF0000"/>
                </a:solidFill>
              </a:rPr>
              <a:t>1946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1955 】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晶体管时代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rgbClr val="FF0000"/>
                </a:solidFill>
              </a:rPr>
              <a:t>1955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1965 】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集成电路时代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rgbClr val="FF0000"/>
                </a:solidFill>
              </a:rPr>
              <a:t>1965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1980】 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大规模集成电路时代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rgbClr val="FF0000"/>
                </a:solidFill>
              </a:rPr>
              <a:t>1980</a:t>
            </a:r>
            <a:r>
              <a:rPr lang="zh-CN" altLang="en-US" dirty="0" smtClean="0"/>
              <a:t>－至今</a:t>
            </a:r>
            <a:r>
              <a:rPr lang="en-US" altLang="zh-CN" dirty="0" smtClean="0"/>
              <a:t>】</a:t>
            </a:r>
          </a:p>
          <a:p>
            <a:pPr eaLnBrk="1" hangingPunct="1"/>
            <a:r>
              <a:rPr lang="zh-CN" altLang="en-US" dirty="0" smtClean="0"/>
              <a:t>操作系统发展的四个典型阶段</a:t>
            </a:r>
          </a:p>
          <a:p>
            <a:pPr lvl="1" eaLnBrk="1" hangingPunct="1"/>
            <a:r>
              <a:rPr lang="zh-CN" altLang="en-US" dirty="0" smtClean="0"/>
              <a:t>手工操作（无操作系统）  </a:t>
            </a:r>
            <a:r>
              <a:rPr lang="en-US" altLang="zh-CN" dirty="0" smtClean="0"/>
              <a:t>40</a:t>
            </a:r>
            <a:r>
              <a:rPr lang="zh-CN" altLang="en-US" dirty="0" smtClean="0"/>
              <a:t>年代到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年代早期 </a:t>
            </a:r>
          </a:p>
          <a:p>
            <a:pPr lvl="1" eaLnBrk="1" hangingPunct="1"/>
            <a:r>
              <a:rPr lang="zh-CN" altLang="en-US" dirty="0" smtClean="0"/>
              <a:t>单道批处理系统   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年代 </a:t>
            </a:r>
          </a:p>
          <a:p>
            <a:pPr lvl="1" eaLnBrk="1" hangingPunct="1"/>
            <a:r>
              <a:rPr lang="zh-CN" altLang="en-US" dirty="0" smtClean="0"/>
              <a:t>多道批处理系统   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年代初 </a:t>
            </a:r>
          </a:p>
          <a:p>
            <a:pPr lvl="1" eaLnBrk="1" hangingPunct="1"/>
            <a:r>
              <a:rPr lang="zh-CN" altLang="en-US" dirty="0" smtClean="0"/>
              <a:t>分时系统   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年代中</a:t>
            </a:r>
          </a:p>
        </p:txBody>
      </p:sp>
    </p:spTree>
    <p:extLst>
      <p:ext uri="{BB962C8B-B14F-4D97-AF65-F5344CB8AC3E}">
        <p14:creationId xmlns:p14="http://schemas.microsoft.com/office/powerpoint/2010/main" val="399801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7238" y="4665651"/>
            <a:ext cx="1462469" cy="90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175"/>
            <a:ext cx="9431338" cy="584775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第一台数字电子计算机</a:t>
            </a:r>
            <a:r>
              <a:rPr lang="en-US" altLang="zh-CN" sz="3200" b="1" dirty="0" smtClean="0"/>
              <a:t>ENIAC</a:t>
            </a:r>
            <a:endParaRPr lang="zh-CN" altLang="en-US" sz="3200" b="1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Font typeface="Wingdings" pitchFamily="2" charset="2"/>
              <a:buChar char="l"/>
            </a:pPr>
            <a:r>
              <a:rPr kumimoji="1" lang="en-US" altLang="zh-CN" b="1" dirty="0">
                <a:cs typeface="+mn-cs"/>
              </a:rPr>
              <a:t>Electronic Numerical Integrator and Computer</a:t>
            </a:r>
          </a:p>
          <a:p>
            <a:pPr lvl="1" eaLnBrk="1" hangingPunct="1"/>
            <a:r>
              <a:rPr lang="en-US" altLang="zh-CN" dirty="0" smtClean="0"/>
              <a:t>1943</a:t>
            </a:r>
            <a:r>
              <a:rPr lang="zh-CN" altLang="en-US" dirty="0" smtClean="0"/>
              <a:t>年开始建造，</a:t>
            </a:r>
            <a:r>
              <a:rPr lang="en-US" altLang="zh-CN" dirty="0" smtClean="0"/>
              <a:t>1946</a:t>
            </a:r>
            <a:r>
              <a:rPr lang="zh-CN" altLang="en-US" dirty="0" smtClean="0"/>
              <a:t>年投入使用</a:t>
            </a:r>
          </a:p>
          <a:p>
            <a:pPr lvl="1" eaLnBrk="1" hangingPunct="1"/>
            <a:r>
              <a:rPr lang="zh-CN" altLang="en-US" dirty="0" smtClean="0"/>
              <a:t>弹道计算，原子弹计算 </a:t>
            </a:r>
          </a:p>
          <a:p>
            <a:pPr eaLnBrk="1" hangingPunct="1"/>
            <a:r>
              <a:rPr kumimoji="1" lang="en-US" altLang="zh-CN" dirty="0" smtClean="0"/>
              <a:t> 5000</a:t>
            </a:r>
            <a:r>
              <a:rPr kumimoji="1" lang="zh-CN" altLang="en-US" dirty="0" smtClean="0"/>
              <a:t>次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每秒</a:t>
            </a:r>
          </a:p>
          <a:p>
            <a:pPr eaLnBrk="1" hangingPunct="1"/>
            <a:r>
              <a:rPr kumimoji="1" lang="en-US" altLang="zh-CN" dirty="0" smtClean="0"/>
              <a:t>18000</a:t>
            </a:r>
            <a:r>
              <a:rPr kumimoji="1" lang="zh-CN" altLang="en-US" dirty="0" smtClean="0"/>
              <a:t>个电子真空管</a:t>
            </a:r>
            <a:r>
              <a:rPr kumimoji="1" lang="en-US" altLang="zh-CN" dirty="0" smtClean="0"/>
              <a:t>, </a:t>
            </a:r>
          </a:p>
          <a:p>
            <a:pPr eaLnBrk="1" hangingPunct="1"/>
            <a:r>
              <a:rPr kumimoji="1" lang="zh-CN" altLang="en-US" dirty="0" smtClean="0"/>
              <a:t>占地</a:t>
            </a:r>
            <a:r>
              <a:rPr kumimoji="1" lang="en-US" altLang="zh-CN" dirty="0" smtClean="0"/>
              <a:t>182</a:t>
            </a:r>
            <a:r>
              <a:rPr kumimoji="1" lang="zh-CN" altLang="en-US" dirty="0" smtClean="0"/>
              <a:t>平方米</a:t>
            </a:r>
          </a:p>
          <a:p>
            <a:pPr eaLnBrk="1" hangingPunct="1"/>
            <a:r>
              <a:rPr kumimoji="1" lang="zh-CN" altLang="en-US" dirty="0" smtClean="0"/>
              <a:t>重量</a:t>
            </a:r>
            <a:r>
              <a:rPr kumimoji="1" lang="en-US" altLang="zh-CN" dirty="0" smtClean="0"/>
              <a:t>130</a:t>
            </a:r>
            <a:r>
              <a:rPr kumimoji="1" lang="zh-CN" altLang="en-US" dirty="0" smtClean="0"/>
              <a:t>吨</a:t>
            </a:r>
          </a:p>
          <a:p>
            <a:pPr eaLnBrk="1" hangingPunct="1"/>
            <a:r>
              <a:rPr kumimoji="1" lang="zh-CN" altLang="en-US" dirty="0" smtClean="0"/>
              <a:t>功耗</a:t>
            </a:r>
            <a:r>
              <a:rPr kumimoji="1" lang="en-US" altLang="zh-CN" dirty="0" smtClean="0"/>
              <a:t>140kW</a:t>
            </a:r>
          </a:p>
        </p:txBody>
      </p:sp>
      <p:pic>
        <p:nvPicPr>
          <p:cNvPr id="11268" name="Picture 4" descr="1946_eniac"/>
          <p:cNvPicPr>
            <a:picLocks noChangeAspect="1" noChangeArrowheads="1"/>
          </p:cNvPicPr>
          <p:nvPr/>
        </p:nvPicPr>
        <p:blipFill>
          <a:blip r:embed="rId4"/>
          <a:srcRect b="5173"/>
          <a:stretch>
            <a:fillRect/>
          </a:stretch>
        </p:blipFill>
        <p:spPr bwMode="auto">
          <a:xfrm>
            <a:off x="5040313" y="2285992"/>
            <a:ext cx="4038600" cy="383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9317" name="Picture 5" descr="whirlwi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6375" y="798352"/>
            <a:ext cx="9192358" cy="552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150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175"/>
            <a:ext cx="6894526" cy="58477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手工操作（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没有</a:t>
            </a:r>
            <a:r>
              <a:rPr lang="zh-CN" altLang="en-US" sz="3200" b="1" dirty="0" smtClean="0"/>
              <a:t>操作系统）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 smtClean="0"/>
              <a:t>电子管时代</a:t>
            </a:r>
            <a:r>
              <a:rPr lang="en-US" altLang="zh-CN" b="1" dirty="0" smtClean="0"/>
              <a:t>【</a:t>
            </a:r>
            <a:r>
              <a:rPr lang="en-US" altLang="zh-CN" b="1" dirty="0" smtClean="0">
                <a:solidFill>
                  <a:srgbClr val="FF0000"/>
                </a:solidFill>
              </a:rPr>
              <a:t>1946</a:t>
            </a:r>
            <a:r>
              <a:rPr lang="zh-CN" altLang="en-US" b="1" dirty="0" smtClean="0"/>
              <a:t>－</a:t>
            </a:r>
            <a:r>
              <a:rPr lang="en-US" altLang="zh-CN" b="1" dirty="0" smtClean="0"/>
              <a:t>1955 】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IBM 701</a:t>
            </a:r>
            <a:r>
              <a:rPr lang="zh-CN" altLang="en-US" dirty="0" smtClean="0"/>
              <a:t>型计算机（</a:t>
            </a:r>
            <a:r>
              <a:rPr lang="en-US" altLang="zh-CN" dirty="0" smtClean="0"/>
              <a:t>1952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IBM </a:t>
            </a:r>
            <a:r>
              <a:rPr lang="zh-CN" altLang="en-US" dirty="0" smtClean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结构特点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硬件：电子管、接线面板（按钮</a:t>
            </a:r>
            <a:r>
              <a:rPr lang="en-US" altLang="zh-CN" dirty="0" smtClean="0"/>
              <a:t>/</a:t>
            </a:r>
            <a:r>
              <a:rPr lang="zh-CN" altLang="en-US" dirty="0" smtClean="0"/>
              <a:t>开关），</a:t>
            </a:r>
            <a:r>
              <a:rPr lang="zh-CN" altLang="en-US" b="1" dirty="0" smtClean="0">
                <a:solidFill>
                  <a:srgbClr val="FF0000"/>
                </a:solidFill>
              </a:rPr>
              <a:t>卡片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纸带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程序：二进制程序 ，打孔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使用特点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上机：编程（打孔），程序员操作机器，预约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程序启动与结束：手工处理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效率</a:t>
            </a:r>
            <a:r>
              <a:rPr lang="zh-CN" altLang="en-US" dirty="0"/>
              <a:t>低：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有效运行时间极低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用户独占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缺少交互</a:t>
            </a:r>
            <a:endParaRPr lang="en-US" altLang="zh-CN" dirty="0" smtClean="0"/>
          </a:p>
        </p:txBody>
      </p:sp>
      <p:pic>
        <p:nvPicPr>
          <p:cNvPr id="330756" name="Picture 4" descr="small_mus_17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5038" y="1044565"/>
            <a:ext cx="22193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757" name="Picture 5" descr="card-90co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0472" y="4221088"/>
            <a:ext cx="3187315" cy="13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191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单道批处理系统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背景</a:t>
            </a:r>
          </a:p>
          <a:p>
            <a:pPr lvl="1" eaLnBrk="1" hangingPunct="1"/>
            <a:r>
              <a:rPr lang="zh-CN" altLang="en-US" sz="2400" dirty="0" smtClean="0"/>
              <a:t>晶体管时代</a:t>
            </a:r>
            <a:r>
              <a:rPr lang="en-US" altLang="zh-CN" sz="2400" dirty="0" smtClean="0"/>
              <a:t>【</a:t>
            </a:r>
            <a:r>
              <a:rPr lang="en-US" altLang="zh-CN" sz="2400" dirty="0" smtClean="0">
                <a:solidFill>
                  <a:srgbClr val="FF0000"/>
                </a:solidFill>
              </a:rPr>
              <a:t>1955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1965 】</a:t>
            </a:r>
          </a:p>
          <a:p>
            <a:pPr lvl="1" eaLnBrk="1" hangingPunct="1"/>
            <a:r>
              <a:rPr lang="en-US" altLang="zh-CN" sz="2400" dirty="0" smtClean="0"/>
              <a:t>1955</a:t>
            </a:r>
            <a:r>
              <a:rPr lang="zh-CN" altLang="en-US" sz="2400" dirty="0" smtClean="0"/>
              <a:t>年 ，</a:t>
            </a:r>
            <a:r>
              <a:rPr lang="en-US" altLang="zh-CN" sz="2400" dirty="0" smtClean="0"/>
              <a:t>IBM </a:t>
            </a:r>
            <a:r>
              <a:rPr lang="zh-CN" altLang="en-US" sz="2400" dirty="0" smtClean="0"/>
              <a:t>推出第一台晶体管计算机：典型机型</a:t>
            </a:r>
            <a:r>
              <a:rPr lang="en-US" altLang="zh-CN" sz="2400" dirty="0" smtClean="0"/>
              <a:t>7094</a:t>
            </a:r>
            <a:endParaRPr lang="zh-CN" alt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488" y="2708548"/>
            <a:ext cx="89058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lum bright="6000"/>
          </a:blip>
          <a:srcRect l="18182" t="13637" r="27272" b="18182"/>
          <a:stretch>
            <a:fillRect/>
          </a:stretch>
        </p:blipFill>
        <p:spPr bwMode="auto">
          <a:xfrm>
            <a:off x="9186863" y="2060848"/>
            <a:ext cx="53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lum contrast="6000"/>
          </a:blip>
          <a:srcRect l="5556" t="2036" r="5556" b="6784"/>
          <a:stretch>
            <a:fillRect/>
          </a:stretch>
        </p:blipFill>
        <p:spPr bwMode="auto">
          <a:xfrm>
            <a:off x="831850" y="2276748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lum contrast="6000"/>
          </a:blip>
          <a:srcRect l="5556" t="2036" r="5556" b="6784"/>
          <a:stretch>
            <a:fillRect/>
          </a:stretch>
        </p:blipFill>
        <p:spPr bwMode="auto">
          <a:xfrm>
            <a:off x="544513" y="2429148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>
            <a:lum contrast="6000"/>
          </a:blip>
          <a:srcRect l="5556" t="2036" r="5556" b="6784"/>
          <a:stretch>
            <a:fillRect/>
          </a:stretch>
        </p:blipFill>
        <p:spPr bwMode="auto">
          <a:xfrm>
            <a:off x="287338" y="2581548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18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主要内容</a:t>
            </a:r>
          </a:p>
          <a:p>
            <a:pPr lvl="1" eaLnBrk="1" hangingPunct="1"/>
            <a:r>
              <a:rPr lang="zh-CN" altLang="en-US" dirty="0" smtClean="0"/>
              <a:t>操作系统的定义</a:t>
            </a:r>
          </a:p>
          <a:p>
            <a:pPr lvl="1" eaLnBrk="1" hangingPunct="1"/>
            <a:r>
              <a:rPr lang="zh-CN" altLang="en-US" dirty="0" smtClean="0"/>
              <a:t>操作系统的</a:t>
            </a:r>
            <a:r>
              <a:rPr lang="zh-CN" altLang="en-US" dirty="0"/>
              <a:t>功能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操作系统的特性</a:t>
            </a:r>
          </a:p>
          <a:p>
            <a:pPr lvl="1" eaLnBrk="1" hangingPunct="1"/>
            <a:r>
              <a:rPr lang="zh-CN" altLang="en-US" dirty="0" smtClean="0"/>
              <a:t>操作系统的</a:t>
            </a:r>
            <a:r>
              <a:rPr lang="zh-CN" altLang="en-US" dirty="0"/>
              <a:t>发展历史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重点</a:t>
            </a:r>
          </a:p>
          <a:p>
            <a:pPr lvl="1" eaLnBrk="1" hangingPunct="1"/>
            <a:r>
              <a:rPr lang="zh-CN" altLang="en-US" dirty="0" smtClean="0"/>
              <a:t>操作系统的功能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多道程序设计技术</a:t>
            </a:r>
          </a:p>
          <a:p>
            <a:pPr lvl="1" eaLnBrk="1" hangingPunct="1"/>
            <a:r>
              <a:rPr lang="zh-CN" altLang="en-US" dirty="0" smtClean="0"/>
              <a:t>分时的概念</a:t>
            </a:r>
          </a:p>
          <a:p>
            <a:pPr lvl="1" eaLnBrk="1" hangingPunct="1"/>
            <a:r>
              <a:rPr lang="zh-CN" altLang="en-US" dirty="0" smtClean="0"/>
              <a:t>理解操作系统的特性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工作过程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9072563" cy="5759450"/>
          </a:xfrm>
        </p:spPr>
        <p:txBody>
          <a:bodyPr/>
          <a:lstStyle/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endParaRPr lang="zh-CN" altLang="en-US" dirty="0" smtClean="0"/>
          </a:p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endParaRPr lang="zh-CN" altLang="en-US" dirty="0" smtClean="0"/>
          </a:p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endParaRPr lang="zh-CN" altLang="en-US" dirty="0" smtClean="0"/>
          </a:p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endParaRPr lang="zh-CN" altLang="en-US" dirty="0" smtClean="0"/>
          </a:p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endParaRPr lang="zh-CN" altLang="en-US" dirty="0" smtClean="0"/>
          </a:p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endParaRPr lang="zh-CN" altLang="en-US" dirty="0" smtClean="0"/>
          </a:p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endParaRPr lang="zh-CN" altLang="en-US" dirty="0" smtClean="0"/>
          </a:p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endParaRPr lang="zh-CN" altLang="en-US" dirty="0" smtClean="0"/>
          </a:p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endParaRPr lang="zh-CN" altLang="en-US" dirty="0" smtClean="0"/>
          </a:p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endParaRPr lang="zh-CN" altLang="en-US" dirty="0" smtClean="0"/>
          </a:p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r>
              <a:rPr lang="zh-CN" altLang="en-US" dirty="0" smtClean="0"/>
              <a:t>将卡片装入 </a:t>
            </a:r>
            <a:r>
              <a:rPr lang="en-US" altLang="zh-CN" dirty="0" smtClean="0"/>
              <a:t>1401</a:t>
            </a:r>
            <a:r>
              <a:rPr lang="zh-CN" altLang="en-US" dirty="0" smtClean="0"/>
              <a:t>机（读卡机），将程序读入磁带；</a:t>
            </a:r>
          </a:p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r>
              <a:rPr lang="zh-CN" altLang="en-US" dirty="0" smtClean="0"/>
              <a:t>将磁带装入 </a:t>
            </a:r>
            <a:r>
              <a:rPr lang="en-US" altLang="zh-CN" dirty="0" smtClean="0">
                <a:solidFill>
                  <a:srgbClr val="FF0000"/>
                </a:solidFill>
              </a:rPr>
              <a:t>7094</a:t>
            </a:r>
            <a:r>
              <a:rPr lang="zh-CN" altLang="en-US" dirty="0" smtClean="0">
                <a:solidFill>
                  <a:srgbClr val="FF0000"/>
                </a:solidFill>
              </a:rPr>
              <a:t>机</a:t>
            </a:r>
            <a:r>
              <a:rPr lang="zh-CN" altLang="en-US" dirty="0" smtClean="0"/>
              <a:t>， 完成计算；</a:t>
            </a:r>
          </a:p>
          <a:p>
            <a:pPr marL="990600" lvl="1" indent="-533400" eaLnBrk="1" hangingPunct="1">
              <a:lnSpc>
                <a:spcPct val="70000"/>
              </a:lnSpc>
              <a:buFontTx/>
              <a:buAutoNum type="arabicPeriod"/>
            </a:pPr>
            <a:r>
              <a:rPr lang="zh-CN" altLang="en-US" dirty="0" smtClean="0"/>
              <a:t>将磁带装入 </a:t>
            </a:r>
            <a:r>
              <a:rPr lang="en-US" altLang="zh-CN" dirty="0" smtClean="0"/>
              <a:t>1401</a:t>
            </a:r>
            <a:r>
              <a:rPr lang="zh-CN" altLang="en-US" dirty="0" smtClean="0"/>
              <a:t>机，打印结果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488" y="1484313"/>
            <a:ext cx="89058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lum bright="6000"/>
          </a:blip>
          <a:srcRect l="18182" t="13637" r="27272" b="18182"/>
          <a:stretch>
            <a:fillRect/>
          </a:stretch>
        </p:blipFill>
        <p:spPr bwMode="auto">
          <a:xfrm>
            <a:off x="9186863" y="836613"/>
            <a:ext cx="53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lum contrast="6000"/>
          </a:blip>
          <a:srcRect l="5556" t="2036" r="5556" b="6784"/>
          <a:stretch>
            <a:fillRect/>
          </a:stretch>
        </p:blipFill>
        <p:spPr bwMode="auto">
          <a:xfrm>
            <a:off x="831850" y="1052513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>
            <a:lum contrast="6000"/>
          </a:blip>
          <a:srcRect l="5556" t="2036" r="5556" b="6784"/>
          <a:stretch>
            <a:fillRect/>
          </a:stretch>
        </p:blipFill>
        <p:spPr bwMode="auto">
          <a:xfrm>
            <a:off x="544513" y="1204913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5">
            <a:lum contrast="6000"/>
          </a:blip>
          <a:srcRect l="5556" t="2036" r="5556" b="6784"/>
          <a:stretch>
            <a:fillRect/>
          </a:stretch>
        </p:blipFill>
        <p:spPr bwMode="auto">
          <a:xfrm>
            <a:off x="287338" y="1357313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工作</a:t>
            </a:r>
            <a:r>
              <a:rPr lang="zh-CN" altLang="en-US" sz="2400" dirty="0" smtClean="0"/>
              <a:t>特点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sz="2400" dirty="0" smtClean="0"/>
              <a:t>管理员将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多个作业</a:t>
            </a:r>
            <a:r>
              <a:rPr lang="zh-CN" altLang="en-US" sz="2400" dirty="0" smtClean="0"/>
              <a:t>输入到</a:t>
            </a:r>
            <a:r>
              <a:rPr lang="zh-CN" altLang="en-US" sz="2400" dirty="0" smtClean="0">
                <a:solidFill>
                  <a:srgbClr val="FF0000"/>
                </a:solidFill>
              </a:rPr>
              <a:t>磁盘</a:t>
            </a:r>
            <a:r>
              <a:rPr lang="zh-CN" altLang="en-US" sz="2400" dirty="0" smtClean="0"/>
              <a:t>形成</a:t>
            </a:r>
            <a:r>
              <a:rPr lang="zh-CN" altLang="en-US" sz="2400" b="1" dirty="0">
                <a:solidFill>
                  <a:srgbClr val="FF0000"/>
                </a:solidFill>
              </a:rPr>
              <a:t>作业队列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监控程序</a:t>
            </a:r>
            <a:r>
              <a:rPr lang="zh-CN" altLang="en-US" sz="2400" dirty="0" smtClean="0"/>
              <a:t>依次自动处理</a:t>
            </a:r>
            <a:r>
              <a:rPr lang="zh-CN" altLang="en-US" sz="2400" dirty="0" smtClean="0">
                <a:solidFill>
                  <a:srgbClr val="FF0000"/>
                </a:solidFill>
              </a:rPr>
              <a:t>磁盘</a:t>
            </a:r>
            <a:r>
              <a:rPr lang="zh-CN" altLang="en-US" sz="2400" dirty="0" smtClean="0"/>
              <a:t>中每个作业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>
                <a:solidFill>
                  <a:srgbClr val="0000FF"/>
                </a:solidFill>
              </a:rPr>
              <a:t>装入</a:t>
            </a:r>
            <a:r>
              <a:rPr lang="en-US" altLang="zh-CN" sz="2400" dirty="0" smtClean="0">
                <a:solidFill>
                  <a:srgbClr val="0000FF"/>
                </a:solidFill>
              </a:rPr>
              <a:t>—</a:t>
            </a:r>
            <a:r>
              <a:rPr lang="zh-CN" altLang="en-US" sz="2400" dirty="0" smtClean="0">
                <a:solidFill>
                  <a:srgbClr val="0000FF"/>
                </a:solidFill>
              </a:rPr>
              <a:t>运行</a:t>
            </a:r>
            <a:r>
              <a:rPr lang="en-US" altLang="zh-CN" sz="2400" dirty="0" smtClean="0">
                <a:solidFill>
                  <a:srgbClr val="0000FF"/>
                </a:solidFill>
              </a:rPr>
              <a:t>—</a:t>
            </a:r>
            <a:r>
              <a:rPr lang="zh-CN" altLang="en-US" sz="2400" dirty="0" smtClean="0">
                <a:solidFill>
                  <a:srgbClr val="0000FF"/>
                </a:solidFill>
              </a:rPr>
              <a:t>撤出</a:t>
            </a:r>
            <a:r>
              <a:rPr lang="en-US" altLang="zh-CN" sz="2400" dirty="0" smtClean="0">
                <a:solidFill>
                  <a:srgbClr val="0000FF"/>
                </a:solidFill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</a:rPr>
              <a:t>装入</a:t>
            </a:r>
            <a:r>
              <a:rPr lang="en-US" altLang="zh-CN" sz="2400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</a:rPr>
              <a:t>运行</a:t>
            </a:r>
            <a:r>
              <a:rPr lang="en-US" altLang="zh-CN" sz="2400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</a:rPr>
              <a:t>撤出</a:t>
            </a:r>
            <a:r>
              <a:rPr lang="en-US" altLang="zh-CN" sz="2400" dirty="0" smtClean="0">
                <a:solidFill>
                  <a:srgbClr val="00B050"/>
                </a:solidFill>
              </a:rPr>
              <a:t> …….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sz="2400" dirty="0" smtClean="0"/>
              <a:t>运行完毕，通知用户取结果</a:t>
            </a:r>
          </a:p>
          <a:p>
            <a:pPr eaLnBrk="1" hangingPunct="1"/>
            <a:r>
              <a:rPr lang="zh-CN" altLang="en-US" sz="2400" dirty="0" smtClean="0"/>
              <a:t>特点</a:t>
            </a:r>
          </a:p>
          <a:p>
            <a:pPr lvl="1" eaLnBrk="1" hangingPunct="1"/>
            <a:r>
              <a:rPr lang="zh-CN" altLang="en-US" sz="2400" dirty="0" smtClean="0"/>
              <a:t>一</a:t>
            </a:r>
            <a:r>
              <a:rPr lang="zh-CN" altLang="en-US" sz="2400" b="0" dirty="0" smtClean="0"/>
              <a:t>批：作业队列</a:t>
            </a:r>
            <a:endParaRPr lang="en-US" altLang="zh-CN" sz="2400" b="0" dirty="0" smtClean="0"/>
          </a:p>
          <a:p>
            <a:pPr lvl="1" eaLnBrk="1" hangingPunct="1"/>
            <a:r>
              <a:rPr lang="zh-CN" altLang="en-US" sz="2400" dirty="0" smtClean="0"/>
              <a:t>自动：识别作业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单道：</a:t>
            </a:r>
            <a:r>
              <a:rPr lang="zh-CN" altLang="en-US" sz="2400" dirty="0" smtClean="0"/>
              <a:t>串行</a:t>
            </a:r>
            <a:endParaRPr lang="zh-CN" alt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01561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单道批处理系统中的作业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8" y="1728788"/>
            <a:ext cx="36004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2613" y="1484313"/>
            <a:ext cx="1611312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3925" y="1484313"/>
            <a:ext cx="1547813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380288" y="4411663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宋体" pitchFamily="2" charset="-122"/>
              </a:rPr>
              <a:t>监控程序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016125" y="4772025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宋体" pitchFamily="2" charset="-122"/>
              </a:rPr>
              <a:t>一个作业的卡片序列</a:t>
            </a: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 rot="16200000" flipH="1">
            <a:off x="3312319" y="2997994"/>
            <a:ext cx="288925" cy="3024187"/>
          </a:xfrm>
          <a:prstGeom prst="rightBrace">
            <a:avLst>
              <a:gd name="adj1" fmla="val 87225"/>
              <a:gd name="adj2" fmla="val 4750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单道批处理的两种实现方式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：联机批处理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特点：主机控制输入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</a:p>
          <a:p>
            <a:pPr lvl="1" eaLnBrk="1" hangingPunct="1"/>
            <a:r>
              <a:rPr lang="zh-CN" altLang="en-US" dirty="0" smtClean="0"/>
              <a:t>缺点：系统效率低</a:t>
            </a:r>
          </a:p>
          <a:p>
            <a:pPr eaLnBrk="1" hangingPunct="1"/>
            <a:endParaRPr lang="zh-CN" altLang="en-US" dirty="0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700213"/>
            <a:ext cx="8424863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5041106" y="765175"/>
            <a:ext cx="223224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实线：数据流   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虚线：控制流</a:t>
            </a:r>
          </a:p>
        </p:txBody>
      </p:sp>
    </p:spTree>
    <p:extLst>
      <p:ext uri="{BB962C8B-B14F-4D97-AF65-F5344CB8AC3E}">
        <p14:creationId xmlns:p14="http://schemas.microsoft.com/office/powerpoint/2010/main" val="320066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批处理的两种实现方式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：脱机批处理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特点：卫星机控制输入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</a:p>
          <a:p>
            <a:pPr lvl="1" eaLnBrk="1" hangingPunct="1"/>
            <a:r>
              <a:rPr lang="zh-CN" altLang="en-US" dirty="0" smtClean="0"/>
              <a:t>优点：系统效率高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763713" y="1773238"/>
            <a:ext cx="5903912" cy="2393950"/>
            <a:chOff x="192" y="1200"/>
            <a:chExt cx="5424" cy="2423"/>
          </a:xfrm>
        </p:grpSpPr>
        <p:sp>
          <p:nvSpPr>
            <p:cNvPr id="18438" name="Text Box 5"/>
            <p:cNvSpPr txBox="1">
              <a:spLocks noChangeArrowheads="1"/>
            </p:cNvSpPr>
            <p:nvPr/>
          </p:nvSpPr>
          <p:spPr bwMode="auto">
            <a:xfrm>
              <a:off x="192" y="1493"/>
              <a:ext cx="871" cy="3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itchFamily="18" charset="0"/>
                </a:rPr>
                <a:t>读卡机</a:t>
              </a:r>
            </a:p>
          </p:txBody>
        </p:sp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192" y="2859"/>
              <a:ext cx="871" cy="3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itchFamily="18" charset="0"/>
                </a:rPr>
                <a:t>打印机</a:t>
              </a:r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2129" y="1200"/>
              <a:ext cx="1151" cy="3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latin typeface="Times New Roman" pitchFamily="18" charset="0"/>
                </a:rPr>
                <a:t>输入磁带</a:t>
              </a:r>
              <a:endParaRPr lang="zh-CN" altLang="en-US" sz="1800" dirty="0">
                <a:latin typeface="Times New Roman" pitchFamily="18" charset="0"/>
              </a:endParaRPr>
            </a:p>
          </p:txBody>
        </p:sp>
        <p:sp>
          <p:nvSpPr>
            <p:cNvPr id="18441" name="Text Box 8"/>
            <p:cNvSpPr txBox="1">
              <a:spLocks noChangeArrowheads="1"/>
            </p:cNvSpPr>
            <p:nvPr/>
          </p:nvSpPr>
          <p:spPr bwMode="auto">
            <a:xfrm>
              <a:off x="4560" y="2176"/>
              <a:ext cx="1056" cy="3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itchFamily="18" charset="0"/>
                </a:rPr>
                <a:t>运行日志</a:t>
              </a:r>
            </a:p>
          </p:txBody>
        </p:sp>
        <p:sp>
          <p:nvSpPr>
            <p:cNvPr id="18442" name="Text Box 9"/>
            <p:cNvSpPr txBox="1">
              <a:spLocks noChangeArrowheads="1"/>
            </p:cNvSpPr>
            <p:nvPr/>
          </p:nvSpPr>
          <p:spPr bwMode="auto">
            <a:xfrm>
              <a:off x="3377" y="2176"/>
              <a:ext cx="775" cy="3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3300"/>
                  </a:solidFill>
                  <a:latin typeface="Times New Roman" pitchFamily="18" charset="0"/>
                </a:rPr>
                <a:t>主机</a:t>
              </a:r>
            </a:p>
          </p:txBody>
        </p:sp>
        <p:sp>
          <p:nvSpPr>
            <p:cNvPr id="18443" name="Text Box 10"/>
            <p:cNvSpPr txBox="1">
              <a:spLocks noChangeArrowheads="1"/>
            </p:cNvSpPr>
            <p:nvPr/>
          </p:nvSpPr>
          <p:spPr bwMode="auto">
            <a:xfrm>
              <a:off x="1354" y="2176"/>
              <a:ext cx="998" cy="3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3300"/>
                  </a:solidFill>
                  <a:latin typeface="Times New Roman" pitchFamily="18" charset="0"/>
                </a:rPr>
                <a:t>卫星机</a:t>
              </a:r>
            </a:p>
          </p:txBody>
        </p:sp>
        <p:sp>
          <p:nvSpPr>
            <p:cNvPr id="18444" name="Oval 11"/>
            <p:cNvSpPr>
              <a:spLocks noChangeArrowheads="1"/>
            </p:cNvSpPr>
            <p:nvPr/>
          </p:nvSpPr>
          <p:spPr bwMode="auto">
            <a:xfrm>
              <a:off x="2699" y="1590"/>
              <a:ext cx="290" cy="29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Oval 12"/>
            <p:cNvSpPr>
              <a:spLocks noChangeArrowheads="1"/>
            </p:cNvSpPr>
            <p:nvPr/>
          </p:nvSpPr>
          <p:spPr bwMode="auto">
            <a:xfrm>
              <a:off x="2699" y="2957"/>
              <a:ext cx="290" cy="2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3071" y="1200"/>
              <a:ext cx="1706" cy="3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latin typeface="Times New Roman" pitchFamily="18" charset="0"/>
                </a:rPr>
                <a:t>执行程序磁带</a:t>
              </a:r>
              <a:endParaRPr lang="zh-CN" altLang="en-US" sz="1800" dirty="0">
                <a:latin typeface="Times New Roman" pitchFamily="18" charset="0"/>
              </a:endParaRPr>
            </a:p>
          </p:txBody>
        </p:sp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3216" y="3233"/>
              <a:ext cx="943" cy="3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itchFamily="18" charset="0"/>
                </a:rPr>
                <a:t>系统库</a:t>
              </a:r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2129" y="3233"/>
              <a:ext cx="1151" cy="3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latin typeface="Times New Roman" pitchFamily="18" charset="0"/>
                </a:rPr>
                <a:t>输出磁带</a:t>
              </a:r>
              <a:endParaRPr lang="zh-CN" altLang="en-US" sz="1800" dirty="0">
                <a:latin typeface="Times New Roman" pitchFamily="18" charset="0"/>
              </a:endParaRPr>
            </a:p>
          </p:txBody>
        </p:sp>
        <p:sp>
          <p:nvSpPr>
            <p:cNvPr id="18449" name="Line 16"/>
            <p:cNvSpPr>
              <a:spLocks noChangeShapeType="1"/>
            </p:cNvSpPr>
            <p:nvPr/>
          </p:nvSpPr>
          <p:spPr bwMode="auto">
            <a:xfrm>
              <a:off x="1063" y="1786"/>
              <a:ext cx="581" cy="3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7"/>
            <p:cNvSpPr>
              <a:spLocks noChangeShapeType="1"/>
            </p:cNvSpPr>
            <p:nvPr/>
          </p:nvSpPr>
          <p:spPr bwMode="auto">
            <a:xfrm flipH="1">
              <a:off x="1063" y="2566"/>
              <a:ext cx="581" cy="4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8"/>
            <p:cNvSpPr>
              <a:spLocks noChangeShapeType="1"/>
            </p:cNvSpPr>
            <p:nvPr/>
          </p:nvSpPr>
          <p:spPr bwMode="auto">
            <a:xfrm flipV="1">
              <a:off x="2129" y="1741"/>
              <a:ext cx="594" cy="4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19"/>
            <p:cNvSpPr>
              <a:spLocks noChangeShapeType="1"/>
            </p:cNvSpPr>
            <p:nvPr/>
          </p:nvSpPr>
          <p:spPr bwMode="auto">
            <a:xfrm>
              <a:off x="2129" y="2566"/>
              <a:ext cx="575" cy="4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20"/>
            <p:cNvSpPr>
              <a:spLocks noChangeShapeType="1"/>
            </p:cNvSpPr>
            <p:nvPr/>
          </p:nvSpPr>
          <p:spPr bwMode="auto">
            <a:xfrm>
              <a:off x="2989" y="1786"/>
              <a:ext cx="388" cy="3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21"/>
            <p:cNvSpPr>
              <a:spLocks noChangeShapeType="1"/>
            </p:cNvSpPr>
            <p:nvPr/>
          </p:nvSpPr>
          <p:spPr bwMode="auto">
            <a:xfrm flipV="1">
              <a:off x="2989" y="2566"/>
              <a:ext cx="388" cy="4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Oval 22"/>
            <p:cNvSpPr>
              <a:spLocks noChangeArrowheads="1"/>
            </p:cNvSpPr>
            <p:nvPr/>
          </p:nvSpPr>
          <p:spPr bwMode="auto">
            <a:xfrm>
              <a:off x="3571" y="1590"/>
              <a:ext cx="290" cy="29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Oval 23"/>
            <p:cNvSpPr>
              <a:spLocks noChangeArrowheads="1"/>
            </p:cNvSpPr>
            <p:nvPr/>
          </p:nvSpPr>
          <p:spPr bwMode="auto">
            <a:xfrm>
              <a:off x="3571" y="2957"/>
              <a:ext cx="290" cy="2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3716" y="1883"/>
              <a:ext cx="0" cy="2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5"/>
            <p:cNvSpPr>
              <a:spLocks noChangeShapeType="1"/>
            </p:cNvSpPr>
            <p:nvPr/>
          </p:nvSpPr>
          <p:spPr bwMode="auto">
            <a:xfrm flipV="1">
              <a:off x="3724" y="2566"/>
              <a:ext cx="0" cy="3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6"/>
            <p:cNvSpPr>
              <a:spLocks noChangeShapeType="1"/>
            </p:cNvSpPr>
            <p:nvPr/>
          </p:nvSpPr>
          <p:spPr bwMode="auto">
            <a:xfrm flipV="1">
              <a:off x="4152" y="2364"/>
              <a:ext cx="422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7" name="Line 27"/>
          <p:cNvSpPr>
            <a:spLocks noChangeShapeType="1"/>
          </p:cNvSpPr>
          <p:nvPr/>
        </p:nvSpPr>
        <p:spPr bwMode="auto">
          <a:xfrm>
            <a:off x="5075238" y="1341438"/>
            <a:ext cx="0" cy="3022600"/>
          </a:xfrm>
          <a:prstGeom prst="line">
            <a:avLst/>
          </a:prstGeom>
          <a:noFill/>
          <a:ln w="5715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175"/>
            <a:ext cx="7199313" cy="519113"/>
          </a:xfrm>
        </p:spPr>
        <p:txBody>
          <a:bodyPr/>
          <a:lstStyle/>
          <a:p>
            <a:pPr eaLnBrk="1" hangingPunct="1"/>
            <a:r>
              <a:rPr lang="zh-CN" altLang="en-US" smtClean="0"/>
              <a:t>单道批处理系统中</a:t>
            </a:r>
            <a:r>
              <a:rPr lang="en-US" altLang="zh-CN" smtClean="0"/>
              <a:t>CPU</a:t>
            </a:r>
            <a:r>
              <a:rPr lang="zh-CN" altLang="en-US" smtClean="0"/>
              <a:t>利用情况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2235200" y="1346200"/>
            <a:ext cx="8048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040063" y="1344613"/>
            <a:ext cx="0" cy="1076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040063" y="2420938"/>
            <a:ext cx="2000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240088" y="242411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3240088" y="3500438"/>
            <a:ext cx="12080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4448175" y="242411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448175" y="2420938"/>
            <a:ext cx="2000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4648200" y="134461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648200" y="1341438"/>
            <a:ext cx="10064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654675" y="134461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654675" y="2420938"/>
            <a:ext cx="2000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5854700" y="242411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5854700" y="3500438"/>
            <a:ext cx="10064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V="1">
            <a:off x="6861175" y="242411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861175" y="2420938"/>
            <a:ext cx="20161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V="1">
            <a:off x="7062788" y="134461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7062788" y="1346200"/>
            <a:ext cx="100488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3040063" y="98425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3308350" y="2060575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V="1">
            <a:off x="4540250" y="3429000"/>
            <a:ext cx="0" cy="179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5654675" y="981075"/>
            <a:ext cx="0" cy="179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5854700" y="2060575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V="1">
            <a:off x="6988175" y="3429000"/>
            <a:ext cx="0" cy="179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3027363" y="908050"/>
            <a:ext cx="9350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FF"/>
                </a:solidFill>
                <a:latin typeface="Times New Roman" pitchFamily="18" charset="0"/>
              </a:rPr>
              <a:t>I/O</a:t>
            </a:r>
            <a:r>
              <a:rPr kumimoji="1" lang="zh-CN" altLang="en-US" sz="1600" b="1">
                <a:solidFill>
                  <a:srgbClr val="0000FF"/>
                </a:solidFill>
                <a:latin typeface="Times New Roman" pitchFamily="18" charset="0"/>
              </a:rPr>
              <a:t>请求</a:t>
            </a:r>
            <a:r>
              <a:rPr kumimoji="1" lang="zh-CN" altLang="en-US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5619750" y="908050"/>
            <a:ext cx="9350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FF"/>
                </a:solidFill>
                <a:latin typeface="Times New Roman" pitchFamily="18" charset="0"/>
              </a:rPr>
              <a:t>I/O</a:t>
            </a:r>
            <a:r>
              <a:rPr kumimoji="1" lang="zh-CN" altLang="en-US" sz="1600" b="1">
                <a:solidFill>
                  <a:srgbClr val="0000FF"/>
                </a:solidFill>
                <a:latin typeface="Times New Roman" pitchFamily="18" charset="0"/>
              </a:rPr>
              <a:t>请求</a:t>
            </a:r>
            <a:r>
              <a:rPr kumimoji="1" lang="zh-CN" altLang="en-US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3314700" y="1989138"/>
            <a:ext cx="9350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1600" b="1">
                <a:solidFill>
                  <a:srgbClr val="0000FF"/>
                </a:solidFill>
                <a:latin typeface="Times New Roman" pitchFamily="18" charset="0"/>
              </a:rPr>
              <a:t>启动</a:t>
            </a:r>
            <a:r>
              <a:rPr kumimoji="1" lang="en-US" altLang="zh-CN" sz="1600" b="1">
                <a:solidFill>
                  <a:srgbClr val="0000FF"/>
                </a:solidFill>
                <a:latin typeface="Times New Roman" pitchFamily="18" charset="0"/>
              </a:rPr>
              <a:t>I/O</a:t>
            </a:r>
            <a:r>
              <a:rPr kumimoji="1" lang="zh-CN" altLang="en-US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5907088" y="1989138"/>
            <a:ext cx="9350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1600" b="1">
                <a:solidFill>
                  <a:srgbClr val="0000FF"/>
                </a:solidFill>
                <a:latin typeface="Times New Roman" pitchFamily="18" charset="0"/>
              </a:rPr>
              <a:t>启动</a:t>
            </a:r>
            <a:r>
              <a:rPr kumimoji="1" lang="en-US" altLang="zh-CN" sz="1600" b="1">
                <a:solidFill>
                  <a:srgbClr val="0000FF"/>
                </a:solidFill>
                <a:latin typeface="Times New Roman" pitchFamily="18" charset="0"/>
              </a:rPr>
              <a:t>I/O</a:t>
            </a:r>
            <a:r>
              <a:rPr kumimoji="1" lang="zh-CN" altLang="en-US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4540250" y="3355975"/>
            <a:ext cx="9350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FF"/>
                </a:solidFill>
                <a:latin typeface="Times New Roman" pitchFamily="18" charset="0"/>
              </a:rPr>
              <a:t>I/O</a:t>
            </a:r>
            <a:r>
              <a:rPr kumimoji="1" lang="zh-CN" altLang="en-US" sz="1600" b="1">
                <a:solidFill>
                  <a:srgbClr val="0000FF"/>
                </a:solidFill>
                <a:latin typeface="Times New Roman" pitchFamily="18" charset="0"/>
              </a:rPr>
              <a:t>完成</a:t>
            </a:r>
            <a:r>
              <a:rPr kumimoji="1" lang="zh-CN" altLang="en-US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6988175" y="3355975"/>
            <a:ext cx="9350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FF"/>
                </a:solidFill>
                <a:latin typeface="Times New Roman" pitchFamily="18" charset="0"/>
              </a:rPr>
              <a:t>I/O</a:t>
            </a:r>
            <a:r>
              <a:rPr kumimoji="1" lang="zh-CN" altLang="en-US" sz="1600" b="1">
                <a:solidFill>
                  <a:srgbClr val="0000FF"/>
                </a:solidFill>
                <a:latin typeface="Times New Roman" pitchFamily="18" charset="0"/>
              </a:rPr>
              <a:t>完成</a:t>
            </a:r>
            <a:r>
              <a:rPr kumimoji="1" lang="zh-CN" altLang="en-US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1160463" y="1123950"/>
            <a:ext cx="996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solidFill>
                  <a:srgbClr val="FF3300"/>
                </a:solidFill>
                <a:latin typeface="Times New Roman" pitchFamily="18" charset="0"/>
              </a:rPr>
              <a:t>用户程序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1160463" y="2227263"/>
            <a:ext cx="996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solidFill>
                  <a:srgbClr val="FF3300"/>
                </a:solidFill>
                <a:latin typeface="Times New Roman" pitchFamily="18" charset="0"/>
              </a:rPr>
              <a:t>监控程序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1201738" y="3284538"/>
            <a:ext cx="8858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FF"/>
                </a:solidFill>
                <a:latin typeface="Times New Roman" pitchFamily="18" charset="0"/>
              </a:rPr>
              <a:t>I/O</a:t>
            </a:r>
            <a:r>
              <a:rPr kumimoji="1" lang="zh-CN" altLang="en-US" sz="1600" b="1">
                <a:solidFill>
                  <a:srgbClr val="0000FF"/>
                </a:solidFill>
                <a:latin typeface="Times New Roman" pitchFamily="18" charset="0"/>
              </a:rPr>
              <a:t>操作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160463" y="4003675"/>
            <a:ext cx="6985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7689850" y="4027488"/>
            <a:ext cx="590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solidFill>
                  <a:srgbClr val="0000FF"/>
                </a:solidFill>
                <a:latin typeface="Times New Roman" pitchFamily="18" charset="0"/>
              </a:rPr>
              <a:t>时间</a:t>
            </a:r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800100" y="4278313"/>
            <a:ext cx="73453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红色：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CPU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在工作  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蓝色：外设在工作</a:t>
            </a:r>
          </a:p>
        </p:txBody>
      </p:sp>
      <p:sp>
        <p:nvSpPr>
          <p:cNvPr id="216103" name="Rectangle 39"/>
          <p:cNvSpPr>
            <a:spLocks noChangeArrowheads="1"/>
          </p:cNvSpPr>
          <p:nvPr/>
        </p:nvSpPr>
        <p:spPr bwMode="auto">
          <a:xfrm>
            <a:off x="800100" y="4926013"/>
            <a:ext cx="8777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现象： 外设工作时</a:t>
            </a:r>
            <a:r>
              <a:rPr kumimoji="1" lang="en-US" altLang="zh-CN" sz="2800" b="1">
                <a:latin typeface="Times New Roman" pitchFamily="18" charset="0"/>
              </a:rPr>
              <a:t>CPU</a:t>
            </a:r>
            <a:r>
              <a:rPr kumimoji="1" lang="zh-CN" altLang="en-US" sz="2800" b="1">
                <a:latin typeface="Times New Roman" pitchFamily="18" charset="0"/>
              </a:rPr>
              <a:t>空闲， </a:t>
            </a:r>
            <a:r>
              <a:rPr kumimoji="1" lang="en-US" altLang="zh-CN" sz="2800" b="1"/>
              <a:t>CPU</a:t>
            </a:r>
            <a:r>
              <a:rPr kumimoji="1" lang="zh-CN" altLang="en-US" sz="2800" b="1"/>
              <a:t>工作时外设空闲</a:t>
            </a:r>
            <a:r>
              <a:rPr kumimoji="1" lang="zh-CN" altLang="en-US" sz="2800" b="1">
                <a:latin typeface="Times New Roman" pitchFamily="18" charset="0"/>
              </a:rPr>
              <a:t>。</a:t>
            </a:r>
          </a:p>
        </p:txBody>
      </p:sp>
      <p:sp>
        <p:nvSpPr>
          <p:cNvPr id="216104" name="Rectangle 40"/>
          <p:cNvSpPr>
            <a:spLocks noChangeArrowheads="1"/>
          </p:cNvSpPr>
          <p:nvPr/>
        </p:nvSpPr>
        <p:spPr bwMode="auto">
          <a:xfrm>
            <a:off x="792163" y="5502275"/>
            <a:ext cx="57626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结论：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CPU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和外设效率低。</a:t>
            </a:r>
          </a:p>
        </p:txBody>
      </p:sp>
    </p:spTree>
    <p:extLst>
      <p:ext uri="{BB962C8B-B14F-4D97-AF65-F5344CB8AC3E}">
        <p14:creationId xmlns:p14="http://schemas.microsoft.com/office/powerpoint/2010/main" val="116693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03" grpId="0"/>
      <p:bldP spid="2161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</a:t>
            </a:r>
            <a:r>
              <a:rPr lang="zh-CN" altLang="en-US" dirty="0" smtClean="0">
                <a:latin typeface="宋体" pitchFamily="2" charset="-122"/>
              </a:rPr>
              <a:t>多道批处理</a:t>
            </a:r>
            <a:r>
              <a:rPr lang="zh-CN" altLang="en-US" dirty="0" smtClean="0"/>
              <a:t>系统</a:t>
            </a:r>
            <a:endParaRPr lang="en-US" altLang="zh-CN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>
                <a:latin typeface="宋体" pitchFamily="2" charset="-122"/>
              </a:rPr>
              <a:t>多道程序设计技术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在内存中存放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多道</a:t>
            </a:r>
            <a:r>
              <a:rPr lang="zh-CN" altLang="en-US" dirty="0" smtClean="0">
                <a:latin typeface="宋体" pitchFamily="2" charset="-122"/>
              </a:rPr>
              <a:t>程序,当某道程序因为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某种原因</a:t>
            </a:r>
            <a:r>
              <a:rPr lang="zh-CN" altLang="en-US" dirty="0" smtClean="0">
                <a:latin typeface="宋体" pitchFamily="2" charset="-122"/>
              </a:rPr>
              <a:t>（例如请求</a:t>
            </a:r>
            <a:r>
              <a:rPr lang="en-US" altLang="zh-CN" dirty="0" smtClean="0">
                <a:latin typeface="宋体" pitchFamily="2" charset="-122"/>
              </a:rPr>
              <a:t>I/O</a:t>
            </a:r>
            <a:r>
              <a:rPr lang="zh-CN" altLang="en-US" dirty="0" smtClean="0">
                <a:latin typeface="宋体" pitchFamily="2" charset="-122"/>
              </a:rPr>
              <a:t>时）不能继续运行时，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监控程序</a:t>
            </a:r>
            <a:r>
              <a:rPr lang="zh-CN" altLang="en-US" dirty="0" smtClean="0">
                <a:latin typeface="宋体" pitchFamily="2" charset="-122"/>
              </a:rPr>
              <a:t>便调度另一程序投入运行。这样可以使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尽量处于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忙碌</a:t>
            </a:r>
            <a:r>
              <a:rPr lang="zh-CN" altLang="en-US" dirty="0" smtClean="0">
                <a:latin typeface="宋体" pitchFamily="2" charset="-122"/>
              </a:rPr>
              <a:t>状态，提高系统效率。</a:t>
            </a:r>
          </a:p>
          <a:p>
            <a:pPr eaLnBrk="1" hangingPunct="1"/>
            <a:r>
              <a:rPr lang="zh-CN" altLang="en-US" sz="3200" dirty="0" smtClean="0"/>
              <a:t>多道批处理系统</a:t>
            </a:r>
          </a:p>
          <a:p>
            <a:pPr lvl="1" eaLnBrk="1" hangingPunct="1"/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FF0000"/>
                </a:solidFill>
              </a:rPr>
              <a:t>多道程序设计技术</a:t>
            </a:r>
            <a:r>
              <a:rPr lang="zh-CN" altLang="en-US" dirty="0" smtClean="0"/>
              <a:t>实现的批处理系统称为</a:t>
            </a:r>
            <a:r>
              <a:rPr lang="zh-CN" altLang="en-US" dirty="0" smtClean="0">
                <a:solidFill>
                  <a:srgbClr val="FF0000"/>
                </a:solidFill>
              </a:rPr>
              <a:t>多道批处理系统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07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多道批处理系统的设计目的</a:t>
            </a:r>
          </a:p>
          <a:p>
            <a:pPr lvl="1" eaLnBrk="1" hangingPunct="1"/>
            <a:r>
              <a:rPr lang="zh-CN" altLang="en-US" sz="2400" dirty="0" smtClean="0"/>
              <a:t>提高系统的利用率（或吞吐量）</a:t>
            </a:r>
          </a:p>
          <a:p>
            <a:pPr lvl="2" eaLnBrk="1" hangingPunct="1"/>
            <a:r>
              <a:rPr lang="en-US" altLang="zh-CN" sz="2400" dirty="0" smtClean="0"/>
              <a:t>CPU</a:t>
            </a:r>
            <a:r>
              <a:rPr lang="zh-CN" altLang="en-US" sz="2400" dirty="0" smtClean="0"/>
              <a:t>与外设并行</a:t>
            </a:r>
          </a:p>
          <a:p>
            <a:pPr lvl="2" eaLnBrk="1" hangingPunct="1"/>
            <a:r>
              <a:rPr lang="zh-CN" altLang="en-US" sz="2400" dirty="0" smtClean="0"/>
              <a:t>外设之间也并行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847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多道程序相互穿插的运行过程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两个程序的例子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838450" y="1698625"/>
            <a:ext cx="533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643563" y="1698625"/>
            <a:ext cx="12192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357563" y="1698625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344863" y="2693988"/>
            <a:ext cx="3238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5414963" y="2689225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576763" y="2689225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6862763" y="2689225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805363" y="2689225"/>
            <a:ext cx="0" cy="1143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376488" y="4557713"/>
            <a:ext cx="662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147763" y="1522413"/>
            <a:ext cx="823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3300"/>
                </a:solidFill>
                <a:latin typeface="宋体" pitchFamily="2" charset="-122"/>
              </a:rPr>
              <a:t>程序</a:t>
            </a:r>
            <a:r>
              <a:rPr lang="en-US" altLang="zh-CN" b="1">
                <a:solidFill>
                  <a:srgbClr val="003300"/>
                </a:solidFill>
                <a:latin typeface="宋体" pitchFamily="2" charset="-122"/>
              </a:rPr>
              <a:t>A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174750" y="2460625"/>
            <a:ext cx="1700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管理程序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174750" y="3070225"/>
            <a:ext cx="1700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磁盘操作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1174750" y="3603625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磁带操作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545138" y="245745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宋体" pitchFamily="2" charset="-122"/>
              </a:rPr>
              <a:t>调度</a:t>
            </a:r>
            <a:r>
              <a:rPr lang="en-US" altLang="zh-CN" sz="1800">
                <a:latin typeface="宋体" pitchFamily="2" charset="-122"/>
              </a:rPr>
              <a:t>A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5353050" y="304482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宋体" pitchFamily="2" charset="-122"/>
              </a:rPr>
              <a:t>I/O</a:t>
            </a:r>
            <a:r>
              <a:rPr lang="zh-CN" altLang="en-US" sz="1800">
                <a:latin typeface="宋体" pitchFamily="2" charset="-122"/>
              </a:rPr>
              <a:t>结束</a:t>
            </a:r>
          </a:p>
        </p:txBody>
      </p:sp>
      <p:sp>
        <p:nvSpPr>
          <p:cNvPr id="23571" name="AutoShape 19"/>
          <p:cNvSpPr>
            <a:spLocks/>
          </p:cNvSpPr>
          <p:nvPr/>
        </p:nvSpPr>
        <p:spPr bwMode="auto">
          <a:xfrm>
            <a:off x="8413750" y="1470025"/>
            <a:ext cx="125413" cy="1219200"/>
          </a:xfrm>
          <a:prstGeom prst="rightBrace">
            <a:avLst>
              <a:gd name="adj1" fmla="val 810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72" name="AutoShape 20"/>
          <p:cNvSpPr>
            <a:spLocks/>
          </p:cNvSpPr>
          <p:nvPr/>
        </p:nvSpPr>
        <p:spPr bwMode="auto">
          <a:xfrm>
            <a:off x="8413750" y="3146425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8583613" y="1500188"/>
            <a:ext cx="48895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b="1">
                <a:solidFill>
                  <a:srgbClr val="FF3300"/>
                </a:solidFill>
                <a:latin typeface="宋体" pitchFamily="2" charset="-122"/>
              </a:rPr>
              <a:t>运行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8583613" y="3028950"/>
            <a:ext cx="4889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</a:rPr>
              <a:t>外</a:t>
            </a:r>
            <a:r>
              <a:rPr lang="zh-CN" altLang="en-US" b="1">
                <a:solidFill>
                  <a:srgbClr val="FF3300"/>
                </a:solidFill>
                <a:latin typeface="宋体" pitchFamily="2" charset="-122"/>
              </a:rPr>
              <a:t>设运行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5629275" y="1698625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6835775" y="1698625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3662363" y="2108200"/>
            <a:ext cx="914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7091363" y="2155825"/>
            <a:ext cx="914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3662363" y="2155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4576763" y="2155825"/>
            <a:ext cx="0" cy="533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7091363" y="2155825"/>
            <a:ext cx="0" cy="533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 flipV="1">
            <a:off x="3644900" y="3222625"/>
            <a:ext cx="17637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3667125" y="2689225"/>
            <a:ext cx="0" cy="5334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>
            <a:off x="5414963" y="2689225"/>
            <a:ext cx="0" cy="5334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805363" y="3832225"/>
            <a:ext cx="2057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6850063" y="2689225"/>
            <a:ext cx="0" cy="1143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6775450" y="357505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宋体" pitchFamily="2" charset="-122"/>
              </a:rPr>
              <a:t>I/O</a:t>
            </a:r>
            <a:r>
              <a:rPr lang="zh-CN" altLang="en-US" sz="1800">
                <a:latin typeface="宋体" pitchFamily="2" charset="-122"/>
              </a:rPr>
              <a:t>结束</a:t>
            </a:r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985000" y="2422525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宋体" pitchFamily="2" charset="-122"/>
              </a:rPr>
              <a:t>调度</a:t>
            </a:r>
            <a:r>
              <a:rPr lang="en-US" altLang="zh-CN" sz="1800">
                <a:latin typeface="宋体" pitchFamily="2" charset="-122"/>
              </a:rPr>
              <a:t>B</a:t>
            </a: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3567113" y="249396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宋体" pitchFamily="2" charset="-122"/>
              </a:rPr>
              <a:t>调度</a:t>
            </a:r>
            <a:r>
              <a:rPr lang="en-US" altLang="zh-CN" sz="1800">
                <a:latin typeface="宋体" pitchFamily="2" charset="-122"/>
              </a:rPr>
              <a:t>B</a:t>
            </a: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1147763" y="1958975"/>
            <a:ext cx="823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宋体" pitchFamily="2" charset="-122"/>
              </a:rPr>
              <a:t>程序</a:t>
            </a:r>
            <a:r>
              <a:rPr lang="en-US" altLang="zh-CN" b="1">
                <a:solidFill>
                  <a:srgbClr val="FF3300"/>
                </a:solidFill>
                <a:latin typeface="宋体" pitchFamily="2" charset="-122"/>
              </a:rPr>
              <a:t>B</a:t>
            </a: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4608513" y="4484688"/>
            <a:ext cx="8651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</a:rPr>
              <a:t>时间</a:t>
            </a:r>
          </a:p>
        </p:txBody>
      </p: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3294063" y="156845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itchFamily="18" charset="0"/>
              </a:rPr>
              <a:t>I/O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4505325" y="1978025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itchFamily="18" charset="0"/>
              </a:rPr>
              <a:t>I/O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223274" name="Text Box 42"/>
          <p:cNvSpPr txBox="1">
            <a:spLocks noChangeArrowheads="1"/>
          </p:cNvSpPr>
          <p:nvPr/>
        </p:nvSpPr>
        <p:spPr bwMode="auto">
          <a:xfrm>
            <a:off x="1152525" y="4988024"/>
            <a:ext cx="81359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A, B</a:t>
            </a:r>
            <a:r>
              <a:rPr kumimoji="1" lang="zh-CN" altLang="en-US" sz="2400" dirty="0">
                <a:latin typeface="Times New Roman" pitchFamily="18" charset="0"/>
              </a:rPr>
              <a:t>两道程序相互穿插地运行，使</a:t>
            </a:r>
            <a:r>
              <a:rPr kumimoji="1" lang="en-US" altLang="zh-CN" sz="2400" dirty="0">
                <a:latin typeface="Times New Roman" pitchFamily="18" charset="0"/>
              </a:rPr>
              <a:t>CPU</a:t>
            </a:r>
            <a:r>
              <a:rPr kumimoji="1" lang="zh-CN" altLang="en-US" sz="2400" dirty="0">
                <a:latin typeface="Times New Roman" pitchFamily="18" charset="0"/>
              </a:rPr>
              <a:t>和外设都尽量忙碌！</a:t>
            </a:r>
          </a:p>
        </p:txBody>
      </p:sp>
    </p:spTree>
    <p:extLst>
      <p:ext uri="{BB962C8B-B14F-4D97-AF65-F5344CB8AC3E}">
        <p14:creationId xmlns:p14="http://schemas.microsoft.com/office/powerpoint/2010/main" val="293396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多道批处理系统的特点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多道</a:t>
            </a:r>
          </a:p>
          <a:p>
            <a:pPr lvl="1" eaLnBrk="1" hangingPunct="1"/>
            <a:r>
              <a:rPr lang="zh-CN" altLang="en-US" smtClean="0"/>
              <a:t>内存同时存放多道程序</a:t>
            </a:r>
          </a:p>
          <a:p>
            <a:pPr eaLnBrk="1" hangingPunct="1"/>
            <a:r>
              <a:rPr lang="zh-CN" altLang="en-US" smtClean="0"/>
              <a:t>并行</a:t>
            </a:r>
          </a:p>
          <a:p>
            <a:pPr lvl="1" eaLnBrk="1" hangingPunct="1"/>
            <a:r>
              <a:rPr lang="zh-CN" altLang="en-US" smtClean="0"/>
              <a:t>宏观上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串行</a:t>
            </a:r>
          </a:p>
          <a:p>
            <a:pPr lvl="1" eaLnBrk="1" hangingPunct="1"/>
            <a:r>
              <a:rPr lang="zh-CN" altLang="en-US" smtClean="0"/>
              <a:t>微观上</a:t>
            </a:r>
          </a:p>
        </p:txBody>
      </p:sp>
    </p:spTree>
    <p:extLst>
      <p:ext uri="{BB962C8B-B14F-4D97-AF65-F5344CB8AC3E}">
        <p14:creationId xmlns:p14="http://schemas.microsoft.com/office/powerpoint/2010/main" val="31085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56433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34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24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56326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27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28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29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0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1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2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3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4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5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6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7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8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9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0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1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2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3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4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5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6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7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8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9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0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1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2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3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4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5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6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7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8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9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0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1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2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3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4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5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6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7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8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9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0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1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2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3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4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5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6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7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8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9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0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1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2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3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4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5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6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7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8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9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0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1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2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3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4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5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6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7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8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9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0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1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2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3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4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5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6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7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8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9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0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1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2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3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4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5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6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7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8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9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0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1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2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3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4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5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6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7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8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9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30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31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32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56325" name="Rectangle 115"/>
          <p:cNvSpPr>
            <a:spLocks noChangeArrowheads="1"/>
          </p:cNvSpPr>
          <p:nvPr/>
        </p:nvSpPr>
        <p:spPr bwMode="gray">
          <a:xfrm>
            <a:off x="2952750" y="2921685"/>
            <a:ext cx="6191250" cy="64633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 smtClean="0">
                <a:solidFill>
                  <a:srgbClr val="000000"/>
                </a:solidFill>
                <a:latin typeface="宋体" pitchFamily="2" charset="-122"/>
              </a:rPr>
              <a:t>1.1 </a:t>
            </a:r>
            <a:r>
              <a:rPr lang="zh-CN" altLang="en-US" sz="3600" b="1" dirty="0">
                <a:latin typeface="宋体" pitchFamily="2" charset="-122"/>
              </a:rPr>
              <a:t>操作系统</a:t>
            </a:r>
            <a:r>
              <a:rPr lang="zh-CN" altLang="en-US" sz="3600" b="1" dirty="0" smtClean="0">
                <a:latin typeface="宋体" pitchFamily="2" charset="-122"/>
              </a:rPr>
              <a:t>的定义</a:t>
            </a:r>
            <a:endParaRPr lang="zh-CN" altLang="en-US" sz="36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5254625" cy="579438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多道批处理系统的缺点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缺点</a:t>
            </a:r>
          </a:p>
          <a:p>
            <a:pPr lvl="1" eaLnBrk="1" hangingPunct="1"/>
            <a:r>
              <a:rPr lang="zh-CN" altLang="en-US" dirty="0" smtClean="0"/>
              <a:t>作业处理时间长</a:t>
            </a:r>
          </a:p>
          <a:p>
            <a:pPr lvl="1" eaLnBrk="1" hangingPunct="1"/>
            <a:r>
              <a:rPr lang="zh-CN" altLang="en-US" dirty="0" smtClean="0"/>
              <a:t>交互能力差</a:t>
            </a:r>
          </a:p>
          <a:p>
            <a:pPr lvl="1" eaLnBrk="1" hangingPunct="1"/>
            <a:r>
              <a:rPr lang="zh-CN" altLang="en-US" dirty="0" smtClean="0"/>
              <a:t>运行过程不确定</a:t>
            </a:r>
          </a:p>
        </p:txBody>
      </p:sp>
    </p:spTree>
    <p:extLst>
      <p:ext uri="{BB962C8B-B14F-4D97-AF65-F5344CB8AC3E}">
        <p14:creationId xmlns:p14="http://schemas.microsoft.com/office/powerpoint/2010/main" val="39438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60</a:t>
            </a:r>
            <a:r>
              <a:rPr lang="zh-CN" altLang="en-US" sz="2400" dirty="0" smtClean="0"/>
              <a:t>年代硬件的两个重大进展</a:t>
            </a:r>
          </a:p>
          <a:p>
            <a:pPr lvl="2" eaLnBrk="1" hangingPunct="1"/>
            <a:r>
              <a:rPr lang="zh-CN" altLang="en-US" sz="2400" dirty="0" smtClean="0"/>
              <a:t>中断技术</a:t>
            </a:r>
          </a:p>
          <a:p>
            <a:pPr lvl="3" eaLnBrk="1" hangingPunct="1"/>
            <a:r>
              <a:rPr lang="en-US" altLang="zh-CN" sz="2400" dirty="0" smtClean="0"/>
              <a:t>CPU</a:t>
            </a:r>
            <a:r>
              <a:rPr lang="zh-CN" altLang="en-US" sz="2400" dirty="0" smtClean="0"/>
              <a:t>收到外部信号（</a:t>
            </a:r>
            <a:r>
              <a:rPr lang="zh-CN" altLang="en-US" sz="2400" dirty="0" smtClean="0">
                <a:solidFill>
                  <a:srgbClr val="FF0000"/>
                </a:solidFill>
              </a:rPr>
              <a:t>中断信号</a:t>
            </a:r>
            <a:r>
              <a:rPr lang="zh-CN" altLang="en-US" sz="2400" dirty="0" smtClean="0"/>
              <a:t>）后，停止当前工作，转去处理该</a:t>
            </a:r>
            <a:r>
              <a:rPr lang="zh-CN" altLang="en-US" sz="2400" dirty="0" smtClean="0">
                <a:solidFill>
                  <a:srgbClr val="FF0000"/>
                </a:solidFill>
              </a:rPr>
              <a:t>外部事件</a:t>
            </a:r>
            <a:r>
              <a:rPr lang="zh-CN" altLang="en-US" sz="2400" dirty="0" smtClean="0"/>
              <a:t>，处理完毕后回到原来工作的中断处（</a:t>
            </a:r>
            <a:r>
              <a:rPr lang="zh-CN" altLang="en-US" sz="2400" dirty="0" smtClean="0">
                <a:solidFill>
                  <a:srgbClr val="FF0000"/>
                </a:solidFill>
              </a:rPr>
              <a:t>断点</a:t>
            </a:r>
            <a:r>
              <a:rPr lang="zh-CN" altLang="en-US" sz="2400" dirty="0" smtClean="0"/>
              <a:t>）继续原来的工作。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通道技术</a:t>
            </a:r>
          </a:p>
          <a:p>
            <a:pPr lvl="3" eaLnBrk="1" hangingPunct="1"/>
            <a:r>
              <a:rPr lang="zh-CN" altLang="en-US" sz="2400" dirty="0" smtClean="0"/>
              <a:t>专门处理</a:t>
            </a:r>
            <a:r>
              <a:rPr lang="zh-CN" altLang="en-US" sz="2400" dirty="0" smtClean="0">
                <a:solidFill>
                  <a:srgbClr val="FF0000"/>
                </a:solidFill>
              </a:rPr>
              <a:t>外设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solidFill>
                  <a:srgbClr val="FF0000"/>
                </a:solidFill>
              </a:rPr>
              <a:t>内存</a:t>
            </a:r>
            <a:r>
              <a:rPr lang="zh-CN" altLang="en-US" sz="2400" dirty="0" smtClean="0"/>
              <a:t>之间的</a:t>
            </a:r>
            <a:r>
              <a:rPr lang="zh-CN" altLang="en-US" sz="2400" dirty="0" smtClean="0">
                <a:solidFill>
                  <a:srgbClr val="00B050"/>
                </a:solidFill>
              </a:rPr>
              <a:t>数据传输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处理机</a:t>
            </a:r>
            <a:r>
              <a:rPr lang="zh-CN" altLang="en-US" sz="2400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8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231" y="733176"/>
            <a:ext cx="4867157" cy="384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</a:t>
            </a:r>
            <a:r>
              <a:rPr lang="zh-CN" altLang="en-US" dirty="0" smtClean="0"/>
              <a:t>分时操作系统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宋体" pitchFamily="2" charset="-122"/>
              </a:rPr>
              <a:t>背景</a:t>
            </a:r>
          </a:p>
          <a:p>
            <a:pPr lvl="1" eaLnBrk="1" hangingPunct="1"/>
            <a:r>
              <a:rPr lang="zh-CN" altLang="en-US" sz="2400" dirty="0"/>
              <a:t>中断技术</a:t>
            </a:r>
          </a:p>
          <a:p>
            <a:pPr lvl="1" eaLnBrk="1" hangingPunct="1"/>
            <a:r>
              <a:rPr lang="zh-CN" altLang="en-US" sz="2400" dirty="0"/>
              <a:t>大规模集成电路</a:t>
            </a:r>
          </a:p>
          <a:p>
            <a:pPr lvl="1" eaLnBrk="1" hangingPunct="1"/>
            <a:r>
              <a:rPr lang="zh-CN" altLang="en-US" sz="2400" dirty="0" smtClean="0"/>
              <a:t>事务性任务和程序的涌现</a:t>
            </a:r>
          </a:p>
          <a:p>
            <a:pPr lvl="2" eaLnBrk="1" hangingPunct="1"/>
            <a:r>
              <a:rPr lang="zh-CN" altLang="en-US" sz="2400" dirty="0" smtClean="0">
                <a:solidFill>
                  <a:srgbClr val="FF3300"/>
                </a:solidFill>
              </a:rPr>
              <a:t>交互性高</a:t>
            </a:r>
          </a:p>
          <a:p>
            <a:pPr lvl="2" eaLnBrk="1" hangingPunct="1"/>
            <a:r>
              <a:rPr lang="zh-CN" altLang="en-US" sz="2400" dirty="0" smtClean="0">
                <a:solidFill>
                  <a:srgbClr val="FF3300"/>
                </a:solidFill>
              </a:rPr>
              <a:t>响应快速</a:t>
            </a:r>
            <a:endParaRPr lang="en-US" altLang="zh-CN" sz="2400" dirty="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400" dirty="0" smtClean="0"/>
              <a:t>要求：</a:t>
            </a:r>
            <a:r>
              <a:rPr lang="zh-CN" altLang="en-US" sz="2400" dirty="0" smtClean="0">
                <a:solidFill>
                  <a:srgbClr val="FF0000"/>
                </a:solidFill>
              </a:rPr>
              <a:t>多任务多用户</a:t>
            </a:r>
            <a:endParaRPr lang="zh-CN" altLang="en-US" sz="2400" dirty="0" smtClean="0">
              <a:solidFill>
                <a:srgbClr val="FF3300"/>
              </a:solidFill>
            </a:endParaRPr>
          </a:p>
          <a:p>
            <a:pPr eaLnBrk="1" hangingPunct="1"/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多终端计算机</a:t>
            </a:r>
          </a:p>
          <a:p>
            <a:pPr lvl="1" eaLnBrk="1" hangingPunct="1"/>
            <a:r>
              <a:rPr kumimoji="1" lang="zh-CN" altLang="en-US" sz="2400" dirty="0" smtClean="0"/>
              <a:t>主机采用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分时技术</a:t>
            </a:r>
            <a:r>
              <a:rPr kumimoji="1" lang="zh-CN" altLang="en-US" sz="2400" dirty="0" smtClean="0"/>
              <a:t>轮流为每个终端服务，每个终端都感觉到是“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独占</a:t>
            </a:r>
            <a:r>
              <a:rPr kumimoji="1" lang="zh-CN" altLang="en-US" sz="2400" dirty="0" smtClean="0"/>
              <a:t>”主机！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52587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分时技术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概念</a:t>
            </a:r>
          </a:p>
          <a:p>
            <a:pPr lvl="1" eaLnBrk="1" hangingPunct="1"/>
            <a:r>
              <a:rPr lang="zh-CN" altLang="en-US" sz="2400" dirty="0" smtClean="0"/>
              <a:t>主机以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很短</a:t>
            </a:r>
            <a:r>
              <a:rPr lang="zh-CN" altLang="en-US" sz="2400" dirty="0" smtClean="0"/>
              <a:t>的“</a:t>
            </a:r>
            <a:r>
              <a:rPr lang="zh-CN" altLang="en-US" sz="2400" dirty="0" smtClean="0">
                <a:solidFill>
                  <a:srgbClr val="FF0000"/>
                </a:solidFill>
              </a:rPr>
              <a:t>时间片</a:t>
            </a:r>
            <a:r>
              <a:rPr lang="zh-CN" altLang="en-US" sz="2400" dirty="0" smtClean="0"/>
              <a:t>”为单位，把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循环地轮流分配给每个作业（终端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用户）使用，直到全部作业被运行完。</a:t>
            </a:r>
          </a:p>
          <a:p>
            <a:pPr eaLnBrk="1" hangingPunct="1"/>
            <a:r>
              <a:rPr lang="zh-CN" altLang="en-US" sz="2400" dirty="0" smtClean="0"/>
              <a:t>特点</a:t>
            </a:r>
          </a:p>
          <a:p>
            <a:pPr lvl="1" eaLnBrk="1" hangingPunct="1"/>
            <a:r>
              <a:rPr lang="zh-CN" altLang="en-US" sz="2400" dirty="0" smtClean="0"/>
              <a:t>时间片：</a:t>
            </a:r>
            <a:r>
              <a:rPr lang="zh-CN" altLang="en-US" sz="2400" dirty="0" smtClean="0">
                <a:solidFill>
                  <a:srgbClr val="FF0000"/>
                </a:solidFill>
              </a:rPr>
              <a:t>较短时间间隔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400" dirty="0" smtClean="0"/>
              <a:t>每个作业都能及时得到系统响应：“</a:t>
            </a:r>
            <a:r>
              <a:rPr lang="zh-CN" altLang="en-US" sz="2400" dirty="0" smtClean="0">
                <a:solidFill>
                  <a:srgbClr val="FF0000"/>
                </a:solidFill>
              </a:rPr>
              <a:t>独占</a:t>
            </a:r>
            <a:r>
              <a:rPr lang="zh-CN" altLang="en-US" sz="2400" dirty="0" smtClean="0"/>
              <a:t>”主机。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112" y="3356992"/>
            <a:ext cx="4232040" cy="334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35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分时系统的特点</a:t>
            </a:r>
          </a:p>
          <a:p>
            <a:pPr lvl="1" eaLnBrk="1" hangingPunct="1"/>
            <a:r>
              <a:rPr lang="zh-CN" altLang="en-US" sz="2400" dirty="0" smtClean="0"/>
              <a:t>多路调制性</a:t>
            </a:r>
          </a:p>
          <a:p>
            <a:pPr lvl="2" eaLnBrk="1" hangingPunct="1"/>
            <a:r>
              <a:rPr lang="zh-CN" altLang="en-US" sz="2400" dirty="0" smtClean="0"/>
              <a:t>多用户联机使用同一台计算机</a:t>
            </a:r>
          </a:p>
          <a:p>
            <a:pPr lvl="1" eaLnBrk="1" hangingPunct="1"/>
            <a:r>
              <a:rPr lang="zh-CN" altLang="en-US" sz="2400" dirty="0" smtClean="0"/>
              <a:t> 独占性</a:t>
            </a:r>
          </a:p>
          <a:p>
            <a:pPr lvl="2" eaLnBrk="1" hangingPunct="1"/>
            <a:r>
              <a:rPr lang="zh-CN" altLang="en-US" sz="2400" dirty="0" smtClean="0"/>
              <a:t>用户感觉独占计算机</a:t>
            </a:r>
          </a:p>
          <a:p>
            <a:pPr lvl="1" eaLnBrk="1" hangingPunct="1"/>
            <a:r>
              <a:rPr lang="zh-CN" altLang="en-US" sz="2400" dirty="0" smtClean="0"/>
              <a:t> 交互性</a:t>
            </a:r>
          </a:p>
          <a:p>
            <a:pPr lvl="2" eaLnBrk="1" hangingPunct="1"/>
            <a:r>
              <a:rPr lang="zh-CN" altLang="en-US" sz="2400" dirty="0" smtClean="0"/>
              <a:t>及时响应用户的请求</a:t>
            </a:r>
          </a:p>
          <a:p>
            <a:pPr eaLnBrk="1" hangingPunct="1"/>
            <a:r>
              <a:rPr lang="zh-CN" altLang="en-US" sz="2400" dirty="0" smtClean="0"/>
              <a:t>分时操作系统的实例</a:t>
            </a:r>
          </a:p>
          <a:p>
            <a:pPr lvl="1" eaLnBrk="1" hangingPunct="1"/>
            <a:r>
              <a:rPr lang="en-US" altLang="zh-CN" sz="2400" dirty="0" smtClean="0">
                <a:latin typeface="宋体" pitchFamily="2" charset="-122"/>
              </a:rPr>
              <a:t>Linux:100ms</a:t>
            </a:r>
            <a:r>
              <a:rPr lang="zh-CN" altLang="en-US" sz="2400" dirty="0" smtClean="0">
                <a:latin typeface="宋体" pitchFamily="2" charset="-122"/>
              </a:rPr>
              <a:t>或可设置</a:t>
            </a:r>
            <a:endParaRPr lang="en-US" altLang="zh-CN" sz="2400" dirty="0" smtClean="0">
              <a:latin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宋体" pitchFamily="2" charset="-122"/>
              </a:rPr>
              <a:t>Windows:?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>
                <a:latin typeface="宋体" pitchFamily="2" charset="-122"/>
              </a:rPr>
              <a:t>CTSS (Compatible Time Sharing System</a:t>
            </a:r>
            <a:r>
              <a:rPr lang="zh-CN" altLang="en-US" sz="2400" dirty="0" smtClean="0">
                <a:latin typeface="宋体" pitchFamily="2" charset="-122"/>
              </a:rPr>
              <a:t>）</a:t>
            </a:r>
          </a:p>
          <a:p>
            <a:pPr lvl="2" eaLnBrk="1" hangingPunct="1"/>
            <a:r>
              <a:rPr lang="en-US" altLang="zh-CN" sz="2400" dirty="0" smtClean="0">
                <a:latin typeface="宋体" pitchFamily="2" charset="-122"/>
              </a:rPr>
              <a:t>MIT</a:t>
            </a:r>
            <a:r>
              <a:rPr lang="zh-CN" altLang="en-US" sz="2400" dirty="0" smtClean="0">
                <a:latin typeface="宋体" pitchFamily="2" charset="-122"/>
              </a:rPr>
              <a:t>开发 </a:t>
            </a:r>
            <a:r>
              <a:rPr lang="en-US" altLang="zh-CN" sz="2400" dirty="0" smtClean="0">
                <a:latin typeface="宋体" pitchFamily="2" charset="-122"/>
              </a:rPr>
              <a:t>200ms</a:t>
            </a:r>
          </a:p>
        </p:txBody>
      </p:sp>
    </p:spTree>
    <p:extLst>
      <p:ext uri="{BB962C8B-B14F-4D97-AF65-F5344CB8AC3E}">
        <p14:creationId xmlns:p14="http://schemas.microsoft.com/office/powerpoint/2010/main" val="180839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99392"/>
            <a:ext cx="8323286" cy="646331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大型分时系统的实践</a:t>
            </a:r>
            <a:r>
              <a:rPr lang="zh-CN" altLang="en-US" sz="3600" dirty="0" smtClean="0">
                <a:solidFill>
                  <a:srgbClr val="FF0000"/>
                </a:solidFill>
              </a:rPr>
              <a:t>：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Multics</a:t>
            </a:r>
            <a:r>
              <a:rPr lang="en-US" altLang="zh-CN" sz="3600" dirty="0" smtClean="0">
                <a:solidFill>
                  <a:srgbClr val="FF0000"/>
                </a:solidFill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</a:rPr>
              <a:t>项目</a:t>
            </a:r>
            <a:endParaRPr lang="zh-CN" altLang="en-US" sz="3600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1962</a:t>
            </a:r>
            <a:r>
              <a:rPr lang="zh-CN" altLang="en-US" dirty="0" smtClean="0"/>
              <a:t>年由</a:t>
            </a:r>
            <a:r>
              <a:rPr lang="en-US" altLang="zh-CN" dirty="0" smtClean="0"/>
              <a:t>ARPA</a:t>
            </a:r>
            <a:r>
              <a:rPr lang="zh-CN" altLang="en-US" dirty="0" smtClean="0"/>
              <a:t>支持：有</a:t>
            </a:r>
            <a:r>
              <a:rPr lang="en-US" altLang="zh-CN" dirty="0" smtClean="0"/>
              <a:t>MIT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G.E</a:t>
            </a:r>
            <a:r>
              <a:rPr lang="zh-CN" altLang="en-US" dirty="0" smtClean="0"/>
              <a:t>参与。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 开发一种“</a:t>
            </a:r>
            <a:r>
              <a:rPr lang="zh-CN" altLang="en-US" dirty="0" smtClean="0">
                <a:solidFill>
                  <a:srgbClr val="FF0000"/>
                </a:solidFill>
              </a:rPr>
              <a:t>公用计算服务系统</a:t>
            </a:r>
            <a:r>
              <a:rPr lang="zh-CN" altLang="en-US" dirty="0" smtClean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MULT</a:t>
            </a:r>
            <a:r>
              <a:rPr lang="en-US" altLang="zh-CN" dirty="0" err="1" smtClean="0"/>
              <a:t>iplexed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nformation and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omputing 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ervice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能同时支持波士顿地区所有分时用户</a:t>
            </a:r>
          </a:p>
        </p:txBody>
      </p:sp>
    </p:spTree>
    <p:extLst>
      <p:ext uri="{BB962C8B-B14F-4D97-AF65-F5344CB8AC3E}">
        <p14:creationId xmlns:p14="http://schemas.microsoft.com/office/powerpoint/2010/main" val="41714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Multics</a:t>
            </a:r>
            <a:r>
              <a:rPr lang="zh-CN" altLang="en-US" dirty="0" smtClean="0"/>
              <a:t>设计目标</a:t>
            </a:r>
          </a:p>
          <a:p>
            <a:pPr lvl="1" eaLnBrk="1" hangingPunct="1"/>
            <a:r>
              <a:rPr lang="zh-CN" altLang="en-US" dirty="0" smtClean="0"/>
              <a:t>使用便利的</a:t>
            </a:r>
            <a:r>
              <a:rPr lang="zh-CN" altLang="en-US" dirty="0" smtClean="0">
                <a:solidFill>
                  <a:srgbClr val="FF0000"/>
                </a:solidFill>
              </a:rPr>
              <a:t>远程终端</a:t>
            </a:r>
            <a:r>
              <a:rPr lang="zh-CN" altLang="en-US" dirty="0" smtClean="0"/>
              <a:t>通过电话线接入计算机主机</a:t>
            </a:r>
          </a:p>
          <a:p>
            <a:pPr lvl="1" eaLnBrk="1" hangingPunct="1"/>
            <a:r>
              <a:rPr lang="zh-CN" altLang="en-US" dirty="0" smtClean="0"/>
              <a:t>高</a:t>
            </a:r>
            <a:r>
              <a:rPr lang="zh-CN" altLang="en-US" dirty="0"/>
              <a:t>可靠的</a:t>
            </a:r>
            <a:r>
              <a:rPr lang="zh-CN" altLang="en-US" dirty="0">
                <a:solidFill>
                  <a:srgbClr val="FF0000"/>
                </a:solidFill>
              </a:rPr>
              <a:t>大型文件系统</a:t>
            </a:r>
          </a:p>
          <a:p>
            <a:pPr lvl="1" eaLnBrk="1" hangingPunct="1"/>
            <a:r>
              <a:rPr lang="zh-CN" altLang="en-US" dirty="0"/>
              <a:t>支持从数字运算到分时系统</a:t>
            </a:r>
            <a:r>
              <a:rPr lang="zh-CN" altLang="en-US" b="1" dirty="0">
                <a:solidFill>
                  <a:srgbClr val="FF0000"/>
                </a:solidFill>
              </a:rPr>
              <a:t>各种应用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多种</a:t>
            </a:r>
            <a:r>
              <a:rPr lang="zh-CN" altLang="en-US" dirty="0">
                <a:solidFill>
                  <a:srgbClr val="FF0000"/>
                </a:solidFill>
              </a:rPr>
              <a:t>程序设计环境和人机界面</a:t>
            </a:r>
          </a:p>
          <a:p>
            <a:pPr lvl="1" eaLnBrk="1" hangingPunct="1"/>
            <a:r>
              <a:rPr lang="zh-CN" altLang="en-US" dirty="0" smtClean="0"/>
              <a:t>连续工作（无关机）</a:t>
            </a:r>
          </a:p>
          <a:p>
            <a:pPr lvl="1" eaLnBrk="1" hangingPunct="1"/>
            <a:r>
              <a:rPr lang="zh-CN" altLang="en-US" dirty="0" smtClean="0"/>
              <a:t>可变的配置能力，无需用户程序重新配置</a:t>
            </a:r>
          </a:p>
          <a:p>
            <a:pPr lvl="1" eaLnBrk="1" hangingPunct="1"/>
            <a:r>
              <a:rPr lang="zh-CN" altLang="en-US" dirty="0" smtClean="0"/>
              <a:t>大容量的用户信息共享</a:t>
            </a:r>
          </a:p>
          <a:p>
            <a:pPr lvl="1" eaLnBrk="1" hangingPunct="1"/>
            <a:r>
              <a:rPr lang="zh-CN" altLang="en-US" dirty="0" smtClean="0"/>
              <a:t>存储和构造层次化信息结构的能力</a:t>
            </a:r>
          </a:p>
          <a:p>
            <a:pPr lvl="1" eaLnBrk="1" hangingPunct="1"/>
            <a:r>
              <a:rPr lang="zh-CN" altLang="en-US" dirty="0" smtClean="0"/>
              <a:t>允许随技术的发展，而不断进化系统</a:t>
            </a:r>
          </a:p>
        </p:txBody>
      </p:sp>
    </p:spTree>
    <p:extLst>
      <p:ext uri="{BB962C8B-B14F-4D97-AF65-F5344CB8AC3E}">
        <p14:creationId xmlns:p14="http://schemas.microsoft.com/office/powerpoint/2010/main" val="122291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5229"/>
            <a:ext cx="5254625" cy="523220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Multics</a:t>
            </a:r>
            <a:r>
              <a:rPr lang="zh-CN" altLang="en-US" dirty="0" smtClean="0"/>
              <a:t>项目的里程碑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 err="1" smtClean="0"/>
              <a:t>Multics</a:t>
            </a:r>
            <a:r>
              <a:rPr lang="zh-CN" altLang="en-US" b="0" dirty="0" smtClean="0"/>
              <a:t>正式研制开始于</a:t>
            </a:r>
            <a:r>
              <a:rPr lang="en-US" altLang="zh-CN" b="0" dirty="0" smtClean="0"/>
              <a:t>1965</a:t>
            </a:r>
            <a:r>
              <a:rPr lang="zh-CN" altLang="en-US" b="0" dirty="0" smtClean="0"/>
              <a:t>年</a:t>
            </a:r>
          </a:p>
          <a:p>
            <a:pPr lvl="1" eaLnBrk="1" hangingPunct="1"/>
            <a:r>
              <a:rPr lang="en-US" altLang="zh-CN" dirty="0" smtClean="0"/>
              <a:t>1967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月完成第一阶段的任务</a:t>
            </a:r>
            <a:endParaRPr lang="en-US" altLang="zh-CN" dirty="0" smtClean="0"/>
          </a:p>
          <a:p>
            <a:pPr eaLnBrk="1" hangingPunct="1"/>
            <a:r>
              <a:rPr lang="en-US" altLang="zh-CN" b="0" dirty="0" smtClean="0"/>
              <a:t>1969</a:t>
            </a:r>
            <a:r>
              <a:rPr lang="zh-CN" altLang="en-US" b="0" dirty="0" smtClean="0"/>
              <a:t>年</a:t>
            </a:r>
            <a:r>
              <a:rPr lang="en-US" altLang="zh-CN" b="0" dirty="0" smtClean="0"/>
              <a:t>4</a:t>
            </a:r>
            <a:r>
              <a:rPr lang="zh-CN" altLang="en-US" b="0" dirty="0" smtClean="0"/>
              <a:t>月</a:t>
            </a:r>
            <a:r>
              <a:rPr lang="en-US" altLang="zh-CN" b="0" dirty="0" smtClean="0">
                <a:solidFill>
                  <a:srgbClr val="FF0000"/>
                </a:solidFill>
              </a:rPr>
              <a:t>BELL</a:t>
            </a:r>
            <a:r>
              <a:rPr lang="zh-CN" altLang="en-US" b="0" dirty="0" smtClean="0"/>
              <a:t>，</a:t>
            </a:r>
            <a:r>
              <a:rPr lang="en-US" altLang="zh-CN" b="0" dirty="0" smtClean="0">
                <a:solidFill>
                  <a:srgbClr val="FF0000"/>
                </a:solidFill>
              </a:rPr>
              <a:t>GE</a:t>
            </a:r>
            <a:r>
              <a:rPr lang="zh-CN" altLang="en-US" b="0" dirty="0" smtClean="0">
                <a:solidFill>
                  <a:srgbClr val="FF0000"/>
                </a:solidFill>
              </a:rPr>
              <a:t>公司</a:t>
            </a:r>
            <a:r>
              <a:rPr lang="zh-CN" altLang="en-US" b="0" dirty="0" smtClean="0"/>
              <a:t>先后退出</a:t>
            </a:r>
          </a:p>
          <a:p>
            <a:pPr eaLnBrk="1" hangingPunct="1"/>
            <a:r>
              <a:rPr lang="en-US" altLang="zh-CN" b="0" dirty="0" smtClean="0">
                <a:solidFill>
                  <a:srgbClr val="FF0000"/>
                </a:solidFill>
              </a:rPr>
              <a:t>1969</a:t>
            </a:r>
            <a:r>
              <a:rPr lang="zh-CN" altLang="en-US" b="0" dirty="0" smtClean="0">
                <a:solidFill>
                  <a:srgbClr val="FF0000"/>
                </a:solidFill>
              </a:rPr>
              <a:t>年</a:t>
            </a:r>
            <a:r>
              <a:rPr lang="en-US" altLang="zh-CN" b="0" dirty="0" smtClean="0">
                <a:solidFill>
                  <a:srgbClr val="FF0000"/>
                </a:solidFill>
              </a:rPr>
              <a:t>10</a:t>
            </a:r>
            <a:r>
              <a:rPr lang="zh-CN" altLang="en-US" b="0" dirty="0" smtClean="0">
                <a:solidFill>
                  <a:srgbClr val="FF0000"/>
                </a:solidFill>
              </a:rPr>
              <a:t>月</a:t>
            </a:r>
            <a:r>
              <a:rPr lang="zh-CN" altLang="en-US" b="0" dirty="0" smtClean="0"/>
              <a:t>在</a:t>
            </a:r>
            <a:r>
              <a:rPr lang="en-US" altLang="zh-CN" b="0" dirty="0" smtClean="0"/>
              <a:t>MIT</a:t>
            </a:r>
            <a:r>
              <a:rPr lang="zh-CN" altLang="en-US" b="0" dirty="0" smtClean="0"/>
              <a:t>首次投入使用，并销售了几十套。</a:t>
            </a:r>
          </a:p>
          <a:p>
            <a:pPr eaLnBrk="1" hangingPunct="1"/>
            <a:r>
              <a:rPr lang="zh-CN" altLang="en-US" b="0" dirty="0" smtClean="0"/>
              <a:t>多数</a:t>
            </a:r>
            <a:r>
              <a:rPr lang="en-US" altLang="zh-CN" b="0" dirty="0" err="1" smtClean="0"/>
              <a:t>Multics</a:t>
            </a:r>
            <a:r>
              <a:rPr lang="zh-CN" altLang="en-US" b="0" dirty="0" smtClean="0"/>
              <a:t>系统在</a:t>
            </a:r>
            <a:r>
              <a:rPr lang="zh-CN" altLang="en-US" b="0" dirty="0" smtClean="0">
                <a:solidFill>
                  <a:srgbClr val="FF0000"/>
                </a:solidFill>
              </a:rPr>
              <a:t>九十年代中</a:t>
            </a:r>
            <a:r>
              <a:rPr lang="zh-CN" altLang="en-US" b="0" dirty="0" smtClean="0"/>
              <a:t>陆续被关闭</a:t>
            </a:r>
          </a:p>
          <a:p>
            <a:pPr eaLnBrk="1" hangingPunct="1"/>
            <a:r>
              <a:rPr lang="zh-CN" altLang="en-US" b="0" dirty="0" smtClean="0"/>
              <a:t>最后一个</a:t>
            </a:r>
            <a:r>
              <a:rPr lang="en-US" altLang="zh-CN" b="0" dirty="0" err="1" smtClean="0"/>
              <a:t>Multics</a:t>
            </a:r>
            <a:r>
              <a:rPr lang="zh-CN" altLang="en-US" b="0" dirty="0" smtClean="0"/>
              <a:t>机系统在加拿大国防部于</a:t>
            </a:r>
            <a:r>
              <a:rPr lang="en-US" altLang="zh-CN" b="0" dirty="0" smtClean="0">
                <a:solidFill>
                  <a:srgbClr val="FF0000"/>
                </a:solidFill>
              </a:rPr>
              <a:t>2000</a:t>
            </a:r>
            <a:r>
              <a:rPr lang="zh-CN" altLang="en-US" b="0" dirty="0" smtClean="0">
                <a:solidFill>
                  <a:srgbClr val="FF0000"/>
                </a:solidFill>
              </a:rPr>
              <a:t>年</a:t>
            </a:r>
            <a:r>
              <a:rPr lang="en-US" altLang="zh-CN" b="0" dirty="0" smtClean="0">
                <a:solidFill>
                  <a:srgbClr val="FF0000"/>
                </a:solidFill>
              </a:rPr>
              <a:t>10</a:t>
            </a:r>
            <a:r>
              <a:rPr lang="zh-CN" altLang="en-US" b="0" dirty="0" smtClean="0">
                <a:solidFill>
                  <a:srgbClr val="FF0000"/>
                </a:solidFill>
              </a:rPr>
              <a:t>月</a:t>
            </a:r>
            <a:r>
              <a:rPr lang="en-US" altLang="zh-CN" b="0" dirty="0" smtClean="0">
                <a:solidFill>
                  <a:srgbClr val="FF0000"/>
                </a:solidFill>
              </a:rPr>
              <a:t>30</a:t>
            </a:r>
            <a:r>
              <a:rPr lang="zh-CN" altLang="en-US" b="0" dirty="0" smtClean="0">
                <a:solidFill>
                  <a:srgbClr val="FF0000"/>
                </a:solidFill>
              </a:rPr>
              <a:t>日</a:t>
            </a:r>
            <a:r>
              <a:rPr lang="en-US" altLang="zh-CN" b="0" dirty="0" smtClean="0">
                <a:solidFill>
                  <a:srgbClr val="FF0000"/>
                </a:solidFill>
              </a:rPr>
              <a:t>17:08</a:t>
            </a:r>
            <a:r>
              <a:rPr lang="zh-CN" altLang="en-US" b="0" dirty="0" smtClean="0"/>
              <a:t>关闭</a:t>
            </a:r>
          </a:p>
        </p:txBody>
      </p:sp>
    </p:spTree>
    <p:extLst>
      <p:ext uri="{BB962C8B-B14F-4D97-AF65-F5344CB8AC3E}">
        <p14:creationId xmlns:p14="http://schemas.microsoft.com/office/powerpoint/2010/main" val="372145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Multics</a:t>
            </a:r>
            <a:r>
              <a:rPr lang="zh-CN" altLang="en-US" dirty="0" smtClean="0"/>
              <a:t>的伟大贡献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 err="1" smtClean="0"/>
              <a:t>Multics</a:t>
            </a:r>
            <a:r>
              <a:rPr lang="zh-CN" altLang="en-US" b="0" dirty="0" smtClean="0"/>
              <a:t>第一个采用“</a:t>
            </a:r>
            <a:r>
              <a:rPr lang="zh-CN" altLang="en-US" b="0" dirty="0" smtClean="0">
                <a:solidFill>
                  <a:srgbClr val="FF0000"/>
                </a:solidFill>
              </a:rPr>
              <a:t>层次化文件系统</a:t>
            </a:r>
            <a:r>
              <a:rPr lang="zh-CN" altLang="en-US" b="0" dirty="0" smtClean="0"/>
              <a:t>”</a:t>
            </a:r>
          </a:p>
          <a:p>
            <a:pPr lvl="1" eaLnBrk="1" hangingPunct="1"/>
            <a:r>
              <a:rPr lang="en-US" altLang="zh-CN" dirty="0" smtClean="0"/>
              <a:t>Hierarchical File System</a:t>
            </a:r>
          </a:p>
          <a:p>
            <a:pPr eaLnBrk="1" hangingPunct="1"/>
            <a:r>
              <a:rPr lang="zh-CN" altLang="en-US" b="0" dirty="0" smtClean="0">
                <a:solidFill>
                  <a:srgbClr val="FF0000"/>
                </a:solidFill>
              </a:rPr>
              <a:t>多语言</a:t>
            </a:r>
            <a:r>
              <a:rPr lang="zh-CN" altLang="en-US" b="0" dirty="0" smtClean="0"/>
              <a:t>支持能力</a:t>
            </a:r>
          </a:p>
          <a:p>
            <a:pPr lvl="1" eaLnBrk="1" hangingPunct="1"/>
            <a:r>
              <a:rPr lang="zh-CN" altLang="en-US" dirty="0" smtClean="0"/>
              <a:t>支持</a:t>
            </a:r>
            <a:r>
              <a:rPr lang="en-US" altLang="zh-CN" dirty="0" smtClean="0"/>
              <a:t>EPL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EPLBSA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PL/I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COBOL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FORTRAN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BCPL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eaLnBrk="1" hangingPunct="1"/>
            <a:r>
              <a:rPr lang="en-US" altLang="zh-CN" b="0" dirty="0" smtClean="0"/>
              <a:t>Ken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Dennis</a:t>
            </a:r>
            <a:r>
              <a:rPr lang="zh-CN" altLang="en-US" b="0" dirty="0"/>
              <a:t>借鉴</a:t>
            </a:r>
            <a:r>
              <a:rPr lang="en-US" altLang="zh-CN" b="0" dirty="0" err="1" smtClean="0"/>
              <a:t>Multics</a:t>
            </a:r>
            <a:r>
              <a:rPr lang="zh-CN" altLang="en-US" b="0" dirty="0" smtClean="0"/>
              <a:t>在</a:t>
            </a:r>
            <a:r>
              <a:rPr lang="en-US" altLang="zh-CN" b="0" dirty="0" smtClean="0"/>
              <a:t>PDP-7</a:t>
            </a:r>
            <a:r>
              <a:rPr lang="zh-CN" altLang="en-US" b="0" dirty="0" smtClean="0"/>
              <a:t>实现了</a:t>
            </a:r>
            <a:r>
              <a:rPr lang="en-US" altLang="zh-CN" b="0" dirty="0" smtClean="0">
                <a:solidFill>
                  <a:srgbClr val="FF0000"/>
                </a:solidFill>
              </a:rPr>
              <a:t>UNIX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eaLnBrk="1" hangingPunct="1"/>
            <a:r>
              <a:rPr lang="en-US" altLang="zh-CN" b="0" dirty="0" smtClean="0"/>
              <a:t>Dennis</a:t>
            </a:r>
            <a:r>
              <a:rPr lang="zh-CN" altLang="en-US" b="0" dirty="0" smtClean="0"/>
              <a:t>把</a:t>
            </a:r>
            <a:r>
              <a:rPr lang="en-US" altLang="zh-CN" b="0" dirty="0"/>
              <a:t>BCPL</a:t>
            </a:r>
            <a:r>
              <a:rPr lang="zh-CN" altLang="en-US" b="0" dirty="0"/>
              <a:t>语言改造为</a:t>
            </a:r>
            <a:r>
              <a:rPr lang="en-US" altLang="zh-CN" b="0" dirty="0"/>
              <a:t>C</a:t>
            </a:r>
            <a:r>
              <a:rPr lang="zh-CN" altLang="en-US" b="0" dirty="0" smtClean="0"/>
              <a:t>语言，用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重写了</a:t>
            </a:r>
            <a:r>
              <a:rPr lang="en-US" altLang="zh-CN" b="0" dirty="0" smtClean="0"/>
              <a:t>UNIX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lvl="1" eaLnBrk="1" hangingPunct="1"/>
            <a:r>
              <a:rPr lang="en-US" altLang="zh-CN" dirty="0"/>
              <a:t>1970</a:t>
            </a:r>
            <a:r>
              <a:rPr lang="zh-CN" altLang="en-US" dirty="0"/>
              <a:t>年，新系统被命名为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zh-CN" altLang="en-US" b="0" dirty="0">
              <a:latin typeface="宋体" pitchFamily="2" charset="-122"/>
            </a:endParaRPr>
          </a:p>
          <a:p>
            <a:pPr eaLnBrk="1" hangingPunct="1"/>
            <a:endParaRPr lang="zh-CN" altLang="en-US" b="0" dirty="0">
              <a:latin typeface="宋体" pitchFamily="2" charset="-122"/>
            </a:endParaRPr>
          </a:p>
          <a:p>
            <a:pPr eaLnBrk="1" hangingPunct="1"/>
            <a:endParaRPr lang="zh-CN" altLang="en-US" dirty="0" smtClean="0"/>
          </a:p>
        </p:txBody>
      </p:sp>
      <p:pic>
        <p:nvPicPr>
          <p:cNvPr id="33796" name="Picture 4" descr="Honeywell 6180 at MIT, 197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6536" y="735856"/>
            <a:ext cx="2376836" cy="157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199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UNIX</a:t>
            </a:r>
            <a:endParaRPr lang="zh-CN" altLang="en-US" sz="3600" b="1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第一个实用化的分时操作系统</a:t>
            </a:r>
          </a:p>
          <a:p>
            <a:pPr lvl="1" eaLnBrk="1" hangingPunct="1"/>
            <a:r>
              <a:rPr lang="zh-CN" altLang="en-US" dirty="0" smtClean="0"/>
              <a:t>第一个真正体现操作系统领域各种先进概念和技术的操作系统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革新和创造 </a:t>
            </a:r>
          </a:p>
          <a:p>
            <a:pPr lvl="1" eaLnBrk="1" hangingPunct="1"/>
            <a:r>
              <a:rPr lang="en-US" altLang="zh-CN" dirty="0" smtClean="0"/>
              <a:t>UNIX</a:t>
            </a:r>
            <a:r>
              <a:rPr lang="zh-CN" altLang="en-US" dirty="0" smtClean="0"/>
              <a:t>实现了操作系统的可移植性</a:t>
            </a:r>
          </a:p>
          <a:p>
            <a:pPr lvl="1" eaLnBrk="1" hangingPunct="1"/>
            <a:r>
              <a:rPr lang="zh-CN" altLang="en-US" dirty="0" smtClean="0"/>
              <a:t>实现了硬件无关性</a:t>
            </a:r>
          </a:p>
          <a:p>
            <a:pPr lvl="1" eaLnBrk="1" hangingPunct="1"/>
            <a:r>
              <a:rPr lang="zh-CN" altLang="en-US" dirty="0" smtClean="0"/>
              <a:t>引进了“特殊文件”（</a:t>
            </a:r>
            <a:r>
              <a:rPr lang="en-US" altLang="zh-CN" dirty="0" smtClean="0"/>
              <a:t>Special File</a:t>
            </a:r>
            <a:r>
              <a:rPr lang="zh-CN" altLang="en-US" dirty="0" smtClean="0"/>
              <a:t>）的概念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把外部设备看作文件，实现对外部设备统一管理</a:t>
            </a:r>
          </a:p>
        </p:txBody>
      </p:sp>
    </p:spTree>
    <p:extLst>
      <p:ext uri="{BB962C8B-B14F-4D97-AF65-F5344CB8AC3E}">
        <p14:creationId xmlns:p14="http://schemas.microsoft.com/office/powerpoint/2010/main" val="29045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操作系统初步认识</a:t>
            </a:r>
            <a:r>
              <a:rPr lang="en-US" altLang="zh-CN" dirty="0"/>
              <a:t>——</a:t>
            </a:r>
            <a:r>
              <a:rPr lang="zh-CN" altLang="en-US" dirty="0"/>
              <a:t>基本功能</a:t>
            </a:r>
            <a:endParaRPr lang="zh-CN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基本功</a:t>
            </a:r>
            <a:r>
              <a:rPr lang="zh-CN" altLang="en-US" dirty="0" smtClean="0"/>
              <a:t>能</a:t>
            </a:r>
            <a:r>
              <a:rPr lang="en-US" altLang="zh-CN" dirty="0" smtClean="0"/>
              <a:t>……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提供操作界面</a:t>
            </a:r>
          </a:p>
          <a:p>
            <a:pPr lvl="1" eaLnBrk="1" hangingPunct="1"/>
            <a:r>
              <a:rPr lang="zh-CN" altLang="en-US" dirty="0" smtClean="0"/>
              <a:t>控制程序运行</a:t>
            </a:r>
          </a:p>
          <a:p>
            <a:pPr lvl="1" eaLnBrk="1" hangingPunct="1"/>
            <a:r>
              <a:rPr lang="zh-CN" altLang="en-US" dirty="0" smtClean="0"/>
              <a:t>管理系统资源</a:t>
            </a:r>
          </a:p>
          <a:p>
            <a:pPr lvl="1" eaLnBrk="1" hangingPunct="1"/>
            <a:r>
              <a:rPr lang="zh-CN" altLang="en-US" dirty="0" smtClean="0"/>
              <a:t>配置系统参数</a:t>
            </a:r>
          </a:p>
          <a:p>
            <a:pPr lvl="1" eaLnBrk="1" hangingPunct="1"/>
            <a:r>
              <a:rPr lang="zh-CN" altLang="en-US" dirty="0" smtClean="0"/>
              <a:t>监控系统状态</a:t>
            </a:r>
          </a:p>
          <a:p>
            <a:pPr lvl="1" eaLnBrk="1" hangingPunct="1"/>
            <a:r>
              <a:rPr lang="zh-CN" altLang="en-US" dirty="0" smtClean="0"/>
              <a:t>工具软件集合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2736" y="1412776"/>
            <a:ext cx="6335712" cy="3876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11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zh-CN" altLang="en-US" dirty="0" smtClean="0">
                <a:solidFill>
                  <a:srgbClr val="FF3300"/>
                </a:solidFill>
                <a:latin typeface="宋体" pitchFamily="2" charset="-122"/>
              </a:rPr>
              <a:t>促使</a:t>
            </a:r>
            <a:r>
              <a:rPr lang="en-US" altLang="zh-CN" dirty="0" smtClean="0">
                <a:solidFill>
                  <a:srgbClr val="FF3300"/>
                </a:solidFill>
                <a:latin typeface="宋体" pitchFamily="2" charset="-122"/>
              </a:rPr>
              <a:t>UNIX</a:t>
            </a:r>
            <a:r>
              <a:rPr lang="zh-CN" altLang="en-US" dirty="0" smtClean="0">
                <a:solidFill>
                  <a:srgbClr val="FF3300"/>
                </a:solidFill>
                <a:latin typeface="宋体" pitchFamily="2" charset="-122"/>
              </a:rPr>
              <a:t>系统成功的因素</a:t>
            </a:r>
            <a:r>
              <a:rPr lang="zh-CN" altLang="en-US" dirty="0" smtClean="0">
                <a:latin typeface="宋体" pitchFamily="2" charset="-122"/>
              </a:rPr>
              <a:t> </a:t>
            </a:r>
          </a:p>
          <a:p>
            <a:pPr lvl="1" eaLnBrk="1" hangingPunct="1">
              <a:spcAft>
                <a:spcPts val="300"/>
              </a:spcAft>
            </a:pPr>
            <a:r>
              <a:rPr lang="en-US" altLang="zh-CN" b="1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语言编写，可移植</a:t>
            </a:r>
          </a:p>
          <a:p>
            <a:pPr lvl="2" eaLnBrk="1" hangingPunct="1">
              <a:spcAft>
                <a:spcPts val="300"/>
              </a:spcAft>
            </a:pPr>
            <a:r>
              <a:rPr lang="en-US" altLang="zh-CN" b="1" dirty="0" smtClean="0">
                <a:latin typeface="宋体" pitchFamily="2" charset="-122"/>
              </a:rPr>
              <a:t>UNIX</a:t>
            </a:r>
            <a:r>
              <a:rPr lang="zh-CN" altLang="en-US" b="1" dirty="0" smtClean="0">
                <a:latin typeface="宋体" pitchFamily="2" charset="-122"/>
              </a:rPr>
              <a:t>当时是唯一能在笔记本、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机、工作站直至巨型机上运行的操作系统</a:t>
            </a:r>
          </a:p>
          <a:p>
            <a:pPr lvl="1" eaLnBrk="1" hangingPunct="1">
              <a:spcAft>
                <a:spcPts val="300"/>
              </a:spcAft>
            </a:pPr>
            <a:r>
              <a:rPr lang="zh-CN" altLang="en-US" b="1" dirty="0" smtClean="0">
                <a:latin typeface="宋体" pitchFamily="2" charset="-122"/>
              </a:rPr>
              <a:t>源代码高效，容易适应特殊需求</a:t>
            </a:r>
          </a:p>
          <a:p>
            <a:pPr lvl="1" eaLnBrk="1" hangingPunct="1">
              <a:spcAft>
                <a:spcPts val="300"/>
              </a:spcAft>
            </a:pPr>
            <a:r>
              <a:rPr lang="zh-CN" altLang="en-US" b="1" dirty="0" smtClean="0">
                <a:latin typeface="宋体" pitchFamily="2" charset="-122"/>
              </a:rPr>
              <a:t>良好，通用、多用户、多任务、分时的操作系统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5239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UNIX</a:t>
            </a:r>
            <a:r>
              <a:rPr lang="zh-CN" altLang="en-US" smtClean="0"/>
              <a:t>发展历史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535363" y="765175"/>
            <a:ext cx="2057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Bell</a:t>
            </a:r>
            <a:r>
              <a:rPr kumimoji="1" lang="zh-CN" altLang="zh-CN" sz="2400">
                <a:latin typeface="Times New Roman" pitchFamily="18" charset="0"/>
              </a:rPr>
              <a:t>实验室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4525963" y="1527175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535363" y="2060575"/>
            <a:ext cx="2057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早期</a:t>
            </a:r>
            <a:r>
              <a:rPr kumimoji="1" lang="en-US" altLang="zh-CN" sz="2400">
                <a:latin typeface="Times New Roman" pitchFamily="18" charset="0"/>
              </a:rPr>
              <a:t>UNIX</a:t>
            </a:r>
            <a:r>
              <a:rPr kumimoji="1" lang="zh-CN" altLang="en-US" sz="2400">
                <a:latin typeface="Times New Roman" pitchFamily="18" charset="0"/>
              </a:rPr>
              <a:t>和</a:t>
            </a:r>
            <a:r>
              <a:rPr kumimoji="1"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4525963" y="2822575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3306763" y="3203575"/>
            <a:ext cx="2590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3306763" y="3203575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897563" y="320357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239963" y="3660775"/>
            <a:ext cx="2057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加州大学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伯克利分校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BSD4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059363" y="3660775"/>
            <a:ext cx="2057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At&amp;T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的</a:t>
            </a:r>
            <a:r>
              <a:rPr kumimoji="1" lang="en-US" altLang="zh-CN" sz="2400">
                <a:latin typeface="Times New Roman" pitchFamily="18" charset="0"/>
              </a:rPr>
              <a:t>System V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4373563" y="5337175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HP-UX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5897563" y="5337175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AIX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925763" y="5337175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Solaris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1173163" y="5337175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SCO UNIX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7345363" y="5337175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0096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思考？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多道批处理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分时系统</a:t>
            </a:r>
            <a:r>
              <a:rPr lang="zh-CN" altLang="en-US" smtClean="0"/>
              <a:t>都有多个作业同时在内存中运行，</a:t>
            </a:r>
            <a:r>
              <a:rPr lang="en-US" altLang="zh-CN" smtClean="0">
                <a:solidFill>
                  <a:srgbClr val="FF0000"/>
                </a:solidFill>
              </a:rPr>
              <a:t>CPU</a:t>
            </a:r>
            <a:r>
              <a:rPr lang="zh-CN" altLang="en-US" smtClean="0"/>
              <a:t>会在作业间进行</a:t>
            </a:r>
            <a:r>
              <a:rPr lang="zh-CN" altLang="en-US" smtClean="0">
                <a:solidFill>
                  <a:srgbClr val="FF0000"/>
                </a:solidFill>
              </a:rPr>
              <a:t>切换</a:t>
            </a:r>
            <a:r>
              <a:rPr lang="zh-CN" altLang="en-US" smtClean="0"/>
              <a:t>。请问这两种切换有什么</a:t>
            </a:r>
            <a:r>
              <a:rPr lang="zh-CN" altLang="en-US" smtClean="0">
                <a:solidFill>
                  <a:srgbClr val="FF3300"/>
                </a:solidFill>
              </a:rPr>
              <a:t>区别</a:t>
            </a:r>
            <a:r>
              <a:rPr lang="zh-CN" altLang="en-US" smtClean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123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操作系统的进一步发展</a:t>
            </a:r>
            <a:r>
              <a:rPr lang="zh-CN" altLang="en-US" dirty="0" smtClean="0">
                <a:solidFill>
                  <a:srgbClr val="FF3300"/>
                </a:solidFill>
              </a:rPr>
              <a:t>（分时系统的衍化）</a:t>
            </a:r>
          </a:p>
          <a:p>
            <a:pPr lvl="1" eaLnBrk="1" hangingPunct="1"/>
            <a:r>
              <a:rPr lang="zh-CN" altLang="en-US" dirty="0" smtClean="0"/>
              <a:t>微机操作系统（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机）</a:t>
            </a:r>
          </a:p>
          <a:p>
            <a:pPr lvl="1" eaLnBrk="1" hangingPunct="1"/>
            <a:r>
              <a:rPr lang="zh-CN" altLang="en-US" dirty="0" smtClean="0"/>
              <a:t>多处理机操作系统</a:t>
            </a:r>
          </a:p>
          <a:p>
            <a:pPr lvl="1" eaLnBrk="1" hangingPunct="1"/>
            <a:r>
              <a:rPr lang="zh-CN" altLang="en-US" dirty="0" smtClean="0"/>
              <a:t>网络操作系统</a:t>
            </a:r>
          </a:p>
          <a:p>
            <a:pPr lvl="1" eaLnBrk="1" hangingPunct="1"/>
            <a:r>
              <a:rPr lang="zh-CN" altLang="en-US" dirty="0" smtClean="0"/>
              <a:t>分布式操作系统</a:t>
            </a:r>
          </a:p>
          <a:p>
            <a:pPr lvl="1" eaLnBrk="1" hangingPunct="1"/>
            <a:r>
              <a:rPr lang="zh-CN" altLang="en-US" dirty="0" smtClean="0"/>
              <a:t>实时操作系统</a:t>
            </a:r>
          </a:p>
          <a:p>
            <a:pPr lvl="1" eaLnBrk="1" hangingPunct="1"/>
            <a:r>
              <a:rPr lang="zh-CN" altLang="en-US" dirty="0" smtClean="0"/>
              <a:t>嵌入式操作系统</a:t>
            </a:r>
          </a:p>
        </p:txBody>
      </p:sp>
    </p:spTree>
    <p:extLst>
      <p:ext uri="{BB962C8B-B14F-4D97-AF65-F5344CB8AC3E}">
        <p14:creationId xmlns:p14="http://schemas.microsoft.com/office/powerpoint/2010/main" val="7777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99392"/>
            <a:ext cx="9537732" cy="646331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楷体_GB2312" pitchFamily="49" charset="-122"/>
              </a:rPr>
              <a:t>个人计算机时代的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</a:rPr>
              <a:t>微机操作系统</a:t>
            </a:r>
            <a:endParaRPr lang="zh-CN" altLang="en-US" sz="36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9359900" cy="53609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CP/M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操作系统</a:t>
            </a:r>
          </a:p>
          <a:p>
            <a:pPr lvl="1" algn="just"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随着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大规模集成电路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发展，进入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PC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机时代。</a:t>
            </a:r>
          </a:p>
          <a:p>
            <a:pPr lvl="1" eaLnBrk="1" hangingPunct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1973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Gary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Kildall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，设计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CP/M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操作系统</a:t>
            </a:r>
          </a:p>
          <a:p>
            <a:pPr lvl="2" eaLnBrk="1" hangingPunct="1"/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ontrol 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rogram/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icroprocessor</a:t>
            </a:r>
          </a:p>
          <a:p>
            <a:pPr lvl="1" eaLnBrk="1" hangingPunct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CP/M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有较好的层次结构。它的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BIOS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把操作系统的其他模块与硬件配置分隔开，可移植性好</a:t>
            </a:r>
          </a:p>
          <a:p>
            <a:pPr lvl="1"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较好的可适应性和易学易用性</a:t>
            </a:r>
          </a:p>
          <a:p>
            <a:pPr lvl="1" eaLnBrk="1" hangingPunct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1980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年初，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CP/M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成为流行最广的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位操作系统之一。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40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5088"/>
            <a:ext cx="8062913" cy="641351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楷体_GB2312" pitchFamily="49" charset="-122"/>
              </a:rPr>
              <a:t>个人计算机时代的</a:t>
            </a:r>
            <a:r>
              <a:rPr lang="zh-CN" altLang="en-US" sz="3600" b="1" smtClean="0">
                <a:solidFill>
                  <a:srgbClr val="FF0000"/>
                </a:solidFill>
                <a:latin typeface="楷体_GB2312" pitchFamily="49" charset="-122"/>
              </a:rPr>
              <a:t>微机操作系统</a:t>
            </a:r>
            <a:endParaRPr lang="zh-CN" altLang="en-US" sz="3600" b="1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苹果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dirty="0" smtClean="0"/>
              <a:t>1976</a:t>
            </a:r>
            <a:r>
              <a:rPr lang="zh-CN" altLang="en-US" dirty="0" smtClean="0"/>
              <a:t>年 乔布斯</a:t>
            </a:r>
            <a:r>
              <a:rPr lang="en-US" altLang="zh-CN" dirty="0" smtClean="0"/>
              <a:t>,</a:t>
            </a:r>
            <a:r>
              <a:rPr lang="zh-CN" altLang="en-US" dirty="0" smtClean="0"/>
              <a:t>沃兹</a:t>
            </a:r>
            <a:r>
              <a:rPr lang="en-US" altLang="zh-CN" dirty="0" smtClean="0"/>
              <a:t>)</a:t>
            </a:r>
            <a:endParaRPr lang="en-US" altLang="zh-CN" b="0" dirty="0" smtClean="0">
              <a:latin typeface="宋体" pitchFamily="2" charset="-122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70C0"/>
                </a:solidFill>
                <a:latin typeface="宋体" pitchFamily="2" charset="-122"/>
              </a:rPr>
              <a:t>Lisa</a:t>
            </a:r>
            <a:r>
              <a:rPr lang="zh-CN" altLang="en-US" b="1" dirty="0" smtClean="0">
                <a:solidFill>
                  <a:srgbClr val="0070C0"/>
                </a:solidFill>
                <a:latin typeface="宋体" pitchFamily="2" charset="-122"/>
              </a:rPr>
              <a:t>机</a:t>
            </a:r>
          </a:p>
          <a:p>
            <a:pPr lvl="1" eaLnBrk="1" hangingPunct="1"/>
            <a:r>
              <a:rPr lang="en-US" altLang="zh-CN" b="1" dirty="0" err="1" smtClean="0">
                <a:solidFill>
                  <a:srgbClr val="0070C0"/>
                </a:solidFill>
                <a:latin typeface="宋体" pitchFamily="2" charset="-122"/>
              </a:rPr>
              <a:t>AppleIII</a:t>
            </a:r>
            <a:r>
              <a:rPr lang="zh-CN" altLang="en-US" b="1" dirty="0" smtClean="0">
                <a:solidFill>
                  <a:srgbClr val="0070C0"/>
                </a:solidFill>
                <a:latin typeface="宋体" pitchFamily="2" charset="-122"/>
              </a:rPr>
              <a:t>机</a:t>
            </a:r>
          </a:p>
          <a:p>
            <a:pPr lvl="1" eaLnBrk="1" hangingPunct="1"/>
            <a:r>
              <a:rPr lang="en-US" altLang="zh-CN" dirty="0" smtClean="0">
                <a:latin typeface="宋体" pitchFamily="2" charset="-122"/>
              </a:rPr>
              <a:t>Macintosh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MAC OS</a:t>
            </a:r>
            <a:endParaRPr lang="en-US" altLang="zh-CN" dirty="0" smtClean="0">
              <a:latin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宋体" pitchFamily="2" charset="-122"/>
              </a:rPr>
              <a:t>(1984</a:t>
            </a:r>
            <a:r>
              <a:rPr lang="zh-CN" altLang="en-US" dirty="0" smtClean="0">
                <a:latin typeface="宋体" pitchFamily="2" charset="-122"/>
              </a:rPr>
              <a:t>年</a:t>
            </a:r>
            <a:r>
              <a:rPr lang="en-US" altLang="zh-CN" dirty="0" smtClean="0">
                <a:latin typeface="宋体" pitchFamily="2" charset="-122"/>
              </a:rPr>
              <a:t>)Macintosh</a:t>
            </a:r>
            <a:r>
              <a:rPr lang="zh-CN" altLang="en-US" dirty="0" smtClean="0">
                <a:latin typeface="宋体" pitchFamily="2" charset="-122"/>
              </a:rPr>
              <a:t>是配有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图形界面操作系统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MAC OS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鼠标</a:t>
            </a:r>
            <a:r>
              <a:rPr lang="zh-CN" altLang="en-US" dirty="0" smtClean="0">
                <a:latin typeface="宋体" pitchFamily="2" charset="-122"/>
              </a:rPr>
              <a:t>的新型个人计算机</a:t>
            </a:r>
          </a:p>
          <a:p>
            <a:pPr lvl="2" eaLnBrk="1" hangingPunct="1"/>
            <a:r>
              <a:rPr lang="en-US" altLang="zh-CN" dirty="0" smtClean="0">
                <a:latin typeface="宋体" pitchFamily="2" charset="-122"/>
              </a:rPr>
              <a:t>Mac OS</a:t>
            </a:r>
            <a:r>
              <a:rPr lang="zh-CN" altLang="en-US" dirty="0" smtClean="0">
                <a:latin typeface="宋体" pitchFamily="2" charset="-122"/>
              </a:rPr>
              <a:t>是运行</a:t>
            </a:r>
            <a:r>
              <a:rPr lang="en-US" altLang="zh-CN" dirty="0" smtClean="0">
                <a:latin typeface="宋体" pitchFamily="2" charset="-122"/>
              </a:rPr>
              <a:t>Macintosh</a:t>
            </a:r>
            <a:r>
              <a:rPr lang="zh-CN" altLang="en-US" dirty="0" smtClean="0">
                <a:latin typeface="宋体" pitchFamily="2" charset="-122"/>
              </a:rPr>
              <a:t>系列电脑上的操作系统。</a:t>
            </a:r>
          </a:p>
          <a:p>
            <a:pPr lvl="2" eaLnBrk="1" hangingPunct="1"/>
            <a:r>
              <a:rPr lang="en-US" altLang="zh-CN" dirty="0" smtClean="0">
                <a:latin typeface="宋体" pitchFamily="2" charset="-122"/>
              </a:rPr>
              <a:t>Mac OS</a:t>
            </a:r>
            <a:r>
              <a:rPr lang="zh-CN" altLang="en-US" dirty="0" smtClean="0">
                <a:latin typeface="宋体" pitchFamily="2" charset="-122"/>
              </a:rPr>
              <a:t>是首个在商用领域成功的图形用户界面。</a:t>
            </a:r>
          </a:p>
        </p:txBody>
      </p:sp>
      <p:pic>
        <p:nvPicPr>
          <p:cNvPr id="10241" name="Picture 1" descr="178837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62" y="765175"/>
            <a:ext cx="2500330" cy="203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 descr="178837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966" y="4969139"/>
            <a:ext cx="2143140" cy="174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178837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68544" y="4968884"/>
            <a:ext cx="2143140" cy="17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 descr="《时代》杂志：苹果发展史上10大辉煌时刻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83122" y="4987510"/>
            <a:ext cx="2643206" cy="172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 descr="入选世界十大发明?苹果iPhone编年史 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32722" y="4987400"/>
            <a:ext cx="2251060" cy="187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83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7773988" cy="64135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楷体_GB2312" pitchFamily="49" charset="-122"/>
              </a:rPr>
              <a:t>个人计算机时代的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</a:rPr>
              <a:t>微机操作系统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9359900" cy="53609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</a:rPr>
              <a:t>微软的</a:t>
            </a:r>
            <a:r>
              <a:rPr lang="en-US" altLang="zh-CN" dirty="0" smtClean="0">
                <a:latin typeface="+mn-ea"/>
              </a:rPr>
              <a:t>MS DOS</a:t>
            </a:r>
          </a:p>
          <a:p>
            <a:pPr lvl="1" eaLnBrk="1" hangingPunct="1"/>
            <a:r>
              <a:rPr lang="zh-CN" altLang="en-US" dirty="0" smtClean="0">
                <a:latin typeface="+mn-ea"/>
              </a:rPr>
              <a:t>磁盘操作系统</a:t>
            </a:r>
            <a:endParaRPr lang="en-US" altLang="zh-CN" dirty="0" smtClean="0">
              <a:latin typeface="+mn-ea"/>
            </a:endParaRPr>
          </a:p>
          <a:p>
            <a:pPr lvl="1" eaLnBrk="1" hangingPunct="1"/>
            <a:r>
              <a:rPr lang="zh-CN" altLang="en-US" dirty="0">
                <a:latin typeface="+mn-ea"/>
              </a:rPr>
              <a:t>单用户单任务</a:t>
            </a:r>
            <a:endParaRPr lang="en-US" altLang="zh-CN" dirty="0" smtClean="0">
              <a:latin typeface="+mn-ea"/>
            </a:endParaRPr>
          </a:p>
          <a:p>
            <a:pPr lvl="1" eaLnBrk="1" hangingPunct="1"/>
            <a:r>
              <a:rPr lang="en-US" altLang="zh-CN" dirty="0" smtClean="0">
                <a:latin typeface="+mn-ea"/>
              </a:rPr>
              <a:t>1980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IBM</a:t>
            </a:r>
            <a:r>
              <a:rPr lang="zh-CN" altLang="en-US" dirty="0" smtClean="0">
                <a:latin typeface="+mn-ea"/>
              </a:rPr>
              <a:t>开始生产微型计算机</a:t>
            </a:r>
            <a:r>
              <a:rPr lang="en-US" altLang="zh-CN" dirty="0" smtClean="0">
                <a:latin typeface="+mn-ea"/>
              </a:rPr>
              <a:t>IBM PC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 eaLnBrk="1" hangingPunct="1"/>
            <a:r>
              <a:rPr lang="zh-CN" altLang="en-US" dirty="0" smtClean="0">
                <a:latin typeface="+mn-ea"/>
              </a:rPr>
              <a:t>微软公司提供</a:t>
            </a:r>
            <a:r>
              <a:rPr lang="en-US" altLang="zh-CN" dirty="0" smtClean="0">
                <a:latin typeface="+mn-ea"/>
              </a:rPr>
              <a:t>MS DOS</a:t>
            </a:r>
            <a:r>
              <a:rPr lang="zh-CN" altLang="en-US" dirty="0" smtClean="0">
                <a:latin typeface="+mn-ea"/>
              </a:rPr>
              <a:t>预装在</a:t>
            </a:r>
            <a:r>
              <a:rPr lang="en-US" altLang="zh-CN" dirty="0" smtClean="0">
                <a:latin typeface="+mn-ea"/>
              </a:rPr>
              <a:t>IBM PC</a:t>
            </a:r>
            <a:r>
              <a:rPr lang="zh-CN" altLang="en-US" dirty="0" smtClean="0">
                <a:latin typeface="+mn-ea"/>
              </a:rPr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24693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5088"/>
            <a:ext cx="7126288" cy="641351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楷体_GB2312" pitchFamily="49" charset="-122"/>
              </a:rPr>
              <a:t>个人计算机时代的</a:t>
            </a:r>
            <a:r>
              <a:rPr lang="zh-CN" altLang="en-US" sz="3600" b="1" smtClean="0">
                <a:solidFill>
                  <a:srgbClr val="FF0000"/>
                </a:solidFill>
                <a:latin typeface="楷体_GB2312" pitchFamily="49" charset="-122"/>
              </a:rPr>
              <a:t>微机操作系统</a:t>
            </a:r>
            <a:endParaRPr lang="zh-CN" altLang="en-US" sz="2400" smtClean="0">
              <a:solidFill>
                <a:schemeClr val="accent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微软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Windows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操作系统</a:t>
            </a:r>
            <a:endParaRPr lang="en-US" altLang="zh-CN" dirty="0" smtClean="0">
              <a:latin typeface="+mn-ea"/>
            </a:endParaRPr>
          </a:p>
          <a:p>
            <a:pPr lvl="1" eaLnBrk="1" hangingPunct="1"/>
            <a:r>
              <a:rPr lang="en-US" altLang="zh-CN" b="1" dirty="0" smtClean="0">
                <a:latin typeface="+mn-ea"/>
              </a:rPr>
              <a:t>1983</a:t>
            </a:r>
            <a:r>
              <a:rPr lang="zh-CN" altLang="en-US" b="1" dirty="0" smtClean="0">
                <a:latin typeface="+mn-ea"/>
              </a:rPr>
              <a:t>年</a:t>
            </a:r>
            <a:r>
              <a:rPr lang="en-US" altLang="zh-CN" b="1" dirty="0" smtClean="0">
                <a:latin typeface="+mn-ea"/>
              </a:rPr>
              <a:t>10</a:t>
            </a:r>
            <a:r>
              <a:rPr lang="zh-CN" altLang="en-US" b="1" dirty="0" smtClean="0">
                <a:latin typeface="+mn-ea"/>
              </a:rPr>
              <a:t>月，多家</a:t>
            </a:r>
            <a:r>
              <a:rPr lang="en-US" altLang="zh-CN" b="1" dirty="0" smtClean="0">
                <a:latin typeface="+mn-ea"/>
              </a:rPr>
              <a:t>PC</a:t>
            </a:r>
            <a:r>
              <a:rPr lang="zh-CN" altLang="en-US" b="1" dirty="0" smtClean="0">
                <a:latin typeface="+mn-ea"/>
              </a:rPr>
              <a:t>机厂家图形界面产品上市</a:t>
            </a:r>
          </a:p>
          <a:p>
            <a:pPr lvl="1" eaLnBrk="1" hangingPunct="1"/>
            <a:r>
              <a:rPr lang="zh-CN" altLang="en-US" b="1" dirty="0" smtClean="0">
                <a:latin typeface="+mn-ea"/>
              </a:rPr>
              <a:t>比尔</a:t>
            </a:r>
            <a:r>
              <a:rPr lang="en-US" altLang="zh-CN" b="1" dirty="0" smtClean="0">
                <a:latin typeface="+mn-ea"/>
              </a:rPr>
              <a:t>.</a:t>
            </a:r>
            <a:r>
              <a:rPr lang="zh-CN" altLang="en-US" b="1" dirty="0" smtClean="0">
                <a:latin typeface="+mn-ea"/>
              </a:rPr>
              <a:t>盖茨</a:t>
            </a:r>
            <a:r>
              <a:rPr lang="en-US" altLang="zh-CN" b="1" dirty="0" smtClean="0">
                <a:latin typeface="+mn-ea"/>
              </a:rPr>
              <a:t>1983</a:t>
            </a:r>
            <a:r>
              <a:rPr lang="zh-CN" altLang="en-US" b="1" dirty="0" smtClean="0">
                <a:latin typeface="+mn-ea"/>
              </a:rPr>
              <a:t>年</a:t>
            </a:r>
            <a:r>
              <a:rPr lang="en-US" altLang="zh-CN" b="1" dirty="0" smtClean="0">
                <a:latin typeface="+mn-ea"/>
              </a:rPr>
              <a:t>11</a:t>
            </a:r>
            <a:r>
              <a:rPr lang="zh-CN" altLang="en-US" b="1" dirty="0" smtClean="0">
                <a:latin typeface="+mn-ea"/>
              </a:rPr>
              <a:t>月宣布将推出</a:t>
            </a:r>
            <a:r>
              <a:rPr lang="en-US" altLang="zh-CN" b="1" dirty="0" smtClean="0">
                <a:latin typeface="+mn-ea"/>
              </a:rPr>
              <a:t>Windows</a:t>
            </a:r>
            <a:r>
              <a:rPr lang="zh-CN" altLang="en-US" b="1" dirty="0" smtClean="0">
                <a:latin typeface="+mn-ea"/>
              </a:rPr>
              <a:t>操作系统</a:t>
            </a:r>
          </a:p>
          <a:p>
            <a:pPr lvl="1" eaLnBrk="1" hangingPunct="1"/>
            <a:r>
              <a:rPr lang="zh-CN" altLang="en-US" b="1" dirty="0" smtClean="0">
                <a:latin typeface="+mn-ea"/>
              </a:rPr>
              <a:t>直到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1985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20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日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Windows 1.0</a:t>
            </a:r>
            <a:r>
              <a:rPr lang="zh-CN" altLang="en-US" b="1" dirty="0" smtClean="0">
                <a:latin typeface="+mn-ea"/>
              </a:rPr>
              <a:t>才正式上市</a:t>
            </a:r>
          </a:p>
          <a:p>
            <a:pPr lvl="1" eaLnBrk="1" hangingPunct="1">
              <a:spcAft>
                <a:spcPts val="30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1992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月</a:t>
            </a:r>
            <a:r>
              <a:rPr lang="zh-CN" altLang="en-US" b="1" dirty="0" smtClean="0">
                <a:latin typeface="+mn-ea"/>
              </a:rPr>
              <a:t>，推出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Windows 3.1</a:t>
            </a:r>
          </a:p>
          <a:p>
            <a:pPr lvl="1" eaLnBrk="1" hangingPunct="1">
              <a:spcAft>
                <a:spcPts val="30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1993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月</a:t>
            </a:r>
            <a:r>
              <a:rPr lang="zh-CN" altLang="en-US" b="1" dirty="0" smtClean="0">
                <a:latin typeface="+mn-ea"/>
              </a:rPr>
              <a:t>，发表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Windows NT</a:t>
            </a:r>
          </a:p>
          <a:p>
            <a:pPr eaLnBrk="1" hangingPunct="1">
              <a:spcAft>
                <a:spcPts val="300"/>
              </a:spcAft>
            </a:pPr>
            <a:r>
              <a:rPr lang="en-US" altLang="zh-CN" dirty="0" smtClean="0">
                <a:latin typeface="+mn-ea"/>
              </a:rPr>
              <a:t>Windows 95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CE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98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2K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XP, Win7,WIN10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…</a:t>
            </a:r>
          </a:p>
          <a:p>
            <a:pPr lvl="1" eaLnBrk="1" hangingPunct="1"/>
            <a:endParaRPr lang="zh-CN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0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实时操作系统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产生背景</a:t>
            </a:r>
          </a:p>
          <a:p>
            <a:pPr lvl="1" eaLnBrk="1" hangingPunct="1"/>
            <a:r>
              <a:rPr lang="zh-CN" altLang="en-US" dirty="0" smtClean="0"/>
              <a:t>实时事务：军事，工业控制，智能仪器等</a:t>
            </a:r>
          </a:p>
          <a:p>
            <a:pPr lvl="1" eaLnBrk="1" hangingPunct="1"/>
            <a:r>
              <a:rPr lang="zh-CN" altLang="en-US" dirty="0" smtClean="0"/>
              <a:t>要求：某些任务要</a:t>
            </a:r>
            <a:r>
              <a:rPr lang="zh-CN" altLang="en-US" dirty="0" smtClean="0">
                <a:solidFill>
                  <a:srgbClr val="FF0000"/>
                </a:solidFill>
              </a:rPr>
              <a:t>优先紧急</a:t>
            </a:r>
            <a:r>
              <a:rPr lang="zh-CN" altLang="en-US" dirty="0" smtClean="0"/>
              <a:t>处理</a:t>
            </a:r>
          </a:p>
          <a:p>
            <a:pPr eaLnBrk="1" hangingPunct="1"/>
            <a:r>
              <a:rPr lang="zh-CN" altLang="en-US" dirty="0" smtClean="0"/>
              <a:t>特点</a:t>
            </a:r>
          </a:p>
          <a:p>
            <a:pPr lvl="1" eaLnBrk="1" hangingPunct="1"/>
            <a:r>
              <a:rPr lang="zh-CN" altLang="en-US" dirty="0" smtClean="0"/>
              <a:t>强调作业完成的时限</a:t>
            </a:r>
          </a:p>
          <a:p>
            <a:pPr lvl="2" eaLnBrk="1" hangingPunct="1"/>
            <a:r>
              <a:rPr lang="zh-CN" altLang="en-US" dirty="0" smtClean="0"/>
              <a:t>必须限时完成：硬实时系统</a:t>
            </a:r>
          </a:p>
          <a:p>
            <a:pPr lvl="2" eaLnBrk="1" hangingPunct="1"/>
            <a:r>
              <a:rPr lang="zh-CN" altLang="en-US" dirty="0" smtClean="0"/>
              <a:t>尽可能快完成：软实时系统</a:t>
            </a:r>
          </a:p>
          <a:p>
            <a:pPr lvl="1" eaLnBrk="1" hangingPunct="1"/>
            <a:r>
              <a:rPr lang="zh-CN" altLang="en-US" dirty="0" smtClean="0"/>
              <a:t>强调可靠性</a:t>
            </a:r>
          </a:p>
        </p:txBody>
      </p:sp>
    </p:spTree>
    <p:extLst>
      <p:ext uri="{BB962C8B-B14F-4D97-AF65-F5344CB8AC3E}">
        <p14:creationId xmlns:p14="http://schemas.microsoft.com/office/powerpoint/2010/main" val="230729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嵌入式操作系统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嵌入式操作系统≈实时操作系统</a:t>
            </a:r>
          </a:p>
          <a:p>
            <a:pPr eaLnBrk="1" hangingPunct="1"/>
            <a:r>
              <a:rPr lang="zh-CN" altLang="en-US" sz="2400" smtClean="0"/>
              <a:t>嵌入式操作系统多用于嵌入式系统</a:t>
            </a:r>
          </a:p>
          <a:p>
            <a:pPr eaLnBrk="1" hangingPunct="1"/>
            <a:r>
              <a:rPr lang="zh-CN" altLang="en-US" sz="2400" smtClean="0"/>
              <a:t>嵌入式系统</a:t>
            </a:r>
          </a:p>
          <a:p>
            <a:pPr lvl="2" eaLnBrk="1" hangingPunct="1"/>
            <a:r>
              <a:rPr lang="zh-CN" altLang="en-US" sz="2400" smtClean="0"/>
              <a:t>软硬件可以裁剪，软硬件一体化的系统。</a:t>
            </a:r>
          </a:p>
          <a:p>
            <a:pPr eaLnBrk="1" hangingPunct="1"/>
            <a:r>
              <a:rPr lang="zh-CN" altLang="en-US" sz="2400" smtClean="0"/>
              <a:t>典型嵌入式操作系统</a:t>
            </a:r>
          </a:p>
          <a:p>
            <a:pPr lvl="1" eaLnBrk="1" hangingPunct="1"/>
            <a:r>
              <a:rPr lang="en-US" altLang="zh-CN" sz="2400" smtClean="0"/>
              <a:t>Linux</a:t>
            </a:r>
          </a:p>
          <a:p>
            <a:pPr lvl="1" eaLnBrk="1" hangingPunct="1"/>
            <a:r>
              <a:rPr lang="en-US" altLang="zh-CN" sz="2400" smtClean="0"/>
              <a:t>ucOS</a:t>
            </a:r>
          </a:p>
          <a:p>
            <a:pPr lvl="1" eaLnBrk="1" hangingPunct="1"/>
            <a:r>
              <a:rPr lang="en-US" altLang="zh-CN" sz="2400" smtClean="0"/>
              <a:t>ucLinux</a:t>
            </a:r>
          </a:p>
          <a:p>
            <a:pPr lvl="1" eaLnBrk="1" hangingPunct="1"/>
            <a:r>
              <a:rPr lang="en-US" altLang="zh-CN" sz="2400" smtClean="0"/>
              <a:t>vxWorks</a:t>
            </a:r>
          </a:p>
          <a:p>
            <a:pPr lvl="1" eaLnBrk="1" hangingPunct="1"/>
            <a:r>
              <a:rPr lang="en-US" altLang="zh-CN" sz="2400" smtClean="0"/>
              <a:t>WinCE</a:t>
            </a:r>
          </a:p>
          <a:p>
            <a:pPr lvl="1" eaLnBrk="1" hangingPunct="1"/>
            <a:r>
              <a:rPr lang="en-US" altLang="zh-CN" sz="2400" smtClean="0"/>
              <a:t>Symbian</a:t>
            </a:r>
          </a:p>
          <a:p>
            <a:pPr lvl="1" eaLnBrk="1" hangingPunct="1"/>
            <a:r>
              <a:rPr lang="en-US" altLang="zh-CN" sz="2400" smtClean="0"/>
              <a:t>……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2988" y="4173538"/>
            <a:ext cx="3524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4038" y="4316413"/>
            <a:ext cx="28098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8238" y="1628775"/>
            <a:ext cx="1543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3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思考：</a:t>
            </a:r>
            <a:r>
              <a:rPr lang="zh-CN" altLang="en-US" dirty="0" smtClean="0">
                <a:solidFill>
                  <a:srgbClr val="FF0000"/>
                </a:solidFill>
              </a:rPr>
              <a:t>应用程序</a:t>
            </a:r>
            <a:r>
              <a:rPr lang="zh-CN" altLang="en-US" dirty="0" smtClean="0"/>
              <a:t>运行需要</a:t>
            </a:r>
            <a:r>
              <a:rPr lang="zh-CN" altLang="en-US" dirty="0" smtClean="0">
                <a:solidFill>
                  <a:srgbClr val="FF0000"/>
                </a:solidFill>
              </a:rPr>
              <a:t>操作系统</a:t>
            </a:r>
            <a:r>
              <a:rPr lang="zh-CN" altLang="en-US" dirty="0" smtClean="0"/>
              <a:t>提供哪些支持？</a:t>
            </a:r>
          </a:p>
        </p:txBody>
      </p:sp>
      <p:pic>
        <p:nvPicPr>
          <p:cNvPr id="15364" name="Picture 4" descr="620093182335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6602" y="1250636"/>
            <a:ext cx="6884070" cy="516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49058" y="1332057"/>
            <a:ext cx="139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WIN 7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60875" y="2154733"/>
            <a:ext cx="4323653" cy="3146475"/>
            <a:chOff x="2660875" y="2154733"/>
            <a:chExt cx="4323653" cy="3146475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875" y="2154733"/>
              <a:ext cx="4323653" cy="314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880072" y="2473732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dirty="0" smtClean="0">
                  <a:solidFill>
                    <a:srgbClr val="FF0000"/>
                  </a:solidFill>
                </a:rPr>
                <a:t>//</a:t>
              </a:r>
              <a:r>
                <a:rPr lang="en-US" altLang="zh-CN" sz="2800" dirty="0" err="1" smtClean="0">
                  <a:solidFill>
                    <a:srgbClr val="FF0000"/>
                  </a:solidFill>
                </a:rPr>
                <a:t>test.c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>
                  <a:solidFill>
                    <a:srgbClr val="FF0000"/>
                  </a:solidFill>
                </a:rPr>
                <a:t>→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test.exe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44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382963" y="2205038"/>
          <a:ext cx="6121400" cy="423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8" name="BMP 图象" r:id="rId4" imgW="4447619" imgH="3076190" progId="PBrush">
                  <p:embed/>
                </p:oleObj>
              </mc:Choice>
              <mc:Fallback>
                <p:oleObj name="BMP 图象" r:id="rId4" imgW="4447619" imgH="30761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2205038"/>
                        <a:ext cx="6121400" cy="423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网络操作系统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8928100" cy="53609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网络操作系统</a:t>
            </a:r>
          </a:p>
          <a:p>
            <a:pPr lvl="1" eaLnBrk="1" hangingPunct="1"/>
            <a:r>
              <a:rPr lang="zh-CN" altLang="en-US" dirty="0" smtClean="0"/>
              <a:t>普通操作系统</a:t>
            </a:r>
            <a:r>
              <a:rPr lang="zh-CN" altLang="en-US" dirty="0" smtClean="0">
                <a:solidFill>
                  <a:srgbClr val="FF0000"/>
                </a:solidFill>
              </a:rPr>
              <a:t>＋</a:t>
            </a:r>
            <a:r>
              <a:rPr lang="zh-CN" altLang="en-US" dirty="0" smtClean="0"/>
              <a:t>网络通信</a:t>
            </a:r>
            <a:r>
              <a:rPr lang="zh-CN" altLang="en-US" dirty="0" smtClean="0">
                <a:solidFill>
                  <a:srgbClr val="FF0000"/>
                </a:solidFill>
              </a:rPr>
              <a:t>＋</a:t>
            </a:r>
            <a:r>
              <a:rPr lang="zh-CN" altLang="en-US" dirty="0" smtClean="0"/>
              <a:t>网络服务。</a:t>
            </a:r>
          </a:p>
          <a:p>
            <a:pPr lvl="1" eaLnBrk="1" hangingPunct="1"/>
            <a:r>
              <a:rPr lang="en-US" altLang="zh-CN" dirty="0" smtClean="0"/>
              <a:t>UNIX/ LINUX/ WINDOWS 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网络操作系统功能</a:t>
            </a:r>
          </a:p>
          <a:p>
            <a:pPr lvl="1" eaLnBrk="1" hangingPunct="1"/>
            <a:r>
              <a:rPr lang="zh-CN" altLang="en-US" sz="2400" dirty="0" smtClean="0"/>
              <a:t>透明存取</a:t>
            </a:r>
          </a:p>
          <a:p>
            <a:pPr lvl="1" eaLnBrk="1" hangingPunct="1"/>
            <a:r>
              <a:rPr lang="zh-CN" altLang="en-US" sz="2400" dirty="0" smtClean="0"/>
              <a:t>存取控制</a:t>
            </a:r>
          </a:p>
        </p:txBody>
      </p:sp>
    </p:spTree>
    <p:extLst>
      <p:ext uri="{BB962C8B-B14F-4D97-AF65-F5344CB8AC3E}">
        <p14:creationId xmlns:p14="http://schemas.microsoft.com/office/powerpoint/2010/main" val="28923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175"/>
            <a:ext cx="6465898" cy="5191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适合学习和研究的简化操作系统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Minix</a:t>
            </a:r>
            <a:r>
              <a:rPr lang="en-US" altLang="zh-CN" dirty="0" smtClean="0"/>
              <a:t> OS</a:t>
            </a:r>
          </a:p>
          <a:p>
            <a:pPr lvl="1"/>
            <a:r>
              <a:rPr lang="en-US" altLang="zh-CN" dirty="0" smtClean="0"/>
              <a:t>Andrew S. </a:t>
            </a:r>
            <a:r>
              <a:rPr lang="en-US" altLang="zh-CN" dirty="0" err="1" smtClean="0"/>
              <a:t>Tanenbaum</a:t>
            </a:r>
            <a:r>
              <a:rPr lang="zh-CN" altLang="en-US" dirty="0" smtClean="0"/>
              <a:t>发明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（荷兰阿姆斯特丹的</a:t>
            </a:r>
            <a:r>
              <a:rPr lang="en-US" altLang="zh-CN" dirty="0" err="1" smtClean="0"/>
              <a:t>Vrije</a:t>
            </a:r>
            <a:r>
              <a:rPr lang="zh-CN" altLang="en-US" dirty="0" smtClean="0"/>
              <a:t>大学计算机科学系）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  <p:pic>
        <p:nvPicPr>
          <p:cNvPr id="19460" name="Picture 4" descr="tanenbaum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2357430"/>
            <a:ext cx="2590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013031358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7450" y="2357430"/>
            <a:ext cx="2681288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Computer Networks,Fourth Edition 英文原版进口（平装）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0175" y="2357430"/>
            <a:ext cx="26638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47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175"/>
            <a:ext cx="6180146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推荐学习的大型开源操作系统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-</a:t>
            </a:r>
          </a:p>
          <a:p>
            <a:pPr lvl="1" eaLnBrk="1" hangingPunct="1"/>
            <a:r>
              <a:rPr lang="en-US" altLang="zh-CN" dirty="0" err="1" smtClean="0"/>
              <a:t>Linus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Torvalds</a:t>
            </a:r>
            <a:r>
              <a:rPr lang="en-US" altLang="zh-CN" dirty="0" smtClean="0"/>
              <a:t>[</a:t>
            </a:r>
            <a:r>
              <a:rPr lang="zh-CN" altLang="en-US" dirty="0" smtClean="0"/>
              <a:t>芬兰</a:t>
            </a:r>
            <a:r>
              <a:rPr lang="en-US" altLang="zh-CN" dirty="0" smtClean="0"/>
              <a:t>.</a:t>
            </a:r>
            <a:r>
              <a:rPr lang="zh-CN" altLang="en-US" dirty="0" smtClean="0"/>
              <a:t>赫尔辛基大学</a:t>
            </a:r>
            <a:r>
              <a:rPr lang="en-US" altLang="zh-CN" dirty="0" smtClean="0"/>
              <a:t>],1991.10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1994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Linux1.0</a:t>
            </a:r>
            <a:r>
              <a:rPr lang="zh-CN" altLang="en-US" dirty="0" smtClean="0"/>
              <a:t>版正式发布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63" y="4745038"/>
            <a:ext cx="9217025" cy="1204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485" name="Picture 5" descr="o_linu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7350" y="2266950"/>
            <a:ext cx="2951163" cy="23860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0486" name="Picture 6" descr="o_Linus_Torvald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79950" y="2266950"/>
            <a:ext cx="3135313" cy="23860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6908" y="714356"/>
            <a:ext cx="1428760" cy="63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80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Linux </a:t>
            </a:r>
            <a:r>
              <a:rPr lang="zh-CN" altLang="en-US" dirty="0" smtClean="0">
                <a:latin typeface="宋体" pitchFamily="2" charset="-122"/>
              </a:rPr>
              <a:t>版本</a:t>
            </a:r>
          </a:p>
          <a:p>
            <a:pPr lvl="1" eaLnBrk="1" hangingPunct="1"/>
            <a:r>
              <a:rPr lang="en-US" altLang="zh-CN" b="0" dirty="0" smtClean="0">
                <a:latin typeface="宋体" pitchFamily="2" charset="-122"/>
              </a:rPr>
              <a:t>Linux kernel</a:t>
            </a:r>
            <a:r>
              <a:rPr lang="zh-CN" altLang="en-US" b="0" dirty="0" smtClean="0">
                <a:latin typeface="宋体" pitchFamily="2" charset="-122"/>
              </a:rPr>
              <a:t>版本</a:t>
            </a:r>
          </a:p>
          <a:p>
            <a:pPr lvl="2" eaLnBrk="1" hangingPunct="1"/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x.y</a:t>
            </a:r>
            <a:r>
              <a:rPr lang="en-US" altLang="zh-CN" dirty="0" err="1" smtClean="0">
                <a:latin typeface="宋体" pitchFamily="2" charset="-122"/>
              </a:rPr>
              <a:t>.</a:t>
            </a:r>
            <a:r>
              <a:rPr lang="en-US" altLang="zh-CN" dirty="0" err="1" smtClean="0">
                <a:solidFill>
                  <a:srgbClr val="0000FF"/>
                </a:solidFill>
                <a:latin typeface="宋体" pitchFamily="2" charset="-122"/>
              </a:rPr>
              <a:t>zz</a:t>
            </a:r>
            <a:r>
              <a:rPr lang="en-US" altLang="zh-CN" dirty="0" smtClean="0">
                <a:latin typeface="宋体" pitchFamily="2" charset="-122"/>
              </a:rPr>
              <a:t>-</a:t>
            </a:r>
            <a:r>
              <a:rPr lang="en-US" altLang="zh-CN" dirty="0" smtClean="0">
                <a:solidFill>
                  <a:schemeClr val="hlink"/>
                </a:solidFill>
                <a:latin typeface="宋体" pitchFamily="2" charset="-122"/>
              </a:rPr>
              <a:t>www</a:t>
            </a:r>
          </a:p>
          <a:p>
            <a:pPr lvl="2" eaLnBrk="1" hangingPunct="1"/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x.y</a:t>
            </a:r>
            <a:r>
              <a:rPr lang="zh-CN" altLang="en-US" dirty="0" smtClean="0">
                <a:latin typeface="宋体" pitchFamily="2" charset="-122"/>
              </a:rPr>
              <a:t>指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主版本号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err="1" smtClean="0">
                <a:solidFill>
                  <a:srgbClr val="0000FF"/>
                </a:solidFill>
                <a:latin typeface="宋体" pitchFamily="2" charset="-122"/>
              </a:rPr>
              <a:t>zz</a:t>
            </a:r>
            <a:r>
              <a:rPr lang="zh-CN" altLang="en-US" dirty="0" smtClean="0">
                <a:latin typeface="宋体" pitchFamily="2" charset="-122"/>
              </a:rPr>
              <a:t>指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次版本号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solidFill>
                  <a:schemeClr val="hlink"/>
                </a:solidFill>
                <a:latin typeface="宋体" pitchFamily="2" charset="-122"/>
              </a:rPr>
              <a:t>www</a:t>
            </a:r>
            <a:r>
              <a:rPr lang="zh-CN" altLang="en-US" dirty="0" smtClean="0">
                <a:latin typeface="宋体" pitchFamily="2" charset="-122"/>
              </a:rPr>
              <a:t>指</a:t>
            </a:r>
            <a:r>
              <a:rPr lang="zh-CN" altLang="en-US" dirty="0" smtClean="0">
                <a:solidFill>
                  <a:schemeClr val="hlink"/>
                </a:solidFill>
                <a:latin typeface="宋体" pitchFamily="2" charset="-122"/>
              </a:rPr>
              <a:t>发行号</a:t>
            </a: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主版本号：偶数是稳定版本，奇数号是测试版本</a:t>
            </a:r>
            <a:endParaRPr lang="en-US" altLang="zh-CN" dirty="0" smtClean="0">
              <a:latin typeface="宋体" pitchFamily="2" charset="-122"/>
            </a:endParaRPr>
          </a:p>
          <a:p>
            <a:pPr lvl="1" eaLnBrk="1" hangingPunct="1"/>
            <a:r>
              <a:rPr lang="en-US" altLang="zh-CN" sz="3200" dirty="0" smtClean="0">
                <a:latin typeface="宋体" pitchFamily="2" charset="-122"/>
              </a:rPr>
              <a:t>www.kernel.org/</a:t>
            </a:r>
          </a:p>
        </p:txBody>
      </p:sp>
    </p:spTree>
    <p:extLst>
      <p:ext uri="{BB962C8B-B14F-4D97-AF65-F5344CB8AC3E}">
        <p14:creationId xmlns:p14="http://schemas.microsoft.com/office/powerpoint/2010/main" val="32212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操作系统的定义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操作系统是一个大型系统程序</a:t>
            </a:r>
          </a:p>
          <a:p>
            <a:pPr lvl="1" eaLnBrk="1" hangingPunct="1"/>
            <a:r>
              <a:rPr lang="zh-CN" altLang="en-US" dirty="0" smtClean="0"/>
              <a:t>提供用户接口，便利用户使用和控制计算机；</a:t>
            </a:r>
          </a:p>
          <a:p>
            <a:pPr lvl="1" eaLnBrk="1" hangingPunct="1"/>
            <a:r>
              <a:rPr lang="zh-CN" altLang="en-US" dirty="0" smtClean="0"/>
              <a:t>负责计算机的全部软、硬件资源的分配与调度；控制与协调并发活动；实现信息的存取与保护。</a:t>
            </a:r>
          </a:p>
          <a:p>
            <a:pPr eaLnBrk="1" hangingPunct="1"/>
            <a:r>
              <a:rPr lang="zh-CN" altLang="en-US" dirty="0" smtClean="0"/>
              <a:t>简而言之</a:t>
            </a:r>
          </a:p>
          <a:p>
            <a:pPr lvl="1" eaLnBrk="1" hangingPunct="1"/>
            <a:r>
              <a:rPr lang="zh-CN" altLang="en-US" dirty="0" smtClean="0"/>
              <a:t>为用户提供友好的接口</a:t>
            </a:r>
          </a:p>
          <a:p>
            <a:pPr lvl="1" eaLnBrk="1" hangingPunct="1"/>
            <a:r>
              <a:rPr lang="zh-CN" altLang="en-US" dirty="0" smtClean="0"/>
              <a:t>管理并调度系统资源；</a:t>
            </a:r>
          </a:p>
          <a:p>
            <a:pPr lvl="1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17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操作系统的地位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2100263" y="1727200"/>
            <a:ext cx="4208462" cy="441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各种各样的应用程序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1246188" y="2173288"/>
            <a:ext cx="1920875" cy="438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调试程序</a:t>
            </a:r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167063" y="2173288"/>
            <a:ext cx="1922462" cy="438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装入程序</a:t>
            </a:r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5089525" y="2173288"/>
            <a:ext cx="2127250" cy="438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编辑程序</a:t>
            </a:r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1589088" y="2625725"/>
            <a:ext cx="1716087" cy="4397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编译程序</a:t>
            </a:r>
          </a:p>
        </p:txBody>
      </p:sp>
      <p:sp>
        <p:nvSpPr>
          <p:cNvPr id="66569" name="Text Box 10"/>
          <p:cNvSpPr txBox="1">
            <a:spLocks noChangeArrowheads="1"/>
          </p:cNvSpPr>
          <p:nvPr/>
        </p:nvSpPr>
        <p:spPr bwMode="auto">
          <a:xfrm>
            <a:off x="3305175" y="2625725"/>
            <a:ext cx="1716088" cy="4397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汇编程序</a:t>
            </a:r>
          </a:p>
        </p:txBody>
      </p:sp>
      <p:sp>
        <p:nvSpPr>
          <p:cNvPr id="66570" name="Text Box 11"/>
          <p:cNvSpPr txBox="1">
            <a:spLocks noChangeArrowheads="1"/>
          </p:cNvSpPr>
          <p:nvPr/>
        </p:nvSpPr>
        <p:spPr bwMode="auto">
          <a:xfrm>
            <a:off x="5021263" y="2625725"/>
            <a:ext cx="1784350" cy="4397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装配程序</a:t>
            </a:r>
          </a:p>
        </p:txBody>
      </p:sp>
      <p:sp>
        <p:nvSpPr>
          <p:cNvPr id="66571" name="Text Box 12"/>
          <p:cNvSpPr txBox="1">
            <a:spLocks noChangeArrowheads="1"/>
          </p:cNvSpPr>
          <p:nvPr/>
        </p:nvSpPr>
        <p:spPr bwMode="auto">
          <a:xfrm>
            <a:off x="2532063" y="3533775"/>
            <a:ext cx="3311525" cy="438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机器语言</a:t>
            </a:r>
          </a:p>
        </p:txBody>
      </p:sp>
      <p:sp>
        <p:nvSpPr>
          <p:cNvPr id="241677" name="Text Box 13"/>
          <p:cNvSpPr txBox="1">
            <a:spLocks noChangeArrowheads="1"/>
          </p:cNvSpPr>
          <p:nvPr/>
        </p:nvSpPr>
        <p:spPr bwMode="auto">
          <a:xfrm>
            <a:off x="2189163" y="3079750"/>
            <a:ext cx="4135437" cy="438150"/>
          </a:xfrm>
          <a:prstGeom prst="rect">
            <a:avLst/>
          </a:prstGeom>
          <a:solidFill>
            <a:srgbClr val="99CC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>
              <a:spcBef>
                <a:spcPct val="50000"/>
              </a:spcBef>
              <a:buFontTx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操  作  系  统</a:t>
            </a:r>
          </a:p>
        </p:txBody>
      </p:sp>
      <p:sp>
        <p:nvSpPr>
          <p:cNvPr id="66573" name="Text Box 14"/>
          <p:cNvSpPr txBox="1">
            <a:spLocks noChangeArrowheads="1"/>
          </p:cNvSpPr>
          <p:nvPr/>
        </p:nvSpPr>
        <p:spPr bwMode="auto">
          <a:xfrm>
            <a:off x="2936875" y="3979863"/>
            <a:ext cx="2463800" cy="438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微程序</a:t>
            </a:r>
          </a:p>
        </p:txBody>
      </p:sp>
      <p:sp>
        <p:nvSpPr>
          <p:cNvPr id="66574" name="Text Box 15"/>
          <p:cNvSpPr txBox="1">
            <a:spLocks noChangeArrowheads="1"/>
          </p:cNvSpPr>
          <p:nvPr/>
        </p:nvSpPr>
        <p:spPr bwMode="auto">
          <a:xfrm>
            <a:off x="3325813" y="4430713"/>
            <a:ext cx="1555750" cy="438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 裸  机</a:t>
            </a:r>
          </a:p>
        </p:txBody>
      </p:sp>
      <p:sp>
        <p:nvSpPr>
          <p:cNvPr id="66575" name="Line 16"/>
          <p:cNvSpPr>
            <a:spLocks noChangeShapeType="1"/>
          </p:cNvSpPr>
          <p:nvPr/>
        </p:nvSpPr>
        <p:spPr bwMode="auto">
          <a:xfrm>
            <a:off x="6062663" y="3549650"/>
            <a:ext cx="2205037" cy="0"/>
          </a:xfrm>
          <a:prstGeom prst="line">
            <a:avLst/>
          </a:prstGeom>
          <a:noFill/>
          <a:ln w="12700">
            <a:solidFill>
              <a:srgbClr val="FF00FF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6" name="Line 17"/>
          <p:cNvSpPr>
            <a:spLocks noChangeShapeType="1"/>
          </p:cNvSpPr>
          <p:nvPr/>
        </p:nvSpPr>
        <p:spPr bwMode="auto">
          <a:xfrm>
            <a:off x="7296150" y="2178050"/>
            <a:ext cx="971550" cy="0"/>
          </a:xfrm>
          <a:prstGeom prst="line">
            <a:avLst/>
          </a:prstGeom>
          <a:noFill/>
          <a:ln w="12700">
            <a:solidFill>
              <a:srgbClr val="FF00FF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7" name="Line 18"/>
          <p:cNvSpPr>
            <a:spLocks noChangeShapeType="1"/>
          </p:cNvSpPr>
          <p:nvPr/>
        </p:nvSpPr>
        <p:spPr bwMode="auto">
          <a:xfrm>
            <a:off x="4937125" y="4837113"/>
            <a:ext cx="3371850" cy="0"/>
          </a:xfrm>
          <a:prstGeom prst="line">
            <a:avLst/>
          </a:prstGeom>
          <a:noFill/>
          <a:ln w="12700">
            <a:solidFill>
              <a:srgbClr val="FF00FF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8" name="Line 19"/>
          <p:cNvSpPr>
            <a:spLocks noChangeShapeType="1"/>
          </p:cNvSpPr>
          <p:nvPr/>
        </p:nvSpPr>
        <p:spPr bwMode="auto">
          <a:xfrm>
            <a:off x="6518275" y="1728788"/>
            <a:ext cx="1749425" cy="0"/>
          </a:xfrm>
          <a:prstGeom prst="line">
            <a:avLst/>
          </a:prstGeom>
          <a:noFill/>
          <a:ln w="12700">
            <a:solidFill>
              <a:srgbClr val="FF00FF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9" name="Text Box 20"/>
          <p:cNvSpPr txBox="1">
            <a:spLocks noChangeArrowheads="1"/>
          </p:cNvSpPr>
          <p:nvPr/>
        </p:nvSpPr>
        <p:spPr bwMode="auto">
          <a:xfrm>
            <a:off x="8424863" y="40322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硬件部分</a:t>
            </a:r>
          </a:p>
        </p:txBody>
      </p:sp>
      <p:sp>
        <p:nvSpPr>
          <p:cNvPr id="66580" name="Text Box 21"/>
          <p:cNvSpPr txBox="1">
            <a:spLocks noChangeArrowheads="1"/>
          </p:cNvSpPr>
          <p:nvPr/>
        </p:nvSpPr>
        <p:spPr bwMode="auto">
          <a:xfrm>
            <a:off x="8497888" y="26924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系统程序</a:t>
            </a:r>
          </a:p>
        </p:txBody>
      </p:sp>
      <p:sp>
        <p:nvSpPr>
          <p:cNvPr id="66581" name="Text Box 22"/>
          <p:cNvSpPr txBox="1">
            <a:spLocks noChangeArrowheads="1"/>
          </p:cNvSpPr>
          <p:nvPr/>
        </p:nvSpPr>
        <p:spPr bwMode="auto">
          <a:xfrm>
            <a:off x="8424863" y="1700213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应用程序</a:t>
            </a:r>
          </a:p>
        </p:txBody>
      </p:sp>
      <p:sp>
        <p:nvSpPr>
          <p:cNvPr id="66582" name="AutoShape 23"/>
          <p:cNvSpPr>
            <a:spLocks/>
          </p:cNvSpPr>
          <p:nvPr/>
        </p:nvSpPr>
        <p:spPr bwMode="auto">
          <a:xfrm>
            <a:off x="8410575" y="1738313"/>
            <a:ext cx="73025" cy="395287"/>
          </a:xfrm>
          <a:prstGeom prst="rightBrace">
            <a:avLst>
              <a:gd name="adj1" fmla="val 451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3" name="AutoShape 24"/>
          <p:cNvSpPr>
            <a:spLocks/>
          </p:cNvSpPr>
          <p:nvPr/>
        </p:nvSpPr>
        <p:spPr bwMode="auto">
          <a:xfrm>
            <a:off x="8424863" y="2244725"/>
            <a:ext cx="73025" cy="1273175"/>
          </a:xfrm>
          <a:prstGeom prst="rightBrace">
            <a:avLst>
              <a:gd name="adj1" fmla="val 1452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4" name="AutoShape 25"/>
          <p:cNvSpPr>
            <a:spLocks/>
          </p:cNvSpPr>
          <p:nvPr/>
        </p:nvSpPr>
        <p:spPr bwMode="auto">
          <a:xfrm>
            <a:off x="8424863" y="3573463"/>
            <a:ext cx="71437" cy="1263650"/>
          </a:xfrm>
          <a:prstGeom prst="rightBrace">
            <a:avLst>
              <a:gd name="adj1" fmla="val 1474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56433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34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24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56326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27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28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29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0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1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2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3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4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5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6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7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8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39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0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1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2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3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4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5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6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7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8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49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0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1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2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3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4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5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6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7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8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59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0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1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2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3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4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5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6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7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8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69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0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1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2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3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4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5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6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7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8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79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0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1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2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3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4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5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6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7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8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89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0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1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2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3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4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5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6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7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8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399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0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1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2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3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4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5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6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7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8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09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0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1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2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3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4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5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6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7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8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19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0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1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2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3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4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5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6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7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8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29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30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31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56432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56325" name="Rectangle 115"/>
          <p:cNvSpPr>
            <a:spLocks noChangeArrowheads="1"/>
          </p:cNvSpPr>
          <p:nvPr/>
        </p:nvSpPr>
        <p:spPr bwMode="gray">
          <a:xfrm>
            <a:off x="2952750" y="2921685"/>
            <a:ext cx="6191250" cy="64633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 smtClean="0">
                <a:solidFill>
                  <a:srgbClr val="000000"/>
                </a:solidFill>
                <a:latin typeface="宋体" pitchFamily="2" charset="-122"/>
              </a:rPr>
              <a:t>1.2 </a:t>
            </a:r>
            <a:r>
              <a:rPr lang="zh-CN" altLang="en-US" sz="3600" b="1" dirty="0">
                <a:latin typeface="宋体" pitchFamily="2" charset="-122"/>
              </a:rPr>
              <a:t>操作系统</a:t>
            </a:r>
            <a:r>
              <a:rPr lang="zh-CN" altLang="en-US" sz="3600" b="1" dirty="0" smtClean="0">
                <a:latin typeface="宋体" pitchFamily="2" charset="-122"/>
              </a:rPr>
              <a:t>的</a:t>
            </a:r>
            <a:r>
              <a:rPr lang="zh-CN" altLang="en-US" sz="3600" b="1" dirty="0">
                <a:latin typeface="宋体" pitchFamily="2" charset="-122"/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589099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操作系统的功能一</a:t>
            </a:r>
          </a:p>
          <a:p>
            <a:pPr lvl="1" eaLnBrk="1" hangingPunct="1"/>
            <a:r>
              <a:rPr lang="zh-CN" altLang="en-US" dirty="0" smtClean="0"/>
              <a:t>进程管理</a:t>
            </a:r>
          </a:p>
          <a:p>
            <a:pPr lvl="2" eaLnBrk="1" hangingPunct="1"/>
            <a:r>
              <a:rPr lang="en-US" altLang="zh-CN" dirty="0" smtClean="0"/>
              <a:t>CPU</a:t>
            </a:r>
            <a:r>
              <a:rPr lang="zh-CN" altLang="en-US" dirty="0" smtClean="0"/>
              <a:t>管理（处理机管理</a:t>
            </a:r>
            <a:r>
              <a:rPr lang="zh-CN" altLang="en-US" dirty="0"/>
              <a:t>）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具体功能</a:t>
            </a:r>
          </a:p>
          <a:p>
            <a:pPr lvl="2" eaLnBrk="1" hangingPunct="1"/>
            <a:r>
              <a:rPr lang="zh-CN" altLang="en-US" dirty="0" smtClean="0"/>
              <a:t>进程控制：创建，暂停，唤醒，撤销</a:t>
            </a:r>
          </a:p>
          <a:p>
            <a:pPr lvl="2" eaLnBrk="1" hangingPunct="1"/>
            <a:r>
              <a:rPr lang="zh-CN" altLang="en-US" dirty="0" smtClean="0"/>
              <a:t>进程调度：调度策略，优先级</a:t>
            </a:r>
          </a:p>
          <a:p>
            <a:pPr lvl="2" eaLnBrk="1" hangingPunct="1"/>
            <a:r>
              <a:rPr lang="zh-CN" altLang="en-US" dirty="0" smtClean="0"/>
              <a:t>进程通信：进程间通信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6_색종이 상자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2066</Words>
  <Application>Microsoft Office PowerPoint</Application>
  <PresentationFormat>自定义</PresentationFormat>
  <Paragraphs>430</Paragraphs>
  <Slides>53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굴림</vt:lpstr>
      <vt:lpstr>黑体</vt:lpstr>
      <vt:lpstr>楷体_GB2312</vt:lpstr>
      <vt:lpstr>宋体</vt:lpstr>
      <vt:lpstr>Arial</vt:lpstr>
      <vt:lpstr>Tahoma</vt:lpstr>
      <vt:lpstr>Times New Roman</vt:lpstr>
      <vt:lpstr>Wingdings</vt:lpstr>
      <vt:lpstr>自定义设计方案</vt:lpstr>
      <vt:lpstr>6_색종이 상자</vt:lpstr>
      <vt:lpstr>BMP 图象</vt:lpstr>
      <vt:lpstr>PowerPoint 演示文稿</vt:lpstr>
      <vt:lpstr>PowerPoint 演示文稿</vt:lpstr>
      <vt:lpstr>PowerPoint 演示文稿</vt:lpstr>
      <vt:lpstr>操作系统初步认识——基本功能</vt:lpstr>
      <vt:lpstr>PowerPoint 演示文稿</vt:lpstr>
      <vt:lpstr>操作系统的定义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第一台数字电子计算机ENIAC</vt:lpstr>
      <vt:lpstr>1.手工操作（没有操作系统）</vt:lpstr>
      <vt:lpstr>2.单道批处理系统</vt:lpstr>
      <vt:lpstr>工作过程</vt:lpstr>
      <vt:lpstr>PowerPoint 演示文稿</vt:lpstr>
      <vt:lpstr>单道批处理系统中的作业</vt:lpstr>
      <vt:lpstr>单道批处理的两种实现方式</vt:lpstr>
      <vt:lpstr>批处理的两种实现方式</vt:lpstr>
      <vt:lpstr>单道批处理系统中CPU利用情况</vt:lpstr>
      <vt:lpstr>3.多道批处理系统</vt:lpstr>
      <vt:lpstr>PowerPoint 演示文稿</vt:lpstr>
      <vt:lpstr>多道程序相互穿插的运行过程</vt:lpstr>
      <vt:lpstr>多道批处理系统的特点</vt:lpstr>
      <vt:lpstr>多道批处理系统的缺点</vt:lpstr>
      <vt:lpstr>PowerPoint 演示文稿</vt:lpstr>
      <vt:lpstr>4.分时操作系统</vt:lpstr>
      <vt:lpstr>分时技术</vt:lpstr>
      <vt:lpstr>PowerPoint 演示文稿</vt:lpstr>
      <vt:lpstr>大型分时系统的实践：Multics 项目</vt:lpstr>
      <vt:lpstr>PowerPoint 演示文稿</vt:lpstr>
      <vt:lpstr>Multics项目的里程碑</vt:lpstr>
      <vt:lpstr>Multics的伟大贡献</vt:lpstr>
      <vt:lpstr>UNIX</vt:lpstr>
      <vt:lpstr>PowerPoint 演示文稿</vt:lpstr>
      <vt:lpstr>UNIX发展历史</vt:lpstr>
      <vt:lpstr>PowerPoint 演示文稿</vt:lpstr>
      <vt:lpstr>PowerPoint 演示文稿</vt:lpstr>
      <vt:lpstr>个人计算机时代的微机操作系统</vt:lpstr>
      <vt:lpstr>个人计算机时代的微机操作系统</vt:lpstr>
      <vt:lpstr>个人计算机时代的微机操作系统</vt:lpstr>
      <vt:lpstr>个人计算机时代的微机操作系统</vt:lpstr>
      <vt:lpstr>实时操作系统</vt:lpstr>
      <vt:lpstr>嵌入式操作系统</vt:lpstr>
      <vt:lpstr>网络操作系统</vt:lpstr>
      <vt:lpstr>适合学习和研究的简化操作系统</vt:lpstr>
      <vt:lpstr>推荐学习的大型开源操作系统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2018-05-25T01:11:04Z</dcterms:created>
  <dcterms:modified xsi:type="dcterms:W3CDTF">2018-05-25T01:11:10Z</dcterms:modified>
</cp:coreProperties>
</file>