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706" r:id="rId1"/>
    <p:sldMasterId id="2147483719" r:id="rId2"/>
  </p:sldMasterIdLst>
  <p:notesMasterIdLst>
    <p:notesMasterId r:id="rId43"/>
  </p:notesMasterIdLst>
  <p:handoutMasterIdLst>
    <p:handoutMasterId r:id="rId44"/>
  </p:handoutMasterIdLst>
  <p:sldIdLst>
    <p:sldId id="2153" r:id="rId3"/>
    <p:sldId id="2371" r:id="rId4"/>
    <p:sldId id="2372" r:id="rId5"/>
    <p:sldId id="2463" r:id="rId6"/>
    <p:sldId id="2470" r:id="rId7"/>
    <p:sldId id="2402" r:id="rId8"/>
    <p:sldId id="2404" r:id="rId9"/>
    <p:sldId id="2408" r:id="rId10"/>
    <p:sldId id="2427" r:id="rId11"/>
    <p:sldId id="2409" r:id="rId12"/>
    <p:sldId id="2407" r:id="rId13"/>
    <p:sldId id="2406" r:id="rId14"/>
    <p:sldId id="2453" r:id="rId15"/>
    <p:sldId id="2444" r:id="rId16"/>
    <p:sldId id="2405" r:id="rId17"/>
    <p:sldId id="2432" r:id="rId18"/>
    <p:sldId id="2410" r:id="rId19"/>
    <p:sldId id="2411" r:id="rId20"/>
    <p:sldId id="2412" r:id="rId21"/>
    <p:sldId id="2349" r:id="rId22"/>
    <p:sldId id="2400" r:id="rId23"/>
    <p:sldId id="2479" r:id="rId24"/>
    <p:sldId id="2477" r:id="rId25"/>
    <p:sldId id="2416" r:id="rId26"/>
    <p:sldId id="2415" r:id="rId27"/>
    <p:sldId id="2475" r:id="rId28"/>
    <p:sldId id="2414" r:id="rId29"/>
    <p:sldId id="2429" r:id="rId30"/>
    <p:sldId id="2430" r:id="rId31"/>
    <p:sldId id="2431" r:id="rId32"/>
    <p:sldId id="2417" r:id="rId33"/>
    <p:sldId id="2418" r:id="rId34"/>
    <p:sldId id="2419" r:id="rId35"/>
    <p:sldId id="2420" r:id="rId36"/>
    <p:sldId id="2421" r:id="rId37"/>
    <p:sldId id="2422" r:id="rId38"/>
    <p:sldId id="2423" r:id="rId39"/>
    <p:sldId id="2424" r:id="rId40"/>
    <p:sldId id="2425" r:id="rId41"/>
    <p:sldId id="2426" r:id="rId42"/>
  </p:sldIdLst>
  <p:sldSz cx="10080625" cy="6858000"/>
  <p:notesSz cx="9780588" cy="6648450"/>
  <p:defaultTextStyle>
    <a:defPPr>
      <a:defRPr lang="ko-KR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5AF84"/>
    <a:srgbClr val="C0C0C0"/>
    <a:srgbClr val="B2B2B2"/>
    <a:srgbClr val="EAEAEA"/>
    <a:srgbClr val="969696"/>
    <a:srgbClr val="9900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4" autoAdjust="0"/>
    <p:restoredTop sz="87052" autoAdjust="0"/>
  </p:normalViewPr>
  <p:slideViewPr>
    <p:cSldViewPr snapToObjects="1">
      <p:cViewPr varScale="1">
        <p:scale>
          <a:sx n="98" d="100"/>
          <a:sy n="98" d="100"/>
        </p:scale>
        <p:origin x="390" y="96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1500" y="-84"/>
      </p:cViewPr>
      <p:guideLst>
        <p:guide orient="horz" pos="2094"/>
        <p:guide pos="30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fld id="{F3EDC283-3895-4BC4-8860-7502F267B4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88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375" y="0"/>
            <a:ext cx="4240213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67050" y="500063"/>
            <a:ext cx="3660775" cy="2490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6513" y="3157538"/>
            <a:ext cx="7167562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375" y="6316663"/>
            <a:ext cx="4240213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86" tIns="46843" rIns="93686" bIns="46843" numCol="1" anchor="b" anchorCtr="0" compatLnSpc="1">
            <a:prstTxWarp prst="textNoShape">
              <a:avLst/>
            </a:prstTxWarp>
          </a:bodyPr>
          <a:lstStyle>
            <a:lvl1pPr algn="r" defTabSz="936625" latinLnBrk="1">
              <a:spcBef>
                <a:spcPct val="50000"/>
              </a:spcBef>
              <a:buFontTx/>
              <a:buNone/>
              <a:defRPr kumimoji="1" sz="1300">
                <a:latin typeface="Tahoma" pitchFamily="34" charset="0"/>
                <a:ea typeface="굴림" pitchFamily="34" charset="-127"/>
              </a:defRPr>
            </a:lvl1pPr>
          </a:lstStyle>
          <a:p>
            <a:fld id="{DBE7D655-0544-42C2-A402-C663B0DC384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068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굴림" pitchFamily="50" charset="-127"/>
        <a:ea typeface="宋体" pitchFamily="2" charset="-122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1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7D655-0544-42C2-A402-C663B0DC384A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391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54F3-F6FE-447C-A45A-1A156A56A508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A30C0-4F2B-4D06-83F8-4503934A13A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55032-1695-4F4D-AE14-9A36F4144659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BCDB-B42E-4F8C-BE9B-CE2BF7FF32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9950" y="-33338"/>
            <a:ext cx="2357438" cy="61595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050" y="-33338"/>
            <a:ext cx="6921500" cy="61595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EF29-F235-4A78-A0E8-6B0007B18D6A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1CC21-0626-463F-A8AE-B240A4966B3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-33338"/>
            <a:ext cx="7773988" cy="579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4825" y="6245225"/>
            <a:ext cx="2351088" cy="476250"/>
          </a:xfrm>
        </p:spPr>
        <p:txBody>
          <a:bodyPr/>
          <a:lstStyle>
            <a:lvl1pPr>
              <a:defRPr/>
            </a:lvl1pPr>
          </a:lstStyle>
          <a:p>
            <a:fld id="{7DC35123-53BE-4AC8-95CA-C5BD5C58D55C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444875" y="6245225"/>
            <a:ext cx="31908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24713" y="6245225"/>
            <a:ext cx="2352675" cy="476250"/>
          </a:xfrm>
        </p:spPr>
        <p:txBody>
          <a:bodyPr/>
          <a:lstStyle>
            <a:lvl1pPr>
              <a:defRPr/>
            </a:lvl1pPr>
          </a:lstStyle>
          <a:p>
            <a:fld id="{9CC7FEFB-BB98-4003-BC46-25C859237DB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  <a:defRPr/>
              </a:pPr>
              <a:endParaRPr kumimoji="1" lang="zh-TW" altLang="zh-TW" sz="1800">
                <a:latin typeface="굴림" pitchFamily="50" charset="-127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110" name="Rectangle 115"/>
          <p:cNvSpPr>
            <a:spLocks noChangeArrowheads="1"/>
          </p:cNvSpPr>
          <p:nvPr userDrawn="1"/>
        </p:nvSpPr>
        <p:spPr bwMode="auto">
          <a:xfrm>
            <a:off x="647700" y="2144713"/>
            <a:ext cx="419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《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>操作系统原理</a:t>
            </a:r>
            <a:r>
              <a:rPr kumimoji="1" lang="en-US" altLang="zh-CN" sz="2400">
                <a:latin typeface="黑体" pitchFamily="2" charset="-122"/>
                <a:ea typeface="黑体" pitchFamily="2" charset="-122"/>
              </a:rPr>
              <a:t>》</a:t>
            </a:r>
          </a:p>
        </p:txBody>
      </p:sp>
      <p:sp>
        <p:nvSpPr>
          <p:cNvPr id="111" name="Rectangle 116"/>
          <p:cNvSpPr>
            <a:spLocks noChangeArrowheads="1"/>
          </p:cNvSpPr>
          <p:nvPr userDrawn="1"/>
        </p:nvSpPr>
        <p:spPr bwMode="auto">
          <a:xfrm>
            <a:off x="2224088" y="3089275"/>
            <a:ext cx="54927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800">
                <a:latin typeface="黑体" pitchFamily="2" charset="-122"/>
                <a:ea typeface="黑体" pitchFamily="2" charset="-122"/>
              </a:rPr>
              <a:t>第</a:t>
            </a:r>
            <a:r>
              <a:rPr kumimoji="1" lang="en-US" altLang="zh-CN" sz="3800"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800">
                <a:latin typeface="黑体" pitchFamily="2" charset="-122"/>
                <a:ea typeface="黑体" pitchFamily="2" charset="-122"/>
              </a:rPr>
              <a:t>章 操作系统逻辑结构</a:t>
            </a:r>
            <a:endParaRPr kumimoji="1" lang="en-US" altLang="zh-CN" sz="3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Rectangle 115"/>
          <p:cNvSpPr>
            <a:spLocks noChangeArrowheads="1"/>
          </p:cNvSpPr>
          <p:nvPr userDrawn="1"/>
        </p:nvSpPr>
        <p:spPr bwMode="auto">
          <a:xfrm>
            <a:off x="5338763" y="4233863"/>
            <a:ext cx="42386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教师：苏曙光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华中科技大学软件学院</a:t>
            </a:r>
          </a:p>
          <a:p>
            <a:pPr latinLnBrk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dirty="0" smtClean="0"/>
              <a:t>2018</a:t>
            </a:r>
            <a:r>
              <a:rPr kumimoji="1" lang="zh-CN" altLang="en-US" sz="2400" dirty="0" smtClean="0"/>
              <a:t>年</a:t>
            </a: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月</a:t>
            </a:r>
            <a:r>
              <a:rPr kumimoji="1" lang="en-US" altLang="zh-CN" sz="2400" dirty="0"/>
              <a:t>-5</a:t>
            </a:r>
            <a:r>
              <a:rPr kumimoji="1" lang="zh-CN" altLang="en-US" sz="2400" dirty="0"/>
              <a:t>月</a:t>
            </a:r>
            <a:endParaRPr kumimoji="1"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A8198-09FE-4313-B343-80DC56F0F5F6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93E01-283E-4873-881B-787F20E7C56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CD90C-1E67-4B6D-86D7-272F783AEBF9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95AD0-9C3C-4CE0-AFD4-3430B77E834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765175"/>
            <a:ext cx="4459288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765175"/>
            <a:ext cx="4460875" cy="536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A39C53-29EA-4CD5-A9FB-EC02FE7C5258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BCC79-1F66-4266-9D0A-F8B15B0176D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67CA7-FA89-4AC1-9DA9-5BF23ABD53FB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E9942-24D6-4A81-B771-40AD3CC60E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D6091-234A-4C6D-9457-BC6E4881F584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F8F79-CDEE-4A7C-A076-90FCE23435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E8383-8CCE-4AB3-B82E-8B90CD84F11A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C8FAA-FDA5-4FB8-831A-ABB9282AB7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16230-6FA4-4AC1-999F-6CBD32A2990C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9199B-20AA-43EC-AB6D-B82BEB8CBC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BB181-CDB1-4147-835F-BC5E274CC5D5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CCEB8-B80C-40FB-ABEE-A87C3F4AFB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5" name="Picture 12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5949950"/>
            <a:ext cx="100806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6" name="Picture 2" descr="subbar"/>
          <p:cNvPicPr>
            <a:picLocks noChangeAspect="1" noChangeArrowheads="1"/>
          </p:cNvPicPr>
          <p:nvPr userDrawn="1"/>
        </p:nvPicPr>
        <p:blipFill>
          <a:blip r:embed="rId15"/>
          <a:srcRect l="189" r="267"/>
          <a:stretch>
            <a:fillRect/>
          </a:stretch>
        </p:blipFill>
        <p:spPr bwMode="auto">
          <a:xfrm>
            <a:off x="0" y="-12700"/>
            <a:ext cx="100806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Line 3"/>
          <p:cNvSpPr>
            <a:spLocks noChangeShapeType="1"/>
          </p:cNvSpPr>
          <p:nvPr userDrawn="1"/>
        </p:nvSpPr>
        <p:spPr bwMode="auto">
          <a:xfrm>
            <a:off x="0" y="577850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</p:spPr>
        <p:txBody>
          <a:bodyPr/>
          <a:lstStyle/>
          <a:p>
            <a:pPr latinLnBrk="1">
              <a:spcBef>
                <a:spcPct val="0"/>
              </a:spcBef>
              <a:buFontTx/>
              <a:buNone/>
              <a:defRPr/>
            </a:pPr>
            <a:endParaRPr kumimoji="1"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" y="-33338"/>
            <a:ext cx="7773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765175"/>
            <a:ext cx="9072563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4825" y="6245225"/>
            <a:ext cx="235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fld id="{3AAA171A-C08D-4D49-91EA-B08DD87E99B8}" type="datetimeFigureOut">
              <a:rPr lang="zh-CN" altLang="en-US"/>
              <a:pPr/>
              <a:t>2018/5/25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5225"/>
            <a:ext cx="3190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endParaRPr lang="en-US" altLang="zh-CN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 kumimoji="1" sz="1400">
                <a:latin typeface="굴림" pitchFamily="34" charset="-127"/>
                <a:ea typeface="굴림" pitchFamily="34" charset="-127"/>
              </a:defRPr>
            </a:lvl1pPr>
          </a:lstStyle>
          <a:p>
            <a:fld id="{7DD229CC-4335-473B-BAD3-CB8B319AD14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▲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__1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7773988" cy="584775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分层结构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en-US" altLang="zh-CN" dirty="0" smtClean="0">
                <a:latin typeface="宋体" pitchFamily="2" charset="-122"/>
              </a:rPr>
              <a:t>OS</a:t>
            </a:r>
            <a:endParaRPr lang="zh-CN" alt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3200" dirty="0">
              <a:latin typeface="宋体" pitchFamily="2" charset="-122"/>
            </a:endParaRPr>
          </a:p>
          <a:p>
            <a:endParaRPr lang="en-US" altLang="zh-CN" sz="3200" dirty="0" smtClean="0">
              <a:latin typeface="宋体" pitchFamily="2" charset="-122"/>
            </a:endParaRPr>
          </a:p>
          <a:p>
            <a:endParaRPr lang="en-US" altLang="zh-CN" sz="3200" dirty="0">
              <a:latin typeface="宋体" pitchFamily="2" charset="-122"/>
            </a:endParaRPr>
          </a:p>
          <a:p>
            <a:endParaRPr lang="en-US" altLang="zh-CN" sz="3200" dirty="0" smtClean="0">
              <a:latin typeface="宋体" pitchFamily="2" charset="-122"/>
            </a:endParaRPr>
          </a:p>
          <a:p>
            <a:endParaRPr lang="en-US" altLang="zh-CN" sz="3200" dirty="0">
              <a:latin typeface="宋体" pitchFamily="2" charset="-122"/>
            </a:endParaRPr>
          </a:p>
          <a:p>
            <a:endParaRPr lang="en-US" altLang="zh-CN" sz="3200" dirty="0" smtClean="0">
              <a:latin typeface="宋体" pitchFamily="2" charset="-122"/>
            </a:endParaRPr>
          </a:p>
          <a:p>
            <a:endParaRPr lang="en-US" altLang="zh-CN" sz="3200" dirty="0">
              <a:latin typeface="宋体" pitchFamily="2" charset="-122"/>
            </a:endParaRPr>
          </a:p>
          <a:p>
            <a:r>
              <a:rPr lang="zh-CN" altLang="en-US" dirty="0" smtClean="0"/>
              <a:t>把</a:t>
            </a:r>
            <a:r>
              <a:rPr lang="zh-CN" altLang="en-US" dirty="0"/>
              <a:t>所有功能模块按照</a:t>
            </a:r>
            <a:r>
              <a:rPr lang="zh-CN" altLang="en-US" dirty="0">
                <a:solidFill>
                  <a:srgbClr val="FF3300"/>
                </a:solidFill>
              </a:rPr>
              <a:t>调用次序</a:t>
            </a:r>
            <a:r>
              <a:rPr lang="zh-CN" altLang="en-US" dirty="0"/>
              <a:t>分别排成若干层，确保各层之间只能是</a:t>
            </a:r>
            <a:r>
              <a:rPr lang="zh-CN" altLang="en-US" dirty="0">
                <a:solidFill>
                  <a:srgbClr val="FF3300"/>
                </a:solidFill>
              </a:rPr>
              <a:t>单向</a:t>
            </a:r>
            <a:r>
              <a:rPr lang="zh-CN" altLang="en-US" dirty="0"/>
              <a:t>依赖或</a:t>
            </a:r>
            <a:r>
              <a:rPr lang="zh-CN" altLang="en-US" dirty="0">
                <a:solidFill>
                  <a:srgbClr val="FF3300"/>
                </a:solidFill>
              </a:rPr>
              <a:t>单向</a:t>
            </a:r>
            <a:r>
              <a:rPr lang="zh-CN" altLang="en-US" dirty="0"/>
              <a:t>调用。</a:t>
            </a:r>
          </a:p>
          <a:p>
            <a:endParaRPr lang="zh-CN" altLang="en-US" sz="3200" dirty="0">
              <a:latin typeface="宋体" pitchFamily="2" charset="-122"/>
            </a:endParaRPr>
          </a:p>
        </p:txBody>
      </p:sp>
      <p:pic>
        <p:nvPicPr>
          <p:cNvPr id="273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764704"/>
            <a:ext cx="8461375" cy="3897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分层</a:t>
            </a:r>
            <a:r>
              <a:rPr lang="zh-CN" altLang="en-US" dirty="0"/>
              <a:t>原则</a:t>
            </a:r>
          </a:p>
          <a:p>
            <a:pPr lvl="1"/>
            <a:r>
              <a:rPr lang="zh-CN" altLang="en-US" dirty="0"/>
              <a:t>硬件相关</a:t>
            </a:r>
            <a:r>
              <a:rPr lang="en-US" altLang="zh-CN" dirty="0"/>
              <a:t>——</a:t>
            </a:r>
            <a:r>
              <a:rPr lang="zh-CN" altLang="en-US" dirty="0"/>
              <a:t>最底层</a:t>
            </a:r>
          </a:p>
          <a:p>
            <a:pPr lvl="1"/>
            <a:r>
              <a:rPr lang="zh-CN" altLang="en-US" dirty="0"/>
              <a:t>外部特性</a:t>
            </a:r>
            <a:r>
              <a:rPr lang="en-US" altLang="zh-CN" dirty="0"/>
              <a:t>——</a:t>
            </a:r>
            <a:r>
              <a:rPr lang="zh-CN" altLang="en-US" dirty="0"/>
              <a:t>最外层 </a:t>
            </a:r>
          </a:p>
          <a:p>
            <a:pPr lvl="1"/>
            <a:r>
              <a:rPr lang="zh-CN" altLang="en-US" dirty="0"/>
              <a:t>中间层</a:t>
            </a:r>
            <a:r>
              <a:rPr lang="en-US" altLang="zh-CN" dirty="0"/>
              <a:t>——</a:t>
            </a:r>
            <a:r>
              <a:rPr lang="zh-CN" altLang="en-US" dirty="0"/>
              <a:t>调用次序或消息传递顺序</a:t>
            </a:r>
          </a:p>
          <a:p>
            <a:pPr lvl="1"/>
            <a:r>
              <a:rPr lang="zh-CN" altLang="en-US" dirty="0"/>
              <a:t>共性的服务</a:t>
            </a:r>
            <a:r>
              <a:rPr lang="en-US" altLang="zh-CN" dirty="0"/>
              <a:t>——</a:t>
            </a:r>
            <a:r>
              <a:rPr lang="zh-CN" altLang="en-US" dirty="0"/>
              <a:t>较低层</a:t>
            </a:r>
          </a:p>
          <a:p>
            <a:pPr lvl="1"/>
            <a:r>
              <a:rPr lang="zh-CN" altLang="en-US" dirty="0"/>
              <a:t>活跃功能</a:t>
            </a:r>
            <a:r>
              <a:rPr lang="en-US" altLang="zh-CN" dirty="0"/>
              <a:t>——</a:t>
            </a:r>
            <a:r>
              <a:rPr lang="zh-CN" altLang="en-US" dirty="0"/>
              <a:t>较低层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层次结构的优点</a:t>
            </a:r>
          </a:p>
          <a:p>
            <a:pPr lvl="1"/>
            <a:r>
              <a:rPr lang="zh-CN" altLang="en-US"/>
              <a:t>结构清晰，避免循环调用。</a:t>
            </a:r>
          </a:p>
          <a:p>
            <a:pPr lvl="1"/>
            <a:r>
              <a:rPr lang="zh-CN" altLang="en-US"/>
              <a:t>整体问题局部化，系统的正确性容易保证。</a:t>
            </a:r>
          </a:p>
          <a:p>
            <a:pPr lvl="1"/>
            <a:r>
              <a:rPr lang="zh-CN" altLang="en-US"/>
              <a:t>有利于操作系统的维护、扩充、移植。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6331"/>
          </a:xfrm>
        </p:spPr>
        <p:txBody>
          <a:bodyPr/>
          <a:lstStyle/>
          <a:p>
            <a:r>
              <a:rPr lang="en-US" altLang="zh-CN" sz="3600" dirty="0" smtClean="0"/>
              <a:t>Linux</a:t>
            </a:r>
            <a:r>
              <a:rPr lang="zh-CN" altLang="en-US" sz="3600" dirty="0" smtClean="0"/>
              <a:t>内核具有分层特点</a:t>
            </a:r>
            <a:endParaRPr lang="zh-CN" altLang="en-US" sz="360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/>
              <a:t>Linux = </a:t>
            </a:r>
            <a:r>
              <a:rPr lang="zh-CN" altLang="en-US" sz="2400" dirty="0" smtClean="0">
                <a:solidFill>
                  <a:srgbClr val="FF0066"/>
                </a:solidFill>
              </a:rPr>
              <a:t>内核 </a:t>
            </a:r>
            <a:r>
              <a:rPr lang="en-US" altLang="zh-CN" sz="2400" dirty="0" smtClean="0"/>
              <a:t>+ Shell + X Window + </a:t>
            </a:r>
            <a:r>
              <a:rPr lang="zh-CN" altLang="en-US" sz="2400" dirty="0" smtClean="0"/>
              <a:t>应用程序</a:t>
            </a:r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3205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384" y="1196752"/>
            <a:ext cx="6624638" cy="5284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59792" y="2041909"/>
            <a:ext cx="1043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应用层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9792" y="2545965"/>
            <a:ext cx="1043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9792" y="3050021"/>
            <a:ext cx="787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底层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 bwMode="auto">
          <a:xfrm flipV="1">
            <a:off x="1403668" y="2041909"/>
            <a:ext cx="1980460" cy="20005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1403668" y="2746020"/>
            <a:ext cx="990230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1207645" y="3273746"/>
            <a:ext cx="952347" cy="643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6"/>
            <a:ext cx="7773988" cy="584775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内核具有分层特点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应用层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应用程序执行</a:t>
            </a:r>
            <a:r>
              <a:rPr lang="zh-CN" altLang="en-US" dirty="0"/>
              <a:t>系统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x80</a:t>
            </a:r>
            <a:r>
              <a:rPr lang="en-US" altLang="zh-CN" dirty="0" smtClean="0"/>
              <a:t>)</a:t>
            </a:r>
            <a:r>
              <a:rPr lang="zh-CN" altLang="en-US" dirty="0" smtClean="0"/>
              <a:t>调用服务层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服务层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执行相应系统</a:t>
            </a:r>
            <a:r>
              <a:rPr lang="zh-CN" altLang="en-US" dirty="0"/>
              <a:t>调用的</a:t>
            </a:r>
            <a:r>
              <a:rPr lang="zh-CN" altLang="en-US" dirty="0" smtClean="0"/>
              <a:t>服务程序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底层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服务程序实现相应的底层支持函数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层次式兼有整体式特点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单体内核（即单内核文件）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宏内核（</a:t>
            </a:r>
            <a:r>
              <a:rPr lang="en-US" altLang="zh-CN" dirty="0" err="1" smtClean="0">
                <a:solidFill>
                  <a:srgbClr val="FF0000"/>
                </a:solidFill>
              </a:rPr>
              <a:t>Macrokernel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499"/>
            <a:ext cx="9431338" cy="5847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微内核结构（客户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r>
              <a:rPr lang="zh-CN" altLang="en-US" dirty="0" smtClean="0">
                <a:solidFill>
                  <a:schemeClr val="tx1"/>
                </a:solidFill>
              </a:rPr>
              <a:t>结构</a:t>
            </a:r>
            <a:r>
              <a:rPr lang="en-US" altLang="zh-CN" dirty="0" smtClean="0">
                <a:solidFill>
                  <a:schemeClr val="tx1"/>
                </a:solidFill>
              </a:rPr>
              <a:t>,Client/Server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072563" cy="56880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客户</a:t>
            </a:r>
            <a:r>
              <a:rPr lang="zh-CN" altLang="en-US" dirty="0"/>
              <a:t>：应用程序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：</a:t>
            </a:r>
            <a:r>
              <a:rPr lang="zh-CN" altLang="en-US" dirty="0" smtClean="0"/>
              <a:t>操作系统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微内核</a:t>
            </a:r>
          </a:p>
          <a:p>
            <a:pPr lvl="2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足够小，提供</a:t>
            </a:r>
            <a:r>
              <a:rPr lang="en-US" altLang="zh-CN" b="1" dirty="0">
                <a:solidFill>
                  <a:srgbClr val="FF0000"/>
                </a:solidFill>
              </a:rPr>
              <a:t>OS</a:t>
            </a:r>
            <a:r>
              <a:rPr lang="zh-CN" altLang="en-US" b="1" dirty="0">
                <a:solidFill>
                  <a:srgbClr val="FF0000"/>
                </a:solidFill>
              </a:rPr>
              <a:t>最基本的核心功能和服务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① 实现与硬件紧密相关的处理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② 实现一些较基本的功能；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③ 负责</a:t>
            </a:r>
            <a:r>
              <a:rPr lang="zh-CN" altLang="en-US" dirty="0">
                <a:solidFill>
                  <a:srgbClr val="FF0000"/>
                </a:solidFill>
              </a:rPr>
              <a:t>客户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间的通信。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核外服务器</a:t>
            </a:r>
          </a:p>
          <a:p>
            <a:pPr lvl="2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完成</a:t>
            </a:r>
            <a:r>
              <a:rPr lang="en-US" altLang="zh-CN" b="1" dirty="0">
                <a:solidFill>
                  <a:srgbClr val="FF0000"/>
                </a:solidFill>
              </a:rPr>
              <a:t>OS</a:t>
            </a:r>
            <a:r>
              <a:rPr lang="zh-CN" altLang="en-US" b="1" dirty="0">
                <a:solidFill>
                  <a:srgbClr val="FF0000"/>
                </a:solidFill>
              </a:rPr>
              <a:t>的绝大部分功能，等待</a:t>
            </a:r>
            <a:r>
              <a:rPr lang="zh-CN" altLang="en-US" b="1" dirty="0">
                <a:solidFill>
                  <a:srgbClr val="0000FF"/>
                </a:solidFill>
              </a:rPr>
              <a:t>客户</a:t>
            </a:r>
            <a:r>
              <a:rPr lang="zh-CN" altLang="en-US" b="1" dirty="0">
                <a:solidFill>
                  <a:srgbClr val="FF0000"/>
                </a:solidFill>
              </a:rPr>
              <a:t>提出请求</a:t>
            </a:r>
            <a:r>
              <a:rPr lang="zh-CN" altLang="en-US" dirty="0"/>
              <a:t>。</a:t>
            </a:r>
          </a:p>
          <a:p>
            <a:pPr lvl="2">
              <a:lnSpc>
                <a:spcPct val="80000"/>
              </a:lnSpc>
            </a:pPr>
            <a:r>
              <a:rPr lang="zh-CN" altLang="en-US" dirty="0" smtClean="0"/>
              <a:t>由</a:t>
            </a:r>
            <a:r>
              <a:rPr lang="zh-CN" altLang="en-US" b="1" dirty="0" smtClean="0">
                <a:solidFill>
                  <a:srgbClr val="0000FF"/>
                </a:solidFill>
              </a:rPr>
              <a:t>若干</a:t>
            </a:r>
            <a:r>
              <a:rPr lang="zh-CN" altLang="en-US" dirty="0"/>
              <a:t>服务器或进程共同构成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例如：</a:t>
            </a:r>
            <a:r>
              <a:rPr lang="zh-CN" altLang="en-US" dirty="0">
                <a:solidFill>
                  <a:srgbClr val="0000FF"/>
                </a:solidFill>
              </a:rPr>
              <a:t>进程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线程服务器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虚存服务器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设备管理服务器</a:t>
            </a:r>
            <a:r>
              <a:rPr lang="zh-CN" altLang="en-US" dirty="0"/>
              <a:t>等，以</a:t>
            </a:r>
            <a:r>
              <a:rPr lang="zh-CN" altLang="en-US" b="1" dirty="0">
                <a:solidFill>
                  <a:srgbClr val="FF0000"/>
                </a:solidFill>
              </a:rPr>
              <a:t>进程</a:t>
            </a:r>
            <a:r>
              <a:rPr lang="zh-CN" altLang="en-US" b="1" dirty="0"/>
              <a:t>形式</a:t>
            </a:r>
            <a:r>
              <a:rPr lang="zh-CN" altLang="en-US" dirty="0"/>
              <a:t>运行在用户态。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072563" cy="5360988"/>
          </a:xfrm>
        </p:spPr>
        <p:txBody>
          <a:bodyPr/>
          <a:lstStyle/>
          <a:p>
            <a:r>
              <a:rPr lang="zh-CN" altLang="en-US" sz="2400" dirty="0"/>
              <a:t>微内核和宏</a:t>
            </a:r>
            <a:r>
              <a:rPr lang="zh-CN" altLang="en-US" sz="2400" dirty="0" smtClean="0"/>
              <a:t>内核（单体内核）的</a:t>
            </a:r>
            <a:r>
              <a:rPr lang="zh-CN" altLang="en-US" sz="2400" dirty="0"/>
              <a:t>比较</a:t>
            </a:r>
          </a:p>
          <a:p>
            <a:endParaRPr lang="zh-CN" altLang="en-US" sz="2400" dirty="0"/>
          </a:p>
        </p:txBody>
      </p:sp>
      <p:graphicFrame>
        <p:nvGraphicFramePr>
          <p:cNvPr id="301120" name="Group 6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8502030"/>
              </p:ext>
            </p:extLst>
          </p:nvPr>
        </p:nvGraphicFramePr>
        <p:xfrm>
          <a:off x="504825" y="1412875"/>
          <a:ext cx="9072563" cy="4329811"/>
        </p:xfrm>
        <a:graphic>
          <a:graphicData uri="http://schemas.openxmlformats.org/drawingml/2006/table">
            <a:tbl>
              <a:tblPr/>
              <a:tblGrid>
                <a:gridCol w="1627188"/>
                <a:gridCol w="1882775"/>
                <a:gridCol w="1968500"/>
                <a:gridCol w="2054225"/>
                <a:gridCol w="1539875"/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优点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缺点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单体内核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宏内核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将图形、设备驱动及文件系统等功能全部在内核中实现，和内核运行在同一地址空间。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减少进程间通信和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状态切换的系统开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销，获得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较高的运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行效率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●内核庞大，占用资源较多且不易剪裁。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●系统的稳定性和安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全性不好。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Linux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微内核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只实现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OS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基本功能，将图形、文件系统、设备驱动及通信功能放在内核之外。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●内核精练，便于剪裁和移植。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●系统服务程序运行在用户地址空间，系统的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稳定性和安全性较高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用户状态和内核状态需要频繁切换，从而导致系统效率不如单体内核。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Minix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WinCE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典型操作系统的结构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8999538" cy="5360988"/>
          </a:xfrm>
        </p:spPr>
        <p:txBody>
          <a:bodyPr/>
          <a:lstStyle/>
          <a:p>
            <a:r>
              <a:rPr lang="en-US" altLang="zh-CN"/>
              <a:t>MS DOS</a:t>
            </a:r>
          </a:p>
          <a:p>
            <a:pPr lvl="1"/>
            <a:r>
              <a:rPr lang="en-US" altLang="zh-CN"/>
              <a:t>BIOS</a:t>
            </a:r>
            <a:r>
              <a:rPr lang="zh-CN" altLang="en-US"/>
              <a:t>：</a:t>
            </a:r>
            <a:r>
              <a:rPr lang="en-US" altLang="zh-CN"/>
              <a:t>Basic Input/Output System</a:t>
            </a:r>
            <a:endParaRPr lang="zh-CN" altLang="en-US"/>
          </a:p>
          <a:p>
            <a:pPr lvl="1"/>
            <a:r>
              <a:rPr lang="en-US" altLang="zh-CN"/>
              <a:t>DOS</a:t>
            </a:r>
            <a:r>
              <a:rPr lang="zh-CN" altLang="en-US"/>
              <a:t>核心：内存、文件管理、字符设备和输入</a:t>
            </a:r>
            <a:r>
              <a:rPr lang="en-US" altLang="zh-CN"/>
              <a:t>/</a:t>
            </a:r>
            <a:r>
              <a:rPr lang="zh-CN" altLang="en-US"/>
              <a:t>输出</a:t>
            </a:r>
          </a:p>
          <a:p>
            <a:pPr lvl="1"/>
            <a:r>
              <a:rPr lang="zh-CN" altLang="en-US"/>
              <a:t>命令处理程序：对用户命令进行分析和执行</a:t>
            </a:r>
          </a:p>
        </p:txBody>
      </p:sp>
      <p:graphicFrame>
        <p:nvGraphicFramePr>
          <p:cNvPr id="274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89150" y="3160713"/>
          <a:ext cx="5256213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83" name="VISIO" r:id="rId3" imgW="2170440" imgH="766080" progId="Visio.Drawing.11">
                  <p:embed/>
                </p:oleObj>
              </mc:Choice>
              <mc:Fallback>
                <p:oleObj name="VISIO" r:id="rId3" imgW="2170440" imgH="76608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160713"/>
                        <a:ext cx="5256213" cy="191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典型操作系统的结构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8783638" cy="5360988"/>
          </a:xfrm>
        </p:spPr>
        <p:txBody>
          <a:bodyPr/>
          <a:lstStyle/>
          <a:p>
            <a:r>
              <a:rPr lang="en-US" altLang="zh-CN"/>
              <a:t>Windows NT</a:t>
            </a:r>
            <a:endParaRPr lang="zh-CN" altLang="en-US"/>
          </a:p>
        </p:txBody>
      </p:sp>
      <p:graphicFrame>
        <p:nvGraphicFramePr>
          <p:cNvPr id="276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19138" y="1341438"/>
          <a:ext cx="900112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1" name="VISIO" r:id="rId3" imgW="6667200" imgH="3926880" progId="Visio.Drawing.11">
                  <p:embed/>
                </p:oleObj>
              </mc:Choice>
              <mc:Fallback>
                <p:oleObj name="VISIO" r:id="rId3" imgW="6667200" imgH="392688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341438"/>
                        <a:ext cx="9001125" cy="546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765175"/>
            <a:ext cx="9144000" cy="5360988"/>
          </a:xfrm>
        </p:spPr>
        <p:txBody>
          <a:bodyPr/>
          <a:lstStyle/>
          <a:p>
            <a:r>
              <a:rPr lang="en-US" altLang="zh-CN"/>
              <a:t>Windows 2000</a:t>
            </a:r>
            <a:endParaRPr lang="zh-CN" altLang="en-US"/>
          </a:p>
          <a:p>
            <a:endParaRPr lang="en-US" altLang="zh-CN" sz="2400"/>
          </a:p>
          <a:p>
            <a:endParaRPr lang="en-US" altLang="zh-CN" sz="2400"/>
          </a:p>
        </p:txBody>
      </p:sp>
      <p:graphicFrame>
        <p:nvGraphicFramePr>
          <p:cNvPr id="27853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90575" y="1700213"/>
          <a:ext cx="8713788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2" name="文档" r:id="rId4" imgW="5925240" imgH="2608200" progId="Word.Document.8">
                  <p:embed/>
                </p:oleObj>
              </mc:Choice>
              <mc:Fallback>
                <p:oleObj name="文档" r:id="rId4" imgW="5925240" imgH="2608200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700213"/>
                        <a:ext cx="8713788" cy="383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  <a:p>
            <a:pPr lvl="1"/>
            <a:r>
              <a:rPr lang="zh-CN" altLang="en-US" dirty="0" smtClean="0"/>
              <a:t>操作系统的虚拟机概念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操作系统</a:t>
            </a:r>
            <a:r>
              <a:rPr lang="zh-CN" altLang="en-US" dirty="0"/>
              <a:t>的逻辑结构</a:t>
            </a:r>
          </a:p>
          <a:p>
            <a:pPr lvl="1"/>
            <a:r>
              <a:rPr lang="zh-CN" altLang="en-US" dirty="0"/>
              <a:t>操作系统依赖的基本硬件环境</a:t>
            </a:r>
          </a:p>
          <a:p>
            <a:r>
              <a:rPr lang="zh-CN" altLang="en-US" dirty="0"/>
              <a:t>重点</a:t>
            </a:r>
          </a:p>
          <a:p>
            <a:pPr lvl="1"/>
            <a:r>
              <a:rPr lang="zh-CN" altLang="en-US" dirty="0" smtClean="0"/>
              <a:t>虚拟机概念</a:t>
            </a:r>
            <a:endParaRPr lang="zh-CN" altLang="en-US" dirty="0"/>
          </a:p>
          <a:p>
            <a:pPr lvl="1"/>
            <a:r>
              <a:rPr lang="zh-CN" altLang="en-US" dirty="0" smtClean="0"/>
              <a:t>态</a:t>
            </a:r>
            <a:r>
              <a:rPr lang="zh-CN" altLang="en-US" dirty="0"/>
              <a:t>的概念</a:t>
            </a:r>
          </a:p>
          <a:p>
            <a:pPr lvl="1"/>
            <a:r>
              <a:rPr lang="zh-CN" altLang="en-US" dirty="0"/>
              <a:t>中断机制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134148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49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415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134151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3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4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6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7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8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1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2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3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4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5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6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7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8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69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0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1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2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3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4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5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6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7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8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79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0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1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2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3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4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5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6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7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8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89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0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1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2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3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4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5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6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7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8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199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0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1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2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3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4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5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6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7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8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09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0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1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1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2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3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4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5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6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7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8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29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0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1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2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3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4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5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6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7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8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39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0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1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2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3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4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5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6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7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8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49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0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1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2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3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4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5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6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34257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134259" name="Rectangle 115"/>
          <p:cNvSpPr>
            <a:spLocks noChangeArrowheads="1"/>
          </p:cNvSpPr>
          <p:nvPr/>
        </p:nvSpPr>
        <p:spPr bwMode="gray">
          <a:xfrm>
            <a:off x="2519363" y="2924175"/>
            <a:ext cx="6584950" cy="64135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2 </a:t>
            </a:r>
            <a:r>
              <a:rPr lang="zh-CN" altLang="en-US" sz="3600" b="1" dirty="0">
                <a:latin typeface="宋体" pitchFamily="2" charset="-122"/>
              </a:rPr>
              <a:t>操作系统</a:t>
            </a:r>
            <a:r>
              <a:rPr lang="zh-CN" altLang="en-US" sz="3600" b="1" dirty="0"/>
              <a:t>依赖的基本硬件环境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支持操作系统的最基本硬件结构</a:t>
            </a:r>
          </a:p>
          <a:p>
            <a:pPr lvl="1"/>
            <a:r>
              <a:rPr lang="en-US" altLang="zh-CN"/>
              <a:t>CPU</a:t>
            </a:r>
          </a:p>
          <a:p>
            <a:pPr lvl="1"/>
            <a:r>
              <a:rPr lang="zh-CN" altLang="en-US"/>
              <a:t>内存</a:t>
            </a:r>
          </a:p>
          <a:p>
            <a:pPr lvl="1"/>
            <a:r>
              <a:rPr lang="zh-CN" altLang="en-US"/>
              <a:t>中断</a:t>
            </a:r>
          </a:p>
          <a:p>
            <a:pPr lvl="1"/>
            <a:r>
              <a:rPr lang="zh-CN" altLang="en-US"/>
              <a:t>时钟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CPU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0" dirty="0">
                <a:latin typeface="+mn-ea"/>
              </a:rPr>
              <a:t>CPU</a:t>
            </a:r>
            <a:r>
              <a:rPr lang="zh-CN" altLang="en-US" sz="2400" b="0" dirty="0" smtClean="0">
                <a:latin typeface="+mn-ea"/>
              </a:rPr>
              <a:t>态 </a:t>
            </a:r>
            <a:r>
              <a:rPr lang="en-US" altLang="zh-CN" sz="2400" b="0" dirty="0" smtClean="0">
                <a:latin typeface="+mn-ea"/>
              </a:rPr>
              <a:t>(Mode)</a:t>
            </a:r>
            <a:endParaRPr lang="zh-CN" altLang="en-US" sz="2400" b="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的工作状态。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对资源和指令使用权限的</a:t>
            </a:r>
            <a:r>
              <a:rPr lang="zh-CN" altLang="en-US" sz="2400" dirty="0" smtClean="0">
                <a:latin typeface="+mn-ea"/>
              </a:rPr>
              <a:t>描述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6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特权指令</a:t>
            </a:r>
            <a:endParaRPr lang="zh-CN" alt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LGDT/LIDT/CLTS</a:t>
            </a:r>
            <a:r>
              <a:rPr lang="zh-CN" altLang="en-US" dirty="0" smtClean="0">
                <a:latin typeface="+mn-ea"/>
              </a:rPr>
              <a:t>：装在特殊寄存器</a:t>
            </a:r>
          </a:p>
          <a:p>
            <a:r>
              <a:rPr lang="en-US" altLang="zh-CN" dirty="0" smtClean="0">
                <a:latin typeface="+mn-ea"/>
              </a:rPr>
              <a:t>STI/CTI</a:t>
            </a:r>
            <a:r>
              <a:rPr lang="zh-CN" altLang="en-US" dirty="0" smtClean="0">
                <a:latin typeface="+mn-ea"/>
              </a:rPr>
              <a:t>：允许和禁止中断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HALT</a:t>
            </a:r>
            <a:r>
              <a:rPr lang="zh-CN" altLang="en-US" dirty="0">
                <a:latin typeface="+mn-ea"/>
              </a:rPr>
              <a:t>：停止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 smtClean="0">
                <a:latin typeface="+mn-ea"/>
              </a:rPr>
              <a:t>工作</a:t>
            </a: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进程之间切换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；</a:t>
            </a:r>
          </a:p>
          <a:p>
            <a:r>
              <a:rPr lang="zh-CN" altLang="en-US" dirty="0" smtClean="0">
                <a:latin typeface="+mn-ea"/>
              </a:rPr>
              <a:t>存取用于内存保护的寄存器；</a:t>
            </a:r>
            <a:endParaRPr lang="zh-CN" altLang="en-US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IN/OUT</a:t>
            </a:r>
            <a:r>
              <a:rPr lang="zh-CN" altLang="en-US" dirty="0" smtClean="0">
                <a:latin typeface="+mn-ea"/>
              </a:rPr>
              <a:t>：执行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操作；</a:t>
            </a:r>
          </a:p>
          <a:p>
            <a:r>
              <a:rPr lang="zh-CN" altLang="en-US" dirty="0" smtClean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核</a:t>
            </a:r>
            <a:r>
              <a:rPr lang="zh-CN" altLang="en-US" dirty="0" smtClean="0">
                <a:latin typeface="+mn-ea"/>
              </a:rPr>
              <a:t>态转回</a:t>
            </a:r>
            <a:r>
              <a:rPr lang="zh-CN" altLang="en-US" dirty="0">
                <a:latin typeface="+mn-ea"/>
              </a:rPr>
              <a:t>用户态</a:t>
            </a:r>
          </a:p>
          <a:p>
            <a:r>
              <a:rPr lang="en-US" altLang="zh-CN" dirty="0">
                <a:latin typeface="+mn-ea"/>
              </a:rPr>
              <a:t>…… </a:t>
            </a:r>
          </a:p>
        </p:txBody>
      </p:sp>
    </p:spTree>
    <p:extLst>
      <p:ext uri="{BB962C8B-B14F-4D97-AF65-F5344CB8AC3E}">
        <p14:creationId xmlns:p14="http://schemas.microsoft.com/office/powerpoint/2010/main" val="42683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CPU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0" dirty="0">
                <a:latin typeface="+mn-ea"/>
              </a:rPr>
              <a:t>CPU</a:t>
            </a:r>
            <a:r>
              <a:rPr lang="zh-CN" altLang="en-US" sz="2400" b="0" dirty="0" smtClean="0">
                <a:latin typeface="+mn-ea"/>
              </a:rPr>
              <a:t>态 </a:t>
            </a:r>
            <a:r>
              <a:rPr lang="en-US" altLang="zh-CN" sz="2400" b="0" dirty="0" smtClean="0">
                <a:latin typeface="+mn-ea"/>
              </a:rPr>
              <a:t>(Mode)</a:t>
            </a:r>
            <a:endParaRPr lang="zh-CN" altLang="en-US" sz="2400" b="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的工作状态。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对资源和指令使用权限的描述</a:t>
            </a:r>
          </a:p>
          <a:p>
            <a:pPr>
              <a:lnSpc>
                <a:spcPct val="90000"/>
              </a:lnSpc>
            </a:pPr>
            <a:r>
              <a:rPr lang="zh-CN" altLang="en-US" sz="2400" b="0" dirty="0">
                <a:latin typeface="+mn-ea"/>
              </a:rPr>
              <a:t>态的分类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核态</a:t>
            </a:r>
            <a:r>
              <a:rPr lang="en-US" altLang="zh-CN" sz="2400" dirty="0">
                <a:latin typeface="+mn-ea"/>
              </a:rPr>
              <a:t>(Kernel mode</a:t>
            </a:r>
            <a:r>
              <a:rPr lang="en-US" altLang="zh-CN" sz="2400" dirty="0" smtClean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能够访问所有资源和执行所有指令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管理程序</a:t>
            </a:r>
            <a:r>
              <a:rPr lang="en-US" altLang="zh-CN" sz="2400" dirty="0">
                <a:latin typeface="+mn-ea"/>
              </a:rPr>
              <a:t>/OS</a:t>
            </a:r>
            <a:r>
              <a:rPr lang="zh-CN" altLang="en-US" sz="2400" dirty="0">
                <a:latin typeface="+mn-ea"/>
              </a:rPr>
              <a:t>内核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用户态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(User mode,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目态</a:t>
            </a:r>
            <a:r>
              <a:rPr lang="en-US" altLang="zh-CN" sz="2400" dirty="0" smtClean="0">
                <a:latin typeface="+mn-ea"/>
              </a:rPr>
              <a:t>)</a:t>
            </a:r>
            <a:endParaRPr lang="zh-CN" altLang="en-US" sz="2400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仅能访问部分资源，其它资源受限。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用户程序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管态</a:t>
            </a:r>
            <a:r>
              <a:rPr lang="en-US" altLang="zh-CN" sz="2400" dirty="0">
                <a:latin typeface="+mn-ea"/>
              </a:rPr>
              <a:t>(Supervisor mode)</a:t>
            </a:r>
            <a:endParaRPr lang="zh-CN" altLang="en-US" sz="2400" dirty="0">
              <a:latin typeface="+mn-ea"/>
            </a:endParaRPr>
          </a:p>
          <a:p>
            <a:pPr lvl="2"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介于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核态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用户态</a:t>
            </a:r>
            <a:r>
              <a:rPr lang="zh-CN" altLang="en-US" sz="2400" dirty="0">
                <a:latin typeface="+mn-ea"/>
              </a:rPr>
              <a:t>之间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硬件和</a:t>
            </a:r>
            <a:r>
              <a:rPr lang="en-US" altLang="zh-CN" sz="3200" dirty="0"/>
              <a:t>OS</a:t>
            </a:r>
            <a:r>
              <a:rPr lang="zh-CN" altLang="en-US" sz="3200" dirty="0"/>
              <a:t>对</a:t>
            </a:r>
            <a:r>
              <a:rPr lang="en-US" altLang="zh-CN" sz="3200" dirty="0"/>
              <a:t>CPU</a:t>
            </a:r>
            <a:r>
              <a:rPr lang="zh-CN" altLang="en-US" sz="3200" dirty="0"/>
              <a:t>的观察</a:t>
            </a:r>
          </a:p>
          <a:p>
            <a:pPr lvl="1"/>
            <a:r>
              <a:rPr lang="zh-CN" altLang="en-US" dirty="0"/>
              <a:t>硬件</a:t>
            </a:r>
            <a:r>
              <a:rPr lang="zh-CN" altLang="en-US" dirty="0" smtClean="0"/>
              <a:t>按“</a:t>
            </a:r>
            <a:r>
              <a:rPr lang="zh-CN" altLang="en-US" dirty="0" smtClean="0">
                <a:solidFill>
                  <a:srgbClr val="FF0000"/>
                </a:solidFill>
              </a:rPr>
              <a:t>态”</a:t>
            </a:r>
            <a:r>
              <a:rPr lang="zh-CN" altLang="en-US" dirty="0" smtClean="0"/>
              <a:t>来</a:t>
            </a:r>
            <a:r>
              <a:rPr lang="zh-CN" altLang="en-US" dirty="0"/>
              <a:t>区分</a:t>
            </a:r>
            <a:r>
              <a:rPr lang="en-US" altLang="zh-CN" dirty="0"/>
              <a:t>CPU</a:t>
            </a:r>
            <a:r>
              <a:rPr lang="zh-CN" altLang="en-US" dirty="0"/>
              <a:t>的状态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按“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zh-CN" altLang="en-US" dirty="0"/>
              <a:t>”来区分</a:t>
            </a:r>
            <a:r>
              <a:rPr lang="en-US" altLang="zh-CN" dirty="0"/>
              <a:t>CPU</a:t>
            </a:r>
            <a:r>
              <a:rPr lang="zh-CN" altLang="en-US" dirty="0"/>
              <a:t>的状态</a:t>
            </a:r>
          </a:p>
          <a:p>
            <a:pPr lvl="2"/>
            <a:r>
              <a:rPr lang="en-US" altLang="zh-CN" dirty="0"/>
              <a:t>A,B,C,D</a:t>
            </a:r>
            <a:r>
              <a:rPr lang="zh-CN" altLang="en-US" dirty="0"/>
              <a:t>：四个进程</a:t>
            </a:r>
          </a:p>
          <a:p>
            <a:pPr lvl="2"/>
            <a:r>
              <a:rPr lang="en-US" altLang="zh-CN" dirty="0" smtClean="0"/>
              <a:t>K/U</a:t>
            </a:r>
            <a:r>
              <a:rPr lang="zh-CN" altLang="en-US" dirty="0" smtClean="0"/>
              <a:t>：</a:t>
            </a:r>
            <a:r>
              <a:rPr lang="en-US" altLang="zh-CN" dirty="0"/>
              <a:t>Kernel / User </a:t>
            </a:r>
            <a:r>
              <a:rPr lang="en-US" altLang="zh-CN" dirty="0" smtClean="0"/>
              <a:t>mode</a:t>
            </a:r>
            <a:endParaRPr lang="zh-CN" altLang="en-US" dirty="0"/>
          </a:p>
        </p:txBody>
      </p:sp>
      <p:pic>
        <p:nvPicPr>
          <p:cNvPr id="283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9912" y="3940894"/>
            <a:ext cx="6859624" cy="222441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85805" y="45811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硬件→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805" y="54051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硬件→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52280" y="3234191"/>
            <a:ext cx="554960" cy="750738"/>
            <a:chOff x="7644007" y="2610035"/>
            <a:chExt cx="554960" cy="750738"/>
          </a:xfrm>
        </p:grpSpPr>
        <p:sp>
          <p:nvSpPr>
            <p:cNvPr id="10" name="矩形 9"/>
            <p:cNvSpPr/>
            <p:nvPr/>
          </p:nvSpPr>
          <p:spPr>
            <a:xfrm rot="5400000">
              <a:off x="7776616" y="29401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solidFill>
                    <a:srgbClr val="FF0000"/>
                  </a:solidFill>
                </a:rPr>
                <a:t>→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644007" y="2610035"/>
              <a:ext cx="554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OS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72160" y="3254326"/>
            <a:ext cx="554960" cy="750738"/>
            <a:chOff x="7644007" y="2610035"/>
            <a:chExt cx="554960" cy="750738"/>
          </a:xfrm>
        </p:grpSpPr>
        <p:sp>
          <p:nvSpPr>
            <p:cNvPr id="14" name="矩形 13"/>
            <p:cNvSpPr/>
            <p:nvPr/>
          </p:nvSpPr>
          <p:spPr>
            <a:xfrm rot="5400000">
              <a:off x="7776616" y="29401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solidFill>
                    <a:srgbClr val="FF0000"/>
                  </a:solidFill>
                </a:rPr>
                <a:t>→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44007" y="2610035"/>
              <a:ext cx="554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OS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28544" y="3216632"/>
            <a:ext cx="554960" cy="750738"/>
            <a:chOff x="7644007" y="2610035"/>
            <a:chExt cx="554960" cy="750738"/>
          </a:xfrm>
        </p:grpSpPr>
        <p:sp>
          <p:nvSpPr>
            <p:cNvPr id="17" name="矩形 16"/>
            <p:cNvSpPr/>
            <p:nvPr/>
          </p:nvSpPr>
          <p:spPr>
            <a:xfrm rot="5400000">
              <a:off x="7776616" y="29401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solidFill>
                    <a:srgbClr val="FF0000"/>
                  </a:solidFill>
                </a:rPr>
                <a:t>→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644007" y="2610035"/>
              <a:ext cx="554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OS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04408" y="3236767"/>
            <a:ext cx="554960" cy="750738"/>
            <a:chOff x="7644007" y="2610035"/>
            <a:chExt cx="554960" cy="750738"/>
          </a:xfrm>
        </p:grpSpPr>
        <p:sp>
          <p:nvSpPr>
            <p:cNvPr id="20" name="矩形 19"/>
            <p:cNvSpPr/>
            <p:nvPr/>
          </p:nvSpPr>
          <p:spPr>
            <a:xfrm rot="5400000">
              <a:off x="7776616" y="2940145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zh-CN" altLang="en-US" dirty="0" smtClean="0">
                  <a:solidFill>
                    <a:srgbClr val="FF0000"/>
                  </a:solidFill>
                </a:rPr>
                <a:t>→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44007" y="2610035"/>
              <a:ext cx="5549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 smtClean="0">
                  <a:solidFill>
                    <a:srgbClr val="FF0000"/>
                  </a:solidFill>
                </a:rPr>
                <a:t>OS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zh-CN" altLang="en-US" dirty="0"/>
              <a:t>态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Ring </a:t>
            </a:r>
            <a:r>
              <a:rPr lang="en-US" altLang="zh-CN" sz="2400" dirty="0"/>
              <a:t>0 ~ Ring </a:t>
            </a:r>
            <a:r>
              <a:rPr lang="en-US" altLang="zh-CN" sz="2400" dirty="0" smtClean="0"/>
              <a:t>3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Ring 0 </a:t>
            </a:r>
            <a:r>
              <a:rPr lang="zh-CN" altLang="en-US" sz="2400" dirty="0" smtClean="0"/>
              <a:t>最核心， </a:t>
            </a:r>
            <a:r>
              <a:rPr lang="en-US" altLang="zh-CN" sz="2400" dirty="0" smtClean="0"/>
              <a:t>Ring 3</a:t>
            </a:r>
            <a:r>
              <a:rPr lang="zh-CN" altLang="en-US" sz="2400" dirty="0" smtClean="0"/>
              <a:t>最外层）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+mn-ea"/>
              </a:rPr>
              <a:t>程序</a:t>
            </a:r>
            <a:r>
              <a:rPr lang="en-US" altLang="zh-CN" sz="2400" dirty="0" smtClean="0">
                <a:latin typeface="+mn-ea"/>
              </a:rPr>
              <a:t>A</a:t>
            </a:r>
            <a:r>
              <a:rPr lang="zh-CN" altLang="en-US" sz="2400" dirty="0" smtClean="0">
                <a:latin typeface="+mn-ea"/>
              </a:rPr>
              <a:t>访问另一段程序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时的权限检查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（态）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j-lt"/>
              </a:rPr>
              <a:t>程序</a:t>
            </a:r>
            <a:r>
              <a:rPr lang="en-US" altLang="zh-CN" sz="2400" dirty="0">
                <a:latin typeface="+mj-lt"/>
              </a:rPr>
              <a:t>A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latin typeface="+mj-lt"/>
              </a:rPr>
              <a:t>请求</a:t>
            </a:r>
            <a:r>
              <a:rPr lang="zh-CN" altLang="en-US" sz="2400" dirty="0">
                <a:latin typeface="+mj-lt"/>
              </a:rPr>
              <a:t>特权级</a:t>
            </a:r>
            <a:r>
              <a:rPr lang="en-US" altLang="zh-CN" sz="2400" dirty="0">
                <a:latin typeface="+mj-lt"/>
              </a:rPr>
              <a:t>:RPL</a:t>
            </a:r>
            <a:r>
              <a:rPr lang="zh-CN" altLang="en-US" sz="2400" dirty="0">
                <a:latin typeface="+mj-lt"/>
              </a:rPr>
              <a:t>，</a:t>
            </a:r>
            <a:r>
              <a:rPr lang="en-US" altLang="zh-CN" sz="2400" dirty="0">
                <a:latin typeface="+mj-lt"/>
              </a:rPr>
              <a:t>Requested Privilege </a:t>
            </a:r>
            <a:r>
              <a:rPr lang="en-US" altLang="zh-CN" sz="2400" dirty="0" smtClean="0">
                <a:latin typeface="+mj-lt"/>
              </a:rPr>
              <a:t>Level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 smtClean="0">
                <a:latin typeface="+mj-lt"/>
              </a:rPr>
              <a:t>RPL=0..3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+mj-lt"/>
              </a:rPr>
              <a:t>程序</a:t>
            </a:r>
            <a:r>
              <a:rPr lang="en-US" altLang="zh-CN" sz="2400" dirty="0">
                <a:latin typeface="+mj-lt"/>
              </a:rPr>
              <a:t>B</a:t>
            </a:r>
          </a:p>
          <a:p>
            <a:pPr lvl="2">
              <a:lnSpc>
                <a:spcPct val="90000"/>
              </a:lnSpc>
            </a:pPr>
            <a:r>
              <a:rPr lang="zh-CN" altLang="en-US" sz="2400" dirty="0" smtClean="0">
                <a:latin typeface="+mj-lt"/>
              </a:rPr>
              <a:t>描述符</a:t>
            </a:r>
            <a:r>
              <a:rPr lang="zh-CN" altLang="en-US" sz="2400" dirty="0">
                <a:latin typeface="+mj-lt"/>
              </a:rPr>
              <a:t>特权级</a:t>
            </a:r>
            <a:r>
              <a:rPr lang="en-US" altLang="zh-CN" sz="2400" dirty="0">
                <a:latin typeface="+mj-lt"/>
              </a:rPr>
              <a:t>:DPL</a:t>
            </a:r>
            <a:r>
              <a:rPr lang="zh-CN" altLang="en-US" sz="2400" dirty="0">
                <a:latin typeface="+mj-lt"/>
              </a:rPr>
              <a:t>，</a:t>
            </a:r>
            <a:r>
              <a:rPr lang="en-US" altLang="zh-CN" sz="2400" dirty="0">
                <a:latin typeface="+mj-lt"/>
              </a:rPr>
              <a:t>Descriptor Privilege </a:t>
            </a:r>
            <a:r>
              <a:rPr lang="en-US" altLang="zh-CN" sz="2400" dirty="0" smtClean="0">
                <a:latin typeface="+mj-lt"/>
              </a:rPr>
              <a:t>Level</a:t>
            </a:r>
          </a:p>
          <a:p>
            <a:pPr lvl="3">
              <a:lnSpc>
                <a:spcPct val="90000"/>
              </a:lnSpc>
            </a:pPr>
            <a:r>
              <a:rPr lang="en-US" altLang="zh-CN" sz="2400" dirty="0" smtClean="0">
                <a:latin typeface="+mj-lt"/>
              </a:rPr>
              <a:t>DPL=0..3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合法的访问：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RPL &lt;= DPL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8173232" y="1197439"/>
            <a:ext cx="165618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393448" y="1417655"/>
            <a:ext cx="1215752" cy="1215752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577660" y="1621867"/>
            <a:ext cx="819708" cy="8197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773586" y="1797793"/>
            <a:ext cx="455476" cy="4554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>
            <a:endCxn id="9" idx="2"/>
          </p:cNvCxnSpPr>
          <p:nvPr/>
        </p:nvCxnSpPr>
        <p:spPr bwMode="auto">
          <a:xfrm flipV="1">
            <a:off x="9073904" y="1127210"/>
            <a:ext cx="463006" cy="88152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996850" y="72710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RING0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9648824" y="90872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8405163" y="2341818"/>
            <a:ext cx="92105" cy="78028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8"/>
          <p:cNvSpPr txBox="1"/>
          <p:nvPr/>
        </p:nvSpPr>
        <p:spPr>
          <a:xfrm>
            <a:off x="8491072" y="28916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55AF84"/>
                </a:solidFill>
              </a:rPr>
              <a:t>RING3</a:t>
            </a:r>
            <a:endParaRPr lang="zh-CN" altLang="en-US" dirty="0">
              <a:solidFill>
                <a:srgbClr val="55AF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Intel CPU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下的态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Intel CPU: Ring 0 ~ Ring </a:t>
            </a:r>
            <a:r>
              <a:rPr lang="en-US" altLang="zh-CN" sz="2000" dirty="0" smtClean="0"/>
              <a:t>3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Ring 0 </a:t>
            </a:r>
            <a:r>
              <a:rPr lang="zh-CN" altLang="en-US" sz="2000" dirty="0" smtClean="0"/>
              <a:t>最核心， </a:t>
            </a:r>
            <a:r>
              <a:rPr lang="en-US" altLang="zh-CN" sz="2000" dirty="0" smtClean="0"/>
              <a:t>Ring 3</a:t>
            </a:r>
            <a:r>
              <a:rPr lang="zh-CN" altLang="en-US" sz="2000" dirty="0" smtClean="0"/>
              <a:t>最外层）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Windows OS: </a:t>
            </a:r>
            <a:r>
              <a:rPr lang="zh-CN" altLang="en-US" sz="2000" dirty="0" smtClean="0"/>
              <a:t>仅支持</a:t>
            </a:r>
            <a:r>
              <a:rPr lang="en-US" altLang="zh-CN" sz="2000" dirty="0" smtClean="0"/>
              <a:t>Ring 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Ring 3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Ring 0</a:t>
            </a:r>
            <a:r>
              <a:rPr lang="zh-CN" altLang="en-US" sz="2000" dirty="0" smtClean="0"/>
              <a:t>：特权指令，</a:t>
            </a:r>
            <a:r>
              <a:rPr lang="en-US" altLang="zh-CN" sz="2000" dirty="0" smtClean="0"/>
              <a:t>OS</a:t>
            </a:r>
            <a:r>
              <a:rPr lang="zh-CN" altLang="en-US" sz="2000" dirty="0" smtClean="0"/>
              <a:t>内核或驱动程序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Ring 3</a:t>
            </a:r>
            <a:r>
              <a:rPr lang="zh-CN" altLang="en-US" sz="2000" dirty="0" smtClean="0"/>
              <a:t>：应用程序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Ring0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Rin3</a:t>
            </a:r>
            <a:r>
              <a:rPr lang="zh-CN" altLang="en-US" sz="2000" dirty="0" smtClean="0"/>
              <a:t>的通信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DeviceIoControl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(kernel32.dll)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DeviceIoControl</a:t>
            </a:r>
            <a:r>
              <a:rPr lang="en-US" altLang="zh-CN" sz="2000" dirty="0"/>
              <a:t>(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HANDLE  </a:t>
            </a:r>
            <a:r>
              <a:rPr lang="en-US" altLang="zh-CN" sz="2000" dirty="0" err="1">
                <a:solidFill>
                  <a:srgbClr val="0000FF"/>
                </a:solidFill>
              </a:rPr>
              <a:t>hDevice</a:t>
            </a:r>
            <a:r>
              <a:rPr lang="en-US" altLang="zh-CN" sz="2000" dirty="0"/>
              <a:t>,                      // </a:t>
            </a:r>
            <a:r>
              <a:rPr lang="zh-CN" altLang="en-US" sz="2000" dirty="0"/>
              <a:t>设备句柄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en-US" altLang="zh-CN" sz="2000" dirty="0" err="1">
                <a:solidFill>
                  <a:srgbClr val="FF0000"/>
                </a:solidFill>
              </a:rPr>
              <a:t>CreateFile</a:t>
            </a:r>
            <a:r>
              <a:rPr lang="zh-CN" altLang="en-US" sz="2000" dirty="0">
                <a:solidFill>
                  <a:srgbClr val="FF0000"/>
                </a:solidFill>
              </a:rPr>
              <a:t>打开创建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DWORD  </a:t>
            </a:r>
            <a:r>
              <a:rPr lang="en-US" altLang="zh-CN" sz="2000" b="1" dirty="0" err="1">
                <a:solidFill>
                  <a:srgbClr val="FF0066"/>
                </a:solidFill>
              </a:rPr>
              <a:t>dwIoControlCode</a:t>
            </a:r>
            <a:r>
              <a:rPr lang="en-US" altLang="zh-CN" sz="2000" dirty="0"/>
              <a:t>,      // </a:t>
            </a:r>
            <a:r>
              <a:rPr lang="zh-CN" altLang="en-US" sz="2000" dirty="0"/>
              <a:t>控制码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指明需要内核完成的操作类型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LPVOID   </a:t>
            </a:r>
            <a:r>
              <a:rPr lang="en-US" altLang="zh-CN" sz="2000" dirty="0" err="1">
                <a:solidFill>
                  <a:srgbClr val="0000FF"/>
                </a:solidFill>
              </a:rPr>
              <a:t>lpInBuffer</a:t>
            </a:r>
            <a:r>
              <a:rPr lang="en-US" altLang="zh-CN" sz="2000" dirty="0"/>
              <a:t>,                    // </a:t>
            </a:r>
            <a:r>
              <a:rPr lang="zh-CN" altLang="en-US" sz="2000" dirty="0"/>
              <a:t>输入数据缓冲区 </a:t>
            </a: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Ring3</a:t>
            </a:r>
            <a:r>
              <a:rPr lang="zh-CN" altLang="en-US" sz="2000" dirty="0">
                <a:solidFill>
                  <a:srgbClr val="FF0000"/>
                </a:solidFill>
              </a:rPr>
              <a:t>输入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DWORD  </a:t>
            </a:r>
            <a:r>
              <a:rPr lang="en-US" altLang="zh-CN" sz="2000" dirty="0" err="1"/>
              <a:t>nInBufferSize</a:t>
            </a:r>
            <a:r>
              <a:rPr lang="en-US" altLang="zh-CN" sz="2000" dirty="0"/>
              <a:t>,              // </a:t>
            </a:r>
            <a:r>
              <a:rPr lang="zh-CN" altLang="en-US" sz="2000" dirty="0"/>
              <a:t>缓冲区长度 </a:t>
            </a: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Ring3</a:t>
            </a:r>
            <a:r>
              <a:rPr lang="zh-CN" altLang="en-US" sz="2000" dirty="0">
                <a:solidFill>
                  <a:srgbClr val="FF0000"/>
                </a:solidFill>
              </a:rPr>
              <a:t>输入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LPVOID  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lpOutBuffer</a:t>
            </a:r>
            <a:r>
              <a:rPr lang="en-US" altLang="zh-CN" sz="2000" dirty="0"/>
              <a:t>,                 // </a:t>
            </a:r>
            <a:r>
              <a:rPr lang="zh-CN" altLang="en-US" sz="2000" dirty="0"/>
              <a:t>输出数据缓冲区 </a:t>
            </a: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Ring0</a:t>
            </a:r>
            <a:r>
              <a:rPr lang="zh-CN" altLang="en-US" sz="2000" dirty="0">
                <a:solidFill>
                  <a:srgbClr val="FF0000"/>
                </a:solidFill>
              </a:rPr>
              <a:t>返回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DWORD  </a:t>
            </a:r>
            <a:r>
              <a:rPr lang="en-US" altLang="zh-CN" sz="2000" dirty="0" err="1"/>
              <a:t>nOutBufferSize</a:t>
            </a:r>
            <a:r>
              <a:rPr lang="en-US" altLang="zh-CN" sz="2000" dirty="0"/>
              <a:t>,           // </a:t>
            </a:r>
            <a:r>
              <a:rPr lang="zh-CN" altLang="en-US" sz="2000" dirty="0"/>
              <a:t>缓冲区长度 </a:t>
            </a:r>
            <a:r>
              <a:rPr lang="en-US" altLang="zh-CN" sz="2000" dirty="0"/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Ring0</a:t>
            </a:r>
            <a:r>
              <a:rPr lang="zh-CN" altLang="en-US" sz="2000" dirty="0">
                <a:solidFill>
                  <a:srgbClr val="FF0000"/>
                </a:solidFill>
              </a:rPr>
              <a:t>返回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LPDWORD  </a:t>
            </a:r>
            <a:r>
              <a:rPr lang="en-US" altLang="zh-CN" sz="2000" dirty="0" err="1"/>
              <a:t>lpBytesReturned</a:t>
            </a:r>
            <a:r>
              <a:rPr lang="en-US" altLang="zh-CN" sz="2000" dirty="0"/>
              <a:t>,     // </a:t>
            </a:r>
            <a:r>
              <a:rPr lang="zh-CN" altLang="en-US" sz="2000" dirty="0"/>
              <a:t>输出数据实际长度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LPOVERLAPPED </a:t>
            </a:r>
            <a:r>
              <a:rPr lang="en-US" altLang="zh-CN" sz="2000" dirty="0" err="1"/>
              <a:t>lpOverlapped</a:t>
            </a:r>
            <a:r>
              <a:rPr lang="en-US" altLang="zh-CN" sz="2000" dirty="0"/>
              <a:t>  // </a:t>
            </a:r>
            <a:r>
              <a:rPr lang="zh-CN" altLang="en-US" sz="2000" dirty="0"/>
              <a:t>重叠操作结构指针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);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2" name="椭圆 1"/>
          <p:cNvSpPr/>
          <p:nvPr/>
        </p:nvSpPr>
        <p:spPr bwMode="auto">
          <a:xfrm>
            <a:off x="7128544" y="1052736"/>
            <a:ext cx="1656184" cy="16561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348760" y="1272952"/>
            <a:ext cx="1215752" cy="1215752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532972" y="1477164"/>
            <a:ext cx="819708" cy="8197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728898" y="1653090"/>
            <a:ext cx="455476" cy="4554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7956636" y="1238727"/>
            <a:ext cx="900100" cy="64210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8856736" y="10539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RING0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75408" y="198884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55AF84"/>
                </a:solidFill>
              </a:rPr>
              <a:t>RING3</a:t>
            </a:r>
            <a:endParaRPr lang="zh-CN" altLang="en-US" dirty="0">
              <a:solidFill>
                <a:srgbClr val="55AF84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9648824" y="90872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endCxn id="13" idx="1"/>
          </p:cNvCxnSpPr>
          <p:nvPr/>
        </p:nvCxnSpPr>
        <p:spPr bwMode="auto">
          <a:xfrm flipV="1">
            <a:off x="8492222" y="2188895"/>
            <a:ext cx="383186" cy="10797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DeviceIoControl</a:t>
            </a:r>
            <a:r>
              <a:rPr lang="zh-CN" altLang="en-US"/>
              <a:t>的例子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//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应用程序</a:t>
            </a:r>
            <a:r>
              <a:rPr lang="zh-CN" altLang="en-US" sz="2000" dirty="0"/>
              <a:t>试图去</a:t>
            </a:r>
            <a:r>
              <a:rPr lang="zh-CN" altLang="en-US" sz="2000" dirty="0" smtClean="0"/>
              <a:t>得到磁盘</a:t>
            </a:r>
            <a:r>
              <a:rPr lang="zh-CN" altLang="en-US" sz="2000" dirty="0"/>
              <a:t>设备分区状况：柱数，磁道数，扇区数</a:t>
            </a:r>
            <a:r>
              <a:rPr lang="en-US" altLang="zh-CN" sz="2000" dirty="0"/>
              <a:t>,</a:t>
            </a:r>
            <a:r>
              <a:rPr lang="zh-CN" altLang="en-US" sz="2000" dirty="0"/>
              <a:t>字节数等。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 *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DISK_GEOMETRY </a:t>
            </a:r>
            <a:r>
              <a:rPr lang="en-US" altLang="zh-CN" sz="2000" dirty="0" err="1"/>
              <a:t>pdg</a:t>
            </a:r>
            <a:r>
              <a:rPr lang="en-US" altLang="zh-CN" sz="2000" dirty="0"/>
              <a:t>;            // disk drive geometry structure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BOOL </a:t>
            </a:r>
            <a:r>
              <a:rPr lang="en-US" altLang="zh-CN" sz="2000" dirty="0" err="1"/>
              <a:t>bResult</a:t>
            </a:r>
            <a:r>
              <a:rPr lang="en-US" altLang="zh-CN" sz="2000" dirty="0"/>
              <a:t>;                 // generic results flag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ULONGLONG </a:t>
            </a:r>
            <a:r>
              <a:rPr lang="en-US" altLang="zh-CN" sz="2000" dirty="0" err="1"/>
              <a:t>DiskSize</a:t>
            </a:r>
            <a:r>
              <a:rPr lang="en-US" altLang="zh-CN" sz="2000" dirty="0"/>
              <a:t>;           // size of the drive, in bytes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bResult</a:t>
            </a:r>
            <a:r>
              <a:rPr lang="en-US" altLang="zh-CN" sz="2000" dirty="0"/>
              <a:t> = </a:t>
            </a:r>
            <a:r>
              <a:rPr lang="en-US" altLang="zh-CN" sz="2000" dirty="0" err="1">
                <a:solidFill>
                  <a:srgbClr val="FF0000"/>
                </a:solidFill>
                <a:latin typeface="Arial Black" pitchFamily="34" charset="0"/>
              </a:rPr>
              <a:t>GetDriveGeometry</a:t>
            </a:r>
            <a:r>
              <a:rPr lang="en-US" altLang="zh-CN" sz="2000" dirty="0"/>
              <a:t> (&amp;</a:t>
            </a:r>
            <a:r>
              <a:rPr lang="en-US" altLang="zh-CN" sz="2000" dirty="0" err="1">
                <a:solidFill>
                  <a:srgbClr val="FF0000"/>
                </a:solidFill>
              </a:rPr>
              <a:t>pdg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bResult</a:t>
            </a:r>
            <a:r>
              <a:rPr lang="en-US" altLang="zh-CN" sz="2000" dirty="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("Cylinders = %I64d\n", </a:t>
            </a:r>
            <a:r>
              <a:rPr lang="en-US" altLang="zh-CN" sz="2000" dirty="0" err="1">
                <a:solidFill>
                  <a:srgbClr val="FF0000"/>
                </a:solidFill>
              </a:rPr>
              <a:t>pdg</a:t>
            </a:r>
            <a:r>
              <a:rPr lang="en-US" altLang="zh-CN" sz="2000" dirty="0" err="1"/>
              <a:t>.Cylinders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("Tracks/cylinder = %ld\n", (ULONG) </a:t>
            </a:r>
            <a:r>
              <a:rPr lang="en-US" altLang="zh-CN" sz="2000" dirty="0" err="1">
                <a:solidFill>
                  <a:srgbClr val="FF0000"/>
                </a:solidFill>
              </a:rPr>
              <a:t>pdg</a:t>
            </a:r>
            <a:r>
              <a:rPr lang="en-US" altLang="zh-CN" sz="2000" dirty="0" err="1"/>
              <a:t>.TracksPerCylinder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("Sectors/track = %ld\n", (ULONG)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pdg</a:t>
            </a:r>
            <a:r>
              <a:rPr lang="en-US" altLang="zh-CN" sz="2000" dirty="0" err="1"/>
              <a:t>.SectorsPerTrack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("Bytes/sector = %ld\n", (ULONG)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pd</a:t>
            </a:r>
            <a:r>
              <a:rPr lang="en-US" altLang="zh-CN" sz="2000" dirty="0" err="1">
                <a:solidFill>
                  <a:srgbClr val="FF0066"/>
                </a:solidFill>
              </a:rPr>
              <a:t>g</a:t>
            </a:r>
            <a:r>
              <a:rPr lang="en-US" altLang="zh-CN" sz="2000" dirty="0" err="1"/>
              <a:t>.BytesPerSector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return ((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  <a:r>
              <a:rPr lang="en-US" altLang="zh-CN" sz="2000" dirty="0" err="1"/>
              <a:t>bResult</a:t>
            </a:r>
            <a:r>
              <a:rPr lang="en-US" altLang="zh-CN" sz="2000" dirty="0"/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DeviceIoControl</a:t>
            </a:r>
            <a:r>
              <a:rPr lang="zh-CN" altLang="en-US"/>
              <a:t>的例子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//IOCTL_DISK_GET_DRIVE_GEOMETRY</a:t>
            </a:r>
            <a:r>
              <a:rPr lang="zh-CN" altLang="en-US" sz="1600" dirty="0"/>
              <a:t>：操作代码：获取柱数，磁道数，扇区数</a:t>
            </a:r>
            <a:r>
              <a:rPr lang="en-US" altLang="zh-CN" sz="1600" dirty="0"/>
              <a:t>,</a:t>
            </a:r>
            <a:r>
              <a:rPr lang="zh-CN" altLang="en-US" sz="1600" dirty="0"/>
              <a:t>字节数等。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BOOL </a:t>
            </a:r>
            <a:r>
              <a:rPr lang="en-US" altLang="zh-CN" sz="1600" dirty="0" err="1">
                <a:solidFill>
                  <a:srgbClr val="FF0000"/>
                </a:solidFill>
                <a:latin typeface="Arial Black" pitchFamily="34" charset="0"/>
              </a:rPr>
              <a:t>GetDriveGeometry</a:t>
            </a:r>
            <a:r>
              <a:rPr lang="en-US" altLang="zh-CN" sz="1600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altLang="zh-CN" sz="1600" dirty="0"/>
              <a:t>( DISK_GEOMETRY *</a:t>
            </a:r>
            <a:r>
              <a:rPr lang="en-US" altLang="zh-CN" sz="16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pdg</a:t>
            </a:r>
            <a:r>
              <a:rPr lang="en-US" altLang="zh-CN" sz="1600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Arial Black" pitchFamily="34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HANDLE </a:t>
            </a:r>
            <a:r>
              <a:rPr lang="en-US" altLang="zh-CN" sz="1600" dirty="0" err="1"/>
              <a:t>hDevice</a:t>
            </a:r>
            <a:r>
              <a:rPr lang="en-US" altLang="zh-CN" sz="1600" dirty="0"/>
              <a:t>;               // handle to the drive to be examined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BOOL </a:t>
            </a:r>
            <a:r>
              <a:rPr lang="en-US" altLang="zh-CN" sz="1600" dirty="0" err="1"/>
              <a:t>bResult</a:t>
            </a:r>
            <a:r>
              <a:rPr lang="en-US" altLang="zh-CN" sz="1600" dirty="0"/>
              <a:t>;                 // results flag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DWORD junk;                   // discard results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>
                <a:solidFill>
                  <a:srgbClr val="FF0000"/>
                </a:solidFill>
                <a:latin typeface="Arial Black" pitchFamily="34" charset="0"/>
              </a:rPr>
              <a:t>hDevice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CreateFile</a:t>
            </a:r>
            <a:r>
              <a:rPr lang="en-US" altLang="zh-CN" sz="1600" dirty="0">
                <a:latin typeface="Arial Black" pitchFamily="34" charset="0"/>
                <a:ea typeface="黑体" pitchFamily="2" charset="-122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Arial Black" pitchFamily="34" charset="0"/>
                <a:ea typeface="黑体" pitchFamily="2" charset="-122"/>
              </a:rPr>
              <a:t>"\\\\.\\PhysicalDrive0</a:t>
            </a:r>
            <a:r>
              <a:rPr lang="en-US" altLang="zh-CN" sz="1600" dirty="0"/>
              <a:t>",  // </a:t>
            </a:r>
            <a:r>
              <a:rPr lang="zh-CN" altLang="en-US" sz="1600" dirty="0" smtClean="0"/>
              <a:t>通过</a:t>
            </a:r>
            <a:r>
              <a:rPr lang="zh-CN" altLang="en-US" sz="1600" dirty="0" smtClean="0">
                <a:solidFill>
                  <a:srgbClr val="FF0000"/>
                </a:solidFill>
                <a:ea typeface="黑体" pitchFamily="2" charset="-122"/>
              </a:rPr>
              <a:t>设备名</a:t>
            </a:r>
            <a:r>
              <a:rPr lang="zh-CN" altLang="en-US" sz="1600" dirty="0" smtClean="0"/>
              <a:t>打开</a:t>
            </a:r>
            <a:r>
              <a:rPr lang="zh-CN" altLang="en-US" sz="1600" dirty="0"/>
              <a:t>设备。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600" dirty="0"/>
              <a:t>                    </a:t>
            </a:r>
            <a:r>
              <a:rPr lang="en-US" altLang="zh-CN" sz="1600" dirty="0"/>
              <a:t>0,                                                        // no access to the drive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FILE_SHARE_READ | FILE_SHARE_WRITE,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NULL,    OPEN_EXISTING,   0,        // file attributes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NULL);                                            // do not copy file attributes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bResult</a:t>
            </a:r>
            <a:r>
              <a:rPr lang="en-US" altLang="zh-CN" sz="1600" dirty="0"/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Arial Black" pitchFamily="34" charset="0"/>
              </a:rPr>
              <a:t>DeviceIoControl</a:t>
            </a:r>
            <a:r>
              <a:rPr lang="en-US" altLang="zh-CN" sz="1600" dirty="0">
                <a:latin typeface="Arial Black" pitchFamily="34" charset="0"/>
              </a:rPr>
              <a:t>( </a:t>
            </a:r>
            <a:r>
              <a:rPr lang="en-US" altLang="zh-CN" sz="1600" dirty="0" err="1">
                <a:solidFill>
                  <a:srgbClr val="FF0000"/>
                </a:solidFill>
                <a:latin typeface="Arial Black" pitchFamily="34" charset="0"/>
              </a:rPr>
              <a:t>hDevice</a:t>
            </a:r>
            <a:r>
              <a:rPr lang="en-US" altLang="zh-CN" sz="1600" dirty="0"/>
              <a:t>,     // device to be queried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        </a:t>
            </a:r>
            <a:r>
              <a:rPr lang="en-US" altLang="zh-CN" sz="1600" dirty="0">
                <a:solidFill>
                  <a:schemeClr val="hlink"/>
                </a:solidFill>
              </a:rPr>
              <a:t>IOCTL_DISK_GET_DRIVE_GEOMETRY</a:t>
            </a:r>
            <a:r>
              <a:rPr lang="en-US" altLang="zh-CN" sz="1600" dirty="0"/>
              <a:t>,       // </a:t>
            </a:r>
            <a:r>
              <a:rPr lang="en-US" altLang="zh-CN" sz="1600" dirty="0">
                <a:solidFill>
                  <a:schemeClr val="hlink"/>
                </a:solidFill>
              </a:rPr>
              <a:t>operation to perform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         NULL, 0,                         // no input buffer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        </a:t>
            </a:r>
            <a:r>
              <a:rPr lang="en-US" altLang="zh-CN" sz="16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pdg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(*</a:t>
            </a:r>
            <a:r>
              <a:rPr lang="en-US" altLang="zh-CN" sz="1600" dirty="0" err="1"/>
              <a:t>pdg</a:t>
            </a:r>
            <a:r>
              <a:rPr lang="en-US" altLang="zh-CN" sz="1600" dirty="0"/>
              <a:t>),          </a:t>
            </a:r>
            <a:r>
              <a:rPr lang="en-US" altLang="zh-CN" sz="1600" dirty="0">
                <a:solidFill>
                  <a:srgbClr val="FF0066"/>
                </a:solidFill>
              </a:rPr>
              <a:t>// output buffer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        &amp;junk,                              // # bytes returned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           (LPOVERLAPPED) NULL);        // synchronous I/O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Arial Black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480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5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0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204807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8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9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0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1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2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3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4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5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6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7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8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9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0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1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2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3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4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5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6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7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8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9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0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1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2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3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4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5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6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7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8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9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0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1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2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3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4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5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6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7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8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9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0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1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2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3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4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5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6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7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8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9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0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1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2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3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4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5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6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7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8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9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0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1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2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3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4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5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6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7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8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9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0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1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2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3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4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5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6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7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8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9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0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1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2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3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4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5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6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7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8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9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0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1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2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3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4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5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6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7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8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9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0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1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2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3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204914" name="Rectangle 115"/>
          <p:cNvSpPr>
            <a:spLocks noChangeArrowheads="1"/>
          </p:cNvSpPr>
          <p:nvPr/>
        </p:nvSpPr>
        <p:spPr bwMode="gray">
          <a:xfrm>
            <a:off x="2952750" y="2924175"/>
            <a:ext cx="5282215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000000"/>
                </a:solidFill>
                <a:latin typeface="宋体" pitchFamily="2" charset="-122"/>
              </a:rPr>
              <a:t>1.</a:t>
            </a:r>
            <a:r>
              <a:rPr lang="zh-CN" altLang="en-US" sz="3600" b="1" dirty="0">
                <a:latin typeface="宋体" pitchFamily="2" charset="-122"/>
              </a:rPr>
              <a:t>操作系统</a:t>
            </a:r>
            <a:r>
              <a:rPr lang="zh-CN" altLang="en-US" sz="3600" b="1" dirty="0" smtClean="0">
                <a:latin typeface="宋体" pitchFamily="2" charset="-122"/>
              </a:rPr>
              <a:t>的虚拟机概念</a:t>
            </a:r>
            <a:endParaRPr lang="zh-CN" altLang="en-US" sz="3600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765175"/>
            <a:ext cx="9575800" cy="60928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驱动程序</a:t>
            </a:r>
            <a:r>
              <a:rPr lang="zh-CN" altLang="en-US" sz="2000" dirty="0">
                <a:ea typeface="楷体_GB2312" pitchFamily="49" charset="-122"/>
              </a:rPr>
              <a:t>：得到一个磁盘设备分区状况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NTSTATUS   </a:t>
            </a:r>
            <a:r>
              <a:rPr lang="en-US" altLang="zh-CN" sz="1800" dirty="0" err="1">
                <a:solidFill>
                  <a:srgbClr val="FF0000"/>
                </a:solidFill>
                <a:ea typeface="楷体_GB2312" pitchFamily="49" charset="-122"/>
              </a:rPr>
              <a:t>DriverEntry</a:t>
            </a:r>
            <a:r>
              <a:rPr lang="en-US" altLang="zh-CN" sz="1800" dirty="0">
                <a:ea typeface="楷体_GB2312" pitchFamily="49" charset="-122"/>
              </a:rPr>
              <a:t>(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IN PDRIVER_OBJECT  </a:t>
            </a:r>
            <a:r>
              <a:rPr lang="en-US" altLang="zh-CN" sz="1800" dirty="0" err="1">
                <a:solidFill>
                  <a:srgbClr val="0000FF"/>
                </a:solidFill>
                <a:ea typeface="楷体_GB2312" pitchFamily="49" charset="-122"/>
              </a:rPr>
              <a:t>DriverObject</a:t>
            </a:r>
            <a:r>
              <a:rPr lang="en-US" altLang="zh-CN" sz="1800" dirty="0">
                <a:ea typeface="楷体_GB2312" pitchFamily="49" charset="-122"/>
              </a:rPr>
              <a:t>,   // </a:t>
            </a:r>
            <a:r>
              <a:rPr lang="zh-CN" altLang="en-US" sz="1800" dirty="0">
                <a:ea typeface="楷体_GB2312" pitchFamily="49" charset="-122"/>
              </a:rPr>
              <a:t>指向一个刚被初始化的驱动程序对象</a:t>
            </a:r>
            <a:endParaRPr lang="en-US" altLang="zh-CN" sz="1800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IN PUNICODE_STRING  </a:t>
            </a:r>
            <a:r>
              <a:rPr lang="en-US" altLang="zh-CN" sz="1800" dirty="0" err="1">
                <a:ea typeface="楷体_GB2312" pitchFamily="49" charset="-122"/>
              </a:rPr>
              <a:t>RegistryPath</a:t>
            </a:r>
            <a:r>
              <a:rPr lang="en-US" altLang="zh-CN" sz="1800" dirty="0">
                <a:ea typeface="楷体_GB2312" pitchFamily="49" charset="-122"/>
              </a:rPr>
              <a:t>   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</a:t>
            </a:r>
            <a:r>
              <a:rPr lang="en-US" altLang="zh-CN" sz="1800" dirty="0" err="1">
                <a:ea typeface="楷体_GB2312" pitchFamily="49" charset="-122"/>
              </a:rPr>
              <a:t>DriverObject</a:t>
            </a:r>
            <a:r>
              <a:rPr lang="en-US" altLang="zh-CN" sz="1800" dirty="0">
                <a:ea typeface="楷体_GB2312" pitchFamily="49" charset="-122"/>
              </a:rPr>
              <a:t>-&gt;</a:t>
            </a:r>
            <a:r>
              <a:rPr lang="en-US" altLang="zh-CN" sz="1800" dirty="0" err="1">
                <a:ea typeface="楷体_GB2312" pitchFamily="49" charset="-122"/>
              </a:rPr>
              <a:t>MajorFunction</a:t>
            </a:r>
            <a:r>
              <a:rPr lang="en-US" altLang="zh-CN" sz="1800" dirty="0">
                <a:ea typeface="楷体_GB2312" pitchFamily="49" charset="-122"/>
              </a:rPr>
              <a:t>[IRP_MJ_DEVICE_CONTROL] =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        </a:t>
            </a:r>
            <a:r>
              <a:rPr lang="en-US" altLang="zh-CN" sz="1800" dirty="0" err="1">
                <a:solidFill>
                  <a:srgbClr val="FF0000"/>
                </a:solidFill>
                <a:ea typeface="楷体_GB2312" pitchFamily="49" charset="-122"/>
              </a:rPr>
              <a:t>DispatchDeviceControl</a:t>
            </a:r>
            <a:r>
              <a:rPr lang="en-US" altLang="zh-CN" sz="1800" dirty="0"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NTSTATUS  </a:t>
            </a:r>
            <a:r>
              <a:rPr lang="en-US" altLang="zh-CN" sz="1800" dirty="0" err="1">
                <a:solidFill>
                  <a:srgbClr val="FF0000"/>
                </a:solidFill>
                <a:ea typeface="楷体_GB2312" pitchFamily="49" charset="-122"/>
              </a:rPr>
              <a:t>DispatchDeviceControl</a:t>
            </a:r>
            <a:r>
              <a:rPr lang="en-US" altLang="zh-CN" sz="1800" dirty="0">
                <a:ea typeface="楷体_GB2312" pitchFamily="49" charset="-122"/>
              </a:rPr>
              <a:t>(PDEVICE_OBJECT  </a:t>
            </a:r>
            <a:r>
              <a:rPr lang="en-US" altLang="zh-CN" sz="1800" dirty="0" err="1">
                <a:ea typeface="楷体_GB2312" pitchFamily="49" charset="-122"/>
              </a:rPr>
              <a:t>DeviceObject</a:t>
            </a:r>
            <a:r>
              <a:rPr lang="en-US" altLang="zh-CN" sz="1800" dirty="0">
                <a:ea typeface="楷体_GB2312" pitchFamily="49" charset="-122"/>
              </a:rPr>
              <a:t>, PIRP  </a:t>
            </a:r>
            <a:r>
              <a:rPr lang="en-US" altLang="zh-CN" sz="1800" dirty="0" err="1">
                <a:ea typeface="楷体_GB2312" pitchFamily="49" charset="-122"/>
              </a:rPr>
              <a:t>Irp</a:t>
            </a:r>
            <a:r>
              <a:rPr lang="en-US" altLang="zh-CN" sz="1800" dirty="0">
                <a:ea typeface="楷体_GB2312" pitchFamily="49" charset="-122"/>
              </a:rPr>
              <a:t>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ULONG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</a:rPr>
              <a:t>code</a:t>
            </a:r>
            <a:r>
              <a:rPr lang="en-US" altLang="zh-CN" sz="1800" dirty="0">
                <a:ea typeface="楷体_GB2312" pitchFamily="49" charset="-122"/>
              </a:rPr>
              <a:t>;    //</a:t>
            </a:r>
            <a:r>
              <a:rPr lang="en-US" altLang="zh-CN" sz="1800" dirty="0" err="1">
                <a:ea typeface="楷体_GB2312" pitchFamily="49" charset="-122"/>
              </a:rPr>
              <a:t>DeviceIoControl</a:t>
            </a:r>
            <a:r>
              <a:rPr lang="zh-CN" altLang="en-US" sz="1800" dirty="0">
                <a:ea typeface="楷体_GB2312" pitchFamily="49" charset="-122"/>
              </a:rPr>
              <a:t>访问码</a:t>
            </a:r>
            <a:endParaRPr lang="en-US" altLang="zh-CN" sz="1800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PIO_STACK_LOCATION </a:t>
            </a:r>
            <a:r>
              <a:rPr lang="en-US" altLang="zh-CN" sz="1800" dirty="0" err="1">
                <a:ea typeface="楷体_GB2312" pitchFamily="49" charset="-122"/>
              </a:rPr>
              <a:t>p_IO_STK</a:t>
            </a:r>
            <a:r>
              <a:rPr lang="en-US" altLang="zh-CN" sz="1800" dirty="0">
                <a:ea typeface="楷体_GB2312" pitchFamily="49" charset="-122"/>
              </a:rPr>
              <a:t>;    </a:t>
            </a:r>
            <a:endParaRPr lang="zh-CN" altLang="en-US" sz="1800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800" dirty="0">
                <a:ea typeface="楷体_GB2312" pitchFamily="49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</a:rPr>
              <a:t>code</a:t>
            </a:r>
            <a:r>
              <a:rPr lang="en-US" altLang="zh-CN" sz="1800" dirty="0">
                <a:ea typeface="楷体_GB2312" pitchFamily="49" charset="-122"/>
              </a:rPr>
              <a:t> = </a:t>
            </a:r>
            <a:r>
              <a:rPr lang="en-US" altLang="zh-CN" sz="1800" dirty="0" err="1">
                <a:ea typeface="楷体_GB2312" pitchFamily="49" charset="-122"/>
              </a:rPr>
              <a:t>p_IO_STK</a:t>
            </a:r>
            <a:r>
              <a:rPr lang="en-US" altLang="zh-CN" sz="1800" dirty="0">
                <a:ea typeface="楷体_GB2312" pitchFamily="49" charset="-122"/>
              </a:rPr>
              <a:t>-&gt;</a:t>
            </a:r>
            <a:r>
              <a:rPr lang="en-US" altLang="zh-CN" sz="1800" dirty="0" err="1">
                <a:ea typeface="楷体_GB2312" pitchFamily="49" charset="-122"/>
              </a:rPr>
              <a:t>Parameters.DeviceIoControl.IoControlCode</a:t>
            </a:r>
            <a:r>
              <a:rPr lang="en-US" altLang="zh-CN" sz="1800" dirty="0"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switch(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</a:rPr>
              <a:t>code</a:t>
            </a:r>
            <a:r>
              <a:rPr lang="en-US" altLang="zh-CN" sz="1800" dirty="0">
                <a:ea typeface="楷体_GB2312" pitchFamily="49" charset="-122"/>
              </a:rPr>
              <a:t>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dirty="0">
                <a:ea typeface="楷体_GB2312" pitchFamily="49" charset="-122"/>
              </a:rPr>
              <a:t>         case </a:t>
            </a:r>
            <a:r>
              <a:rPr lang="en-US" altLang="zh-CN" sz="1800" dirty="0">
                <a:solidFill>
                  <a:srgbClr val="FF0000"/>
                </a:solidFill>
                <a:ea typeface="楷体_GB2312" pitchFamily="49" charset="-122"/>
              </a:rPr>
              <a:t>IOCTL_DISK_GET_DRIVE_GEOMETRY</a:t>
            </a:r>
            <a:r>
              <a:rPr lang="en-US" altLang="zh-CN" sz="1800" dirty="0">
                <a:ea typeface="楷体_GB2312" pitchFamily="49" charset="-122"/>
              </a:rPr>
              <a:t>:   {  </a:t>
            </a:r>
            <a:r>
              <a:rPr lang="en-US" altLang="zh-CN" sz="1800" dirty="0" smtClean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lang="zh-CN" altLang="en-US" sz="1800" smtClean="0">
                <a:solidFill>
                  <a:srgbClr val="0000FF"/>
                </a:solidFill>
                <a:ea typeface="楷体_GB2312" pitchFamily="49" charset="-122"/>
              </a:rPr>
              <a:t>获取</a:t>
            </a:r>
            <a:r>
              <a:rPr lang="zh-CN" altLang="en-US" sz="1800">
                <a:solidFill>
                  <a:srgbClr val="0000FF"/>
                </a:solidFill>
                <a:ea typeface="楷体_GB2312" pitchFamily="49" charset="-122"/>
              </a:rPr>
              <a:t>硬盘</a:t>
            </a:r>
            <a:r>
              <a:rPr lang="zh-CN" altLang="en-US" sz="1800" smtClean="0">
                <a:solidFill>
                  <a:srgbClr val="0000FF"/>
                </a:solidFill>
                <a:ea typeface="楷体_GB2312" pitchFamily="49" charset="-122"/>
              </a:rPr>
              <a:t>参数的操作</a:t>
            </a:r>
            <a:r>
              <a:rPr lang="zh-CN" altLang="en-US" sz="1800" smtClean="0">
                <a:ea typeface="楷体_GB2312" pitchFamily="49" charset="-122"/>
              </a:rPr>
              <a:t> </a:t>
            </a:r>
            <a:r>
              <a:rPr lang="en-US" altLang="zh-CN" sz="1800" dirty="0"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case IOCTL_DISK_GET_DRIVE_TOTALSPACE:   {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      case IOCTL_DISK_GET_DRIVE_PRODUCTID:   {       }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}</a:t>
            </a:r>
            <a:endParaRPr lang="zh-CN" altLang="en-US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用户态和核态之间的转换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用户态向核态转换</a:t>
            </a:r>
          </a:p>
          <a:p>
            <a:pPr lvl="1"/>
            <a:r>
              <a:rPr lang="zh-CN" altLang="en-US"/>
              <a:t> 用户请求</a:t>
            </a:r>
            <a:r>
              <a:rPr lang="en-US" altLang="zh-CN"/>
              <a:t>OS</a:t>
            </a:r>
            <a:r>
              <a:rPr lang="zh-CN" altLang="en-US"/>
              <a:t>提供服务</a:t>
            </a:r>
          </a:p>
          <a:p>
            <a:pPr lvl="1"/>
            <a:r>
              <a:rPr lang="zh-CN" altLang="en-US"/>
              <a:t> 发生中断</a:t>
            </a:r>
          </a:p>
          <a:p>
            <a:pPr lvl="1"/>
            <a:r>
              <a:rPr lang="zh-CN" altLang="en-US"/>
              <a:t> 用户进程产生错误（内部中断）</a:t>
            </a:r>
          </a:p>
          <a:p>
            <a:pPr lvl="1"/>
            <a:r>
              <a:rPr lang="zh-CN" altLang="en-US"/>
              <a:t> 用户态企图执行特权指令</a:t>
            </a:r>
          </a:p>
          <a:p>
            <a:r>
              <a:rPr lang="zh-CN" altLang="en-US"/>
              <a:t>核态向用户态转换的情形</a:t>
            </a:r>
          </a:p>
          <a:p>
            <a:pPr lvl="1"/>
            <a:r>
              <a:rPr lang="zh-CN" altLang="en-US"/>
              <a:t>一般是中断返回：</a:t>
            </a:r>
            <a:r>
              <a:rPr lang="en-US" altLang="zh-CN"/>
              <a:t>IRET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1350"/>
          </a:xfrm>
        </p:spPr>
        <p:txBody>
          <a:bodyPr/>
          <a:lstStyle/>
          <a:p>
            <a:r>
              <a:rPr lang="zh-CN" altLang="en-US" sz="3600"/>
              <a:t>存储器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存储程序和数据的部件</a:t>
            </a:r>
          </a:p>
          <a:p>
            <a:r>
              <a:rPr lang="zh-CN" altLang="en-US" sz="2400" dirty="0"/>
              <a:t>分类</a:t>
            </a:r>
          </a:p>
          <a:p>
            <a:pPr lvl="1"/>
            <a:r>
              <a:rPr lang="zh-CN" altLang="en-US" sz="2400" dirty="0"/>
              <a:t>按与</a:t>
            </a:r>
            <a:r>
              <a:rPr lang="en-US" altLang="zh-CN" sz="2400" dirty="0"/>
              <a:t>CPU</a:t>
            </a:r>
            <a:r>
              <a:rPr lang="zh-CN" altLang="en-US" sz="2400" dirty="0"/>
              <a:t>的联系</a:t>
            </a:r>
          </a:p>
          <a:p>
            <a:pPr lvl="2"/>
            <a:r>
              <a:rPr lang="zh-CN" altLang="en-US" sz="2400" dirty="0"/>
              <a:t>主存：直接和</a:t>
            </a:r>
            <a:r>
              <a:rPr lang="en-US" altLang="zh-CN" sz="2400" dirty="0"/>
              <a:t>CPU</a:t>
            </a:r>
            <a:r>
              <a:rPr lang="zh-CN" altLang="en-US" sz="2400" dirty="0"/>
              <a:t>交换信息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400" dirty="0"/>
              <a:t>辅存：不能直接和</a:t>
            </a:r>
            <a:r>
              <a:rPr lang="en-US" altLang="zh-CN" sz="2400" dirty="0"/>
              <a:t>CPU</a:t>
            </a:r>
            <a:r>
              <a:rPr lang="zh-CN" altLang="en-US" sz="2400" dirty="0"/>
              <a:t>交换信息</a:t>
            </a:r>
            <a:endParaRPr lang="en-US" altLang="zh-CN" sz="2400" dirty="0"/>
          </a:p>
          <a:p>
            <a:pPr lvl="1"/>
            <a:r>
              <a:rPr lang="zh-CN" altLang="en-US" sz="2400" dirty="0"/>
              <a:t>按存储元的材料</a:t>
            </a:r>
          </a:p>
          <a:p>
            <a:pPr lvl="2"/>
            <a:r>
              <a:rPr lang="zh-CN" altLang="en-US" sz="2400" dirty="0"/>
              <a:t>半导体存储器</a:t>
            </a:r>
            <a:r>
              <a:rPr lang="en-US" altLang="zh-CN" sz="2400" dirty="0"/>
              <a:t>(</a:t>
            </a:r>
            <a:r>
              <a:rPr lang="zh-CN" altLang="en-US" sz="2400" dirty="0"/>
              <a:t>常作主存</a:t>
            </a:r>
            <a:r>
              <a:rPr lang="en-US" altLang="zh-CN" sz="2400" dirty="0"/>
              <a:t>)</a:t>
            </a:r>
          </a:p>
          <a:p>
            <a:pPr lvl="2"/>
            <a:r>
              <a:rPr lang="zh-CN" altLang="en-US" sz="2400" dirty="0"/>
              <a:t>磁存储器</a:t>
            </a:r>
            <a:r>
              <a:rPr lang="en-US" altLang="zh-CN" sz="2400" dirty="0"/>
              <a:t>(</a:t>
            </a:r>
            <a:r>
              <a:rPr lang="zh-CN" altLang="en-US" sz="2400" dirty="0"/>
              <a:t>磁带，磁盘</a:t>
            </a:r>
            <a:r>
              <a:rPr lang="en-US" altLang="zh-CN" sz="2400" dirty="0"/>
              <a:t>)</a:t>
            </a:r>
          </a:p>
          <a:p>
            <a:pPr lvl="2"/>
            <a:r>
              <a:rPr lang="zh-CN" altLang="en-US" sz="2400" dirty="0"/>
              <a:t>光存储器</a:t>
            </a:r>
            <a:r>
              <a:rPr lang="en-US" altLang="zh-CN" sz="2400" dirty="0"/>
              <a:t>(</a:t>
            </a:r>
            <a:r>
              <a:rPr lang="zh-CN" altLang="en-US" sz="2400" dirty="0"/>
              <a:t>光盘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/>
              <a:t>按存储器</a:t>
            </a:r>
            <a:r>
              <a:rPr lang="en-US" altLang="zh-CN" sz="2400" dirty="0"/>
              <a:t>(</a:t>
            </a:r>
            <a:r>
              <a:rPr lang="zh-CN" altLang="en-US" sz="2400" dirty="0"/>
              <a:t>半导体存储器</a:t>
            </a:r>
            <a:r>
              <a:rPr lang="en-US" altLang="zh-CN" sz="2400" dirty="0"/>
              <a:t>)</a:t>
            </a:r>
            <a:r>
              <a:rPr lang="zh-CN" altLang="en-US" sz="2400" dirty="0"/>
              <a:t>读写工作方式</a:t>
            </a:r>
          </a:p>
          <a:p>
            <a:pPr lvl="2"/>
            <a:r>
              <a:rPr lang="en-US" altLang="zh-CN" sz="2400" dirty="0"/>
              <a:t>RAM</a:t>
            </a:r>
            <a:endParaRPr lang="zh-CN" altLang="en-US" sz="2400" dirty="0"/>
          </a:p>
          <a:p>
            <a:pPr lvl="2"/>
            <a:r>
              <a:rPr lang="en-US" altLang="zh-CN" sz="2400" dirty="0"/>
              <a:t>ROM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84775"/>
          </a:xfrm>
        </p:spPr>
        <p:txBody>
          <a:bodyPr/>
          <a:lstStyle/>
          <a:p>
            <a:r>
              <a:rPr lang="zh-CN" altLang="en-US" dirty="0" smtClean="0"/>
              <a:t>存储体系</a:t>
            </a:r>
            <a:endParaRPr lang="zh-CN" altLang="en-US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理想存储体系：</a:t>
            </a:r>
            <a:r>
              <a:rPr lang="zh-CN" altLang="en-US" dirty="0"/>
              <a:t>速度快，容量大，成本低</a:t>
            </a:r>
          </a:p>
          <a:p>
            <a:r>
              <a:rPr lang="zh-CN" altLang="en-US" dirty="0" smtClean="0"/>
              <a:t>实际存储体系</a:t>
            </a:r>
            <a:endParaRPr lang="zh-CN" altLang="en-US" dirty="0"/>
          </a:p>
          <a:p>
            <a:pPr lvl="1"/>
            <a:r>
              <a:rPr lang="zh-CN" altLang="en-US" dirty="0"/>
              <a:t>寄存器</a:t>
            </a:r>
          </a:p>
          <a:p>
            <a:pPr lvl="1"/>
            <a:r>
              <a:rPr lang="zh-CN" altLang="en-US" dirty="0"/>
              <a:t>高速缓存（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主存</a:t>
            </a:r>
          </a:p>
          <a:p>
            <a:pPr lvl="1"/>
            <a:r>
              <a:rPr lang="zh-CN" altLang="en-US" dirty="0" smtClean="0"/>
              <a:t>磁盘</a:t>
            </a:r>
            <a:endParaRPr lang="zh-CN" altLang="en-US" dirty="0"/>
          </a:p>
        </p:txBody>
      </p:sp>
      <p:pic>
        <p:nvPicPr>
          <p:cNvPr id="349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30" y="3071810"/>
            <a:ext cx="7000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3338"/>
            <a:ext cx="7773988" cy="584775"/>
          </a:xfrm>
        </p:spPr>
        <p:txBody>
          <a:bodyPr/>
          <a:lstStyle/>
          <a:p>
            <a:r>
              <a:rPr lang="zh-CN" altLang="en-US" dirty="0" smtClean="0"/>
              <a:t>分级存储系统的工作原理</a:t>
            </a:r>
            <a:endParaRPr lang="zh-CN" alt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/>
              <a:t>读取指令或数据</a:t>
            </a:r>
            <a:r>
              <a:rPr lang="zh-CN" altLang="en-US" dirty="0" smtClean="0"/>
              <a:t>时的</a:t>
            </a:r>
            <a:r>
              <a:rPr lang="zh-CN" altLang="en-US" dirty="0"/>
              <a:t>访问顺序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）访问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命中，</a:t>
            </a:r>
            <a:r>
              <a:rPr lang="en-US" altLang="zh-CN" dirty="0"/>
              <a:t>HIT)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）访问</a:t>
            </a:r>
            <a:r>
              <a:rPr lang="zh-CN" altLang="en-US" dirty="0"/>
              <a:t>内存</a:t>
            </a:r>
            <a:r>
              <a:rPr lang="en-US" altLang="zh-CN" dirty="0"/>
              <a:t>(</a:t>
            </a:r>
            <a:r>
              <a:rPr lang="zh-CN" altLang="en-US" dirty="0"/>
              <a:t>没有命中，</a:t>
            </a:r>
            <a:r>
              <a:rPr lang="en-US" altLang="zh-CN" dirty="0"/>
              <a:t>MISS)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）访问辅存</a:t>
            </a:r>
            <a:r>
              <a:rPr lang="en-US" altLang="zh-CN" dirty="0" smtClean="0"/>
              <a:t>(</a:t>
            </a:r>
            <a:r>
              <a:rPr lang="zh-CN" altLang="en-US" dirty="0"/>
              <a:t>缺页，</a:t>
            </a:r>
            <a:r>
              <a:rPr lang="en-US" altLang="zh-CN" dirty="0"/>
              <a:t>PAGE_FAULT)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3573485" y="4078286"/>
            <a:ext cx="14398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高速缓存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446735" y="4078286"/>
            <a:ext cx="1223963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主存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7102498" y="4043361"/>
            <a:ext cx="12239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辅存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1412898" y="4078286"/>
            <a:ext cx="1439862" cy="476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CPU</a:t>
            </a:r>
          </a:p>
        </p:txBody>
      </p:sp>
      <p:sp>
        <p:nvSpPr>
          <p:cNvPr id="288777" name="Line 9"/>
          <p:cNvSpPr>
            <a:spLocks noChangeShapeType="1"/>
          </p:cNvSpPr>
          <p:nvPr/>
        </p:nvSpPr>
        <p:spPr bwMode="auto">
          <a:xfrm>
            <a:off x="2854348" y="4294186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78" name="Line 10"/>
          <p:cNvSpPr>
            <a:spLocks noChangeShapeType="1"/>
          </p:cNvSpPr>
          <p:nvPr/>
        </p:nvSpPr>
        <p:spPr bwMode="auto">
          <a:xfrm>
            <a:off x="4989535" y="4294186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79" name="Line 11"/>
          <p:cNvSpPr>
            <a:spLocks noChangeShapeType="1"/>
          </p:cNvSpPr>
          <p:nvPr/>
        </p:nvSpPr>
        <p:spPr bwMode="auto">
          <a:xfrm>
            <a:off x="6670698" y="4294186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80" name="Line 12"/>
          <p:cNvSpPr>
            <a:spLocks noChangeShapeType="1"/>
          </p:cNvSpPr>
          <p:nvPr/>
        </p:nvSpPr>
        <p:spPr bwMode="auto">
          <a:xfrm flipV="1">
            <a:off x="2205060" y="3717924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81" name="Line 13"/>
          <p:cNvSpPr>
            <a:spLocks noChangeShapeType="1"/>
          </p:cNvSpPr>
          <p:nvPr/>
        </p:nvSpPr>
        <p:spPr bwMode="auto">
          <a:xfrm>
            <a:off x="2205060" y="3717924"/>
            <a:ext cx="3673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82" name="Line 14"/>
          <p:cNvSpPr>
            <a:spLocks noChangeShapeType="1"/>
          </p:cNvSpPr>
          <p:nvPr/>
        </p:nvSpPr>
        <p:spPr bwMode="auto">
          <a:xfrm>
            <a:off x="5878535" y="3717924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2709885" y="3849686"/>
            <a:ext cx="10080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命中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2062185" y="3286124"/>
            <a:ext cx="20145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itchFamily="18" charset="0"/>
              </a:rPr>
              <a:t>没有命中</a:t>
            </a:r>
          </a:p>
        </p:txBody>
      </p:sp>
      <p:sp>
        <p:nvSpPr>
          <p:cNvPr id="288785" name="Line 17"/>
          <p:cNvSpPr>
            <a:spLocks noChangeShapeType="1"/>
          </p:cNvSpPr>
          <p:nvPr/>
        </p:nvSpPr>
        <p:spPr bwMode="auto">
          <a:xfrm>
            <a:off x="7678760" y="4545011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86" name="Line 18"/>
          <p:cNvSpPr>
            <a:spLocks noChangeShapeType="1"/>
          </p:cNvSpPr>
          <p:nvPr/>
        </p:nvSpPr>
        <p:spPr bwMode="auto">
          <a:xfrm flipH="1">
            <a:off x="6238898" y="5337174"/>
            <a:ext cx="143986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87" name="Line 19"/>
          <p:cNvSpPr>
            <a:spLocks noChangeShapeType="1"/>
          </p:cNvSpPr>
          <p:nvPr/>
        </p:nvSpPr>
        <p:spPr bwMode="auto">
          <a:xfrm flipV="1">
            <a:off x="6238898" y="4545011"/>
            <a:ext cx="0" cy="7921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6526235" y="4905374"/>
            <a:ext cx="8651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缺页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时钟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以固定间隔产生时钟信号，提供计算机所需的节拍</a:t>
            </a:r>
          </a:p>
          <a:p>
            <a:r>
              <a:rPr lang="zh-CN" altLang="en-US"/>
              <a:t>时钟的作用</a:t>
            </a:r>
          </a:p>
          <a:p>
            <a:pPr lvl="1"/>
            <a:r>
              <a:rPr lang="zh-CN" altLang="en-US"/>
              <a:t>时间片；</a:t>
            </a:r>
          </a:p>
          <a:p>
            <a:pPr lvl="1"/>
            <a:r>
              <a:rPr lang="zh-CN" altLang="en-US"/>
              <a:t>提供绝对时间        </a:t>
            </a:r>
          </a:p>
          <a:p>
            <a:pPr lvl="1"/>
            <a:r>
              <a:rPr lang="zh-CN" altLang="en-US"/>
              <a:t>提供预定的时间间隔</a:t>
            </a:r>
            <a:endParaRPr lang="zh-CN" altLang="en-US">
              <a:latin typeface="楷体_GB2312" pitchFamily="49" charset="-122"/>
            </a:endParaRPr>
          </a:p>
          <a:p>
            <a:pPr lvl="1"/>
            <a:r>
              <a:rPr lang="en-US" altLang="zh-CN">
                <a:latin typeface="楷体_GB2312" pitchFamily="49" charset="-122"/>
              </a:rPr>
              <a:t>WatchDog</a:t>
            </a:r>
            <a:endParaRPr lang="zh-CN" altLang="en-US">
              <a:latin typeface="楷体_GB2312" pitchFamily="49" charset="-122"/>
            </a:endParaRPr>
          </a:p>
          <a:p>
            <a:r>
              <a:rPr lang="zh-CN" altLang="en-US">
                <a:latin typeface="楷体_GB2312" pitchFamily="49" charset="-122"/>
              </a:rPr>
              <a:t>时钟的类型</a:t>
            </a:r>
          </a:p>
          <a:p>
            <a:pPr lvl="1"/>
            <a:r>
              <a:rPr lang="zh-CN" altLang="en-US">
                <a:latin typeface="楷体_GB2312" pitchFamily="49" charset="-122"/>
              </a:rPr>
              <a:t>绝对时钟</a:t>
            </a:r>
          </a:p>
          <a:p>
            <a:pPr lvl="1"/>
            <a:r>
              <a:rPr lang="zh-CN" altLang="en-US">
                <a:latin typeface="楷体_GB2312" pitchFamily="49" charset="-122"/>
              </a:rPr>
              <a:t>相对时钟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1350"/>
          </a:xfrm>
        </p:spPr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中断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中断定义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指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对突发的外部事件的反应过程或机制。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收到</a:t>
            </a:r>
            <a:r>
              <a:rPr lang="zh-CN" altLang="en-US" dirty="0">
                <a:solidFill>
                  <a:srgbClr val="FF0000"/>
                </a:solidFill>
              </a:rPr>
              <a:t>外部信号</a:t>
            </a:r>
            <a:r>
              <a:rPr lang="zh-CN" altLang="en-US" dirty="0"/>
              <a:t>（中断信号）后，停止当前工作，转去处理该</a:t>
            </a:r>
            <a:r>
              <a:rPr lang="zh-CN" altLang="en-US" dirty="0">
                <a:solidFill>
                  <a:srgbClr val="FF0000"/>
                </a:solidFill>
              </a:rPr>
              <a:t>外部事件</a:t>
            </a:r>
            <a:r>
              <a:rPr lang="zh-CN" altLang="en-US" dirty="0"/>
              <a:t>，处理完毕后回到原来工作的</a:t>
            </a:r>
            <a:r>
              <a:rPr lang="zh-CN" altLang="en-US" dirty="0">
                <a:solidFill>
                  <a:srgbClr val="FF0000"/>
                </a:solidFill>
              </a:rPr>
              <a:t>中断处</a:t>
            </a:r>
            <a:r>
              <a:rPr lang="zh-CN" altLang="en-US" dirty="0"/>
              <a:t>（断点）继续原来的工作。</a:t>
            </a:r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引入中断的目的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实现并发活动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实现实时处理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故障自动处理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>
            <a:off x="8472488" y="4219575"/>
            <a:ext cx="0" cy="1058863"/>
          </a:xfrm>
          <a:prstGeom prst="line">
            <a:avLst/>
          </a:prstGeom>
          <a:noFill/>
          <a:ln w="76200">
            <a:solidFill>
              <a:srgbClr val="660033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 flipH="1" flipV="1">
            <a:off x="7245350" y="4276725"/>
            <a:ext cx="1108075" cy="9096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7207250" y="4373563"/>
            <a:ext cx="0" cy="1389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7264400" y="4219575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>
            <a:off x="7207250" y="3141663"/>
            <a:ext cx="0" cy="10588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467002" y="3284538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dirty="0" smtClean="0">
                <a:latin typeface="Times New Roman" pitchFamily="18" charset="0"/>
              </a:rPr>
              <a:t>当前主程序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6553200" y="5718175"/>
            <a:ext cx="28075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Times New Roman" pitchFamily="18" charset="0"/>
              </a:rPr>
              <a:t>继续执行主程序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7348538" y="3856038"/>
            <a:ext cx="1211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kumimoji="1" lang="zh-CN" altLang="en-US" sz="1800">
                <a:latin typeface="Times New Roman" pitchFamily="18" charset="0"/>
              </a:rPr>
              <a:t>中断进入</a:t>
            </a:r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7402513" y="4819650"/>
            <a:ext cx="820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imes New Roman" pitchFamily="18" charset="0"/>
              </a:rPr>
              <a:t>中断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800">
                <a:latin typeface="Times New Roman" pitchFamily="18" charset="0"/>
              </a:rPr>
              <a:t>返回</a:t>
            </a:r>
          </a:p>
        </p:txBody>
      </p:sp>
      <p:grpSp>
        <p:nvGrpSpPr>
          <p:cNvPr id="290830" name="Group 14"/>
          <p:cNvGrpSpPr>
            <a:grpSpLocks/>
          </p:cNvGrpSpPr>
          <p:nvPr/>
        </p:nvGrpSpPr>
        <p:grpSpPr bwMode="auto">
          <a:xfrm>
            <a:off x="6140450" y="4200525"/>
            <a:ext cx="941388" cy="992188"/>
            <a:chOff x="3482" y="2809"/>
            <a:chExt cx="593" cy="625"/>
          </a:xfrm>
        </p:grpSpPr>
        <p:sp>
          <p:nvSpPr>
            <p:cNvPr id="290831" name="Line 15"/>
            <p:cNvSpPr>
              <a:spLocks noChangeShapeType="1"/>
            </p:cNvSpPr>
            <p:nvPr/>
          </p:nvSpPr>
          <p:spPr bwMode="auto">
            <a:xfrm flipV="1">
              <a:off x="3482" y="3059"/>
              <a:ext cx="475" cy="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0832" name="Line 16"/>
            <p:cNvSpPr>
              <a:spLocks noChangeShapeType="1"/>
            </p:cNvSpPr>
            <p:nvPr/>
          </p:nvSpPr>
          <p:spPr bwMode="auto">
            <a:xfrm flipV="1">
              <a:off x="3640" y="2809"/>
              <a:ext cx="435" cy="3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0833" name="Line 17"/>
            <p:cNvSpPr>
              <a:spLocks noChangeShapeType="1"/>
            </p:cNvSpPr>
            <p:nvPr/>
          </p:nvSpPr>
          <p:spPr bwMode="auto">
            <a:xfrm flipV="1">
              <a:off x="3640" y="3059"/>
              <a:ext cx="317" cy="8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4970463" y="5048250"/>
            <a:ext cx="1365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</a:rPr>
              <a:t>外部事件</a:t>
            </a:r>
          </a:p>
        </p:txBody>
      </p:sp>
      <p:sp>
        <p:nvSpPr>
          <p:cNvPr id="290835" name="Text Box 19"/>
          <p:cNvSpPr txBox="1">
            <a:spLocks noChangeArrowheads="1"/>
          </p:cNvSpPr>
          <p:nvPr/>
        </p:nvSpPr>
        <p:spPr bwMode="auto">
          <a:xfrm>
            <a:off x="8510588" y="4292600"/>
            <a:ext cx="1354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990033"/>
                </a:solidFill>
                <a:latin typeface="Times New Roman" pitchFamily="18" charset="0"/>
              </a:rPr>
              <a:t>中断服务程序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animBg="1"/>
      <p:bldP spid="290821" grpId="0" animBg="1"/>
      <p:bldP spid="290822" grpId="0" animBg="1"/>
      <p:bldP spid="290823" grpId="0" animBg="1"/>
      <p:bldP spid="290825" grpId="0" animBg="1"/>
      <p:bldP spid="290826" grpId="0"/>
      <p:bldP spid="290827" grpId="0"/>
      <p:bldP spid="290828" grpId="0"/>
      <p:bldP spid="290829" grpId="0"/>
      <p:bldP spid="290834" grpId="0"/>
      <p:bldP spid="2908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中断的一些概念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765175"/>
            <a:ext cx="9790113" cy="5360988"/>
          </a:xfrm>
        </p:spPr>
        <p:txBody>
          <a:bodyPr/>
          <a:lstStyle/>
          <a:p>
            <a:r>
              <a:rPr lang="zh-CN" altLang="en-US" sz="2400" dirty="0"/>
              <a:t>中断源和中断类型</a:t>
            </a:r>
          </a:p>
          <a:p>
            <a:pPr lvl="1"/>
            <a:r>
              <a:rPr lang="zh-CN" altLang="en-US" sz="2400" dirty="0"/>
              <a:t>引起系统中断的事件称为</a:t>
            </a:r>
            <a:r>
              <a:rPr lang="zh-CN" altLang="en-US" sz="2400" dirty="0">
                <a:solidFill>
                  <a:srgbClr val="FF0000"/>
                </a:solidFill>
              </a:rPr>
              <a:t>中断源</a:t>
            </a:r>
          </a:p>
          <a:p>
            <a:pPr lvl="1"/>
            <a:r>
              <a:rPr lang="zh-CN" altLang="en-US" sz="2400" dirty="0"/>
              <a:t>中断类型</a:t>
            </a:r>
          </a:p>
          <a:p>
            <a:pPr lvl="2"/>
            <a:r>
              <a:rPr lang="zh-CN" altLang="en-US" sz="2400" dirty="0"/>
              <a:t>强迫性中断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/>
              <a:t>自愿中断</a:t>
            </a:r>
          </a:p>
          <a:p>
            <a:pPr lvl="3"/>
            <a:r>
              <a:rPr lang="zh-CN" altLang="en-US" sz="2400" dirty="0"/>
              <a:t>强迫性中断：程序没有预期：例：</a:t>
            </a:r>
            <a:r>
              <a:rPr lang="en-US" altLang="zh-CN" sz="2400" dirty="0"/>
              <a:t>I/O</a:t>
            </a:r>
            <a:r>
              <a:rPr lang="zh-CN" altLang="en-US" sz="2400" dirty="0"/>
              <a:t>、外部中断</a:t>
            </a:r>
          </a:p>
          <a:p>
            <a:pPr lvl="3"/>
            <a:r>
              <a:rPr lang="zh-CN" altLang="en-US" sz="2400" dirty="0"/>
              <a:t>自愿中断：程序有预期的。例：执行访管指令</a:t>
            </a:r>
          </a:p>
          <a:p>
            <a:pPr lvl="2"/>
            <a:r>
              <a:rPr lang="zh-CN" altLang="en-US" sz="2400" dirty="0"/>
              <a:t>外中断（</a:t>
            </a:r>
            <a:r>
              <a:rPr lang="zh-CN" altLang="en-US" sz="2400" dirty="0">
                <a:solidFill>
                  <a:srgbClr val="FF3300"/>
                </a:solidFill>
              </a:rPr>
              <a:t>中断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/>
              <a:t>内中断（</a:t>
            </a:r>
            <a:r>
              <a:rPr lang="zh-CN" altLang="en-US" sz="2400" dirty="0">
                <a:solidFill>
                  <a:srgbClr val="FF3300"/>
                </a:solidFill>
              </a:rPr>
              <a:t>俘获</a:t>
            </a:r>
            <a:r>
              <a:rPr lang="zh-CN" altLang="en-US" sz="2400" dirty="0"/>
              <a:t>） </a:t>
            </a:r>
          </a:p>
          <a:p>
            <a:pPr lvl="3"/>
            <a:r>
              <a:rPr lang="zh-CN" altLang="en-US" sz="2400" dirty="0"/>
              <a:t>外中断：由</a:t>
            </a:r>
            <a:r>
              <a:rPr lang="en-US" altLang="zh-CN" sz="2400" dirty="0"/>
              <a:t>CPU</a:t>
            </a:r>
            <a:r>
              <a:rPr lang="zh-CN" altLang="en-US" sz="2400" dirty="0"/>
              <a:t>外部事件引起。例：</a:t>
            </a:r>
            <a:r>
              <a:rPr lang="en-US" altLang="zh-CN" sz="2400" dirty="0"/>
              <a:t>I/O</a:t>
            </a:r>
            <a:r>
              <a:rPr lang="zh-CN" altLang="en-US" sz="2400" dirty="0"/>
              <a:t>，外部事情。</a:t>
            </a:r>
          </a:p>
          <a:p>
            <a:pPr lvl="3"/>
            <a:r>
              <a:rPr lang="zh-CN" altLang="en-US" sz="2400" dirty="0"/>
              <a:t>内中断：由</a:t>
            </a:r>
            <a:r>
              <a:rPr lang="en-US" altLang="zh-CN" sz="2400" dirty="0"/>
              <a:t>CPU</a:t>
            </a:r>
            <a:r>
              <a:rPr lang="zh-CN" altLang="en-US" sz="2400" dirty="0"/>
              <a:t>内部事件引起。例：访管中断、程序中断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lvl="2"/>
            <a:r>
              <a:rPr lang="zh-CN" altLang="en-US" sz="2400" dirty="0" smtClean="0"/>
              <a:t>外中断</a:t>
            </a:r>
            <a:r>
              <a:rPr lang="zh-CN" altLang="en-US" sz="2400" dirty="0"/>
              <a:t>：可屏蔽中断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zh-CN" altLang="en-US" sz="2400" dirty="0"/>
              <a:t>不可屏蔽中断</a:t>
            </a:r>
          </a:p>
          <a:p>
            <a:pPr lvl="3"/>
            <a:r>
              <a:rPr lang="zh-CN" altLang="en-US" sz="2400" dirty="0"/>
              <a:t>不可屏蔽中断：中断的原因很紧要，</a:t>
            </a:r>
            <a:r>
              <a:rPr lang="en-US" altLang="zh-CN" sz="2400" dirty="0"/>
              <a:t>CPU</a:t>
            </a:r>
            <a:r>
              <a:rPr lang="zh-CN" altLang="en-US" sz="2400" dirty="0"/>
              <a:t>必须响应</a:t>
            </a:r>
          </a:p>
          <a:p>
            <a:pPr lvl="3"/>
            <a:r>
              <a:rPr lang="zh-CN" altLang="en-US" sz="2400" dirty="0"/>
              <a:t>可屏蔽中断：中断原因不很紧要，</a:t>
            </a:r>
            <a:r>
              <a:rPr lang="en-US" altLang="zh-CN" sz="2400" dirty="0"/>
              <a:t>CPU</a:t>
            </a:r>
            <a:r>
              <a:rPr lang="zh-CN" altLang="en-US" sz="2400" dirty="0"/>
              <a:t>可以不响应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中断的一些概念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断点</a:t>
            </a:r>
          </a:p>
          <a:p>
            <a:pPr lvl="1"/>
            <a:r>
              <a:rPr lang="zh-CN" altLang="en-US" dirty="0"/>
              <a:t>程序中断的地方，将要执行的下一指令的地址</a:t>
            </a:r>
          </a:p>
          <a:p>
            <a:pPr lvl="1"/>
            <a:r>
              <a:rPr lang="en-US" altLang="zh-CN" dirty="0" smtClean="0">
                <a:solidFill>
                  <a:srgbClr val="FF3300"/>
                </a:solidFill>
              </a:rPr>
              <a:t>CS:IP</a:t>
            </a:r>
            <a:endParaRPr lang="zh-CN" altLang="en-US" dirty="0"/>
          </a:p>
          <a:p>
            <a:r>
              <a:rPr lang="zh-CN" altLang="en-US" dirty="0"/>
              <a:t>现场</a:t>
            </a:r>
          </a:p>
          <a:p>
            <a:pPr lvl="1"/>
            <a:r>
              <a:rPr lang="zh-CN" altLang="en-US" dirty="0"/>
              <a:t>程序正确运行所依赖的信息集合。</a:t>
            </a:r>
            <a:endParaRPr lang="en-US" altLang="zh-CN" dirty="0"/>
          </a:p>
          <a:p>
            <a:pPr lvl="2"/>
            <a:r>
              <a:rPr lang="en-US" altLang="zh-CN" sz="3200" dirty="0">
                <a:latin typeface="楷体_GB2312" pitchFamily="49" charset="-122"/>
              </a:rPr>
              <a:t>PSW</a:t>
            </a:r>
            <a:r>
              <a:rPr lang="zh-CN" altLang="en-US" sz="3200" dirty="0">
                <a:latin typeface="楷体_GB2312" pitchFamily="49" charset="-122"/>
              </a:rPr>
              <a:t>（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</a:rPr>
              <a:t>程序状态字</a:t>
            </a:r>
            <a:r>
              <a:rPr lang="zh-CN" altLang="en-US" sz="3200" dirty="0">
                <a:latin typeface="楷体_GB2312" pitchFamily="49" charset="-122"/>
              </a:rPr>
              <a:t>）、</a:t>
            </a:r>
            <a:r>
              <a:rPr lang="en-US" altLang="zh-CN" sz="3200" dirty="0">
                <a:latin typeface="楷体_GB2312" pitchFamily="49" charset="-122"/>
              </a:rPr>
              <a:t>PC</a:t>
            </a:r>
            <a:r>
              <a:rPr lang="zh-CN" altLang="en-US" sz="3200" dirty="0">
                <a:latin typeface="楷体_GB2312" pitchFamily="49" charset="-122"/>
              </a:rPr>
              <a:t>、</a:t>
            </a:r>
            <a:r>
              <a:rPr lang="zh-CN" altLang="en-US" sz="3200" dirty="0"/>
              <a:t>相关寄存器</a:t>
            </a:r>
          </a:p>
          <a:p>
            <a:r>
              <a:rPr lang="zh-CN" altLang="en-US" dirty="0" smtClean="0"/>
              <a:t>现场</a:t>
            </a:r>
            <a:r>
              <a:rPr lang="zh-CN" altLang="en-US" dirty="0"/>
              <a:t>的两个处理过程</a:t>
            </a:r>
          </a:p>
          <a:p>
            <a:pPr lvl="1"/>
            <a:r>
              <a:rPr lang="zh-CN" altLang="en-US" dirty="0"/>
              <a:t>现场的保护：进入</a:t>
            </a:r>
            <a:r>
              <a:rPr lang="zh-CN" altLang="en-US" dirty="0">
                <a:solidFill>
                  <a:srgbClr val="990033"/>
                </a:solidFill>
              </a:rPr>
              <a:t>中断服务程序</a:t>
            </a:r>
            <a:r>
              <a:rPr lang="zh-CN" altLang="en-US" dirty="0"/>
              <a:t>之前，</a:t>
            </a:r>
            <a:r>
              <a:rPr lang="zh-CN" altLang="en-US" dirty="0">
                <a:solidFill>
                  <a:srgbClr val="FF0066"/>
                </a:solidFill>
                <a:latin typeface="楷体_GB2312" pitchFamily="49" charset="-122"/>
              </a:rPr>
              <a:t>栈</a:t>
            </a:r>
            <a:endParaRPr lang="zh-CN" altLang="en-US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现场的恢复：退出</a:t>
            </a:r>
            <a:r>
              <a:rPr lang="zh-CN" altLang="en-US" dirty="0">
                <a:solidFill>
                  <a:srgbClr val="990033"/>
                </a:solidFill>
              </a:rPr>
              <a:t>中断服务程序</a:t>
            </a:r>
            <a:r>
              <a:rPr lang="zh-CN" altLang="en-US" dirty="0"/>
              <a:t>之后，</a:t>
            </a:r>
            <a:r>
              <a:rPr lang="zh-CN" altLang="en-US" dirty="0">
                <a:solidFill>
                  <a:srgbClr val="FF0066"/>
                </a:solidFill>
              </a:rPr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1350"/>
          </a:xfrm>
        </p:spPr>
        <p:txBody>
          <a:bodyPr/>
          <a:lstStyle/>
          <a:p>
            <a:r>
              <a:rPr lang="zh-CN" altLang="en-US" sz="3600"/>
              <a:t>中断响应过程</a:t>
            </a:r>
            <a:endParaRPr lang="en-US" altLang="zh-CN" sz="360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中断响应过程</a:t>
            </a:r>
          </a:p>
          <a:p>
            <a:pPr lvl="1"/>
            <a:r>
              <a:rPr lang="en-US" altLang="zh-CN" dirty="0" smtClean="0"/>
              <a:t>(1)</a:t>
            </a:r>
            <a:r>
              <a:rPr lang="zh-CN" altLang="en-US" dirty="0" smtClean="0"/>
              <a:t>识别</a:t>
            </a:r>
            <a:r>
              <a:rPr lang="zh-CN" altLang="en-US" dirty="0"/>
              <a:t>中断源</a:t>
            </a:r>
          </a:p>
          <a:p>
            <a:pPr lvl="1"/>
            <a:r>
              <a:rPr lang="en-US" altLang="zh-CN" dirty="0" smtClean="0"/>
              <a:t>(2)</a:t>
            </a:r>
            <a:r>
              <a:rPr lang="zh-CN" altLang="en-US" dirty="0" smtClean="0">
                <a:latin typeface="宋体" pitchFamily="2" charset="-122"/>
              </a:rPr>
              <a:t>保护断点和现场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en-US" altLang="zh-CN" dirty="0" smtClean="0"/>
              <a:t>(3)</a:t>
            </a:r>
            <a:r>
              <a:rPr lang="zh-CN" altLang="en-US" dirty="0" smtClean="0"/>
              <a:t>装入</a:t>
            </a:r>
            <a:r>
              <a:rPr lang="zh-CN" altLang="en-US" dirty="0">
                <a:solidFill>
                  <a:srgbClr val="FF0000"/>
                </a:solidFill>
              </a:rPr>
              <a:t>中断服务程序</a:t>
            </a:r>
            <a:r>
              <a:rPr lang="zh-CN" altLang="en-US" dirty="0"/>
              <a:t>的入口地址（ </a:t>
            </a:r>
            <a:r>
              <a:rPr lang="en-US" altLang="zh-CN" dirty="0"/>
              <a:t>CS:IP</a:t>
            </a:r>
            <a:r>
              <a:rPr lang="zh-CN" altLang="en-US" dirty="0"/>
              <a:t> ）</a:t>
            </a:r>
          </a:p>
          <a:p>
            <a:pPr lvl="1"/>
            <a:r>
              <a:rPr lang="en-US" altLang="zh-CN" dirty="0" smtClean="0"/>
              <a:t>(4)</a:t>
            </a:r>
            <a:r>
              <a:rPr lang="zh-CN" altLang="en-US" dirty="0" smtClean="0"/>
              <a:t>进入</a:t>
            </a:r>
            <a:r>
              <a:rPr lang="zh-CN" altLang="en-US" dirty="0">
                <a:solidFill>
                  <a:srgbClr val="FF0000"/>
                </a:solidFill>
              </a:rPr>
              <a:t>中断服务程序</a:t>
            </a:r>
            <a:endParaRPr lang="zh-CN" altLang="en-US" dirty="0">
              <a:solidFill>
                <a:srgbClr val="FF0000"/>
              </a:solidFill>
              <a:latin typeface="宋体" pitchFamily="2" charset="-122"/>
            </a:endParaRPr>
          </a:p>
          <a:p>
            <a:pPr lvl="1"/>
            <a:r>
              <a:rPr lang="en-US" altLang="zh-CN" dirty="0" smtClean="0"/>
              <a:t>(5)</a:t>
            </a:r>
            <a:r>
              <a:rPr lang="zh-CN" altLang="en-US" dirty="0" smtClean="0">
                <a:latin typeface="宋体" pitchFamily="2" charset="-122"/>
              </a:rPr>
              <a:t>恢复现场和断点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en-US" altLang="zh-CN" dirty="0" smtClean="0"/>
              <a:t>(6)</a:t>
            </a:r>
            <a:r>
              <a:rPr lang="zh-CN" altLang="en-US" dirty="0" smtClean="0">
                <a:latin typeface="宋体" pitchFamily="2" charset="-122"/>
              </a:rPr>
              <a:t>中断</a:t>
            </a:r>
            <a:r>
              <a:rPr lang="zh-CN" altLang="en-US" dirty="0">
                <a:latin typeface="宋体" pitchFamily="2" charset="-122"/>
              </a:rPr>
              <a:t>返回：</a:t>
            </a:r>
            <a:r>
              <a:rPr lang="en-US" altLang="zh-CN" dirty="0">
                <a:latin typeface="宋体" pitchFamily="2" charset="-122"/>
              </a:rPr>
              <a:t>IRET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操作系统“虚拟计算机”的</a:t>
            </a:r>
            <a:r>
              <a:rPr lang="zh-CN" altLang="en-US" dirty="0"/>
              <a:t>概念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面对用户，操作系统可以称为</a:t>
            </a:r>
            <a:r>
              <a:rPr lang="zh-CN" altLang="en-US" dirty="0">
                <a:solidFill>
                  <a:srgbClr val="FF0000"/>
                </a:solidFill>
              </a:rPr>
              <a:t>虚拟计算机</a:t>
            </a:r>
          </a:p>
          <a:p>
            <a:pPr lvl="1"/>
            <a:r>
              <a:rPr kumimoji="1" lang="zh-CN" altLang="en-US" dirty="0" smtClean="0"/>
              <a:t>用户界面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屏蔽硬件细节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扩展硬件功能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系统更安全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系统更可靠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效率更高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267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8435" y="2143116"/>
            <a:ext cx="5829595" cy="3643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中断响应的实质</a:t>
            </a:r>
          </a:p>
          <a:p>
            <a:pPr lvl="1"/>
            <a:r>
              <a:rPr lang="zh-CN" altLang="en-US" dirty="0"/>
              <a:t>交换指令执行地址</a:t>
            </a:r>
          </a:p>
          <a:p>
            <a:pPr lvl="1"/>
            <a:r>
              <a:rPr lang="zh-CN" altLang="en-US" dirty="0"/>
              <a:t>交换</a:t>
            </a:r>
            <a:r>
              <a:rPr lang="en-US" altLang="zh-CN" dirty="0"/>
              <a:t>CPU</a:t>
            </a:r>
            <a:r>
              <a:rPr lang="zh-CN" altLang="en-US" dirty="0"/>
              <a:t>的态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</a:rPr>
              <a:t>工作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</a:rPr>
              <a:t>现场保护和恢复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</a:rPr>
              <a:t>参数传递（通信）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1661"/>
            <a:chExt cx="6350" cy="573"/>
          </a:xfrm>
        </p:grpSpPr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0" y="1661"/>
              <a:ext cx="6349" cy="573"/>
            </a:xfrm>
            <a:prstGeom prst="rect">
              <a:avLst/>
            </a:prstGeom>
            <a:solidFill>
              <a:srgbClr val="3A8CE7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5" name="Line 5"/>
            <p:cNvSpPr>
              <a:spLocks noChangeShapeType="1"/>
            </p:cNvSpPr>
            <p:nvPr/>
          </p:nvSpPr>
          <p:spPr bwMode="auto">
            <a:xfrm>
              <a:off x="0" y="1766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45" y="51"/>
            <a:chExt cx="1404" cy="4208"/>
          </a:xfrm>
        </p:grpSpPr>
        <p:sp>
          <p:nvSpPr>
            <p:cNvPr id="204807" name="Oval 7"/>
            <p:cNvSpPr>
              <a:spLocks noChangeArrowheads="1"/>
            </p:cNvSpPr>
            <p:nvPr/>
          </p:nvSpPr>
          <p:spPr bwMode="auto">
            <a:xfrm>
              <a:off x="635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8" name="Oval 8"/>
            <p:cNvSpPr>
              <a:spLocks noChangeArrowheads="1"/>
            </p:cNvSpPr>
            <p:nvPr/>
          </p:nvSpPr>
          <p:spPr bwMode="auto">
            <a:xfrm>
              <a:off x="340" y="225"/>
              <a:ext cx="225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09" name="Oval 9"/>
            <p:cNvSpPr>
              <a:spLocks noChangeArrowheads="1"/>
            </p:cNvSpPr>
            <p:nvPr/>
          </p:nvSpPr>
          <p:spPr bwMode="auto">
            <a:xfrm>
              <a:off x="4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0" name="Oval 10"/>
            <p:cNvSpPr>
              <a:spLocks noChangeArrowheads="1"/>
            </p:cNvSpPr>
            <p:nvPr/>
          </p:nvSpPr>
          <p:spPr bwMode="auto">
            <a:xfrm>
              <a:off x="1225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1" name="Oval 11"/>
            <p:cNvSpPr>
              <a:spLocks noChangeArrowheads="1"/>
            </p:cNvSpPr>
            <p:nvPr/>
          </p:nvSpPr>
          <p:spPr bwMode="auto">
            <a:xfrm>
              <a:off x="930" y="225"/>
              <a:ext cx="224" cy="224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2" name="Oval 12"/>
            <p:cNvSpPr>
              <a:spLocks noChangeArrowheads="1"/>
            </p:cNvSpPr>
            <p:nvPr/>
          </p:nvSpPr>
          <p:spPr bwMode="auto">
            <a:xfrm>
              <a:off x="69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3" name="Oval 13"/>
            <p:cNvSpPr>
              <a:spLocks noChangeArrowheads="1"/>
            </p:cNvSpPr>
            <p:nvPr/>
          </p:nvSpPr>
          <p:spPr bwMode="auto">
            <a:xfrm>
              <a:off x="396" y="52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4" name="Oval 14"/>
            <p:cNvSpPr>
              <a:spLocks noChangeArrowheads="1"/>
            </p:cNvSpPr>
            <p:nvPr/>
          </p:nvSpPr>
          <p:spPr bwMode="auto">
            <a:xfrm>
              <a:off x="10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5" name="Oval 15"/>
            <p:cNvSpPr>
              <a:spLocks noChangeArrowheads="1"/>
            </p:cNvSpPr>
            <p:nvPr/>
          </p:nvSpPr>
          <p:spPr bwMode="auto">
            <a:xfrm>
              <a:off x="1281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6" name="Oval 16"/>
            <p:cNvSpPr>
              <a:spLocks noChangeArrowheads="1"/>
            </p:cNvSpPr>
            <p:nvPr/>
          </p:nvSpPr>
          <p:spPr bwMode="auto">
            <a:xfrm>
              <a:off x="986" y="52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7" name="Oval 17"/>
            <p:cNvSpPr>
              <a:spLocks noChangeArrowheads="1"/>
            </p:cNvSpPr>
            <p:nvPr/>
          </p:nvSpPr>
          <p:spPr bwMode="auto">
            <a:xfrm>
              <a:off x="672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8" name="Oval 18"/>
            <p:cNvSpPr>
              <a:spLocks noChangeArrowheads="1"/>
            </p:cNvSpPr>
            <p:nvPr/>
          </p:nvSpPr>
          <p:spPr bwMode="auto">
            <a:xfrm>
              <a:off x="37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19" name="Oval 19"/>
            <p:cNvSpPr>
              <a:spLocks noChangeArrowheads="1"/>
            </p:cNvSpPr>
            <p:nvPr/>
          </p:nvSpPr>
          <p:spPr bwMode="auto">
            <a:xfrm>
              <a:off x="8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0" name="Oval 20"/>
            <p:cNvSpPr>
              <a:spLocks noChangeArrowheads="1"/>
            </p:cNvSpPr>
            <p:nvPr/>
          </p:nvSpPr>
          <p:spPr bwMode="auto">
            <a:xfrm>
              <a:off x="1262" y="73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1" name="Oval 21"/>
            <p:cNvSpPr>
              <a:spLocks noChangeArrowheads="1"/>
            </p:cNvSpPr>
            <p:nvPr/>
          </p:nvSpPr>
          <p:spPr bwMode="auto">
            <a:xfrm>
              <a:off x="967" y="73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2" name="Oval 22"/>
            <p:cNvSpPr>
              <a:spLocks noChangeArrowheads="1"/>
            </p:cNvSpPr>
            <p:nvPr/>
          </p:nvSpPr>
          <p:spPr bwMode="auto">
            <a:xfrm>
              <a:off x="635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3" name="Oval 23"/>
            <p:cNvSpPr>
              <a:spLocks noChangeArrowheads="1"/>
            </p:cNvSpPr>
            <p:nvPr/>
          </p:nvSpPr>
          <p:spPr bwMode="auto">
            <a:xfrm>
              <a:off x="340" y="1164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4" name="Oval 24"/>
            <p:cNvSpPr>
              <a:spLocks noChangeArrowheads="1"/>
            </p:cNvSpPr>
            <p:nvPr/>
          </p:nvSpPr>
          <p:spPr bwMode="auto">
            <a:xfrm>
              <a:off x="4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5" name="Oval 25"/>
            <p:cNvSpPr>
              <a:spLocks noChangeArrowheads="1"/>
            </p:cNvSpPr>
            <p:nvPr/>
          </p:nvSpPr>
          <p:spPr bwMode="auto">
            <a:xfrm>
              <a:off x="1225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6" name="Oval 26"/>
            <p:cNvSpPr>
              <a:spLocks noChangeArrowheads="1"/>
            </p:cNvSpPr>
            <p:nvPr/>
          </p:nvSpPr>
          <p:spPr bwMode="auto">
            <a:xfrm>
              <a:off x="930" y="1164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7" name="Oval 27"/>
            <p:cNvSpPr>
              <a:spLocks noChangeArrowheads="1"/>
            </p:cNvSpPr>
            <p:nvPr/>
          </p:nvSpPr>
          <p:spPr bwMode="auto">
            <a:xfrm>
              <a:off x="69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8" name="Oval 28"/>
            <p:cNvSpPr>
              <a:spLocks noChangeArrowheads="1"/>
            </p:cNvSpPr>
            <p:nvPr/>
          </p:nvSpPr>
          <p:spPr bwMode="auto">
            <a:xfrm>
              <a:off x="396" y="98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29" name="Oval 29"/>
            <p:cNvSpPr>
              <a:spLocks noChangeArrowheads="1"/>
            </p:cNvSpPr>
            <p:nvPr/>
          </p:nvSpPr>
          <p:spPr bwMode="auto">
            <a:xfrm>
              <a:off x="10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0" name="Oval 30"/>
            <p:cNvSpPr>
              <a:spLocks noChangeArrowheads="1"/>
            </p:cNvSpPr>
            <p:nvPr/>
          </p:nvSpPr>
          <p:spPr bwMode="auto">
            <a:xfrm>
              <a:off x="1281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1" name="Oval 31"/>
            <p:cNvSpPr>
              <a:spLocks noChangeArrowheads="1"/>
            </p:cNvSpPr>
            <p:nvPr/>
          </p:nvSpPr>
          <p:spPr bwMode="auto">
            <a:xfrm>
              <a:off x="986" y="98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2" name="Oval 32"/>
            <p:cNvSpPr>
              <a:spLocks noChangeArrowheads="1"/>
            </p:cNvSpPr>
            <p:nvPr/>
          </p:nvSpPr>
          <p:spPr bwMode="auto">
            <a:xfrm>
              <a:off x="69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3" name="Oval 33"/>
            <p:cNvSpPr>
              <a:spLocks noChangeArrowheads="1"/>
            </p:cNvSpPr>
            <p:nvPr/>
          </p:nvSpPr>
          <p:spPr bwMode="auto">
            <a:xfrm>
              <a:off x="396" y="1480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4" name="Oval 34"/>
            <p:cNvSpPr>
              <a:spLocks noChangeArrowheads="1"/>
            </p:cNvSpPr>
            <p:nvPr/>
          </p:nvSpPr>
          <p:spPr bwMode="auto">
            <a:xfrm>
              <a:off x="10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5" name="Oval 35"/>
            <p:cNvSpPr>
              <a:spLocks noChangeArrowheads="1"/>
            </p:cNvSpPr>
            <p:nvPr/>
          </p:nvSpPr>
          <p:spPr bwMode="auto">
            <a:xfrm>
              <a:off x="1281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6" name="Oval 36"/>
            <p:cNvSpPr>
              <a:spLocks noChangeArrowheads="1"/>
            </p:cNvSpPr>
            <p:nvPr/>
          </p:nvSpPr>
          <p:spPr bwMode="auto">
            <a:xfrm>
              <a:off x="986" y="1480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7" name="Oval 37"/>
            <p:cNvSpPr>
              <a:spLocks noChangeArrowheads="1"/>
            </p:cNvSpPr>
            <p:nvPr/>
          </p:nvSpPr>
          <p:spPr bwMode="auto">
            <a:xfrm>
              <a:off x="672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8" name="Oval 38"/>
            <p:cNvSpPr>
              <a:spLocks noChangeArrowheads="1"/>
            </p:cNvSpPr>
            <p:nvPr/>
          </p:nvSpPr>
          <p:spPr bwMode="auto">
            <a:xfrm>
              <a:off x="37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39" name="Oval 39"/>
            <p:cNvSpPr>
              <a:spLocks noChangeArrowheads="1"/>
            </p:cNvSpPr>
            <p:nvPr/>
          </p:nvSpPr>
          <p:spPr bwMode="auto">
            <a:xfrm>
              <a:off x="8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0" name="Oval 40"/>
            <p:cNvSpPr>
              <a:spLocks noChangeArrowheads="1"/>
            </p:cNvSpPr>
            <p:nvPr/>
          </p:nvSpPr>
          <p:spPr bwMode="auto">
            <a:xfrm>
              <a:off x="1262" y="1691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1" name="Oval 41"/>
            <p:cNvSpPr>
              <a:spLocks noChangeArrowheads="1"/>
            </p:cNvSpPr>
            <p:nvPr/>
          </p:nvSpPr>
          <p:spPr bwMode="auto">
            <a:xfrm>
              <a:off x="967" y="1691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2" name="Oval 42"/>
            <p:cNvSpPr>
              <a:spLocks noChangeArrowheads="1"/>
            </p:cNvSpPr>
            <p:nvPr/>
          </p:nvSpPr>
          <p:spPr bwMode="auto">
            <a:xfrm>
              <a:off x="69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3" name="Oval 43"/>
            <p:cNvSpPr>
              <a:spLocks noChangeArrowheads="1"/>
            </p:cNvSpPr>
            <p:nvPr/>
          </p:nvSpPr>
          <p:spPr bwMode="auto">
            <a:xfrm>
              <a:off x="396" y="1937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4" name="Oval 44"/>
            <p:cNvSpPr>
              <a:spLocks noChangeArrowheads="1"/>
            </p:cNvSpPr>
            <p:nvPr/>
          </p:nvSpPr>
          <p:spPr bwMode="auto">
            <a:xfrm>
              <a:off x="10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5" name="Oval 45"/>
            <p:cNvSpPr>
              <a:spLocks noChangeArrowheads="1"/>
            </p:cNvSpPr>
            <p:nvPr/>
          </p:nvSpPr>
          <p:spPr bwMode="auto">
            <a:xfrm>
              <a:off x="1281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6" name="Oval 46"/>
            <p:cNvSpPr>
              <a:spLocks noChangeArrowheads="1"/>
            </p:cNvSpPr>
            <p:nvPr/>
          </p:nvSpPr>
          <p:spPr bwMode="auto">
            <a:xfrm>
              <a:off x="986" y="1937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7" name="Oval 47"/>
            <p:cNvSpPr>
              <a:spLocks noChangeArrowheads="1"/>
            </p:cNvSpPr>
            <p:nvPr/>
          </p:nvSpPr>
          <p:spPr bwMode="auto">
            <a:xfrm>
              <a:off x="69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8" name="Oval 48"/>
            <p:cNvSpPr>
              <a:spLocks noChangeArrowheads="1"/>
            </p:cNvSpPr>
            <p:nvPr/>
          </p:nvSpPr>
          <p:spPr bwMode="auto">
            <a:xfrm>
              <a:off x="396" y="5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49" name="Oval 49"/>
            <p:cNvSpPr>
              <a:spLocks noChangeArrowheads="1"/>
            </p:cNvSpPr>
            <p:nvPr/>
          </p:nvSpPr>
          <p:spPr bwMode="auto">
            <a:xfrm>
              <a:off x="10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0" name="Oval 50"/>
            <p:cNvSpPr>
              <a:spLocks noChangeArrowheads="1"/>
            </p:cNvSpPr>
            <p:nvPr/>
          </p:nvSpPr>
          <p:spPr bwMode="auto">
            <a:xfrm>
              <a:off x="1281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1" name="Oval 51"/>
            <p:cNvSpPr>
              <a:spLocks noChangeArrowheads="1"/>
            </p:cNvSpPr>
            <p:nvPr/>
          </p:nvSpPr>
          <p:spPr bwMode="auto">
            <a:xfrm>
              <a:off x="986" y="5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2" name="Oval 52"/>
            <p:cNvSpPr>
              <a:spLocks noChangeArrowheads="1"/>
            </p:cNvSpPr>
            <p:nvPr/>
          </p:nvSpPr>
          <p:spPr bwMode="auto">
            <a:xfrm>
              <a:off x="635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3" name="Oval 53"/>
            <p:cNvSpPr>
              <a:spLocks noChangeArrowheads="1"/>
            </p:cNvSpPr>
            <p:nvPr/>
          </p:nvSpPr>
          <p:spPr bwMode="auto">
            <a:xfrm>
              <a:off x="340" y="2160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4" name="Oval 54"/>
            <p:cNvSpPr>
              <a:spLocks noChangeArrowheads="1"/>
            </p:cNvSpPr>
            <p:nvPr/>
          </p:nvSpPr>
          <p:spPr bwMode="auto">
            <a:xfrm>
              <a:off x="4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5" name="Oval 55"/>
            <p:cNvSpPr>
              <a:spLocks noChangeArrowheads="1"/>
            </p:cNvSpPr>
            <p:nvPr/>
          </p:nvSpPr>
          <p:spPr bwMode="auto">
            <a:xfrm>
              <a:off x="1225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6" name="Oval 56"/>
            <p:cNvSpPr>
              <a:spLocks noChangeArrowheads="1"/>
            </p:cNvSpPr>
            <p:nvPr/>
          </p:nvSpPr>
          <p:spPr bwMode="auto">
            <a:xfrm>
              <a:off x="930" y="2160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7" name="Oval 57"/>
            <p:cNvSpPr>
              <a:spLocks noChangeArrowheads="1"/>
            </p:cNvSpPr>
            <p:nvPr/>
          </p:nvSpPr>
          <p:spPr bwMode="auto">
            <a:xfrm>
              <a:off x="69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8" name="Oval 58"/>
            <p:cNvSpPr>
              <a:spLocks noChangeArrowheads="1"/>
            </p:cNvSpPr>
            <p:nvPr/>
          </p:nvSpPr>
          <p:spPr bwMode="auto">
            <a:xfrm>
              <a:off x="396" y="2476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59" name="Oval 59"/>
            <p:cNvSpPr>
              <a:spLocks noChangeArrowheads="1"/>
            </p:cNvSpPr>
            <p:nvPr/>
          </p:nvSpPr>
          <p:spPr bwMode="auto">
            <a:xfrm>
              <a:off x="10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0" name="Oval 60"/>
            <p:cNvSpPr>
              <a:spLocks noChangeArrowheads="1"/>
            </p:cNvSpPr>
            <p:nvPr/>
          </p:nvSpPr>
          <p:spPr bwMode="auto">
            <a:xfrm>
              <a:off x="1281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1" name="Oval 61"/>
            <p:cNvSpPr>
              <a:spLocks noChangeArrowheads="1"/>
            </p:cNvSpPr>
            <p:nvPr/>
          </p:nvSpPr>
          <p:spPr bwMode="auto">
            <a:xfrm>
              <a:off x="986" y="2476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2" name="Oval 62"/>
            <p:cNvSpPr>
              <a:spLocks noChangeArrowheads="1"/>
            </p:cNvSpPr>
            <p:nvPr/>
          </p:nvSpPr>
          <p:spPr bwMode="auto">
            <a:xfrm>
              <a:off x="672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3" name="Oval 63"/>
            <p:cNvSpPr>
              <a:spLocks noChangeArrowheads="1"/>
            </p:cNvSpPr>
            <p:nvPr/>
          </p:nvSpPr>
          <p:spPr bwMode="auto">
            <a:xfrm>
              <a:off x="37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4" name="Oval 64"/>
            <p:cNvSpPr>
              <a:spLocks noChangeArrowheads="1"/>
            </p:cNvSpPr>
            <p:nvPr/>
          </p:nvSpPr>
          <p:spPr bwMode="auto">
            <a:xfrm>
              <a:off x="8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5" name="Oval 65"/>
            <p:cNvSpPr>
              <a:spLocks noChangeArrowheads="1"/>
            </p:cNvSpPr>
            <p:nvPr/>
          </p:nvSpPr>
          <p:spPr bwMode="auto">
            <a:xfrm>
              <a:off x="1262" y="2687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6" name="Oval 66"/>
            <p:cNvSpPr>
              <a:spLocks noChangeArrowheads="1"/>
            </p:cNvSpPr>
            <p:nvPr/>
          </p:nvSpPr>
          <p:spPr bwMode="auto">
            <a:xfrm>
              <a:off x="967" y="2687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7" name="Oval 67"/>
            <p:cNvSpPr>
              <a:spLocks noChangeArrowheads="1"/>
            </p:cNvSpPr>
            <p:nvPr/>
          </p:nvSpPr>
          <p:spPr bwMode="auto">
            <a:xfrm>
              <a:off x="69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8" name="Oval 68"/>
            <p:cNvSpPr>
              <a:spLocks noChangeArrowheads="1"/>
            </p:cNvSpPr>
            <p:nvPr/>
          </p:nvSpPr>
          <p:spPr bwMode="auto">
            <a:xfrm>
              <a:off x="396" y="2933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69" name="Oval 69"/>
            <p:cNvSpPr>
              <a:spLocks noChangeArrowheads="1"/>
            </p:cNvSpPr>
            <p:nvPr/>
          </p:nvSpPr>
          <p:spPr bwMode="auto">
            <a:xfrm>
              <a:off x="10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0" name="Oval 70"/>
            <p:cNvSpPr>
              <a:spLocks noChangeArrowheads="1"/>
            </p:cNvSpPr>
            <p:nvPr/>
          </p:nvSpPr>
          <p:spPr bwMode="auto">
            <a:xfrm>
              <a:off x="1281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1" name="Oval 71"/>
            <p:cNvSpPr>
              <a:spLocks noChangeArrowheads="1"/>
            </p:cNvSpPr>
            <p:nvPr/>
          </p:nvSpPr>
          <p:spPr bwMode="auto">
            <a:xfrm>
              <a:off x="986" y="2933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2" name="Oval 72"/>
            <p:cNvSpPr>
              <a:spLocks noChangeArrowheads="1"/>
            </p:cNvSpPr>
            <p:nvPr/>
          </p:nvSpPr>
          <p:spPr bwMode="auto">
            <a:xfrm>
              <a:off x="635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3" name="Oval 73"/>
            <p:cNvSpPr>
              <a:spLocks noChangeArrowheads="1"/>
            </p:cNvSpPr>
            <p:nvPr/>
          </p:nvSpPr>
          <p:spPr bwMode="auto">
            <a:xfrm>
              <a:off x="340" y="3158"/>
              <a:ext cx="225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4" name="Oval 74"/>
            <p:cNvSpPr>
              <a:spLocks noChangeArrowheads="1"/>
            </p:cNvSpPr>
            <p:nvPr/>
          </p:nvSpPr>
          <p:spPr bwMode="auto">
            <a:xfrm>
              <a:off x="4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5" name="Oval 75"/>
            <p:cNvSpPr>
              <a:spLocks noChangeArrowheads="1"/>
            </p:cNvSpPr>
            <p:nvPr/>
          </p:nvSpPr>
          <p:spPr bwMode="auto">
            <a:xfrm>
              <a:off x="1225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6" name="Oval 76"/>
            <p:cNvSpPr>
              <a:spLocks noChangeArrowheads="1"/>
            </p:cNvSpPr>
            <p:nvPr/>
          </p:nvSpPr>
          <p:spPr bwMode="auto">
            <a:xfrm>
              <a:off x="930" y="3158"/>
              <a:ext cx="224" cy="225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7" name="Oval 77"/>
            <p:cNvSpPr>
              <a:spLocks noChangeArrowheads="1"/>
            </p:cNvSpPr>
            <p:nvPr/>
          </p:nvSpPr>
          <p:spPr bwMode="auto">
            <a:xfrm>
              <a:off x="69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8" name="Oval 78"/>
            <p:cNvSpPr>
              <a:spLocks noChangeArrowheads="1"/>
            </p:cNvSpPr>
            <p:nvPr/>
          </p:nvSpPr>
          <p:spPr bwMode="auto">
            <a:xfrm>
              <a:off x="396" y="3474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79" name="Oval 79"/>
            <p:cNvSpPr>
              <a:spLocks noChangeArrowheads="1"/>
            </p:cNvSpPr>
            <p:nvPr/>
          </p:nvSpPr>
          <p:spPr bwMode="auto">
            <a:xfrm>
              <a:off x="10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0" name="Oval 80"/>
            <p:cNvSpPr>
              <a:spLocks noChangeArrowheads="1"/>
            </p:cNvSpPr>
            <p:nvPr/>
          </p:nvSpPr>
          <p:spPr bwMode="auto">
            <a:xfrm>
              <a:off x="1281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1" name="Oval 81"/>
            <p:cNvSpPr>
              <a:spLocks noChangeArrowheads="1"/>
            </p:cNvSpPr>
            <p:nvPr/>
          </p:nvSpPr>
          <p:spPr bwMode="auto">
            <a:xfrm>
              <a:off x="986" y="3474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2" name="Oval 82"/>
            <p:cNvSpPr>
              <a:spLocks noChangeArrowheads="1"/>
            </p:cNvSpPr>
            <p:nvPr/>
          </p:nvSpPr>
          <p:spPr bwMode="auto">
            <a:xfrm>
              <a:off x="672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3" name="Oval 83"/>
            <p:cNvSpPr>
              <a:spLocks noChangeArrowheads="1"/>
            </p:cNvSpPr>
            <p:nvPr/>
          </p:nvSpPr>
          <p:spPr bwMode="auto">
            <a:xfrm>
              <a:off x="37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4" name="Oval 84"/>
            <p:cNvSpPr>
              <a:spLocks noChangeArrowheads="1"/>
            </p:cNvSpPr>
            <p:nvPr/>
          </p:nvSpPr>
          <p:spPr bwMode="auto">
            <a:xfrm>
              <a:off x="8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5" name="Oval 85"/>
            <p:cNvSpPr>
              <a:spLocks noChangeArrowheads="1"/>
            </p:cNvSpPr>
            <p:nvPr/>
          </p:nvSpPr>
          <p:spPr bwMode="auto">
            <a:xfrm>
              <a:off x="1262" y="3685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6" name="Oval 86"/>
            <p:cNvSpPr>
              <a:spLocks noChangeArrowheads="1"/>
            </p:cNvSpPr>
            <p:nvPr/>
          </p:nvSpPr>
          <p:spPr bwMode="auto">
            <a:xfrm>
              <a:off x="967" y="3685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7" name="Oval 87"/>
            <p:cNvSpPr>
              <a:spLocks noChangeArrowheads="1"/>
            </p:cNvSpPr>
            <p:nvPr/>
          </p:nvSpPr>
          <p:spPr bwMode="auto">
            <a:xfrm>
              <a:off x="69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8" name="Oval 88"/>
            <p:cNvSpPr>
              <a:spLocks noChangeArrowheads="1"/>
            </p:cNvSpPr>
            <p:nvPr/>
          </p:nvSpPr>
          <p:spPr bwMode="auto">
            <a:xfrm>
              <a:off x="396" y="3931"/>
              <a:ext cx="113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89" name="Oval 89"/>
            <p:cNvSpPr>
              <a:spLocks noChangeArrowheads="1"/>
            </p:cNvSpPr>
            <p:nvPr/>
          </p:nvSpPr>
          <p:spPr bwMode="auto">
            <a:xfrm>
              <a:off x="10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0" name="Oval 90"/>
            <p:cNvSpPr>
              <a:spLocks noChangeArrowheads="1"/>
            </p:cNvSpPr>
            <p:nvPr/>
          </p:nvSpPr>
          <p:spPr bwMode="auto">
            <a:xfrm>
              <a:off x="1281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1" name="Oval 91"/>
            <p:cNvSpPr>
              <a:spLocks noChangeArrowheads="1"/>
            </p:cNvSpPr>
            <p:nvPr/>
          </p:nvSpPr>
          <p:spPr bwMode="auto">
            <a:xfrm>
              <a:off x="986" y="3931"/>
              <a:ext cx="112" cy="113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2" name="Oval 92"/>
            <p:cNvSpPr>
              <a:spLocks noChangeArrowheads="1"/>
            </p:cNvSpPr>
            <p:nvPr/>
          </p:nvSpPr>
          <p:spPr bwMode="auto">
            <a:xfrm>
              <a:off x="672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3" name="Oval 93"/>
            <p:cNvSpPr>
              <a:spLocks noChangeArrowheads="1"/>
            </p:cNvSpPr>
            <p:nvPr/>
          </p:nvSpPr>
          <p:spPr bwMode="auto">
            <a:xfrm>
              <a:off x="37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4" name="Oval 94"/>
            <p:cNvSpPr>
              <a:spLocks noChangeArrowheads="1"/>
            </p:cNvSpPr>
            <p:nvPr/>
          </p:nvSpPr>
          <p:spPr bwMode="auto">
            <a:xfrm>
              <a:off x="8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5" name="Oval 95"/>
            <p:cNvSpPr>
              <a:spLocks noChangeArrowheads="1"/>
            </p:cNvSpPr>
            <p:nvPr/>
          </p:nvSpPr>
          <p:spPr bwMode="auto">
            <a:xfrm>
              <a:off x="1262" y="4110"/>
              <a:ext cx="149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6" name="Oval 96"/>
            <p:cNvSpPr>
              <a:spLocks noChangeArrowheads="1"/>
            </p:cNvSpPr>
            <p:nvPr/>
          </p:nvSpPr>
          <p:spPr bwMode="auto">
            <a:xfrm>
              <a:off x="967" y="4110"/>
              <a:ext cx="150" cy="149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7" name="Oval 97"/>
            <p:cNvSpPr>
              <a:spLocks noChangeArrowheads="1"/>
            </p:cNvSpPr>
            <p:nvPr/>
          </p:nvSpPr>
          <p:spPr bwMode="auto">
            <a:xfrm>
              <a:off x="129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8" name="Oval 98"/>
            <p:cNvSpPr>
              <a:spLocks noChangeArrowheads="1"/>
            </p:cNvSpPr>
            <p:nvPr/>
          </p:nvSpPr>
          <p:spPr bwMode="auto">
            <a:xfrm>
              <a:off x="1006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899" name="Oval 99"/>
            <p:cNvSpPr>
              <a:spLocks noChangeArrowheads="1"/>
            </p:cNvSpPr>
            <p:nvPr/>
          </p:nvSpPr>
          <p:spPr bwMode="auto">
            <a:xfrm>
              <a:off x="709" y="1682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0" name="Oval 100"/>
            <p:cNvSpPr>
              <a:spLocks noChangeArrowheads="1"/>
            </p:cNvSpPr>
            <p:nvPr/>
          </p:nvSpPr>
          <p:spPr bwMode="auto">
            <a:xfrm>
              <a:off x="708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1" name="Oval 101"/>
            <p:cNvSpPr>
              <a:spLocks noChangeArrowheads="1"/>
            </p:cNvSpPr>
            <p:nvPr/>
          </p:nvSpPr>
          <p:spPr bwMode="auto">
            <a:xfrm>
              <a:off x="412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2" name="Oval 102"/>
            <p:cNvSpPr>
              <a:spLocks noChangeArrowheads="1"/>
            </p:cNvSpPr>
            <p:nvPr/>
          </p:nvSpPr>
          <p:spPr bwMode="auto">
            <a:xfrm>
              <a:off x="119" y="1682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3" name="Oval 103"/>
            <p:cNvSpPr>
              <a:spLocks noChangeArrowheads="1"/>
            </p:cNvSpPr>
            <p:nvPr/>
          </p:nvSpPr>
          <p:spPr bwMode="auto">
            <a:xfrm>
              <a:off x="129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4" name="Oval 104"/>
            <p:cNvSpPr>
              <a:spLocks noChangeArrowheads="1"/>
            </p:cNvSpPr>
            <p:nvPr/>
          </p:nvSpPr>
          <p:spPr bwMode="auto">
            <a:xfrm>
              <a:off x="1006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5" name="Oval 105"/>
            <p:cNvSpPr>
              <a:spLocks noChangeArrowheads="1"/>
            </p:cNvSpPr>
            <p:nvPr/>
          </p:nvSpPr>
          <p:spPr bwMode="auto">
            <a:xfrm>
              <a:off x="708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6" name="Oval 106"/>
            <p:cNvSpPr>
              <a:spLocks noChangeArrowheads="1"/>
            </p:cNvSpPr>
            <p:nvPr/>
          </p:nvSpPr>
          <p:spPr bwMode="auto">
            <a:xfrm>
              <a:off x="412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7" name="Oval 107"/>
            <p:cNvSpPr>
              <a:spLocks noChangeArrowheads="1"/>
            </p:cNvSpPr>
            <p:nvPr/>
          </p:nvSpPr>
          <p:spPr bwMode="auto">
            <a:xfrm>
              <a:off x="119" y="1993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8" name="Oval 108"/>
            <p:cNvSpPr>
              <a:spLocks noChangeArrowheads="1"/>
            </p:cNvSpPr>
            <p:nvPr/>
          </p:nvSpPr>
          <p:spPr bwMode="auto">
            <a:xfrm>
              <a:off x="129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09" name="Oval 109"/>
            <p:cNvSpPr>
              <a:spLocks noChangeArrowheads="1"/>
            </p:cNvSpPr>
            <p:nvPr/>
          </p:nvSpPr>
          <p:spPr bwMode="auto">
            <a:xfrm>
              <a:off x="1006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0" name="Oval 110"/>
            <p:cNvSpPr>
              <a:spLocks noChangeArrowheads="1"/>
            </p:cNvSpPr>
            <p:nvPr/>
          </p:nvSpPr>
          <p:spPr bwMode="auto">
            <a:xfrm>
              <a:off x="709" y="2310"/>
              <a:ext cx="71" cy="71"/>
            </a:xfrm>
            <a:prstGeom prst="ellipse">
              <a:avLst/>
            </a:prstGeom>
            <a:solidFill>
              <a:srgbClr val="EAEAEA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1" name="Oval 111"/>
            <p:cNvSpPr>
              <a:spLocks noChangeArrowheads="1"/>
            </p:cNvSpPr>
            <p:nvPr/>
          </p:nvSpPr>
          <p:spPr bwMode="auto">
            <a:xfrm>
              <a:off x="708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2" name="Oval 112"/>
            <p:cNvSpPr>
              <a:spLocks noChangeArrowheads="1"/>
            </p:cNvSpPr>
            <p:nvPr/>
          </p:nvSpPr>
          <p:spPr bwMode="auto">
            <a:xfrm>
              <a:off x="412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04913" name="Oval 113"/>
            <p:cNvSpPr>
              <a:spLocks noChangeArrowheads="1"/>
            </p:cNvSpPr>
            <p:nvPr/>
          </p:nvSpPr>
          <p:spPr bwMode="auto">
            <a:xfrm>
              <a:off x="119" y="2310"/>
              <a:ext cx="71" cy="71"/>
            </a:xfrm>
            <a:prstGeom prst="ellipse">
              <a:avLst/>
            </a:prstGeom>
            <a:solidFill>
              <a:srgbClr val="666699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1">
                <a:spcBef>
                  <a:spcPct val="0"/>
                </a:spcBef>
                <a:buFontTx/>
                <a:buNone/>
              </a:pPr>
              <a:endParaRPr kumimoji="1" lang="zh-TW" altLang="zh-TW" sz="1800">
                <a:latin typeface="굴림" pitchFamily="34" charset="-127"/>
                <a:ea typeface="굴림" pitchFamily="34" charset="-127"/>
              </a:endParaRPr>
            </a:p>
          </p:txBody>
        </p:sp>
      </p:grpSp>
      <p:sp>
        <p:nvSpPr>
          <p:cNvPr id="204914" name="Rectangle 115"/>
          <p:cNvSpPr>
            <a:spLocks noChangeArrowheads="1"/>
          </p:cNvSpPr>
          <p:nvPr/>
        </p:nvSpPr>
        <p:spPr bwMode="gray">
          <a:xfrm>
            <a:off x="2952750" y="2924175"/>
            <a:ext cx="4818948" cy="64633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atinLnBrk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3600" b="1" dirty="0" smtClean="0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lang="zh-CN" altLang="en-US" sz="3600" b="1" dirty="0">
                <a:latin typeface="宋体" pitchFamily="2" charset="-122"/>
              </a:rPr>
              <a:t>操作系统的逻辑结构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63500"/>
            <a:ext cx="7773988" cy="641350"/>
          </a:xfrm>
        </p:spPr>
        <p:txBody>
          <a:bodyPr/>
          <a:lstStyle/>
          <a:p>
            <a:r>
              <a:rPr lang="zh-CN" altLang="en-US" sz="3600"/>
              <a:t>操作系统的逻辑结构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逻辑结构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OS</a:t>
            </a:r>
            <a:r>
              <a:rPr lang="zh-CN" altLang="en-US" sz="3200" dirty="0">
                <a:solidFill>
                  <a:srgbClr val="FF0000"/>
                </a:solidFill>
              </a:rPr>
              <a:t>的设计和实现思路</a:t>
            </a:r>
          </a:p>
          <a:p>
            <a:r>
              <a:rPr lang="zh-CN" altLang="en-US" dirty="0" smtClean="0"/>
              <a:t>逻辑结构的种类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整体式结构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层次式结构</a:t>
            </a:r>
          </a:p>
          <a:p>
            <a:pPr lvl="1"/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微内核结构（客户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zh-CN" altLang="en-US" dirty="0" smtClean="0"/>
              <a:t>结构，</a:t>
            </a:r>
            <a:r>
              <a:rPr lang="en-US" altLang="zh-CN" dirty="0" smtClean="0"/>
              <a:t>Client </a:t>
            </a:r>
            <a:r>
              <a:rPr lang="en-US" altLang="zh-CN" dirty="0"/>
              <a:t>/ Server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" y="-36007"/>
            <a:ext cx="7773988" cy="5847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整体式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为基本单位构建</a:t>
            </a:r>
          </a:p>
          <a:p>
            <a:pPr lvl="1"/>
            <a:r>
              <a:rPr lang="zh-CN" altLang="en-US" dirty="0"/>
              <a:t>每个模块具有特定的功能</a:t>
            </a:r>
          </a:p>
          <a:p>
            <a:pPr lvl="1"/>
            <a:r>
              <a:rPr lang="zh-CN" altLang="en-US" dirty="0"/>
              <a:t>某个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zh-CN" altLang="en-US" dirty="0"/>
              <a:t>由若干个关联</a:t>
            </a:r>
            <a:r>
              <a:rPr lang="zh-CN" altLang="en-US" dirty="0">
                <a:solidFill>
                  <a:srgbClr val="FF0000"/>
                </a:solidFill>
              </a:rPr>
              <a:t>模块协作</a:t>
            </a:r>
            <a:r>
              <a:rPr lang="zh-CN" altLang="en-US" dirty="0"/>
              <a:t>完成</a:t>
            </a:r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1079872" y="1320800"/>
            <a:ext cx="7488237" cy="5348288"/>
            <a:chOff x="681" y="832"/>
            <a:chExt cx="4717" cy="3369"/>
          </a:xfrm>
        </p:grpSpPr>
        <p:pic>
          <p:nvPicPr>
            <p:cNvPr id="268323" name="Picture 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1" y="832"/>
              <a:ext cx="4717" cy="3369"/>
            </a:xfrm>
            <a:prstGeom prst="rect">
              <a:avLst/>
            </a:prstGeom>
            <a:noFill/>
          </p:spPr>
        </p:pic>
        <p:sp>
          <p:nvSpPr>
            <p:cNvPr id="268324" name="Rectangle 36"/>
            <p:cNvSpPr>
              <a:spLocks noChangeArrowheads="1"/>
            </p:cNvSpPr>
            <p:nvPr/>
          </p:nvSpPr>
          <p:spPr bwMode="auto">
            <a:xfrm>
              <a:off x="1361" y="1492"/>
              <a:ext cx="2857" cy="270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8325" name="Text Box 37"/>
            <p:cNvSpPr txBox="1">
              <a:spLocks noChangeArrowheads="1"/>
            </p:cNvSpPr>
            <p:nvPr/>
          </p:nvSpPr>
          <p:spPr bwMode="auto">
            <a:xfrm>
              <a:off x="1361" y="1480"/>
              <a:ext cx="95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操作系统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模块设计、编码和调试独立</a:t>
            </a:r>
          </a:p>
          <a:p>
            <a:pPr lvl="1"/>
            <a:r>
              <a:rPr lang="zh-CN" altLang="en-US" dirty="0"/>
              <a:t>模块调用自由</a:t>
            </a:r>
          </a:p>
          <a:p>
            <a:pPr lvl="1"/>
            <a:r>
              <a:rPr lang="zh-CN" altLang="en-US" dirty="0"/>
              <a:t>模块通信多以</a:t>
            </a:r>
            <a:r>
              <a:rPr lang="zh-CN" altLang="en-US" dirty="0">
                <a:solidFill>
                  <a:srgbClr val="FF0000"/>
                </a:solidFill>
              </a:rPr>
              <a:t>全局变量</a:t>
            </a:r>
            <a:r>
              <a:rPr lang="zh-CN" altLang="en-US" dirty="0"/>
              <a:t>形式完成</a:t>
            </a:r>
          </a:p>
          <a:p>
            <a:r>
              <a:rPr lang="zh-CN" altLang="en-US" dirty="0"/>
              <a:t>缺点</a:t>
            </a:r>
          </a:p>
          <a:p>
            <a:pPr lvl="1"/>
            <a:r>
              <a:rPr lang="zh-CN" altLang="en-US" dirty="0"/>
              <a:t>信息传递随意，维护和更新困难。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层次结构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层次结构的软件例子：</a:t>
            </a:r>
            <a:r>
              <a:rPr lang="en-US" altLang="zh-CN"/>
              <a:t>TCP/IP</a:t>
            </a:r>
            <a:r>
              <a:rPr lang="zh-CN" altLang="en-US"/>
              <a:t>协议栈</a:t>
            </a:r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1198563"/>
            <a:ext cx="6335713" cy="525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ko-K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1989</Words>
  <Application>Microsoft Office PowerPoint</Application>
  <PresentationFormat>自定义</PresentationFormat>
  <Paragraphs>357</Paragraphs>
  <Slides>40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굴림</vt:lpstr>
      <vt:lpstr>黑体</vt:lpstr>
      <vt:lpstr>楷体_GB2312</vt:lpstr>
      <vt:lpstr>宋体</vt:lpstr>
      <vt:lpstr>Arial</vt:lpstr>
      <vt:lpstr>Arial Black</vt:lpstr>
      <vt:lpstr>Tahoma</vt:lpstr>
      <vt:lpstr>Times New Roman</vt:lpstr>
      <vt:lpstr>Wingdings</vt:lpstr>
      <vt:lpstr>自定义设计方案</vt:lpstr>
      <vt:lpstr>6_색종이 상자</vt:lpstr>
      <vt:lpstr>VISIO</vt:lpstr>
      <vt:lpstr>文档</vt:lpstr>
      <vt:lpstr>PowerPoint 演示文稿</vt:lpstr>
      <vt:lpstr>PowerPoint 演示文稿</vt:lpstr>
      <vt:lpstr>PowerPoint 演示文稿</vt:lpstr>
      <vt:lpstr>操作系统“虚拟计算机”的概念</vt:lpstr>
      <vt:lpstr>PowerPoint 演示文稿</vt:lpstr>
      <vt:lpstr>操作系统的逻辑结构</vt:lpstr>
      <vt:lpstr>1.整体式结构</vt:lpstr>
      <vt:lpstr>PowerPoint 演示文稿</vt:lpstr>
      <vt:lpstr>2.层次结构</vt:lpstr>
      <vt:lpstr>分层结构的OS</vt:lpstr>
      <vt:lpstr>PowerPoint 演示文稿</vt:lpstr>
      <vt:lpstr>PowerPoint 演示文稿</vt:lpstr>
      <vt:lpstr>Linux内核具有分层特点</vt:lpstr>
      <vt:lpstr>Linux内核具有分层特点</vt:lpstr>
      <vt:lpstr>3. 微内核结构（客户/服务器结构,Client/Server）</vt:lpstr>
      <vt:lpstr>PowerPoint 演示文稿</vt:lpstr>
      <vt:lpstr>典型操作系统的结构</vt:lpstr>
      <vt:lpstr>典型操作系统的结构</vt:lpstr>
      <vt:lpstr>PowerPoint 演示文稿</vt:lpstr>
      <vt:lpstr>PowerPoint 演示文稿</vt:lpstr>
      <vt:lpstr>PowerPoint 演示文稿</vt:lpstr>
      <vt:lpstr>CPU</vt:lpstr>
      <vt:lpstr>特权指令</vt:lpstr>
      <vt:lpstr>CPU</vt:lpstr>
      <vt:lpstr>PowerPoint 演示文稿</vt:lpstr>
      <vt:lpstr>Intel CPU的态</vt:lpstr>
      <vt:lpstr>Intel CPU和Windows下的态</vt:lpstr>
      <vt:lpstr>DeviceIoControl的例子</vt:lpstr>
      <vt:lpstr>DeviceIoControl的例子</vt:lpstr>
      <vt:lpstr>PowerPoint 演示文稿</vt:lpstr>
      <vt:lpstr>用户态和核态之间的转换</vt:lpstr>
      <vt:lpstr>存储器</vt:lpstr>
      <vt:lpstr>存储体系</vt:lpstr>
      <vt:lpstr>分级存储系统的工作原理</vt:lpstr>
      <vt:lpstr>时钟</vt:lpstr>
      <vt:lpstr>中断</vt:lpstr>
      <vt:lpstr>中断的一些概念</vt:lpstr>
      <vt:lpstr>中断的一些概念</vt:lpstr>
      <vt:lpstr>中断响应过程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2018-05-25T01:11:42Z</dcterms:created>
  <dcterms:modified xsi:type="dcterms:W3CDTF">2018-05-25T01:11:46Z</dcterms:modified>
</cp:coreProperties>
</file>