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6" r:id="rId1"/>
    <p:sldMasterId id="2147483719" r:id="rId2"/>
  </p:sldMasterIdLst>
  <p:notesMasterIdLst>
    <p:notesMasterId r:id="rId199"/>
  </p:notesMasterIdLst>
  <p:handoutMasterIdLst>
    <p:handoutMasterId r:id="rId200"/>
  </p:handoutMasterIdLst>
  <p:sldIdLst>
    <p:sldId id="2153" r:id="rId3"/>
    <p:sldId id="2371" r:id="rId4"/>
    <p:sldId id="2372" r:id="rId5"/>
    <p:sldId id="2777" r:id="rId6"/>
    <p:sldId id="2437" r:id="rId7"/>
    <p:sldId id="2780" r:id="rId8"/>
    <p:sldId id="2781" r:id="rId9"/>
    <p:sldId id="2782" r:id="rId10"/>
    <p:sldId id="2822" r:id="rId11"/>
    <p:sldId id="2816" r:id="rId12"/>
    <p:sldId id="2817" r:id="rId13"/>
    <p:sldId id="2877" r:id="rId14"/>
    <p:sldId id="2818" r:id="rId15"/>
    <p:sldId id="2819" r:id="rId16"/>
    <p:sldId id="2820" r:id="rId17"/>
    <p:sldId id="2821" r:id="rId18"/>
    <p:sldId id="2436" r:id="rId19"/>
    <p:sldId id="2441" r:id="rId20"/>
    <p:sldId id="2434" r:id="rId21"/>
    <p:sldId id="2442" r:id="rId22"/>
    <p:sldId id="2454" r:id="rId23"/>
    <p:sldId id="2455" r:id="rId24"/>
    <p:sldId id="2451" r:id="rId25"/>
    <p:sldId id="2450" r:id="rId26"/>
    <p:sldId id="2461" r:id="rId27"/>
    <p:sldId id="2460" r:id="rId28"/>
    <p:sldId id="3026" r:id="rId29"/>
    <p:sldId id="2462" r:id="rId30"/>
    <p:sldId id="2783" r:id="rId31"/>
    <p:sldId id="2459" r:id="rId32"/>
    <p:sldId id="2458" r:id="rId33"/>
    <p:sldId id="2669" r:id="rId34"/>
    <p:sldId id="2824" r:id="rId35"/>
    <p:sldId id="2456" r:id="rId36"/>
    <p:sldId id="2784" r:id="rId37"/>
    <p:sldId id="2680" r:id="rId38"/>
    <p:sldId id="2681" r:id="rId39"/>
    <p:sldId id="2682" r:id="rId40"/>
    <p:sldId id="2683" r:id="rId41"/>
    <p:sldId id="2684" r:id="rId42"/>
    <p:sldId id="2685" r:id="rId43"/>
    <p:sldId id="2686" r:id="rId44"/>
    <p:sldId id="2687" r:id="rId45"/>
    <p:sldId id="2688" r:id="rId46"/>
    <p:sldId id="2697" r:id="rId47"/>
    <p:sldId id="2690" r:id="rId48"/>
    <p:sldId id="2785" r:id="rId49"/>
    <p:sldId id="2691" r:id="rId50"/>
    <p:sldId id="2692" r:id="rId51"/>
    <p:sldId id="2693" r:id="rId52"/>
    <p:sldId id="2694" r:id="rId53"/>
    <p:sldId id="2695" r:id="rId54"/>
    <p:sldId id="2790" r:id="rId55"/>
    <p:sldId id="2792" r:id="rId56"/>
    <p:sldId id="2985" r:id="rId57"/>
    <p:sldId id="2793" r:id="rId58"/>
    <p:sldId id="2794" r:id="rId59"/>
    <p:sldId id="2795" r:id="rId60"/>
    <p:sldId id="2796" r:id="rId61"/>
    <p:sldId id="2808" r:id="rId62"/>
    <p:sldId id="2809" r:id="rId63"/>
    <p:sldId id="2701" r:id="rId64"/>
    <p:sldId id="2704" r:id="rId65"/>
    <p:sldId id="2705" r:id="rId66"/>
    <p:sldId id="2706" r:id="rId67"/>
    <p:sldId id="2707" r:id="rId68"/>
    <p:sldId id="2813" r:id="rId69"/>
    <p:sldId id="2986" r:id="rId70"/>
    <p:sldId id="2708" r:id="rId71"/>
    <p:sldId id="2709" r:id="rId72"/>
    <p:sldId id="3036" r:id="rId73"/>
    <p:sldId id="2711" r:id="rId74"/>
    <p:sldId id="2712" r:id="rId75"/>
    <p:sldId id="2811" r:id="rId76"/>
    <p:sldId id="2510" r:id="rId77"/>
    <p:sldId id="2509" r:id="rId78"/>
    <p:sldId id="2518" r:id="rId79"/>
    <p:sldId id="2989" r:id="rId80"/>
    <p:sldId id="2508" r:id="rId81"/>
    <p:sldId id="2517" r:id="rId82"/>
    <p:sldId id="2520" r:id="rId83"/>
    <p:sldId id="2516" r:id="rId84"/>
    <p:sldId id="2513" r:id="rId85"/>
    <p:sldId id="2880" r:id="rId86"/>
    <p:sldId id="2829" r:id="rId87"/>
    <p:sldId id="2515" r:id="rId88"/>
    <p:sldId id="2672" r:id="rId89"/>
    <p:sldId id="2673" r:id="rId90"/>
    <p:sldId id="2814" r:id="rId91"/>
    <p:sldId id="2674" r:id="rId92"/>
    <p:sldId id="2713" r:id="rId93"/>
    <p:sldId id="2714" r:id="rId94"/>
    <p:sldId id="2715" r:id="rId95"/>
    <p:sldId id="2716" r:id="rId96"/>
    <p:sldId id="2717" r:id="rId97"/>
    <p:sldId id="2718" r:id="rId98"/>
    <p:sldId id="2719" r:id="rId99"/>
    <p:sldId id="2720" r:id="rId100"/>
    <p:sldId id="2721" r:id="rId101"/>
    <p:sldId id="2722" r:id="rId102"/>
    <p:sldId id="2723" r:id="rId103"/>
    <p:sldId id="2724" r:id="rId104"/>
    <p:sldId id="3034" r:id="rId105"/>
    <p:sldId id="2955" r:id="rId106"/>
    <p:sldId id="2725" r:id="rId107"/>
    <p:sldId id="2726" r:id="rId108"/>
    <p:sldId id="2727" r:id="rId109"/>
    <p:sldId id="2728" r:id="rId110"/>
    <p:sldId id="2729" r:id="rId111"/>
    <p:sldId id="2730" r:id="rId112"/>
    <p:sldId id="2731" r:id="rId113"/>
    <p:sldId id="2732" r:id="rId114"/>
    <p:sldId id="2733" r:id="rId115"/>
    <p:sldId id="2734" r:id="rId116"/>
    <p:sldId id="2735" r:id="rId117"/>
    <p:sldId id="2736" r:id="rId118"/>
    <p:sldId id="2737" r:id="rId119"/>
    <p:sldId id="2738" r:id="rId120"/>
    <p:sldId id="3037" r:id="rId121"/>
    <p:sldId id="3038" r:id="rId122"/>
    <p:sldId id="3039" r:id="rId123"/>
    <p:sldId id="3040" r:id="rId124"/>
    <p:sldId id="3041" r:id="rId125"/>
    <p:sldId id="3042" r:id="rId126"/>
    <p:sldId id="3043" r:id="rId127"/>
    <p:sldId id="3044" r:id="rId128"/>
    <p:sldId id="3045" r:id="rId129"/>
    <p:sldId id="3046" r:id="rId130"/>
    <p:sldId id="3047" r:id="rId131"/>
    <p:sldId id="3048" r:id="rId132"/>
    <p:sldId id="3049" r:id="rId133"/>
    <p:sldId id="3050" r:id="rId134"/>
    <p:sldId id="3067" r:id="rId135"/>
    <p:sldId id="3051" r:id="rId136"/>
    <p:sldId id="3052" r:id="rId137"/>
    <p:sldId id="3053" r:id="rId138"/>
    <p:sldId id="3054" r:id="rId139"/>
    <p:sldId id="3055" r:id="rId140"/>
    <p:sldId id="3057" r:id="rId141"/>
    <p:sldId id="3058" r:id="rId142"/>
    <p:sldId id="3059" r:id="rId143"/>
    <p:sldId id="3060" r:id="rId144"/>
    <p:sldId id="3061" r:id="rId145"/>
    <p:sldId id="3062" r:id="rId146"/>
    <p:sldId id="3063" r:id="rId147"/>
    <p:sldId id="3064" r:id="rId148"/>
    <p:sldId id="3065" r:id="rId149"/>
    <p:sldId id="3066" r:id="rId150"/>
    <p:sldId id="2944" r:id="rId151"/>
    <p:sldId id="2945" r:id="rId152"/>
    <p:sldId id="2946" r:id="rId153"/>
    <p:sldId id="2947" r:id="rId154"/>
    <p:sldId id="2948" r:id="rId155"/>
    <p:sldId id="2949" r:id="rId156"/>
    <p:sldId id="2751" r:id="rId157"/>
    <p:sldId id="2752" r:id="rId158"/>
    <p:sldId id="2910" r:id="rId159"/>
    <p:sldId id="2909" r:id="rId160"/>
    <p:sldId id="2753" r:id="rId161"/>
    <p:sldId id="2754" r:id="rId162"/>
    <p:sldId id="2755" r:id="rId163"/>
    <p:sldId id="2905" r:id="rId164"/>
    <p:sldId id="2838" r:id="rId165"/>
    <p:sldId id="2757" r:id="rId166"/>
    <p:sldId id="2758" r:id="rId167"/>
    <p:sldId id="2759" r:id="rId168"/>
    <p:sldId id="2760" r:id="rId169"/>
    <p:sldId id="2756" r:id="rId170"/>
    <p:sldId id="2965" r:id="rId171"/>
    <p:sldId id="2969" r:id="rId172"/>
    <p:sldId id="3071" r:id="rId173"/>
    <p:sldId id="3072" r:id="rId174"/>
    <p:sldId id="2968" r:id="rId175"/>
    <p:sldId id="2967" r:id="rId176"/>
    <p:sldId id="2966" r:id="rId177"/>
    <p:sldId id="2964" r:id="rId178"/>
    <p:sldId id="2963" r:id="rId179"/>
    <p:sldId id="2970" r:id="rId180"/>
    <p:sldId id="2971" r:id="rId181"/>
    <p:sldId id="2972" r:id="rId182"/>
    <p:sldId id="2974" r:id="rId183"/>
    <p:sldId id="2977" r:id="rId184"/>
    <p:sldId id="2995" r:id="rId185"/>
    <p:sldId id="2996" r:id="rId186"/>
    <p:sldId id="2997" r:id="rId187"/>
    <p:sldId id="2998" r:id="rId188"/>
    <p:sldId id="3000" r:id="rId189"/>
    <p:sldId id="3008" r:id="rId190"/>
    <p:sldId id="3009" r:id="rId191"/>
    <p:sldId id="3010" r:id="rId192"/>
    <p:sldId id="2994" r:id="rId193"/>
    <p:sldId id="3002" r:id="rId194"/>
    <p:sldId id="3004" r:id="rId195"/>
    <p:sldId id="3003" r:id="rId196"/>
    <p:sldId id="3011" r:id="rId197"/>
    <p:sldId id="3013" r:id="rId198"/>
  </p:sldIdLst>
  <p:sldSz cx="10080625" cy="6858000"/>
  <p:notesSz cx="9777413" cy="6645275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3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F84"/>
    <a:srgbClr val="FF0000"/>
    <a:srgbClr val="FF0066"/>
    <a:srgbClr val="B2B2B2"/>
    <a:srgbClr val="EAEAEA"/>
    <a:srgbClr val="C0C0C0"/>
    <a:srgbClr val="969696"/>
    <a:srgbClr val="CD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80310" autoAdjust="0"/>
  </p:normalViewPr>
  <p:slideViewPr>
    <p:cSldViewPr snapToObjects="1">
      <p:cViewPr varScale="1">
        <p:scale>
          <a:sx n="90" d="100"/>
          <a:sy n="90" d="100"/>
        </p:scale>
        <p:origin x="624" y="120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90"/>
    </p:cViewPr>
  </p:sorterViewPr>
  <p:notesViewPr>
    <p:cSldViewPr snapToObjects="1">
      <p:cViewPr varScale="1">
        <p:scale>
          <a:sx n="114" d="100"/>
          <a:sy n="114" d="100"/>
        </p:scale>
        <p:origin x="-1458" y="-102"/>
      </p:cViewPr>
      <p:guideLst>
        <p:guide orient="horz" pos="2093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notesMaster" Target="notesMasters/notesMaster1.xml"/><Relationship Id="rId20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20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presProps" Target="pres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viewProps" Target="viewProps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8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8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86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86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64345868-5310-4098-98CF-7EDCBA6B7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998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8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862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2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67050" y="500063"/>
            <a:ext cx="3659188" cy="248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6513" y="3155950"/>
            <a:ext cx="7164387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3488"/>
            <a:ext cx="42386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3488"/>
            <a:ext cx="42386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49" tIns="46824" rIns="93649" bIns="46824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CFE80453-AA2E-47FF-83D7-082BB44801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449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Tahoma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Tahoma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Tahoma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Tahoma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08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9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29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54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250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5422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50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46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22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763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736C5-ECA3-4126-9035-67B7F7D1ED05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01730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77238-6C47-4238-919F-FBB680B371D5}" type="slidenum">
              <a:rPr lang="en-US" altLang="ko-KR" smtClean="0"/>
              <a:pPr/>
              <a:t>70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78495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77238-6C47-4238-919F-FBB680B371D5}" type="slidenum">
              <a:rPr lang="en-US" altLang="ko-KR" smtClean="0"/>
              <a:pPr/>
              <a:t>77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79673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30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41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3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53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10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37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33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475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84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948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3C07E-7310-4C68-B835-0D3F60DFDA52}" type="slidenum">
              <a:rPr lang="en-US" altLang="ko-KR" smtClean="0"/>
              <a:pPr>
                <a:defRPr/>
              </a:pPr>
              <a:t>135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1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3C07E-7310-4C68-B835-0D3F60DFDA52}" type="slidenum">
              <a:rPr lang="en-US" altLang="ko-KR" smtClean="0"/>
              <a:pPr>
                <a:defRPr/>
              </a:pPr>
              <a:t>136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227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3724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3C07E-7310-4C68-B835-0D3F60DFDA52}" type="slidenum">
              <a:rPr lang="en-US" altLang="ko-KR" smtClean="0"/>
              <a:pPr>
                <a:defRPr/>
              </a:pPr>
              <a:t>139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7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3C07E-7310-4C68-B835-0D3F60DFDA52}" type="slidenum">
              <a:rPr lang="en-US" altLang="ko-KR" smtClean="0"/>
              <a:pPr>
                <a:defRPr/>
              </a:pPr>
              <a:t>141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0166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26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0588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232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00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582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531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13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58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191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46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8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80453-AA2E-47FF-83D7-082BB448015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6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6F660-4274-4130-9939-15CF1130C8FF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3DF2-9010-46B2-A0FA-D074ECE14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0CFF-4C82-4DDA-BB25-41C1C17DF98F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D2EB-4FD8-4D40-8F2D-6FE728FF8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9950" y="-33338"/>
            <a:ext cx="2357438" cy="61595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050" y="-33338"/>
            <a:ext cx="6921500" cy="61595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C9C5-F715-4E43-BA1C-10F03ABDFB1D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4EF2-B2C5-445E-A6B9-3DE86DF50E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79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62604-FB1A-44BC-80AD-C181EB0C8233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0C8DF-9A0E-41CC-B276-DB95B87C64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110" name="Rectangle 115"/>
          <p:cNvSpPr>
            <a:spLocks noChangeArrowheads="1"/>
          </p:cNvSpPr>
          <p:nvPr userDrawn="1"/>
        </p:nvSpPr>
        <p:spPr bwMode="auto">
          <a:xfrm>
            <a:off x="647700" y="2144713"/>
            <a:ext cx="419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操作系统原理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》</a:t>
            </a:r>
          </a:p>
        </p:txBody>
      </p:sp>
      <p:sp>
        <p:nvSpPr>
          <p:cNvPr id="111" name="Rectangle 116"/>
          <p:cNvSpPr>
            <a:spLocks noChangeArrowheads="1"/>
          </p:cNvSpPr>
          <p:nvPr userDrawn="1"/>
        </p:nvSpPr>
        <p:spPr bwMode="auto">
          <a:xfrm>
            <a:off x="3532188" y="3089275"/>
            <a:ext cx="35623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800"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3800">
                <a:latin typeface="黑体" pitchFamily="49" charset="-122"/>
                <a:ea typeface="黑体" pitchFamily="49" charset="-122"/>
              </a:rPr>
              <a:t>章 存储管理</a:t>
            </a:r>
            <a:endParaRPr kumimoji="1" lang="en-US" altLang="zh-CN" sz="3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Rectangle 115"/>
          <p:cNvSpPr>
            <a:spLocks noChangeArrowheads="1"/>
          </p:cNvSpPr>
          <p:nvPr userDrawn="1"/>
        </p:nvSpPr>
        <p:spPr bwMode="auto">
          <a:xfrm>
            <a:off x="5338763" y="4233863"/>
            <a:ext cx="42386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教师：苏曙光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华中科技大学软件学院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/>
              <a:t>2018</a:t>
            </a:r>
            <a:r>
              <a:rPr kumimoji="1" lang="zh-CN" altLang="en-US" sz="2400" dirty="0" smtClean="0"/>
              <a:t>年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-5</a:t>
            </a:r>
            <a:r>
              <a:rPr kumimoji="1" lang="zh-CN" altLang="en-US" sz="2400" dirty="0"/>
              <a:t>月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056A-E9CE-4077-876A-3C8E9A213510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8AB78-A6DF-4E37-A31A-B7AA19A73E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1C4F-3F4B-45A6-8E9B-F3AFB3BF5DE9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4BFD0-CC22-469F-BED1-80B351207F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FE6EE-2FA6-40DA-BC6D-C44F9F52A386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AA724-1485-4E2D-8E66-EA236FF256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C3E3-9DEC-43C9-AA5F-BD0BBC7843B2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596A-2BE2-41A5-8301-12F0FC898F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734C4-E8EC-4A05-92B2-67B4463718C5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897C-7D8D-439F-89DC-DDE910AB45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BB569-E42E-4718-974F-7F04805FA4F1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7B46-F45B-4150-BD29-5ABBA5FB4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907DC-B2B2-4A33-89C8-23CD6CF704C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8BF4F-0244-46CC-BAFF-642A23E9A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19DAF-5A5C-491C-BE01-2523CBFFEA1A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5549D-3C7E-49CC-B585-08858B63F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2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949950"/>
            <a:ext cx="100806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2" descr="subbar"/>
          <p:cNvPicPr>
            <a:picLocks noChangeAspect="1" noChangeArrowheads="1"/>
          </p:cNvPicPr>
          <p:nvPr userDrawn="1"/>
        </p:nvPicPr>
        <p:blipFill>
          <a:blip r:embed="rId15"/>
          <a:srcRect l="189" r="267"/>
          <a:stretch>
            <a:fillRect/>
          </a:stretch>
        </p:blipFill>
        <p:spPr bwMode="auto">
          <a:xfrm>
            <a:off x="0" y="-12700"/>
            <a:ext cx="10080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 userDrawn="1"/>
        </p:nvSpPr>
        <p:spPr bwMode="auto">
          <a:xfrm>
            <a:off x="0" y="577850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latinLnBrk="1">
              <a:defRPr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-33338"/>
            <a:ext cx="525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765175"/>
            <a:ext cx="9072563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245225"/>
            <a:ext cx="235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32A44B65-3FF2-4FCC-B01C-7EA80721E2A8}" type="datetimeFigureOut">
              <a:rPr lang="zh-CN" altLang="en-US"/>
              <a:pPr>
                <a:defRPr/>
              </a:pPr>
              <a:t>2018/5/25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5225"/>
            <a:ext cx="3190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0336A811-B278-42A4-B5F4-B9762F6B07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▲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emf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e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固定地址映射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编程或编译时</a:t>
            </a:r>
            <a:r>
              <a:rPr lang="zh-CN" altLang="en-US" smtClean="0"/>
              <a:t>确定逻辑地址和物理地址映射关系。</a:t>
            </a:r>
          </a:p>
          <a:p>
            <a:pPr eaLnBrk="1" hangingPunct="1"/>
            <a:r>
              <a:rPr lang="zh-CN" altLang="en-US" smtClean="0"/>
              <a:t>特点</a:t>
            </a:r>
          </a:p>
          <a:p>
            <a:pPr lvl="1" eaLnBrk="1" hangingPunct="1"/>
            <a:r>
              <a:rPr lang="zh-CN" altLang="en-US" smtClean="0"/>
              <a:t>程序加载时必须放在指定的内存区域。</a:t>
            </a:r>
          </a:p>
          <a:p>
            <a:pPr lvl="1" eaLnBrk="1" hangingPunct="1"/>
            <a:r>
              <a:rPr lang="zh-CN" altLang="en-US" smtClean="0"/>
              <a:t>容易产生地址冲突，运行失败。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LRU</a:t>
            </a:r>
            <a:r>
              <a:rPr lang="zh-CN" altLang="en-US" dirty="0" smtClean="0">
                <a:latin typeface="宋体" pitchFamily="2" charset="-122"/>
              </a:rPr>
              <a:t>近似算法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利用页表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访问位</a:t>
            </a:r>
            <a:r>
              <a:rPr lang="zh-CN" altLang="en-US" sz="2400" dirty="0" smtClean="0">
                <a:latin typeface="宋体" pitchFamily="2" charset="-122"/>
              </a:rPr>
              <a:t>，页被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访问时</a:t>
            </a:r>
            <a:r>
              <a:rPr lang="zh-CN" altLang="en-US" sz="2400" dirty="0" smtClean="0">
                <a:latin typeface="宋体" pitchFamily="2" charset="-122"/>
              </a:rPr>
              <a:t>其值由硬件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置</a:t>
            </a:r>
            <a:r>
              <a:rPr lang="zh-CN" alt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软件周期性（</a:t>
            </a:r>
            <a:r>
              <a:rPr lang="en-US" altLang="zh-CN" sz="2400" dirty="0" smtClean="0"/>
              <a:t>T</a:t>
            </a:r>
            <a:r>
              <a:rPr lang="en-US" altLang="zh-CN" sz="2400" dirty="0" smtClean="0">
                <a:latin typeface="宋体" pitchFamily="2" charset="-122"/>
              </a:rPr>
              <a:t>）</a:t>
            </a:r>
            <a:r>
              <a:rPr lang="zh-CN" altLang="en-US" sz="2400" dirty="0" smtClean="0">
                <a:latin typeface="宋体" pitchFamily="2" charset="-122"/>
              </a:rPr>
              <a:t>地将所有访问位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置</a:t>
            </a:r>
            <a:r>
              <a:rPr lang="zh-CN" altLang="en-US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当淘汰页面时根据该页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访问位</a:t>
            </a:r>
            <a:r>
              <a:rPr lang="zh-CN" altLang="en-US" sz="2400" dirty="0" smtClean="0">
                <a:latin typeface="宋体" pitchFamily="2" charset="-122"/>
              </a:rPr>
              <a:t>来判断是否淘汰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访问位为</a:t>
            </a:r>
            <a:r>
              <a:rPr lang="zh-CN" alt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宋体" pitchFamily="2" charset="-122"/>
              </a:rPr>
              <a:t>在时间</a:t>
            </a:r>
            <a:r>
              <a:rPr lang="en-US" altLang="zh-CN" sz="2400" dirty="0" smtClean="0"/>
              <a:t>T</a:t>
            </a:r>
            <a:r>
              <a:rPr lang="zh-CN" altLang="en-US" sz="2400" dirty="0" smtClean="0">
                <a:latin typeface="宋体" pitchFamily="2" charset="-122"/>
              </a:rPr>
              <a:t>内，该页被访问过，保留该页。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访问位为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0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宋体" pitchFamily="2" charset="-122"/>
              </a:rPr>
              <a:t>在时间</a:t>
            </a:r>
            <a:r>
              <a:rPr lang="en-US" altLang="zh-CN" sz="2400" dirty="0" smtClean="0"/>
              <a:t>T</a:t>
            </a:r>
            <a:r>
              <a:rPr lang="zh-CN" altLang="en-US" sz="2400" dirty="0" smtClean="0">
                <a:latin typeface="宋体" pitchFamily="2" charset="-122"/>
              </a:rPr>
              <a:t>内，该页未被访问过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，淘汰该页！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缺点</a:t>
            </a:r>
          </a:p>
          <a:p>
            <a:pPr lvl="1" eaLnBrk="1" hangingPunct="1"/>
            <a:r>
              <a:rPr lang="zh-CN" altLang="en-US" sz="2400" dirty="0" smtClean="0"/>
              <a:t>周期</a:t>
            </a:r>
            <a:r>
              <a:rPr lang="en-US" altLang="zh-CN" sz="2400" dirty="0" smtClean="0"/>
              <a:t>T</a:t>
            </a:r>
            <a:r>
              <a:rPr lang="zh-CN" altLang="en-US" sz="2400" dirty="0" smtClean="0">
                <a:latin typeface="宋体" pitchFamily="2" charset="-122"/>
              </a:rPr>
              <a:t>难定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太小，访问位为</a:t>
            </a:r>
            <a:r>
              <a:rPr lang="zh-CN" altLang="en-US" sz="2400" dirty="0" smtClean="0"/>
              <a:t>0</a:t>
            </a:r>
            <a:r>
              <a:rPr lang="zh-CN" altLang="en-US" sz="2400" dirty="0" smtClean="0">
                <a:latin typeface="宋体" pitchFamily="2" charset="-122"/>
              </a:rPr>
              <a:t>的页</a:t>
            </a:r>
            <a:r>
              <a:rPr lang="zh-CN" altLang="en-US" sz="2400" dirty="0">
                <a:latin typeface="宋体" pitchFamily="2" charset="-122"/>
              </a:rPr>
              <a:t>过多，找不到合适的</a:t>
            </a:r>
            <a:r>
              <a:rPr lang="zh-CN" altLang="en-US" sz="2400" dirty="0" smtClean="0">
                <a:latin typeface="宋体" pitchFamily="2" charset="-122"/>
              </a:rPr>
              <a:t>页</a:t>
            </a:r>
            <a:r>
              <a:rPr lang="zh-CN" altLang="en-US" sz="2400" dirty="0">
                <a:latin typeface="宋体" pitchFamily="2" charset="-122"/>
              </a:rPr>
              <a:t>淘汰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太大</a:t>
            </a:r>
            <a:r>
              <a:rPr lang="zh-CN" altLang="en-US" sz="2400" dirty="0">
                <a:latin typeface="宋体" pitchFamily="2" charset="-122"/>
              </a:rPr>
              <a:t>，访问位</a:t>
            </a:r>
            <a:r>
              <a:rPr lang="zh-CN" altLang="en-US" sz="2400" dirty="0" smtClean="0">
                <a:latin typeface="宋体" pitchFamily="2" charset="-122"/>
              </a:rPr>
              <a:t>为</a:t>
            </a:r>
            <a:r>
              <a:rPr lang="en-US" altLang="zh-CN" sz="2400" dirty="0" smtClean="0"/>
              <a:t>1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</a:rPr>
              <a:t>页过多，找不到合适的</a:t>
            </a:r>
            <a:r>
              <a:rPr lang="zh-CN" altLang="en-US" sz="2400" dirty="0" smtClean="0">
                <a:latin typeface="宋体" pitchFamily="2" charset="-122"/>
              </a:rPr>
              <a:t>页淘汰。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910388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最不经常使用（</a:t>
            </a:r>
            <a:r>
              <a:rPr lang="en-US" altLang="zh-CN" smtClean="0"/>
              <a:t>LFU）</a:t>
            </a:r>
            <a:r>
              <a:rPr lang="zh-CN" altLang="en-US" smtClean="0"/>
              <a:t>算法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Least Frequently Used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算法原则</a:t>
            </a:r>
          </a:p>
          <a:p>
            <a:pPr lvl="1" eaLnBrk="1" hangingPunct="1"/>
            <a:r>
              <a:rPr lang="zh-CN" altLang="en-US" smtClean="0"/>
              <a:t>选择到当前时间为止被访问次数最少的页面</a:t>
            </a:r>
          </a:p>
          <a:p>
            <a:pPr lvl="1" eaLnBrk="1" hangingPunct="1"/>
            <a:r>
              <a:rPr lang="zh-CN" altLang="en-US" smtClean="0"/>
              <a:t>每页设置</a:t>
            </a:r>
            <a:r>
              <a:rPr lang="zh-CN" altLang="en-US" smtClean="0">
                <a:solidFill>
                  <a:srgbClr val="FF0000"/>
                </a:solidFill>
              </a:rPr>
              <a:t>访问计数器</a:t>
            </a:r>
            <a:r>
              <a:rPr lang="zh-CN" altLang="en-US" smtClean="0"/>
              <a:t>，每当页面被访问时，该页面的访问计数器加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zh-CN" altLang="en-US" smtClean="0"/>
              <a:t>发生缺页中断时，淘汰计数值最小的页面</a:t>
            </a:r>
            <a:r>
              <a:rPr lang="zh-CN" altLang="en-US" smtClean="0">
                <a:solidFill>
                  <a:srgbClr val="FF3300"/>
                </a:solidFill>
              </a:rPr>
              <a:t>，并将所有计数清零。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影响缺页次数的因素</a:t>
            </a:r>
          </a:p>
          <a:p>
            <a:pPr lvl="1" eaLnBrk="1" hangingPunct="1"/>
            <a:r>
              <a:rPr lang="zh-CN" altLang="en-US" dirty="0"/>
              <a:t>淘汰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分配给进程的页框数</a:t>
            </a:r>
          </a:p>
          <a:p>
            <a:pPr lvl="2" eaLnBrk="1" hangingPunct="1"/>
            <a:r>
              <a:rPr lang="zh-CN" altLang="en-US" dirty="0" smtClean="0"/>
              <a:t>页框越</a:t>
            </a:r>
            <a:r>
              <a:rPr lang="zh-CN" altLang="en-US" dirty="0" smtClean="0">
                <a:solidFill>
                  <a:srgbClr val="FF0000"/>
                </a:solidFill>
              </a:rPr>
              <a:t>少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，越容易缺页</a:t>
            </a:r>
          </a:p>
          <a:p>
            <a:pPr lvl="1" eaLnBrk="1" hangingPunct="1"/>
            <a:r>
              <a:rPr lang="zh-CN" altLang="en-US" dirty="0" smtClean="0"/>
              <a:t>页本身的大小</a:t>
            </a:r>
          </a:p>
          <a:p>
            <a:pPr lvl="2" eaLnBrk="1" hangingPunct="1"/>
            <a:r>
              <a:rPr lang="zh-CN" altLang="en-US" dirty="0" smtClean="0"/>
              <a:t>页面越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，容易缺页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12" y="2765779"/>
            <a:ext cx="602184" cy="6040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3280674" y="2348880"/>
            <a:ext cx="476086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89660" y="3369827"/>
            <a:ext cx="476086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12" y="1916832"/>
            <a:ext cx="602184" cy="604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页面的大小选择</a:t>
            </a:r>
          </a:p>
          <a:p>
            <a:pPr lvl="1" eaLnBrk="1" hangingPunct="1"/>
            <a:r>
              <a:rPr lang="zh-CN" altLang="en-US" dirty="0" smtClean="0"/>
              <a:t>页面太大</a:t>
            </a:r>
          </a:p>
          <a:p>
            <a:pPr lvl="2" eaLnBrk="1" hangingPunct="1"/>
            <a:r>
              <a:rPr lang="zh-CN" altLang="en-US" dirty="0" smtClean="0"/>
              <a:t>浪费内存：极限是分区存储。</a:t>
            </a:r>
          </a:p>
          <a:p>
            <a:pPr lvl="1" eaLnBrk="1" hangingPunct="1"/>
            <a:r>
              <a:rPr lang="zh-CN" altLang="en-US" dirty="0" smtClean="0"/>
              <a:t>页面太小</a:t>
            </a:r>
          </a:p>
          <a:p>
            <a:pPr lvl="2" eaLnBrk="1" hangingPunct="1"/>
            <a:r>
              <a:rPr lang="zh-CN" altLang="en-US" dirty="0" smtClean="0"/>
              <a:t>页面增多，页表长度增加，浪费内存；</a:t>
            </a:r>
          </a:p>
          <a:p>
            <a:pPr lvl="2" eaLnBrk="1" hangingPunct="1"/>
            <a:r>
              <a:rPr lang="zh-CN" altLang="en-US" dirty="0" smtClean="0"/>
              <a:t>换页频繁，系统效率低</a:t>
            </a:r>
          </a:p>
          <a:p>
            <a:pPr lvl="1" eaLnBrk="1" hangingPunct="1"/>
            <a:r>
              <a:rPr lang="zh-CN" altLang="en-US" dirty="0" smtClean="0"/>
              <a:t>页面的常见大小</a:t>
            </a:r>
          </a:p>
          <a:p>
            <a:pPr lvl="2"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的整数次幂：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2KB,  4KB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影响缺页次数的因素</a:t>
            </a:r>
          </a:p>
          <a:p>
            <a:pPr lvl="1" eaLnBrk="1" hangingPunct="1"/>
            <a:r>
              <a:rPr lang="zh-CN" altLang="en-US" dirty="0"/>
              <a:t>淘汰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分配给进程的页框数</a:t>
            </a:r>
          </a:p>
          <a:p>
            <a:pPr lvl="2" eaLnBrk="1" hangingPunct="1"/>
            <a:r>
              <a:rPr lang="zh-CN" altLang="en-US" dirty="0" smtClean="0"/>
              <a:t>页框越少，越容易缺页</a:t>
            </a:r>
          </a:p>
          <a:p>
            <a:pPr lvl="1" eaLnBrk="1" hangingPunct="1"/>
            <a:r>
              <a:rPr lang="zh-CN" altLang="en-US" dirty="0" smtClean="0"/>
              <a:t>页本身的大小</a:t>
            </a:r>
          </a:p>
          <a:p>
            <a:pPr lvl="2" eaLnBrk="1" hangingPunct="1"/>
            <a:r>
              <a:rPr lang="zh-CN" altLang="en-US" dirty="0" smtClean="0"/>
              <a:t>页面越小容易缺页</a:t>
            </a:r>
          </a:p>
          <a:p>
            <a:pPr lvl="1" eaLnBrk="1" hangingPunct="1"/>
            <a:r>
              <a:rPr lang="zh-CN" altLang="en-US" dirty="0" smtClean="0"/>
              <a:t>程序的编制方法</a:t>
            </a:r>
          </a:p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</a:rPr>
              <a:t>局部性越好，越不容易缺页</a:t>
            </a:r>
          </a:p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</a:rPr>
              <a:t>跳转或分支越多越容易缺页</a:t>
            </a:r>
          </a:p>
        </p:txBody>
      </p:sp>
    </p:spTree>
    <p:extLst>
      <p:ext uri="{BB962C8B-B14F-4D97-AF65-F5344CB8AC3E}">
        <p14:creationId xmlns:p14="http://schemas.microsoft.com/office/powerpoint/2010/main" val="546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页式系统的不足</a:t>
            </a:r>
          </a:p>
          <a:p>
            <a:pPr lvl="1" eaLnBrk="1" hangingPunct="1"/>
            <a:r>
              <a:rPr lang="zh-CN" altLang="en-US" dirty="0" smtClean="0"/>
              <a:t>页面划分无逻辑含义</a:t>
            </a:r>
          </a:p>
          <a:p>
            <a:pPr lvl="1" eaLnBrk="1" hangingPunct="1"/>
            <a:r>
              <a:rPr lang="zh-CN" altLang="en-US" dirty="0" smtClean="0"/>
              <a:t>页的共享不灵活</a:t>
            </a:r>
          </a:p>
          <a:p>
            <a:pPr lvl="1" eaLnBrk="1" hangingPunct="1"/>
            <a:r>
              <a:rPr lang="zh-CN" altLang="en-US" dirty="0" smtClean="0"/>
              <a:t>页内碎片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6045200" y="1027113"/>
            <a:ext cx="1514475" cy="4392612"/>
            <a:chOff x="3877" y="1026"/>
            <a:chExt cx="954" cy="2767"/>
          </a:xfrm>
        </p:grpSpPr>
        <p:sp>
          <p:nvSpPr>
            <p:cNvPr id="136201" name="Rectangle 5"/>
            <p:cNvSpPr>
              <a:spLocks noChangeArrowheads="1"/>
            </p:cNvSpPr>
            <p:nvPr/>
          </p:nvSpPr>
          <p:spPr bwMode="auto">
            <a:xfrm>
              <a:off x="3877" y="1026"/>
              <a:ext cx="953" cy="2767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36202" name="Line 6"/>
            <p:cNvSpPr>
              <a:spLocks noChangeShapeType="1"/>
            </p:cNvSpPr>
            <p:nvPr/>
          </p:nvSpPr>
          <p:spPr bwMode="auto">
            <a:xfrm>
              <a:off x="3877" y="120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3" name="Line 7"/>
            <p:cNvSpPr>
              <a:spLocks noChangeShapeType="1"/>
            </p:cNvSpPr>
            <p:nvPr/>
          </p:nvSpPr>
          <p:spPr bwMode="auto">
            <a:xfrm>
              <a:off x="3877" y="139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4" name="Line 8"/>
            <p:cNvSpPr>
              <a:spLocks noChangeShapeType="1"/>
            </p:cNvSpPr>
            <p:nvPr/>
          </p:nvSpPr>
          <p:spPr bwMode="auto">
            <a:xfrm>
              <a:off x="3877" y="1571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5" name="Line 9"/>
            <p:cNvSpPr>
              <a:spLocks noChangeShapeType="1"/>
            </p:cNvSpPr>
            <p:nvPr/>
          </p:nvSpPr>
          <p:spPr bwMode="auto">
            <a:xfrm>
              <a:off x="3877" y="175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6" name="Line 10"/>
            <p:cNvSpPr>
              <a:spLocks noChangeShapeType="1"/>
            </p:cNvSpPr>
            <p:nvPr/>
          </p:nvSpPr>
          <p:spPr bwMode="auto">
            <a:xfrm>
              <a:off x="3877" y="193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7" name="Line 11"/>
            <p:cNvSpPr>
              <a:spLocks noChangeShapeType="1"/>
            </p:cNvSpPr>
            <p:nvPr/>
          </p:nvSpPr>
          <p:spPr bwMode="auto">
            <a:xfrm>
              <a:off x="3877" y="211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8" name="Line 12"/>
            <p:cNvSpPr>
              <a:spLocks noChangeShapeType="1"/>
            </p:cNvSpPr>
            <p:nvPr/>
          </p:nvSpPr>
          <p:spPr bwMode="auto">
            <a:xfrm>
              <a:off x="3877" y="2297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9" name="Line 13"/>
            <p:cNvSpPr>
              <a:spLocks noChangeShapeType="1"/>
            </p:cNvSpPr>
            <p:nvPr/>
          </p:nvSpPr>
          <p:spPr bwMode="auto">
            <a:xfrm>
              <a:off x="3877" y="247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0" name="Line 14"/>
            <p:cNvSpPr>
              <a:spLocks noChangeShapeType="1"/>
            </p:cNvSpPr>
            <p:nvPr/>
          </p:nvSpPr>
          <p:spPr bwMode="auto">
            <a:xfrm>
              <a:off x="3877" y="266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1" name="Line 15"/>
            <p:cNvSpPr>
              <a:spLocks noChangeShapeType="1"/>
            </p:cNvSpPr>
            <p:nvPr/>
          </p:nvSpPr>
          <p:spPr bwMode="auto">
            <a:xfrm>
              <a:off x="3877" y="284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2" name="Line 16"/>
            <p:cNvSpPr>
              <a:spLocks noChangeShapeType="1"/>
            </p:cNvSpPr>
            <p:nvPr/>
          </p:nvSpPr>
          <p:spPr bwMode="auto">
            <a:xfrm>
              <a:off x="3877" y="3023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3" name="Line 17"/>
            <p:cNvSpPr>
              <a:spLocks noChangeShapeType="1"/>
            </p:cNvSpPr>
            <p:nvPr/>
          </p:nvSpPr>
          <p:spPr bwMode="auto">
            <a:xfrm>
              <a:off x="3877" y="320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4" name="Line 18"/>
            <p:cNvSpPr>
              <a:spLocks noChangeShapeType="1"/>
            </p:cNvSpPr>
            <p:nvPr/>
          </p:nvSpPr>
          <p:spPr bwMode="auto">
            <a:xfrm>
              <a:off x="3878" y="3385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5" name="Line 19"/>
            <p:cNvSpPr>
              <a:spLocks noChangeShapeType="1"/>
            </p:cNvSpPr>
            <p:nvPr/>
          </p:nvSpPr>
          <p:spPr bwMode="auto">
            <a:xfrm>
              <a:off x="3878" y="356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197" name="Rectangle 20"/>
          <p:cNvSpPr>
            <a:spLocks noChangeArrowheads="1"/>
          </p:cNvSpPr>
          <p:nvPr/>
        </p:nvSpPr>
        <p:spPr bwMode="auto">
          <a:xfrm>
            <a:off x="6045200" y="2466975"/>
            <a:ext cx="1512888" cy="28733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36198" name="Rectangle 21"/>
          <p:cNvSpPr>
            <a:spLocks noChangeArrowheads="1"/>
          </p:cNvSpPr>
          <p:nvPr/>
        </p:nvSpPr>
        <p:spPr bwMode="auto">
          <a:xfrm>
            <a:off x="6045200" y="3043238"/>
            <a:ext cx="1512888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36199" name="Rectangle 22"/>
          <p:cNvSpPr>
            <a:spLocks noChangeArrowheads="1"/>
          </p:cNvSpPr>
          <p:nvPr/>
        </p:nvSpPr>
        <p:spPr bwMode="auto">
          <a:xfrm>
            <a:off x="6045200" y="3908425"/>
            <a:ext cx="1512888" cy="28733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36200" name="Text Box 23"/>
          <p:cNvSpPr txBox="1">
            <a:spLocks noChangeArrowheads="1"/>
          </p:cNvSpPr>
          <p:nvPr/>
        </p:nvSpPr>
        <p:spPr bwMode="auto">
          <a:xfrm>
            <a:off x="6480175" y="5564188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段式存储管理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144000" cy="53609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进程分段</a:t>
            </a:r>
          </a:p>
          <a:p>
            <a:pPr lvl="1" eaLnBrk="1" hangingPunct="1"/>
            <a:r>
              <a:rPr lang="zh-CN" altLang="en-US" sz="2400" smtClean="0"/>
              <a:t>把进程按</a:t>
            </a:r>
            <a:r>
              <a:rPr lang="zh-CN" altLang="en-US" sz="2400" smtClean="0">
                <a:solidFill>
                  <a:srgbClr val="FF0000"/>
                </a:solidFill>
              </a:rPr>
              <a:t>逻辑意义</a:t>
            </a:r>
            <a:r>
              <a:rPr lang="zh-CN" altLang="en-US" sz="2400" smtClean="0"/>
              <a:t>划分为多个</a:t>
            </a:r>
            <a:r>
              <a:rPr lang="zh-CN" altLang="en-US" sz="2400" smtClean="0">
                <a:solidFill>
                  <a:srgbClr val="FF0000"/>
                </a:solidFill>
              </a:rPr>
              <a:t>段</a:t>
            </a:r>
            <a:r>
              <a:rPr lang="zh-CN" altLang="en-US" sz="2400" smtClean="0"/>
              <a:t>，每段有</a:t>
            </a:r>
            <a:r>
              <a:rPr lang="zh-CN" altLang="en-US" sz="2400" smtClean="0">
                <a:solidFill>
                  <a:srgbClr val="FF0000"/>
                </a:solidFill>
              </a:rPr>
              <a:t>段名</a:t>
            </a:r>
            <a:r>
              <a:rPr lang="zh-CN" altLang="en-US" sz="2400" smtClean="0"/>
              <a:t>，长度不定。进程由</a:t>
            </a:r>
            <a:r>
              <a:rPr lang="zh-CN" altLang="en-US" sz="2400" smtClean="0">
                <a:solidFill>
                  <a:srgbClr val="0000FF"/>
                </a:solidFill>
              </a:rPr>
              <a:t>多段</a:t>
            </a:r>
            <a:r>
              <a:rPr lang="zh-CN" altLang="en-US" sz="2400" smtClean="0"/>
              <a:t>组成，</a:t>
            </a:r>
          </a:p>
          <a:p>
            <a:pPr lvl="1" eaLnBrk="1" hangingPunct="1"/>
            <a:r>
              <a:rPr kumimoji="1" lang="zh-CN" altLang="en-US" sz="2400" smtClean="0"/>
              <a:t>例：一个具有</a:t>
            </a:r>
            <a:r>
              <a:rPr kumimoji="1" lang="zh-CN" altLang="en-US" sz="2400" smtClean="0">
                <a:solidFill>
                  <a:srgbClr val="FF0000"/>
                </a:solidFill>
              </a:rPr>
              <a:t>代码段</a:t>
            </a:r>
            <a:r>
              <a:rPr kumimoji="1" lang="zh-CN" altLang="en-US" sz="2400" smtClean="0"/>
              <a:t>、</a:t>
            </a:r>
            <a:r>
              <a:rPr kumimoji="1" lang="zh-CN" altLang="en-US" sz="2400" smtClean="0">
                <a:solidFill>
                  <a:srgbClr val="FF0000"/>
                </a:solidFill>
              </a:rPr>
              <a:t>数据段</a:t>
            </a:r>
            <a:r>
              <a:rPr kumimoji="1" lang="zh-CN" altLang="en-US" sz="2400" smtClean="0"/>
              <a:t>、</a:t>
            </a:r>
            <a:r>
              <a:rPr kumimoji="1" lang="zh-CN" altLang="en-US" sz="2400" smtClean="0">
                <a:solidFill>
                  <a:srgbClr val="FF0000"/>
                </a:solidFill>
              </a:rPr>
              <a:t>堆栈段</a:t>
            </a:r>
            <a:r>
              <a:rPr kumimoji="1" lang="zh-CN" altLang="en-US" sz="2400" smtClean="0"/>
              <a:t>的进程</a:t>
            </a:r>
          </a:p>
        </p:txBody>
      </p:sp>
      <p:graphicFrame>
        <p:nvGraphicFramePr>
          <p:cNvPr id="67379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700" y="2436813"/>
          <a:ext cx="8777288" cy="4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Visio" r:id="rId3" imgW="4583278" imgH="2284476" progId="">
                  <p:embed/>
                </p:oleObj>
              </mc:Choice>
              <mc:Fallback>
                <p:oleObj name="Visio" r:id="rId3" imgW="4583278" imgH="2284476" progId="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436813"/>
                        <a:ext cx="8777288" cy="43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段式内存管理系统的内存分配</a:t>
            </a:r>
          </a:p>
          <a:p>
            <a:pPr lvl="1" eaLnBrk="1" hangingPunct="1"/>
            <a:r>
              <a:rPr lang="zh-CN" altLang="en-US" smtClean="0"/>
              <a:t>以</a:t>
            </a:r>
            <a:r>
              <a:rPr lang="zh-CN" altLang="en-US" smtClean="0">
                <a:solidFill>
                  <a:srgbClr val="FF0000"/>
                </a:solidFill>
              </a:rPr>
              <a:t>段</a:t>
            </a:r>
            <a:r>
              <a:rPr lang="zh-CN" altLang="en-US" smtClean="0"/>
              <a:t>为单位装入，每段分配连续的内存；</a:t>
            </a:r>
          </a:p>
          <a:p>
            <a:pPr lvl="1" eaLnBrk="1" hangingPunct="1"/>
            <a:r>
              <a:rPr lang="zh-CN" altLang="en-US" smtClean="0"/>
              <a:t>但是段和段不要求相邻。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段式系统的虚拟地址　</a:t>
            </a:r>
          </a:p>
          <a:p>
            <a:pPr lvl="1" eaLnBrk="1" hangingPunct="1"/>
            <a:r>
              <a:rPr lang="zh-CN" altLang="en-US" smtClean="0"/>
              <a:t>段式虚拟地址</a:t>
            </a:r>
            <a:r>
              <a:rPr lang="en-US" altLang="zh-CN" smtClean="0"/>
              <a:t>VA</a:t>
            </a:r>
            <a:r>
              <a:rPr lang="zh-CN" altLang="en-US" smtClean="0"/>
              <a:t>包含</a:t>
            </a:r>
            <a:r>
              <a:rPr lang="zh-CN" altLang="en-US" smtClean="0">
                <a:solidFill>
                  <a:srgbClr val="FF0000"/>
                </a:solidFill>
              </a:rPr>
              <a:t>段号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段内偏移</a:t>
            </a:r>
            <a:r>
              <a:rPr lang="en-US" altLang="zh-CN" smtClean="0">
                <a:solidFill>
                  <a:srgbClr val="FF0000"/>
                </a:solidFill>
              </a:rPr>
              <a:t>W</a:t>
            </a:r>
          </a:p>
          <a:p>
            <a:pPr lvl="1" eaLnBrk="1" hangingPunct="1"/>
            <a:r>
              <a:rPr lang="en-US" altLang="zh-CN" smtClean="0"/>
              <a:t>VA: 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，</a:t>
            </a:r>
            <a:r>
              <a:rPr lang="en-US" altLang="zh-CN" smtClean="0"/>
              <a:t>W</a:t>
            </a:r>
            <a:r>
              <a:rPr lang="zh-CN" altLang="en-US" smtClean="0"/>
              <a:t>）</a:t>
            </a:r>
          </a:p>
        </p:txBody>
      </p:sp>
      <p:graphicFrame>
        <p:nvGraphicFramePr>
          <p:cNvPr id="674820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4005263"/>
          <a:ext cx="7777163" cy="576263"/>
        </p:xfrm>
        <a:graphic>
          <a:graphicData uri="http://schemas.openxmlformats.org/drawingml/2006/table">
            <a:tbl>
              <a:tblPr/>
              <a:tblGrid>
                <a:gridCol w="2247900"/>
                <a:gridCol w="5529263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段号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段内位移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段式地址的映射机制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段表（</a:t>
            </a:r>
            <a:r>
              <a:rPr lang="en-US" altLang="zh-CN" smtClean="0"/>
              <a:t>SMT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/>
              <a:t>egment 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emory 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en-US" altLang="zh-CN" smtClean="0"/>
              <a:t>able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记录每段在内存中映射的位置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段表的字段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段号</a:t>
            </a:r>
            <a:r>
              <a:rPr lang="en-US" altLang="zh-CN" smtClean="0"/>
              <a:t>S</a:t>
            </a:r>
            <a:r>
              <a:rPr lang="zh-CN" altLang="en-US" smtClean="0"/>
              <a:t> ：段的编号（唯一的）</a:t>
            </a:r>
          </a:p>
          <a:p>
            <a:pPr lvl="1" eaLnBrk="1" hangingPunct="1"/>
            <a:r>
              <a:rPr lang="zh-CN" altLang="en-US" smtClean="0"/>
              <a:t>段长</a:t>
            </a:r>
            <a:r>
              <a:rPr lang="en-US" altLang="zh-CN" smtClean="0"/>
              <a:t>L </a:t>
            </a:r>
            <a:r>
              <a:rPr lang="zh-CN" altLang="en-US" smtClean="0"/>
              <a:t>：该段的长度</a:t>
            </a:r>
          </a:p>
          <a:p>
            <a:pPr lvl="1" eaLnBrk="1" hangingPunct="1"/>
            <a:r>
              <a:rPr lang="zh-CN" altLang="en-US" smtClean="0"/>
              <a:t>基地址</a:t>
            </a:r>
            <a:r>
              <a:rPr lang="en-US" altLang="zh-CN" smtClean="0"/>
              <a:t>B </a:t>
            </a:r>
            <a:r>
              <a:rPr lang="zh-CN" altLang="en-US" smtClean="0"/>
              <a:t>：该段在内存中的首地址</a:t>
            </a:r>
          </a:p>
        </p:txBody>
      </p:sp>
      <p:sp>
        <p:nvSpPr>
          <p:cNvPr id="138244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382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2938" y="1895475"/>
            <a:ext cx="307181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段式地址映射过程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段式地址映射过程</a:t>
            </a:r>
          </a:p>
          <a:p>
            <a:pPr lvl="1" eaLnBrk="1" hangingPunct="1"/>
            <a:r>
              <a:rPr lang="en-US" altLang="zh-CN" smtClean="0"/>
              <a:t>1.</a:t>
            </a:r>
            <a:r>
              <a:rPr lang="zh-CN" altLang="en-US" smtClean="0"/>
              <a:t>由逻辑地址</a:t>
            </a:r>
            <a:r>
              <a:rPr lang="en-US" altLang="zh-CN" smtClean="0"/>
              <a:t>VA</a:t>
            </a:r>
            <a:r>
              <a:rPr lang="zh-CN" altLang="en-US" smtClean="0"/>
              <a:t>分离出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W</a:t>
            </a:r>
            <a:r>
              <a:rPr lang="en-US" altLang="zh-CN" smtClean="0"/>
              <a:t>); </a:t>
            </a:r>
            <a:r>
              <a:rPr lang="zh-CN" altLang="en-US" smtClean="0"/>
              <a:t>　</a:t>
            </a:r>
          </a:p>
          <a:p>
            <a:pPr lvl="1" eaLnBrk="1" hangingPunct="1"/>
            <a:r>
              <a:rPr lang="en-US" altLang="zh-CN" smtClean="0"/>
              <a:t>2.</a:t>
            </a:r>
            <a:r>
              <a:rPr lang="zh-CN" altLang="en-US" smtClean="0"/>
              <a:t>查询段表</a:t>
            </a:r>
          </a:p>
          <a:p>
            <a:pPr lvl="2" eaLnBrk="1" hangingPunct="1"/>
            <a:r>
              <a:rPr lang="zh-CN" altLang="en-US" smtClean="0"/>
              <a:t>检索段号</a:t>
            </a:r>
            <a:r>
              <a:rPr lang="en-US" altLang="zh-CN" smtClean="0"/>
              <a:t>S</a:t>
            </a:r>
            <a:r>
              <a:rPr lang="zh-CN" altLang="en-US" smtClean="0"/>
              <a:t>，查询该段</a:t>
            </a:r>
            <a:r>
              <a:rPr lang="zh-CN" altLang="en-US" smtClean="0">
                <a:solidFill>
                  <a:srgbClr val="FF0000"/>
                </a:solidFill>
              </a:rPr>
              <a:t>基地址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长度</a:t>
            </a:r>
            <a:r>
              <a:rPr lang="en-US" altLang="zh-CN" smtClean="0"/>
              <a:t>L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en-US" altLang="zh-CN" smtClean="0"/>
              <a:t>3.</a:t>
            </a:r>
            <a:r>
              <a:rPr lang="zh-CN" altLang="en-US" smtClean="0"/>
              <a:t>物理地址</a:t>
            </a:r>
            <a:r>
              <a:rPr lang="en-US" altLang="zh-CN" smtClean="0"/>
              <a:t>MA</a:t>
            </a:r>
            <a:r>
              <a:rPr lang="zh-CN" altLang="en-US" smtClean="0"/>
              <a:t>＝ </a:t>
            </a:r>
            <a:r>
              <a:rPr lang="en-US" altLang="zh-CN" smtClean="0"/>
              <a:t>B+W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静态地址映射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/>
              <a:t>程序</a:t>
            </a:r>
            <a:r>
              <a:rPr lang="zh-CN" altLang="en-US" smtClean="0">
                <a:solidFill>
                  <a:srgbClr val="FF0000"/>
                </a:solidFill>
              </a:rPr>
              <a:t>装入时</a:t>
            </a:r>
            <a:r>
              <a:rPr lang="zh-CN" altLang="en-US" smtClean="0"/>
              <a:t>由操作系统完成逻辑地址到物理地址的映射。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段式地址映射过程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6050" y="981075"/>
          <a:ext cx="9574213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Visio" r:id="rId3" imgW="5703113" imgH="2979420" progId="">
                  <p:embed/>
                </p:oleObj>
              </mc:Choice>
              <mc:Fallback>
                <p:oleObj name="Visio" r:id="rId3" imgW="5703113" imgH="2979420" progId="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981075"/>
                        <a:ext cx="9574213" cy="500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83063" y="785813"/>
            <a:ext cx="5038725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/>
              <a:t>访问越界检查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/>
              <a:t>合法地址范围：</a:t>
            </a:r>
            <a:r>
              <a:rPr lang="en-US" altLang="zh-CN"/>
              <a:t>0 </a:t>
            </a:r>
            <a:r>
              <a:rPr lang="en-US" altLang="en-US"/>
              <a:t>≤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/>
              <a:t>&lt;  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段表的扩充	</a:t>
            </a:r>
          </a:p>
          <a:p>
            <a:pPr lvl="1" eaLnBrk="1" hangingPunct="1"/>
            <a:r>
              <a:rPr lang="zh-CN" altLang="en-US" smtClean="0"/>
              <a:t>基本字段：段号，长度，基址</a:t>
            </a:r>
          </a:p>
          <a:p>
            <a:pPr lvl="1" eaLnBrk="1" hangingPunct="1"/>
            <a:r>
              <a:rPr lang="zh-CN" altLang="en-US" smtClean="0"/>
              <a:t>扩展字段：中断位，访问位，修改位，</a:t>
            </a:r>
            <a:r>
              <a:rPr lang="en-US" altLang="zh-CN" smtClean="0"/>
              <a:t>R/W/X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678916" name="Group 4"/>
          <p:cNvGraphicFramePr>
            <a:graphicFrameLocks noGrp="1"/>
          </p:cNvGraphicFramePr>
          <p:nvPr>
            <p:ph sz="half" idx="2"/>
          </p:nvPr>
        </p:nvGraphicFramePr>
        <p:xfrm>
          <a:off x="719138" y="2565400"/>
          <a:ext cx="8929687" cy="2265364"/>
        </p:xfrm>
        <a:graphic>
          <a:graphicData uri="http://schemas.openxmlformats.org/drawingml/2006/table">
            <a:tbl>
              <a:tblPr/>
              <a:tblGrid>
                <a:gridCol w="917575"/>
                <a:gridCol w="1001712"/>
                <a:gridCol w="1419225"/>
                <a:gridCol w="1168400"/>
                <a:gridCol w="1168400"/>
                <a:gridCol w="1168400"/>
                <a:gridCol w="666750"/>
                <a:gridCol w="750888"/>
                <a:gridCol w="6683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中断位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访问位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修改位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段的共享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共享段</a:t>
            </a:r>
            <a:r>
              <a:rPr lang="zh-CN" altLang="en-US" smtClean="0"/>
              <a:t>在内存中只有一份存储。</a:t>
            </a:r>
          </a:p>
          <a:p>
            <a:pPr lvl="1" eaLnBrk="1" hangingPunct="1"/>
            <a:r>
              <a:rPr lang="zh-CN" altLang="en-US" smtClean="0"/>
              <a:t>共享段被进程映射到自己的空间（写入段表）</a:t>
            </a:r>
          </a:p>
          <a:p>
            <a:pPr lvl="1" eaLnBrk="1" hangingPunct="1"/>
            <a:r>
              <a:rPr lang="zh-CN" altLang="en-US" smtClean="0"/>
              <a:t>需要共享的模块都可以设置为单独的段</a:t>
            </a:r>
          </a:p>
          <a:p>
            <a:pPr eaLnBrk="1" hangingPunct="1"/>
            <a:r>
              <a:rPr lang="zh-CN" altLang="en-US" smtClean="0"/>
              <a:t>段式系统的缺点</a:t>
            </a:r>
          </a:p>
          <a:p>
            <a:pPr lvl="1" eaLnBrk="1" hangingPunct="1"/>
            <a:r>
              <a:rPr lang="zh-CN" altLang="en-US" smtClean="0"/>
              <a:t>段需要连续的存储空间</a:t>
            </a:r>
          </a:p>
          <a:p>
            <a:pPr lvl="1" eaLnBrk="1" hangingPunct="1"/>
            <a:r>
              <a:rPr lang="zh-CN" altLang="en-US" smtClean="0"/>
              <a:t>段的最大尺寸受到内存大小的限制；</a:t>
            </a:r>
          </a:p>
          <a:p>
            <a:pPr lvl="1" eaLnBrk="1" hangingPunct="1"/>
            <a:r>
              <a:rPr lang="zh-CN" altLang="en-US" smtClean="0"/>
              <a:t>在辅存中管理可变尺寸的段比较困难；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段式系统 </a:t>
            </a:r>
            <a:r>
              <a:rPr lang="en-US" altLang="zh-CN" smtClean="0"/>
              <a:t>vs </a:t>
            </a:r>
            <a:r>
              <a:rPr lang="zh-CN" altLang="en-US" smtClean="0"/>
              <a:t>页式系统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地址空间的区别　　</a:t>
            </a:r>
          </a:p>
          <a:p>
            <a:pPr lvl="1" eaLnBrk="1" hangingPunct="1"/>
            <a:r>
              <a:rPr lang="zh-CN" altLang="en-US" dirty="0" smtClean="0"/>
              <a:t>页式系统：一维地址空间　　</a:t>
            </a:r>
          </a:p>
          <a:p>
            <a:pPr lvl="1" eaLnBrk="1" hangingPunct="1"/>
            <a:r>
              <a:rPr lang="zh-CN" altLang="en-US" dirty="0" smtClean="0"/>
              <a:t>段式系统：二维地址空间　</a:t>
            </a:r>
          </a:p>
          <a:p>
            <a:pPr eaLnBrk="1" hangingPunct="1"/>
            <a:r>
              <a:rPr lang="zh-CN" altLang="en-US" dirty="0" smtClean="0"/>
              <a:t>段与页的区别</a:t>
            </a:r>
          </a:p>
          <a:p>
            <a:pPr lvl="1" eaLnBrk="1" hangingPunct="1"/>
            <a:r>
              <a:rPr lang="zh-CN" altLang="en-US" dirty="0" smtClean="0"/>
              <a:t>段长可变；页面大小固定</a:t>
            </a:r>
          </a:p>
          <a:p>
            <a:pPr lvl="1" eaLnBrk="1" hangingPunct="1"/>
            <a:r>
              <a:rPr lang="zh-CN" altLang="en-US" dirty="0" smtClean="0"/>
              <a:t>段的划分有意义；页面无意义</a:t>
            </a:r>
          </a:p>
          <a:p>
            <a:pPr lvl="1" eaLnBrk="1" hangingPunct="1"/>
            <a:r>
              <a:rPr lang="zh-CN" altLang="en-US" dirty="0" smtClean="0"/>
              <a:t>段方便共享；页面不方便共享</a:t>
            </a:r>
          </a:p>
          <a:p>
            <a:pPr lvl="1" eaLnBrk="1" hangingPunct="1"/>
            <a:r>
              <a:rPr lang="zh-CN" altLang="en-US" dirty="0" smtClean="0"/>
              <a:t>段用户可见；页面用户不可见</a:t>
            </a:r>
          </a:p>
          <a:p>
            <a:pPr lvl="1" eaLnBrk="1" hangingPunct="1"/>
            <a:r>
              <a:rPr lang="zh-CN" altLang="en-US" dirty="0" smtClean="0"/>
              <a:t>段偏移有溢出；页面偏移无溢出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段页式存储管理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215438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在段式存储管理中结合页式存储管理技术</a:t>
            </a:r>
          </a:p>
          <a:p>
            <a:pPr eaLnBrk="1" hangingPunct="1"/>
            <a:r>
              <a:rPr lang="zh-CN" altLang="en-US" smtClean="0"/>
              <a:t>在段中划分页面。</a:t>
            </a:r>
          </a:p>
          <a:p>
            <a:pPr lvl="1" eaLnBrk="1" hangingPunct="1"/>
            <a:endParaRPr lang="zh-CN" altLang="en-US" sz="2400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60363" y="1700213"/>
          <a:ext cx="8999537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Visio" r:id="rId3" imgW="4583278" imgH="2284476" progId="">
                  <p:embed/>
                </p:oleObj>
              </mc:Choice>
              <mc:Fallback>
                <p:oleObj name="Visio" r:id="rId3" imgW="4583278" imgH="2284476" progId="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700213"/>
                        <a:ext cx="8999537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765175"/>
            <a:ext cx="9431338" cy="536098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段页式系统的地址构成：段号，页号，页内偏移</a:t>
            </a:r>
          </a:p>
          <a:p>
            <a:pPr lvl="1" eaLnBrk="1" hangingPunct="1"/>
            <a:endParaRPr lang="zh-CN" altLang="en-US" smtClean="0">
              <a:latin typeface="宋体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mtClean="0">
              <a:latin typeface="宋体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mtClean="0">
              <a:latin typeface="宋体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mtClean="0">
              <a:latin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mtClean="0">
                <a:latin typeface="宋体" pitchFamily="2" charset="-122"/>
                <a:cs typeface="Times New Roman" pitchFamily="18" charset="0"/>
              </a:rPr>
              <a:t>逻辑地址：段号</a:t>
            </a:r>
            <a:r>
              <a:rPr lang="en-US" altLang="zh-CN" smtClean="0">
                <a:latin typeface="宋体" pitchFamily="2" charset="-122"/>
                <a:cs typeface="Times New Roman" pitchFamily="18" charset="0"/>
              </a:rPr>
              <a:t>S</a:t>
            </a:r>
            <a:r>
              <a:rPr lang="zh-CN" altLang="en-US" smtClean="0">
                <a:latin typeface="宋体" pitchFamily="2" charset="-122"/>
                <a:cs typeface="Times New Roman" pitchFamily="18" charset="0"/>
              </a:rPr>
              <a:t>、页号</a:t>
            </a:r>
            <a:r>
              <a:rPr lang="en-US" altLang="zh-CN" smtClean="0">
                <a:latin typeface="宋体" pitchFamily="2" charset="-122"/>
                <a:cs typeface="Times New Roman" pitchFamily="18" charset="0"/>
              </a:rPr>
              <a:t>P</a:t>
            </a:r>
            <a:r>
              <a:rPr lang="zh-CN" altLang="en-US" smtClean="0">
                <a:latin typeface="宋体" pitchFamily="2" charset="-122"/>
                <a:cs typeface="Times New Roman" pitchFamily="18" charset="0"/>
              </a:rPr>
              <a:t>和页内位移</a:t>
            </a:r>
            <a:r>
              <a:rPr lang="en-US" altLang="zh-CN" smtClean="0">
                <a:latin typeface="宋体" pitchFamily="2" charset="-122"/>
                <a:cs typeface="Times New Roman" pitchFamily="18" charset="0"/>
              </a:rPr>
              <a:t>W</a:t>
            </a:r>
            <a:r>
              <a:rPr lang="zh-CN" altLang="en-US" smtClean="0">
                <a:latin typeface="宋体" pitchFamily="2" charset="-122"/>
                <a:cs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mtClean="0"/>
              <a:t>内存按页划分，按页装入。</a:t>
            </a:r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1295400" y="1555750"/>
          <a:ext cx="6697663" cy="457200"/>
        </p:xfrm>
        <a:graphic>
          <a:graphicData uri="http://schemas.openxmlformats.org/drawingml/2006/table">
            <a:tbl>
              <a:tblPr/>
              <a:tblGrid>
                <a:gridCol w="1419225"/>
                <a:gridCol w="527843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段号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段内位移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W’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3020" name="Group 12"/>
          <p:cNvGraphicFramePr>
            <a:graphicFrameLocks noGrp="1"/>
          </p:cNvGraphicFramePr>
          <p:nvPr/>
        </p:nvGraphicFramePr>
        <p:xfrm>
          <a:off x="1295400" y="2563813"/>
          <a:ext cx="6697663" cy="504825"/>
        </p:xfrm>
        <a:graphic>
          <a:graphicData uri="http://schemas.openxmlformats.org/drawingml/2006/table">
            <a:tbl>
              <a:tblPr/>
              <a:tblGrid>
                <a:gridCol w="1419225"/>
                <a:gridCol w="3071813"/>
                <a:gridCol w="22066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段号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页内位移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</a:tr>
            </a:tbl>
          </a:graphicData>
        </a:graphic>
      </p:graphicFrame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5327650" y="2060575"/>
            <a:ext cx="0" cy="4683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5327650" y="2132013"/>
            <a:ext cx="327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分离出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25500" y="1357313"/>
            <a:ext cx="8215313" cy="12065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段页式地址的映射机构</a:t>
            </a:r>
          </a:p>
          <a:p>
            <a:pPr lvl="1" eaLnBrk="1" hangingPunct="1"/>
            <a:r>
              <a:rPr lang="zh-CN" altLang="en-US" smtClean="0"/>
              <a:t>同时采用</a:t>
            </a:r>
            <a:r>
              <a:rPr lang="zh-CN" altLang="en-US" smtClean="0">
                <a:solidFill>
                  <a:srgbClr val="FF3300"/>
                </a:solidFill>
              </a:rPr>
              <a:t>段表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3300"/>
                </a:solidFill>
              </a:rPr>
              <a:t>页表</a:t>
            </a:r>
            <a:r>
              <a:rPr lang="zh-CN" altLang="en-US" smtClean="0"/>
              <a:t>实现地址映射。</a:t>
            </a:r>
          </a:p>
          <a:p>
            <a:pPr lvl="2" eaLnBrk="1" hangingPunct="1"/>
            <a:r>
              <a:rPr lang="zh-CN" altLang="en-US" smtClean="0"/>
              <a:t>系统为每个进程建立一个</a:t>
            </a:r>
            <a:r>
              <a:rPr lang="zh-CN" altLang="en-US" smtClean="0">
                <a:solidFill>
                  <a:srgbClr val="FF0000"/>
                </a:solidFill>
              </a:rPr>
              <a:t>段表</a:t>
            </a:r>
            <a:r>
              <a:rPr lang="zh-CN" altLang="en-US" smtClean="0"/>
              <a:t>；</a:t>
            </a:r>
          </a:p>
          <a:p>
            <a:pPr lvl="2" eaLnBrk="1" hangingPunct="1"/>
            <a:r>
              <a:rPr lang="zh-CN" altLang="en-US" smtClean="0"/>
              <a:t>系统为每个段建立一个</a:t>
            </a:r>
            <a:r>
              <a:rPr lang="zh-CN" altLang="en-US" smtClean="0">
                <a:solidFill>
                  <a:srgbClr val="FF0000"/>
                </a:solidFill>
              </a:rPr>
              <a:t>页表</a:t>
            </a:r>
            <a:r>
              <a:rPr lang="zh-CN" altLang="en-US" smtClean="0"/>
              <a:t>；</a:t>
            </a:r>
          </a:p>
          <a:p>
            <a:pPr lvl="2" eaLnBrk="1" hangingPunct="1"/>
            <a:r>
              <a:rPr lang="zh-CN" altLang="en-US" smtClean="0"/>
              <a:t>段表给出每段的</a:t>
            </a:r>
            <a:r>
              <a:rPr lang="zh-CN" altLang="en-US" smtClean="0">
                <a:solidFill>
                  <a:srgbClr val="FF0000"/>
                </a:solidFill>
              </a:rPr>
              <a:t>页表基地址</a:t>
            </a:r>
            <a:r>
              <a:rPr lang="zh-CN" altLang="en-US" smtClean="0"/>
              <a:t>及</a:t>
            </a:r>
            <a:r>
              <a:rPr lang="zh-CN" altLang="en-US" smtClean="0">
                <a:solidFill>
                  <a:srgbClr val="FF0000"/>
                </a:solidFill>
              </a:rPr>
              <a:t>页表长度（</a:t>
            </a:r>
            <a:r>
              <a:rPr lang="zh-CN" altLang="en-US" b="1" smtClean="0">
                <a:solidFill>
                  <a:srgbClr val="00B050"/>
                </a:solidFill>
              </a:rPr>
              <a:t>段长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。</a:t>
            </a:r>
          </a:p>
          <a:p>
            <a:pPr lvl="2" eaLnBrk="1" hangingPunct="1"/>
            <a:r>
              <a:rPr lang="zh-CN" altLang="en-US" smtClean="0"/>
              <a:t>页表给出每页对应的</a:t>
            </a:r>
            <a:r>
              <a:rPr lang="zh-CN" altLang="en-US" smtClean="0">
                <a:solidFill>
                  <a:srgbClr val="FF0000"/>
                </a:solidFill>
              </a:rPr>
              <a:t>页框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574213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段页式地址映射：</a:t>
            </a:r>
            <a:r>
              <a:rPr lang="en-US" altLang="zh-CN" smtClean="0">
                <a:solidFill>
                  <a:srgbClr val="FF0000"/>
                </a:solidFill>
              </a:rPr>
              <a:t>VA</a:t>
            </a:r>
            <a:r>
              <a:rPr lang="en-US" altLang="zh-CN" smtClean="0"/>
              <a:t>(S, W’)  </a:t>
            </a:r>
            <a:r>
              <a:rPr lang="en-US" altLang="en-US" smtClean="0"/>
              <a:t>→</a:t>
            </a:r>
            <a:r>
              <a:rPr lang="en-US" altLang="zh-CN" smtClean="0"/>
              <a:t> (S, P, W) </a:t>
            </a:r>
            <a:r>
              <a:rPr lang="en-US" altLang="en-US" smtClean="0"/>
              <a:t>→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MA</a:t>
            </a:r>
            <a:endParaRPr lang="zh-CN" altLang="en-US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92163" y="765175"/>
          <a:ext cx="8424862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Visio" r:id="rId3" imgW="6543751" imgH="4698187" progId="">
                  <p:embed/>
                </p:oleObj>
              </mc:Choice>
              <mc:Fallback>
                <p:oleObj name="Visio" r:id="rId3" imgW="6543751" imgH="4698187" progId="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765175"/>
                        <a:ext cx="8424862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541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145521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22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1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145414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15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16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17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18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19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0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1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2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3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4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5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6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7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8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29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0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1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2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3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4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5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6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7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8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39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0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1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2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3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4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5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6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7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8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49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0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1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2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3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4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5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6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7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8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59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0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1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2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3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4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5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6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7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8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69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0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1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2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3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4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5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6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7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8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79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0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1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2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3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4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5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6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7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8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89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0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1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2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3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4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5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6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7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8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499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0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1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2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3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4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5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6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7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8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09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0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1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2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3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4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5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6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7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8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19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45520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145413" name="Rectangle 115"/>
          <p:cNvSpPr>
            <a:spLocks noChangeArrowheads="1"/>
          </p:cNvSpPr>
          <p:nvPr/>
        </p:nvSpPr>
        <p:spPr bwMode="gray">
          <a:xfrm>
            <a:off x="3240088" y="2852738"/>
            <a:ext cx="5543550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4.i386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Linux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存储管理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0" y="1484784"/>
            <a:ext cx="295232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1484782"/>
            <a:ext cx="2883400" cy="412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9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65175"/>
            <a:ext cx="9072562" cy="5360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静态地址映射</a:t>
            </a:r>
          </a:p>
          <a:p>
            <a:pPr lvl="1" eaLnBrk="1" hangingPunct="1"/>
            <a:r>
              <a:rPr lang="zh-CN" altLang="en-US" dirty="0" smtClean="0"/>
              <a:t>逻辑地址：</a:t>
            </a:r>
            <a:r>
              <a:rPr lang="en-US" altLang="zh-CN" dirty="0" smtClean="0"/>
              <a:t>VA(</a:t>
            </a:r>
            <a:r>
              <a:rPr lang="en-US" altLang="zh-CN" dirty="0" smtClean="0">
                <a:solidFill>
                  <a:srgbClr val="FF3300"/>
                </a:solidFill>
              </a:rPr>
              <a:t>V</a:t>
            </a:r>
            <a:r>
              <a:rPr lang="en-US" altLang="zh-CN" dirty="0" smtClean="0"/>
              <a:t>irtual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 )</a:t>
            </a:r>
          </a:p>
          <a:p>
            <a:pPr lvl="1" eaLnBrk="1" hangingPunct="1"/>
            <a:r>
              <a:rPr lang="zh-CN" altLang="en-US" dirty="0" smtClean="0"/>
              <a:t>装入基址：</a:t>
            </a:r>
            <a:r>
              <a:rPr lang="en-US" altLang="zh-CN" dirty="0" smtClean="0"/>
              <a:t>BA(</a:t>
            </a:r>
            <a:r>
              <a:rPr lang="en-US" altLang="zh-CN" dirty="0" smtClean="0">
                <a:solidFill>
                  <a:srgbClr val="FF3300"/>
                </a:solidFill>
              </a:rPr>
              <a:t>B</a:t>
            </a:r>
            <a:r>
              <a:rPr lang="en-US" altLang="zh-CN" dirty="0" smtClean="0"/>
              <a:t>ase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Register)</a:t>
            </a:r>
          </a:p>
          <a:p>
            <a:pPr lvl="1" eaLnBrk="1" hangingPunct="1"/>
            <a:r>
              <a:rPr lang="zh-CN" altLang="en-US" dirty="0" smtClean="0"/>
              <a:t>物理地址：</a:t>
            </a:r>
            <a:r>
              <a:rPr lang="en-US" altLang="zh-CN" dirty="0" smtClean="0"/>
              <a:t>MA(</a:t>
            </a:r>
            <a:r>
              <a:rPr lang="en-US" altLang="zh-CN" dirty="0" smtClean="0">
                <a:solidFill>
                  <a:srgbClr val="FF3300"/>
                </a:solidFill>
              </a:rPr>
              <a:t>M</a:t>
            </a:r>
            <a:r>
              <a:rPr lang="en-US" altLang="zh-CN" dirty="0" smtClean="0"/>
              <a:t>emory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Register)</a:t>
            </a:r>
          </a:p>
          <a:p>
            <a:pPr lvl="1" eaLnBrk="1" hangingPunct="1"/>
            <a:r>
              <a:rPr lang="en-US" altLang="zh-CN" dirty="0" smtClean="0">
                <a:solidFill>
                  <a:srgbClr val="FF3300"/>
                </a:solidFill>
              </a:rPr>
              <a:t>MA = BA + VA</a:t>
            </a:r>
          </a:p>
        </p:txBody>
      </p:sp>
    </p:spTree>
    <p:extLst>
      <p:ext uri="{BB962C8B-B14F-4D97-AF65-F5344CB8AC3E}">
        <p14:creationId xmlns:p14="http://schemas.microsoft.com/office/powerpoint/2010/main" val="39569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11385"/>
            <a:ext cx="5254625" cy="5355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dirty="0" smtClean="0"/>
              <a:t>86</a:t>
            </a:r>
            <a:r>
              <a:rPr lang="zh-CN" altLang="en-US" dirty="0"/>
              <a:t>的实模式（</a:t>
            </a:r>
            <a:r>
              <a:rPr lang="en-US" altLang="zh-CN" dirty="0"/>
              <a:t>Real Mode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5471591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实模式（</a:t>
            </a:r>
            <a:r>
              <a:rPr lang="en-US" altLang="zh-CN" sz="2400" dirty="0" smtClean="0"/>
              <a:t>Real Mode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20</a:t>
            </a:r>
            <a:r>
              <a:rPr lang="zh-CN" altLang="en-US" sz="2400" dirty="0" smtClean="0"/>
              <a:t>位地址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20</a:t>
            </a:r>
            <a:r>
              <a:rPr lang="zh-CN" altLang="en-US" sz="2400" dirty="0"/>
              <a:t>位</a:t>
            </a:r>
            <a:r>
              <a:rPr lang="en-US" altLang="zh-CN" sz="2400" dirty="0"/>
              <a:t>:1M</a:t>
            </a:r>
            <a:r>
              <a:rPr lang="zh-CN" altLang="en-US" sz="2400" dirty="0"/>
              <a:t>内存空间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段地址</a:t>
            </a:r>
            <a:r>
              <a:rPr lang="en-US" altLang="zh-CN" sz="2400" dirty="0" smtClean="0"/>
              <a:t>(16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偏移地址</a:t>
            </a:r>
            <a:r>
              <a:rPr lang="en-US" altLang="zh-CN" sz="2400" dirty="0" smtClean="0"/>
              <a:t>(16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段地址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字节对齐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2440" y="753755"/>
            <a:ext cx="31908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35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x</a:t>
            </a:r>
            <a:r>
              <a:rPr lang="en-US" altLang="zh-CN" dirty="0" smtClean="0"/>
              <a:t>86</a:t>
            </a:r>
            <a:r>
              <a:rPr lang="zh-CN" altLang="en-US" dirty="0" smtClean="0"/>
              <a:t>的</a:t>
            </a:r>
            <a:r>
              <a:rPr lang="zh-CN" altLang="en-US" dirty="0"/>
              <a:t>段页硬件机制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保护模式（</a:t>
            </a:r>
            <a:r>
              <a:rPr lang="en-US" altLang="zh-CN" sz="2400" dirty="0" smtClean="0"/>
              <a:t>Protect Mode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位地址空间：</a:t>
            </a:r>
            <a:r>
              <a:rPr lang="en-US" altLang="zh-CN" sz="2400" dirty="0" smtClean="0"/>
              <a:t>4G</a:t>
            </a:r>
            <a:r>
              <a:rPr lang="zh-CN" altLang="en-US" sz="2400" dirty="0" smtClean="0"/>
              <a:t>物理内存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支持多任务，能够快速地进行任务切换和保护任务环境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支持资源共享，能保证代码和数据的安全和任务隔离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支持分段机制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分页机制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增加了新的</a:t>
            </a:r>
            <a:r>
              <a:rPr lang="zh-CN" altLang="en-US" sz="2400" dirty="0"/>
              <a:t>寄存器</a:t>
            </a:r>
            <a:endParaRPr lang="zh-CN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EAX~EDX(32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CR0~CR4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GDTR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LDTR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IDTR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……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13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201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</a:rPr>
              <a:t>保护模式的寄存器模型</a:t>
            </a:r>
            <a:endParaRPr lang="zh-CN" altLang="en-US" smtClean="0"/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88" y="1071563"/>
            <a:ext cx="3194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98563"/>
            <a:ext cx="398621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201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  <a:endParaRPr lang="zh-CN" altLang="en-US" smtClean="0"/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50532" name="Picture 2" descr="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75" y="714375"/>
            <a:ext cx="8658225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6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  <a:r>
              <a:rPr kumimoji="1" lang="en-US" altLang="zh-CN" dirty="0" smtClean="0">
                <a:latin typeface="Times New Roman" pitchFamily="18" charset="0"/>
              </a:rPr>
              <a:t>CR0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CR0</a:t>
            </a:r>
            <a:r>
              <a:rPr kumimoji="1" lang="zh-CN" altLang="en-US" dirty="0">
                <a:latin typeface="Times New Roman" pitchFamily="18" charset="0"/>
              </a:rPr>
              <a:t>的低</a:t>
            </a:r>
            <a:r>
              <a:rPr kumimoji="1" lang="en-US" altLang="zh-CN" dirty="0">
                <a:latin typeface="Times New Roman" pitchFamily="18" charset="0"/>
              </a:rPr>
              <a:t>5</a:t>
            </a:r>
            <a:r>
              <a:rPr kumimoji="1" lang="zh-CN" altLang="en-US" dirty="0">
                <a:latin typeface="Times New Roman" pitchFamily="18" charset="0"/>
              </a:rPr>
              <a:t>位组成机器状态字（</a:t>
            </a:r>
            <a:r>
              <a:rPr kumimoji="1" lang="en-US" altLang="zh-CN" dirty="0">
                <a:latin typeface="Times New Roman" pitchFamily="18" charset="0"/>
              </a:rPr>
              <a:t>MSW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kumimoji="1" lang="zh-CN" altLang="en-US" dirty="0">
              <a:latin typeface="Times New Roman" pitchFamily="18" charset="0"/>
            </a:endParaRPr>
          </a:p>
          <a:p>
            <a:pPr lvl="1"/>
            <a:r>
              <a:rPr kumimoji="1" lang="en-US" altLang="zh-CN" dirty="0">
                <a:latin typeface="Times New Roman" pitchFamily="18" charset="0"/>
              </a:rPr>
              <a:t>PE:	0——</a:t>
            </a:r>
            <a:r>
              <a:rPr kumimoji="1" lang="zh-CN" altLang="en-US" dirty="0">
                <a:latin typeface="Times New Roman" pitchFamily="18" charset="0"/>
              </a:rPr>
              <a:t>实模式；</a:t>
            </a:r>
            <a:r>
              <a:rPr kumimoji="1" lang="en-US" altLang="zh-CN" dirty="0">
                <a:latin typeface="Times New Roman" pitchFamily="18" charset="0"/>
              </a:rPr>
              <a:t>1——</a:t>
            </a:r>
            <a:r>
              <a:rPr kumimoji="1" lang="zh-CN" altLang="en-US" dirty="0">
                <a:latin typeface="Times New Roman" pitchFamily="18" charset="0"/>
              </a:rPr>
              <a:t>保护模式</a:t>
            </a:r>
          </a:p>
          <a:p>
            <a:pPr lvl="1"/>
            <a:r>
              <a:rPr kumimoji="1" lang="en-US" altLang="zh-CN" dirty="0">
                <a:latin typeface="Times New Roman" pitchFamily="18" charset="0"/>
              </a:rPr>
              <a:t>MP:	1(</a:t>
            </a:r>
            <a:r>
              <a:rPr kumimoji="1" lang="zh-CN" altLang="en-US" dirty="0">
                <a:latin typeface="Times New Roman" pitchFamily="18" charset="0"/>
              </a:rPr>
              <a:t>系统有数学协处理器时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</a:p>
          <a:p>
            <a:pPr lvl="1"/>
            <a:r>
              <a:rPr kumimoji="1" lang="en-US" altLang="zh-CN" dirty="0">
                <a:latin typeface="Times New Roman" pitchFamily="18" charset="0"/>
              </a:rPr>
              <a:t>EM:	0</a:t>
            </a:r>
            <a:r>
              <a:rPr kumimoji="1" lang="zh-CN" altLang="en-US" dirty="0">
                <a:latin typeface="Times New Roman" pitchFamily="18" charset="0"/>
              </a:rPr>
              <a:t>（仿真协处理器）</a:t>
            </a:r>
          </a:p>
          <a:p>
            <a:pPr lvl="1"/>
            <a:r>
              <a:rPr kumimoji="1" lang="en-US" altLang="zh-CN" dirty="0">
                <a:latin typeface="Times New Roman" pitchFamily="18" charset="0"/>
              </a:rPr>
              <a:t>TS:	</a:t>
            </a:r>
            <a:r>
              <a:rPr kumimoji="1" lang="zh-CN" altLang="zh-CN" dirty="0">
                <a:latin typeface="Times New Roman" pitchFamily="18" charset="0"/>
              </a:rPr>
              <a:t>任务切换，切换任务时自动设置</a:t>
            </a:r>
          </a:p>
          <a:p>
            <a:pPr lvl="1"/>
            <a:r>
              <a:rPr kumimoji="1" lang="en-US" altLang="zh-CN" dirty="0">
                <a:latin typeface="Times New Roman" pitchFamily="18" charset="0"/>
              </a:rPr>
              <a:t>ET:	1(</a:t>
            </a:r>
            <a:r>
              <a:rPr kumimoji="1" lang="zh-CN" altLang="zh-CN" dirty="0">
                <a:latin typeface="Times New Roman" pitchFamily="18" charset="0"/>
              </a:rPr>
              <a:t>协处理器的类型</a:t>
            </a:r>
            <a:r>
              <a:rPr kumimoji="1" lang="en-US" altLang="zh-CN" dirty="0" smtClean="0">
                <a:latin typeface="Times New Roman" pitchFamily="18" charset="0"/>
              </a:rPr>
              <a:t>)</a:t>
            </a:r>
          </a:p>
          <a:p>
            <a:r>
              <a:rPr kumimoji="1" lang="en-US" altLang="zh-CN" b="1" dirty="0">
                <a:latin typeface="Times New Roman" pitchFamily="18" charset="0"/>
              </a:rPr>
              <a:t>CR0</a:t>
            </a:r>
            <a:r>
              <a:rPr kumimoji="1" lang="zh-CN" altLang="zh-CN" b="1" dirty="0">
                <a:latin typeface="Times New Roman" pitchFamily="18" charset="0"/>
              </a:rPr>
              <a:t>中的</a:t>
            </a:r>
            <a:r>
              <a:rPr kumimoji="1" lang="en-US" altLang="zh-CN" b="1" dirty="0">
                <a:latin typeface="Times New Roman" pitchFamily="18" charset="0"/>
              </a:rPr>
              <a:t>PG</a:t>
            </a:r>
            <a:r>
              <a:rPr kumimoji="1" lang="zh-CN" altLang="zh-CN" b="1" dirty="0">
                <a:latin typeface="Times New Roman" pitchFamily="18" charset="0"/>
              </a:rPr>
              <a:t>位设置为1，表示允许</a:t>
            </a:r>
            <a:r>
              <a:rPr kumimoji="1" lang="zh-CN" altLang="zh-CN" b="1" dirty="0">
                <a:solidFill>
                  <a:srgbClr val="FF0000"/>
                </a:solidFill>
                <a:latin typeface="Times New Roman" pitchFamily="18" charset="0"/>
              </a:rPr>
              <a:t>分页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" y="4509120"/>
            <a:ext cx="8998024" cy="144016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9432800" y="5949280"/>
            <a:ext cx="0" cy="54319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791840" y="5949280"/>
            <a:ext cx="0" cy="54319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27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控制寄存器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CR2</a:t>
            </a:r>
          </a:p>
          <a:p>
            <a:pPr lvl="1"/>
            <a:r>
              <a:rPr kumimoji="1" lang="zh-CN" altLang="zh-CN" sz="2400" dirty="0">
                <a:latin typeface="Times New Roman" pitchFamily="18" charset="0"/>
              </a:rPr>
              <a:t>如果发生缺页，</a:t>
            </a:r>
            <a:r>
              <a:rPr kumimoji="1" lang="zh-CN" altLang="en-US" sz="2400" dirty="0">
                <a:latin typeface="Times New Roman" pitchFamily="18" charset="0"/>
              </a:rPr>
              <a:t>引发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itchFamily="18" charset="0"/>
              </a:rPr>
              <a:t>缺页的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线性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kumimoji="1" lang="zh-CN" altLang="zh-CN" sz="2400" dirty="0">
                <a:latin typeface="Times New Roman" pitchFamily="18" charset="0"/>
              </a:rPr>
              <a:t>保存在</a:t>
            </a:r>
            <a:r>
              <a:rPr kumimoji="1" lang="en-US" altLang="zh-CN" sz="2400" dirty="0">
                <a:latin typeface="Times New Roman" pitchFamily="18" charset="0"/>
              </a:rPr>
              <a:t>CR2</a:t>
            </a:r>
            <a:r>
              <a:rPr kumimoji="1" lang="zh-CN" altLang="zh-CN" sz="2400" dirty="0" smtClean="0">
                <a:latin typeface="Times New Roman" pitchFamily="18" charset="0"/>
              </a:rPr>
              <a:t>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8" y="2132856"/>
            <a:ext cx="8582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控制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寄存器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CR3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lang="en-US" altLang="zh-CN" kern="1200" dirty="0">
                <a:solidFill>
                  <a:srgbClr val="FF0000"/>
                </a:solidFill>
                <a:latin typeface="Gulim" pitchFamily="34" charset="-127"/>
                <a:ea typeface="宋体" pitchFamily="2" charset="-122"/>
                <a:cs typeface="Tahoma" pitchFamily="34" charset="0"/>
              </a:rPr>
              <a:t>PDBR】</a:t>
            </a:r>
            <a:endParaRPr kumimoji="1"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/>
            <a:r>
              <a:rPr kumimoji="1" lang="en-US" altLang="zh-CN" sz="2400" dirty="0" smtClean="0">
                <a:latin typeface="Times New Roman" pitchFamily="18" charset="0"/>
              </a:rPr>
              <a:t>CR3</a:t>
            </a:r>
            <a:r>
              <a:rPr kumimoji="1" lang="zh-CN" altLang="zh-CN" sz="2400" dirty="0" smtClean="0">
                <a:latin typeface="Times New Roman" pitchFamily="18" charset="0"/>
              </a:rPr>
              <a:t>包含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itchFamily="18" charset="0"/>
              </a:rPr>
              <a:t>页目录</a:t>
            </a:r>
            <a:r>
              <a:rPr kumimoji="1" lang="zh-CN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基址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dirty="0" smtClean="0">
                <a:latin typeface="Times New Roman" pitchFamily="18" charset="0"/>
              </a:rPr>
              <a:t>高</a:t>
            </a:r>
            <a:r>
              <a:rPr kumimoji="1" lang="en-US" altLang="zh-CN" sz="2400" dirty="0" smtClean="0">
                <a:latin typeface="Times New Roman" pitchFamily="18" charset="0"/>
              </a:rPr>
              <a:t>20</a:t>
            </a:r>
            <a:r>
              <a:rPr kumimoji="1" lang="zh-CN" altLang="en-US" sz="2400" dirty="0" smtClean="0">
                <a:latin typeface="Times New Roman" pitchFamily="18" charset="0"/>
              </a:rPr>
              <a:t>位</a:t>
            </a:r>
            <a:endParaRPr kumimoji="1" lang="zh-CN" altLang="zh-CN" sz="2400" dirty="0">
              <a:latin typeface="Times New Roman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12" y="1700808"/>
            <a:ext cx="602184" cy="604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6" y="2132856"/>
            <a:ext cx="856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x86 </a:t>
            </a:r>
            <a:r>
              <a:rPr lang="en-US" altLang="zh-CN" dirty="0"/>
              <a:t>CPU </a:t>
            </a:r>
            <a:r>
              <a:rPr lang="zh-CN" altLang="en-US" dirty="0"/>
              <a:t>架构下的三</a:t>
            </a:r>
            <a:r>
              <a:rPr lang="zh-CN" altLang="en-US" dirty="0" smtClean="0"/>
              <a:t>种地址</a:t>
            </a:r>
            <a:endParaRPr lang="zh-CN" altLang="en-US" dirty="0"/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617091" y="1628800"/>
            <a:ext cx="48625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逻辑地址</a:t>
            </a:r>
            <a:r>
              <a:rPr lang="zh-CN" altLang="en-US" dirty="0"/>
              <a:t>：汇编语言 </a:t>
            </a:r>
            <a:r>
              <a:rPr lang="en-US" altLang="zh-CN" dirty="0"/>
              <a:t>(</a:t>
            </a:r>
            <a:r>
              <a:rPr lang="zh-CN" altLang="en-US" dirty="0"/>
              <a:t>段</a:t>
            </a:r>
            <a:r>
              <a:rPr lang="en-US" altLang="zh-CN" dirty="0"/>
              <a:t>:</a:t>
            </a:r>
            <a:r>
              <a:rPr lang="zh-CN" altLang="en-US" dirty="0"/>
              <a:t>偏移</a:t>
            </a:r>
            <a:r>
              <a:rPr lang="en-US" altLang="zh-CN" dirty="0"/>
              <a:t>) </a:t>
            </a:r>
          </a:p>
          <a:p>
            <a:pPr>
              <a:buNone/>
            </a:pPr>
            <a:r>
              <a:rPr kumimoji="0" lang="en-US" altLang="zh-CN" dirty="0"/>
              <a:t>	</a:t>
            </a:r>
            <a:r>
              <a:rPr kumimoji="0" lang="en-US" altLang="zh-CN" dirty="0" err="1"/>
              <a:t>mov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 BX,  1000H</a:t>
            </a:r>
            <a:endParaRPr kumimoji="0" lang="en-US" altLang="zh-CN" dirty="0"/>
          </a:p>
          <a:p>
            <a:pPr>
              <a:buNone/>
            </a:pPr>
            <a:r>
              <a:rPr kumimoji="0" lang="en-US" altLang="zh-CN" dirty="0"/>
              <a:t>         	</a:t>
            </a:r>
            <a:r>
              <a:rPr kumimoji="0" lang="en-US" altLang="zh-CN" dirty="0" err="1"/>
              <a:t>mov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 DS,  BX</a:t>
            </a:r>
            <a:endParaRPr kumimoji="0" lang="en-US" altLang="zh-CN" dirty="0"/>
          </a:p>
          <a:p>
            <a:pPr>
              <a:buNone/>
            </a:pPr>
            <a:r>
              <a:rPr kumimoji="0" lang="en-US" altLang="zh-CN" dirty="0"/>
              <a:t>         	</a:t>
            </a:r>
            <a:r>
              <a:rPr kumimoji="0" lang="en-US" altLang="zh-CN" dirty="0" err="1">
                <a:solidFill>
                  <a:srgbClr val="FF0000"/>
                </a:solidFill>
              </a:rPr>
              <a:t>mov</a:t>
            </a:r>
            <a:r>
              <a:rPr kumimoji="0" lang="en-US" altLang="zh-CN" dirty="0">
                <a:solidFill>
                  <a:srgbClr val="FF0000"/>
                </a:solidFill>
              </a:rPr>
              <a:t> </a:t>
            </a:r>
            <a:r>
              <a:rPr kumimoji="0" lang="en-US" altLang="zh-CN" dirty="0" smtClean="0">
                <a:solidFill>
                  <a:srgbClr val="FF0000"/>
                </a:solidFill>
              </a:rPr>
              <a:t> AL, [</a:t>
            </a:r>
            <a:r>
              <a:rPr kumimoji="0" lang="en-US" altLang="zh-CN" dirty="0">
                <a:solidFill>
                  <a:srgbClr val="FF0000"/>
                </a:solidFill>
              </a:rPr>
              <a:t>10H]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590103" y="3303613"/>
            <a:ext cx="49815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线性地址</a:t>
            </a:r>
            <a:r>
              <a:rPr lang="zh-CN" altLang="en-US"/>
              <a:t>：由逻辑地址转换得到</a:t>
            </a:r>
            <a:endParaRPr kumimoji="0" lang="zh-CN" altLang="en-US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75816" y="4663149"/>
            <a:ext cx="828675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物理地址</a:t>
            </a:r>
            <a:r>
              <a:rPr lang="zh-CN" altLang="en-US" dirty="0"/>
              <a:t>：未分页  </a:t>
            </a:r>
            <a:r>
              <a:rPr lang="zh-CN" altLang="en-US" dirty="0" smtClean="0"/>
              <a:t>     线性</a:t>
            </a:r>
            <a:r>
              <a:rPr lang="zh-CN" altLang="en-US" dirty="0"/>
              <a:t>地址  </a:t>
            </a:r>
            <a:r>
              <a:rPr lang="en-US" altLang="zh-CN" dirty="0"/>
              <a:t>==  </a:t>
            </a:r>
            <a:r>
              <a:rPr lang="zh-CN" altLang="en-US" dirty="0"/>
              <a:t>物理地址</a:t>
            </a:r>
          </a:p>
          <a:p>
            <a:pPr>
              <a:buNone/>
            </a:pPr>
            <a:r>
              <a:rPr lang="zh-CN" altLang="en-US" dirty="0"/>
              <a:t>		  </a:t>
            </a:r>
            <a:r>
              <a:rPr lang="zh-CN" altLang="en-US" dirty="0" smtClean="0"/>
              <a:t>分页      线性</a:t>
            </a:r>
            <a:r>
              <a:rPr lang="zh-CN" altLang="en-US" dirty="0"/>
              <a:t>地址  </a:t>
            </a:r>
            <a:r>
              <a:rPr lang="en-US" altLang="zh-CN" dirty="0"/>
              <a:t>!=   </a:t>
            </a:r>
            <a:r>
              <a:rPr lang="zh-CN" altLang="en-US" dirty="0"/>
              <a:t>物理地址</a:t>
            </a:r>
            <a:endParaRPr kumimoji="0"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111178" y="1649438"/>
            <a:ext cx="4886325" cy="2133600"/>
            <a:chOff x="4111178" y="1649438"/>
            <a:chExt cx="4886325" cy="2133600"/>
          </a:xfrm>
        </p:grpSpPr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4111178" y="1649438"/>
              <a:ext cx="4886325" cy="2133600"/>
              <a:chOff x="2622" y="2406"/>
              <a:chExt cx="3078" cy="1344"/>
            </a:xfrm>
          </p:grpSpPr>
          <p:sp>
            <p:nvSpPr>
              <p:cNvPr id="7" name="Text Box 41"/>
              <p:cNvSpPr txBox="1">
                <a:spLocks noChangeArrowheads="1"/>
              </p:cNvSpPr>
              <p:nvPr/>
            </p:nvSpPr>
            <p:spPr bwMode="auto">
              <a:xfrm>
                <a:off x="3677" y="2406"/>
                <a:ext cx="1865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buNone/>
                </a:pPr>
                <a:r>
                  <a:rPr kumimoji="0" lang="en-US" altLang="zh-CN" dirty="0"/>
                  <a:t>1000H	   </a:t>
                </a:r>
                <a:r>
                  <a:rPr kumimoji="0" lang="en-US" altLang="zh-CN" dirty="0" smtClean="0"/>
                  <a:t>DS</a:t>
                </a:r>
                <a:r>
                  <a:rPr kumimoji="0" lang="zh-CN" altLang="en-US" dirty="0" smtClean="0"/>
                  <a:t>左移 </a:t>
                </a:r>
                <a:r>
                  <a:rPr kumimoji="0" lang="en-US" altLang="zh-CN" dirty="0"/>
                  <a:t>4 </a:t>
                </a:r>
                <a:r>
                  <a:rPr kumimoji="0" lang="zh-CN" altLang="en-US" dirty="0"/>
                  <a:t>位</a:t>
                </a:r>
              </a:p>
            </p:txBody>
          </p:sp>
          <p:sp>
            <p:nvSpPr>
              <p:cNvPr id="8" name="Line 42"/>
              <p:cNvSpPr>
                <a:spLocks noChangeShapeType="1"/>
              </p:cNvSpPr>
              <p:nvPr/>
            </p:nvSpPr>
            <p:spPr bwMode="auto">
              <a:xfrm>
                <a:off x="3963" y="2687"/>
                <a:ext cx="5" cy="18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9" name="Text Box 43"/>
              <p:cNvSpPr txBox="1">
                <a:spLocks noChangeArrowheads="1"/>
              </p:cNvSpPr>
              <p:nvPr/>
            </p:nvSpPr>
            <p:spPr bwMode="auto">
              <a:xfrm>
                <a:off x="3576" y="2866"/>
                <a:ext cx="1865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buNone/>
                </a:pPr>
                <a:r>
                  <a:rPr kumimoji="0" lang="en-US" altLang="zh-CN" dirty="0"/>
                  <a:t>10000H   </a:t>
                </a:r>
                <a:r>
                  <a:rPr kumimoji="0"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kumimoji="0" lang="zh-CN" altLang="en-US" dirty="0">
                    <a:solidFill>
                      <a:srgbClr val="FF0000"/>
                    </a:solidFill>
                  </a:rPr>
                  <a:t>实模式下</a:t>
                </a:r>
                <a:r>
                  <a:rPr kumimoji="0" lang="en-US" altLang="zh-CN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0" name="Text Box 44"/>
              <p:cNvSpPr txBox="1">
                <a:spLocks noChangeArrowheads="1"/>
              </p:cNvSpPr>
              <p:nvPr/>
            </p:nvSpPr>
            <p:spPr bwMode="auto">
              <a:xfrm>
                <a:off x="3566" y="3140"/>
                <a:ext cx="2134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buNone/>
                </a:pPr>
                <a:r>
                  <a:rPr kumimoji="0" lang="en-US" altLang="zh-CN"/>
                  <a:t>+    10H    </a:t>
                </a:r>
                <a:r>
                  <a:rPr kumimoji="0" lang="zh-CN" altLang="en-US"/>
                  <a:t>加上段内偏移</a:t>
                </a:r>
                <a:endParaRPr kumimoji="0" lang="zh-CN" altLang="en-US" sz="2000"/>
              </a:p>
            </p:txBody>
          </p:sp>
          <p:sp>
            <p:nvSpPr>
              <p:cNvPr id="11" name="Text Box 45"/>
              <p:cNvSpPr txBox="1">
                <a:spLocks noChangeArrowheads="1"/>
              </p:cNvSpPr>
              <p:nvPr/>
            </p:nvSpPr>
            <p:spPr bwMode="auto">
              <a:xfrm>
                <a:off x="3572" y="3456"/>
                <a:ext cx="1362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buNone/>
                </a:pPr>
                <a:r>
                  <a:rPr kumimoji="0" lang="en-US" altLang="zh-CN"/>
                  <a:t>10010H</a:t>
                </a:r>
                <a:endParaRPr kumimoji="0" lang="en-US" altLang="zh-CN" sz="2000"/>
              </a:p>
            </p:txBody>
          </p:sp>
          <p:sp>
            <p:nvSpPr>
              <p:cNvPr id="12" name="AutoShape 46"/>
              <p:cNvSpPr>
                <a:spLocks noChangeArrowheads="1"/>
              </p:cNvSpPr>
              <p:nvPr/>
            </p:nvSpPr>
            <p:spPr bwMode="auto">
              <a:xfrm>
                <a:off x="2622" y="2755"/>
                <a:ext cx="944" cy="503"/>
              </a:xfrm>
              <a:prstGeom prst="leftRightArrow">
                <a:avLst>
                  <a:gd name="adj1" fmla="val 50000"/>
                  <a:gd name="adj2" fmla="val 70507"/>
                </a:avLst>
              </a:prstGeom>
              <a:solidFill>
                <a:srgbClr val="FF0000"/>
              </a:solidFill>
              <a:ln w="38100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 bwMode="auto">
            <a:xfrm flipV="1">
              <a:off x="5384353" y="3278238"/>
              <a:ext cx="3312368" cy="2222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791840" y="3901258"/>
            <a:ext cx="60486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  保护模式下，</a:t>
            </a:r>
            <a:r>
              <a:rPr lang="en-US" altLang="zh-CN" sz="2400" dirty="0" smtClean="0">
                <a:solidFill>
                  <a:srgbClr val="0000FF"/>
                </a:solidFill>
              </a:rPr>
              <a:t>DS</a:t>
            </a:r>
            <a:r>
              <a:rPr lang="zh-CN" altLang="en-US" sz="2400" dirty="0" smtClean="0">
                <a:solidFill>
                  <a:srgbClr val="0000FF"/>
                </a:solidFill>
              </a:rPr>
              <a:t>不能再理解为段基址！</a:t>
            </a:r>
            <a:endParaRPr kumimoji="0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0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9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x86 </a:t>
            </a:r>
            <a:r>
              <a:rPr lang="en-US" altLang="zh-CN" dirty="0"/>
              <a:t>CPU </a:t>
            </a:r>
            <a:r>
              <a:rPr lang="zh-CN" altLang="en-US" dirty="0"/>
              <a:t>架构下的三种地址</a:t>
            </a:r>
          </a:p>
          <a:p>
            <a:pPr lvl="1" eaLnBrk="1" hangingPunct="1"/>
            <a:r>
              <a:rPr lang="zh-CN" altLang="en-US" dirty="0" smtClean="0"/>
              <a:t>第一级：段机制（</a:t>
            </a:r>
            <a:r>
              <a:rPr lang="zh-CN" altLang="en-US" dirty="0" smtClean="0">
                <a:solidFill>
                  <a:srgbClr val="FF3300"/>
                </a:solidFill>
              </a:rPr>
              <a:t>逻辑地址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3300"/>
                </a:solidFill>
              </a:rPr>
              <a:t>线性地址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第二级：分页机制（</a:t>
            </a:r>
            <a:r>
              <a:rPr lang="zh-CN" altLang="en-US" dirty="0" smtClean="0">
                <a:solidFill>
                  <a:srgbClr val="FF3300"/>
                </a:solidFill>
              </a:rPr>
              <a:t>线性地址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3300"/>
                </a:solidFill>
              </a:rPr>
              <a:t>物理地址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sz="2400" dirty="0" smtClean="0"/>
              <a:t>MMU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Memory Management Unit</a:t>
            </a:r>
            <a:r>
              <a:rPr lang="zh-CN" altLang="en-US" sz="2400" dirty="0" smtClean="0"/>
              <a:t>，执行地址映射过程</a:t>
            </a:r>
          </a:p>
        </p:txBody>
      </p:sp>
      <p:pic>
        <p:nvPicPr>
          <p:cNvPr id="151558" name="Picture 50" descr="新建 BMP 图像 (4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625" y="2528366"/>
            <a:ext cx="8893175" cy="1836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5146550" y="2676004"/>
            <a:ext cx="2786063" cy="16605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9574782" cy="584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段与段描述符（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）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段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一段连续内存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段描述符</a:t>
            </a:r>
            <a:r>
              <a:rPr lang="en-US" altLang="zh-CN" sz="2400" dirty="0">
                <a:solidFill>
                  <a:srgbClr val="FF3300"/>
                </a:solidFill>
              </a:rPr>
              <a:t>Descriptor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>
                <a:solidFill>
                  <a:srgbClr val="FF3300"/>
                </a:solidFill>
              </a:rPr>
              <a:t>描述段的属性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字节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lvl="2" eaLnBrk="1" hangingPunct="1"/>
            <a:r>
              <a:rPr lang="zh-CN" altLang="en-US" sz="2400" dirty="0" smtClean="0"/>
              <a:t>段基址</a:t>
            </a:r>
          </a:p>
          <a:p>
            <a:pPr lvl="2" eaLnBrk="1" hangingPunct="1"/>
            <a:r>
              <a:rPr lang="zh-CN" altLang="en-US" sz="2400" dirty="0" smtClean="0"/>
              <a:t>段界限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段属性</a:t>
            </a:r>
          </a:p>
          <a:p>
            <a:pPr lvl="3" eaLnBrk="1" hangingPunct="1"/>
            <a:r>
              <a:rPr lang="zh-CN" altLang="en-US" sz="2400" dirty="0" smtClean="0"/>
              <a:t>段类型</a:t>
            </a:r>
          </a:p>
          <a:p>
            <a:pPr lvl="3" eaLnBrk="1" hangingPunct="1"/>
            <a:r>
              <a:rPr lang="zh-CN" altLang="en-US" sz="2400" dirty="0" smtClean="0"/>
              <a:t>访问该段所需最小特权级</a:t>
            </a:r>
          </a:p>
          <a:p>
            <a:pPr lvl="3" eaLnBrk="1" hangingPunct="1"/>
            <a:r>
              <a:rPr lang="zh-CN" altLang="en-US" sz="2400" dirty="0" smtClean="0"/>
              <a:t>是否在内存</a:t>
            </a:r>
          </a:p>
          <a:p>
            <a:pPr lvl="3" eaLnBrk="1" hangingPunct="1"/>
            <a:r>
              <a:rPr lang="en-US" altLang="zh-CN" sz="2400" dirty="0" smtClean="0"/>
              <a:t>…</a:t>
            </a:r>
            <a:endParaRPr lang="zh-CN" altLang="en-US" sz="2400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594145" y="836712"/>
            <a:ext cx="1511300" cy="5400675"/>
            <a:chOff x="3703" y="983"/>
            <a:chExt cx="952" cy="2668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586207" y="170088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7586207" y="355190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AutoShape 23"/>
          <p:cNvSpPr>
            <a:spLocks/>
          </p:cNvSpPr>
          <p:nvPr/>
        </p:nvSpPr>
        <p:spPr bwMode="auto">
          <a:xfrm>
            <a:off x="7422695" y="1734221"/>
            <a:ext cx="114300" cy="1789112"/>
          </a:xfrm>
          <a:prstGeom prst="leftBrace">
            <a:avLst>
              <a:gd name="adj1" fmla="val 13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192440" y="2391346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数据段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586207" y="214538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7586207" y="2505746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857670" y="2146971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操作数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599924" y="4026322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599924" y="5877347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7436412" y="4059660"/>
            <a:ext cx="114300" cy="1789112"/>
          </a:xfrm>
          <a:prstGeom prst="leftBrace">
            <a:avLst>
              <a:gd name="adj1" fmla="val 13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192440" y="471678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代码段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599924" y="4470822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7599924" y="483118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871387" y="4472410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指令码</a:t>
            </a:r>
            <a:endParaRPr kumimoji="1" lang="zh-CN" alt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65175"/>
            <a:ext cx="9072562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静态地址映射</a:t>
            </a:r>
          </a:p>
          <a:p>
            <a:pPr lvl="1" eaLnBrk="1" hangingPunct="1"/>
            <a:r>
              <a:rPr lang="zh-CN" altLang="en-US" smtClean="0"/>
              <a:t>逻辑地址：</a:t>
            </a:r>
            <a:r>
              <a:rPr lang="en-US" altLang="zh-CN" smtClean="0"/>
              <a:t>VA(</a:t>
            </a:r>
            <a:r>
              <a:rPr lang="en-US" altLang="zh-CN" smtClean="0">
                <a:solidFill>
                  <a:srgbClr val="FF3300"/>
                </a:solidFill>
              </a:rPr>
              <a:t>V</a:t>
            </a:r>
            <a:r>
              <a:rPr lang="en-US" altLang="zh-CN" smtClean="0"/>
              <a:t>irtual 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ddr. Register )</a:t>
            </a:r>
          </a:p>
          <a:p>
            <a:pPr lvl="1" eaLnBrk="1" hangingPunct="1"/>
            <a:r>
              <a:rPr lang="zh-CN" altLang="en-US" smtClean="0"/>
              <a:t>装入基址：</a:t>
            </a:r>
            <a:r>
              <a:rPr lang="en-US" altLang="zh-CN" smtClean="0"/>
              <a:t>BA(</a:t>
            </a:r>
            <a:r>
              <a:rPr lang="en-US" altLang="zh-CN" smtClean="0">
                <a:solidFill>
                  <a:srgbClr val="FF3300"/>
                </a:solidFill>
              </a:rPr>
              <a:t>B</a:t>
            </a:r>
            <a:r>
              <a:rPr lang="en-US" altLang="zh-CN" smtClean="0"/>
              <a:t>ase 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ddr. Register)</a:t>
            </a:r>
          </a:p>
          <a:p>
            <a:pPr lvl="1" eaLnBrk="1" hangingPunct="1"/>
            <a:r>
              <a:rPr lang="zh-CN" altLang="en-US" smtClean="0"/>
              <a:t>物理地址：</a:t>
            </a:r>
            <a:r>
              <a:rPr lang="en-US" altLang="zh-CN" smtClean="0"/>
              <a:t>MA(</a:t>
            </a:r>
            <a:r>
              <a:rPr lang="en-US" altLang="zh-CN" smtClean="0">
                <a:solidFill>
                  <a:srgbClr val="FF3300"/>
                </a:solidFill>
              </a:rPr>
              <a:t>M</a:t>
            </a:r>
            <a:r>
              <a:rPr lang="en-US" altLang="zh-CN" smtClean="0"/>
              <a:t>emory 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ddr. Register)</a:t>
            </a:r>
          </a:p>
          <a:p>
            <a:pPr lvl="1" eaLnBrk="1" hangingPunct="1"/>
            <a:r>
              <a:rPr lang="en-US" altLang="zh-CN" smtClean="0">
                <a:solidFill>
                  <a:srgbClr val="FF3300"/>
                </a:solidFill>
              </a:rPr>
              <a:t>MA = BA + VA</a:t>
            </a:r>
          </a:p>
          <a:p>
            <a:pPr eaLnBrk="1" hangingPunct="1"/>
            <a:r>
              <a:rPr lang="zh-CN" altLang="en-US" b="0" smtClean="0"/>
              <a:t>例子</a:t>
            </a:r>
          </a:p>
          <a:p>
            <a:pPr lvl="1" eaLnBrk="1" hangingPunct="1"/>
            <a:r>
              <a:rPr lang="zh-CN" altLang="en-US" smtClean="0"/>
              <a:t>逻辑地址：</a:t>
            </a:r>
            <a:r>
              <a:rPr lang="en-US" altLang="zh-CN" smtClean="0"/>
              <a:t>VA =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F0000"/>
                </a:solidFill>
              </a:rPr>
              <a:t>(X)</a:t>
            </a:r>
            <a:r>
              <a:rPr lang="en-US" altLang="zh-CN" smtClean="0"/>
              <a:t> = 1234</a:t>
            </a:r>
          </a:p>
          <a:p>
            <a:pPr lvl="1" eaLnBrk="1" hangingPunct="1"/>
            <a:r>
              <a:rPr lang="zh-CN" altLang="en-US" smtClean="0"/>
              <a:t>装入基址：</a:t>
            </a:r>
            <a:r>
              <a:rPr lang="en-US" altLang="zh-CN" smtClean="0"/>
              <a:t>BA</a:t>
            </a:r>
          </a:p>
          <a:p>
            <a:pPr lvl="1" eaLnBrk="1" hangingPunct="1"/>
            <a:r>
              <a:rPr lang="en-US" altLang="zh-CN" smtClean="0"/>
              <a:t>MA =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+ BA</a:t>
            </a:r>
          </a:p>
        </p:txBody>
      </p:sp>
      <p:sp>
        <p:nvSpPr>
          <p:cNvPr id="33796" name="Text Box 17"/>
          <p:cNvSpPr txBox="1">
            <a:spLocks noChangeArrowheads="1"/>
          </p:cNvSpPr>
          <p:nvPr/>
        </p:nvSpPr>
        <p:spPr bwMode="auto">
          <a:xfrm>
            <a:off x="5111750" y="3500438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可执行程序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5184775" y="5830888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虚地址空间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89475" y="3965575"/>
            <a:ext cx="2225675" cy="1871663"/>
            <a:chOff x="1746" y="1979"/>
            <a:chExt cx="1402" cy="1179"/>
          </a:xfrm>
        </p:grpSpPr>
        <p:sp>
          <p:nvSpPr>
            <p:cNvPr id="33846" name="Rectangle 20"/>
            <p:cNvSpPr>
              <a:spLocks noChangeArrowheads="1"/>
            </p:cNvSpPr>
            <p:nvPr/>
          </p:nvSpPr>
          <p:spPr bwMode="auto">
            <a:xfrm>
              <a:off x="2054" y="2014"/>
              <a:ext cx="1094" cy="1099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33847" name="Line 21"/>
            <p:cNvSpPr>
              <a:spLocks noChangeShapeType="1"/>
            </p:cNvSpPr>
            <p:nvPr/>
          </p:nvSpPr>
          <p:spPr bwMode="auto">
            <a:xfrm>
              <a:off x="2060" y="216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8" name="Line 22"/>
            <p:cNvSpPr>
              <a:spLocks noChangeShapeType="1"/>
            </p:cNvSpPr>
            <p:nvPr/>
          </p:nvSpPr>
          <p:spPr bwMode="auto">
            <a:xfrm>
              <a:off x="2060" y="229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9" name="Line 23"/>
            <p:cNvSpPr>
              <a:spLocks noChangeShapeType="1"/>
            </p:cNvSpPr>
            <p:nvPr/>
          </p:nvSpPr>
          <p:spPr bwMode="auto">
            <a:xfrm>
              <a:off x="2060" y="2433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0" name="Line 24"/>
            <p:cNvSpPr>
              <a:spLocks noChangeShapeType="1"/>
            </p:cNvSpPr>
            <p:nvPr/>
          </p:nvSpPr>
          <p:spPr bwMode="auto">
            <a:xfrm>
              <a:off x="2060" y="2569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1" name="Line 25"/>
            <p:cNvSpPr>
              <a:spLocks noChangeShapeType="1"/>
            </p:cNvSpPr>
            <p:nvPr/>
          </p:nvSpPr>
          <p:spPr bwMode="auto">
            <a:xfrm>
              <a:off x="2060" y="2705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2" name="Line 26"/>
            <p:cNvSpPr>
              <a:spLocks noChangeShapeType="1"/>
            </p:cNvSpPr>
            <p:nvPr/>
          </p:nvSpPr>
          <p:spPr bwMode="auto">
            <a:xfrm>
              <a:off x="2060" y="2841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3" name="Line 27"/>
            <p:cNvSpPr>
              <a:spLocks noChangeShapeType="1"/>
            </p:cNvSpPr>
            <p:nvPr/>
          </p:nvSpPr>
          <p:spPr bwMode="auto">
            <a:xfrm>
              <a:off x="2060" y="297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4" name="Text Box 28"/>
            <p:cNvSpPr txBox="1">
              <a:spLocks noChangeArrowheads="1"/>
            </p:cNvSpPr>
            <p:nvPr/>
          </p:nvSpPr>
          <p:spPr bwMode="auto">
            <a:xfrm>
              <a:off x="1849" y="2946"/>
              <a:ext cx="1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US" altLang="zh-CN" sz="16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3855" name="Text Box 29"/>
            <p:cNvSpPr txBox="1">
              <a:spLocks noChangeArrowheads="1"/>
            </p:cNvSpPr>
            <p:nvPr/>
          </p:nvSpPr>
          <p:spPr bwMode="auto">
            <a:xfrm>
              <a:off x="1746" y="1979"/>
              <a:ext cx="3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US" altLang="zh-CN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56" name="Text Box 30"/>
            <p:cNvSpPr txBox="1">
              <a:spLocks noChangeArrowheads="1"/>
            </p:cNvSpPr>
            <p:nvPr/>
          </p:nvSpPr>
          <p:spPr bwMode="auto">
            <a:xfrm>
              <a:off x="2196" y="2650"/>
              <a:ext cx="40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3857" name="Rectangle 31"/>
            <p:cNvSpPr>
              <a:spLocks noChangeArrowheads="1"/>
            </p:cNvSpPr>
            <p:nvPr/>
          </p:nvSpPr>
          <p:spPr bwMode="auto">
            <a:xfrm>
              <a:off x="1844" y="2230"/>
              <a:ext cx="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1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3799" name="Group 32"/>
          <p:cNvGrpSpPr>
            <a:grpSpLocks/>
          </p:cNvGrpSpPr>
          <p:nvPr/>
        </p:nvGrpSpPr>
        <p:grpSpPr bwMode="auto">
          <a:xfrm>
            <a:off x="7475538" y="1208088"/>
            <a:ext cx="2193925" cy="4895850"/>
            <a:chOff x="3358" y="754"/>
            <a:chExt cx="1382" cy="3084"/>
          </a:xfrm>
        </p:grpSpPr>
        <p:sp>
          <p:nvSpPr>
            <p:cNvPr id="33822" name="Rectangle 33"/>
            <p:cNvSpPr>
              <a:spLocks noChangeArrowheads="1"/>
            </p:cNvSpPr>
            <p:nvPr/>
          </p:nvSpPr>
          <p:spPr bwMode="auto">
            <a:xfrm>
              <a:off x="3651" y="799"/>
              <a:ext cx="1089" cy="2994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>
              <a:off x="3652" y="935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3652" y="1071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>
              <a:off x="3652" y="120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>
              <a:off x="3652" y="134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>
              <a:off x="3652" y="148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3652" y="1616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3652" y="1752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>
              <a:off x="3652" y="188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>
              <a:off x="3652" y="202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>
              <a:off x="3652" y="216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>
              <a:off x="3652" y="2296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>
              <a:off x="3652" y="2432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>
              <a:off x="3652" y="256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>
              <a:off x="3652" y="270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>
              <a:off x="3652" y="284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>
              <a:off x="3652" y="297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>
              <a:off x="3652" y="3113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>
              <a:off x="3652" y="3249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>
              <a:off x="3652" y="3385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>
              <a:off x="3652" y="3521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>
              <a:off x="3652" y="365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4" name="Text Box 55"/>
            <p:cNvSpPr txBox="1">
              <a:spLocks noChangeArrowheads="1"/>
            </p:cNvSpPr>
            <p:nvPr/>
          </p:nvSpPr>
          <p:spPr bwMode="auto">
            <a:xfrm>
              <a:off x="3434" y="3626"/>
              <a:ext cx="1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845" name="Text Box 56"/>
            <p:cNvSpPr txBox="1">
              <a:spLocks noChangeArrowheads="1"/>
            </p:cNvSpPr>
            <p:nvPr/>
          </p:nvSpPr>
          <p:spPr bwMode="auto">
            <a:xfrm>
              <a:off x="3358" y="754"/>
              <a:ext cx="3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</a:p>
          </p:txBody>
        </p:sp>
      </p:grpSp>
      <p:sp>
        <p:nvSpPr>
          <p:cNvPr id="33800" name="Text Box 57"/>
          <p:cNvSpPr txBox="1">
            <a:spLocks noChangeArrowheads="1"/>
          </p:cNvSpPr>
          <p:nvPr/>
        </p:nvSpPr>
        <p:spPr bwMode="auto">
          <a:xfrm>
            <a:off x="7869238" y="601663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内存</a:t>
            </a:r>
          </a:p>
        </p:txBody>
      </p:sp>
      <p:sp>
        <p:nvSpPr>
          <p:cNvPr id="33801" name="Text Box 58"/>
          <p:cNvSpPr txBox="1">
            <a:spLocks noChangeArrowheads="1"/>
          </p:cNvSpPr>
          <p:nvPr/>
        </p:nvSpPr>
        <p:spPr bwMode="auto">
          <a:xfrm>
            <a:off x="7940675" y="6103938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  内存空间</a:t>
            </a:r>
          </a:p>
        </p:txBody>
      </p:sp>
      <p:sp>
        <p:nvSpPr>
          <p:cNvPr id="328764" name="Rectangle 60"/>
          <p:cNvSpPr>
            <a:spLocks noChangeArrowheads="1"/>
          </p:cNvSpPr>
          <p:nvPr/>
        </p:nvSpPr>
        <p:spPr bwMode="auto">
          <a:xfrm>
            <a:off x="7945438" y="2368550"/>
            <a:ext cx="17272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1600"/>
              <a:t>1234</a:t>
            </a:r>
          </a:p>
        </p:txBody>
      </p:sp>
      <p:sp>
        <p:nvSpPr>
          <p:cNvPr id="328765" name="Text Box 61"/>
          <p:cNvSpPr txBox="1">
            <a:spLocks noChangeArrowheads="1"/>
          </p:cNvSpPr>
          <p:nvPr/>
        </p:nvSpPr>
        <p:spPr bwMode="auto">
          <a:xfrm>
            <a:off x="7402513" y="3462338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B.A.</a:t>
            </a:r>
          </a:p>
        </p:txBody>
      </p:sp>
      <p:sp>
        <p:nvSpPr>
          <p:cNvPr id="328766" name="Text Box 62"/>
          <p:cNvSpPr txBox="1">
            <a:spLocks noChangeArrowheads="1"/>
          </p:cNvSpPr>
          <p:nvPr/>
        </p:nvSpPr>
        <p:spPr bwMode="auto">
          <a:xfrm>
            <a:off x="7381875" y="2381250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M.A.</a:t>
            </a:r>
          </a:p>
        </p:txBody>
      </p:sp>
      <p:sp>
        <p:nvSpPr>
          <p:cNvPr id="328767" name="Text Box 63"/>
          <p:cNvSpPr txBox="1">
            <a:spLocks noChangeArrowheads="1"/>
          </p:cNvSpPr>
          <p:nvPr/>
        </p:nvSpPr>
        <p:spPr bwMode="auto">
          <a:xfrm>
            <a:off x="8259763" y="29337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</a:rPr>
              <a:t>( x + B.A. )</a:t>
            </a:r>
          </a:p>
        </p:txBody>
      </p:sp>
      <p:grpSp>
        <p:nvGrpSpPr>
          <p:cNvPr id="33806" name="Group 4"/>
          <p:cNvGrpSpPr>
            <a:grpSpLocks/>
          </p:cNvGrpSpPr>
          <p:nvPr/>
        </p:nvGrpSpPr>
        <p:grpSpPr bwMode="auto">
          <a:xfrm>
            <a:off x="4686300" y="3959225"/>
            <a:ext cx="2225675" cy="1871663"/>
            <a:chOff x="304" y="2296"/>
            <a:chExt cx="1402" cy="1179"/>
          </a:xfrm>
        </p:grpSpPr>
        <p:sp>
          <p:nvSpPr>
            <p:cNvPr id="33810" name="Rectangle 5"/>
            <p:cNvSpPr>
              <a:spLocks noChangeArrowheads="1"/>
            </p:cNvSpPr>
            <p:nvPr/>
          </p:nvSpPr>
          <p:spPr bwMode="auto">
            <a:xfrm>
              <a:off x="612" y="2331"/>
              <a:ext cx="1094" cy="1099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>
              <a:off x="618" y="2477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2" name="Line 7"/>
            <p:cNvSpPr>
              <a:spLocks noChangeShapeType="1"/>
            </p:cNvSpPr>
            <p:nvPr/>
          </p:nvSpPr>
          <p:spPr bwMode="auto">
            <a:xfrm>
              <a:off x="618" y="2614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>
              <a:off x="618" y="2750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4" name="Line 9"/>
            <p:cNvSpPr>
              <a:spLocks noChangeShapeType="1"/>
            </p:cNvSpPr>
            <p:nvPr/>
          </p:nvSpPr>
          <p:spPr bwMode="auto">
            <a:xfrm>
              <a:off x="618" y="2886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>
              <a:off x="618" y="3022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618" y="3158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>
              <a:off x="618" y="3294"/>
              <a:ext cx="10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Text Box 13"/>
            <p:cNvSpPr txBox="1">
              <a:spLocks noChangeArrowheads="1"/>
            </p:cNvSpPr>
            <p:nvPr/>
          </p:nvSpPr>
          <p:spPr bwMode="auto">
            <a:xfrm>
              <a:off x="407" y="3263"/>
              <a:ext cx="1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819" name="Text Box 14"/>
            <p:cNvSpPr txBox="1">
              <a:spLocks noChangeArrowheads="1"/>
            </p:cNvSpPr>
            <p:nvPr/>
          </p:nvSpPr>
          <p:spPr bwMode="auto">
            <a:xfrm>
              <a:off x="304" y="2296"/>
              <a:ext cx="3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M-1</a:t>
              </a:r>
            </a:p>
          </p:txBody>
        </p:sp>
        <p:sp>
          <p:nvSpPr>
            <p:cNvPr id="33820" name="Text Box 15"/>
            <p:cNvSpPr txBox="1">
              <a:spLocks noChangeArrowheads="1"/>
            </p:cNvSpPr>
            <p:nvPr/>
          </p:nvSpPr>
          <p:spPr bwMode="auto">
            <a:xfrm>
              <a:off x="754" y="2967"/>
              <a:ext cx="40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 x )</a:t>
              </a:r>
            </a:p>
          </p:txBody>
        </p:sp>
        <p:sp>
          <p:nvSpPr>
            <p:cNvPr id="33821" name="Rectangle 16"/>
            <p:cNvSpPr>
              <a:spLocks noChangeArrowheads="1"/>
            </p:cNvSpPr>
            <p:nvPr/>
          </p:nvSpPr>
          <p:spPr bwMode="auto">
            <a:xfrm>
              <a:off x="402" y="2557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rgbClr val="FF3300"/>
                  </a:solidFill>
                  <a:latin typeface="Times New Roman" pitchFamily="18" charset="0"/>
                </a:rPr>
                <a:t>x</a:t>
              </a:r>
              <a:endParaRPr kumimoji="1" lang="zh-CN" altLang="en-US" sz="18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07" name="Rectangle 59"/>
          <p:cNvSpPr>
            <a:spLocks noChangeArrowheads="1"/>
          </p:cNvSpPr>
          <p:nvPr/>
        </p:nvSpPr>
        <p:spPr bwMode="auto">
          <a:xfrm>
            <a:off x="5181600" y="4464050"/>
            <a:ext cx="1727200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1600"/>
              <a:t>1234</a:t>
            </a:r>
          </a:p>
        </p:txBody>
      </p:sp>
      <p:sp>
        <p:nvSpPr>
          <p:cNvPr id="328768" name="Text Box 64"/>
          <p:cNvSpPr txBox="1">
            <a:spLocks noChangeArrowheads="1"/>
          </p:cNvSpPr>
          <p:nvPr/>
        </p:nvSpPr>
        <p:spPr bwMode="auto">
          <a:xfrm>
            <a:off x="8261350" y="29337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</a:rPr>
              <a:t>( x )</a:t>
            </a:r>
          </a:p>
        </p:txBody>
      </p:sp>
      <p:sp>
        <p:nvSpPr>
          <p:cNvPr id="33809" name="Text Box 66"/>
          <p:cNvSpPr txBox="1">
            <a:spLocks noChangeArrowheads="1"/>
          </p:cNvSpPr>
          <p:nvPr/>
        </p:nvSpPr>
        <p:spPr bwMode="auto">
          <a:xfrm>
            <a:off x="7561263" y="4616450"/>
            <a:ext cx="431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06E-6 4.44444E-6 L 0.27484 -0.3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64" grpId="0" animBg="1"/>
      <p:bldP spid="328765" grpId="0"/>
      <p:bldP spid="328766" grpId="0"/>
      <p:bldP spid="328767" grpId="0"/>
      <p:bldP spid="328768" grpId="0"/>
      <p:bldP spid="328768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描述符（</a:t>
            </a:r>
            <a:r>
              <a:rPr lang="en-US" altLang="zh-CN" sz="2400" b="0" dirty="0" smtClean="0"/>
              <a:t>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/>
              <a:t>段基址：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位（段基址</a:t>
            </a:r>
            <a:r>
              <a:rPr lang="en-US" altLang="zh-CN" sz="2400" dirty="0" smtClean="0"/>
              <a:t>1+</a:t>
            </a:r>
            <a:r>
              <a:rPr lang="zh-CN" altLang="en-US" sz="2400" dirty="0" smtClean="0"/>
              <a:t>段基址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/>
              <a:t>段界限：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位（段界限</a:t>
            </a:r>
            <a:r>
              <a:rPr lang="en-US" altLang="zh-CN" sz="2400" dirty="0" smtClean="0"/>
              <a:t>1+</a:t>
            </a:r>
            <a:r>
              <a:rPr lang="zh-CN" altLang="en-US" sz="2400" dirty="0" smtClean="0"/>
              <a:t>段界限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</a:p>
        </p:txBody>
      </p:sp>
      <p:graphicFrame>
        <p:nvGraphicFramePr>
          <p:cNvPr id="692228" name="Group 4"/>
          <p:cNvGraphicFramePr>
            <a:graphicFrameLocks noGrp="1"/>
          </p:cNvGraphicFramePr>
          <p:nvPr>
            <p:extLst/>
          </p:nvPr>
        </p:nvGraphicFramePr>
        <p:xfrm>
          <a:off x="1042988" y="2204864"/>
          <a:ext cx="7921625" cy="936625"/>
        </p:xfrm>
        <a:graphic>
          <a:graphicData uri="http://schemas.openxmlformats.org/drawingml/2006/table">
            <a:tbl>
              <a:tblPr/>
              <a:tblGrid>
                <a:gridCol w="1225550"/>
                <a:gridCol w="1943100"/>
                <a:gridCol w="2952750"/>
                <a:gridCol w="1800225"/>
              </a:tblGrid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31..24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段基址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23..0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段基址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15..0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段界限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2240" name="Group 16"/>
          <p:cNvGraphicFramePr>
            <a:graphicFrameLocks noGrp="1"/>
          </p:cNvGraphicFramePr>
          <p:nvPr>
            <p:extLst/>
          </p:nvPr>
        </p:nvGraphicFramePr>
        <p:xfrm>
          <a:off x="539750" y="3860626"/>
          <a:ext cx="8893175" cy="931863"/>
        </p:xfrm>
        <a:graphic>
          <a:graphicData uri="http://schemas.openxmlformats.org/drawingml/2006/table">
            <a:tbl>
              <a:tblPr/>
              <a:tblGrid>
                <a:gridCol w="555625"/>
                <a:gridCol w="557213"/>
                <a:gridCol w="554037"/>
                <a:gridCol w="557213"/>
                <a:gridCol w="555625"/>
                <a:gridCol w="555625"/>
                <a:gridCol w="555625"/>
                <a:gridCol w="555625"/>
                <a:gridCol w="555625"/>
                <a:gridCol w="557212"/>
                <a:gridCol w="554038"/>
                <a:gridCol w="557212"/>
                <a:gridCol w="555625"/>
                <a:gridCol w="555625"/>
                <a:gridCol w="555625"/>
                <a:gridCol w="5556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段界限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DPL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686" name="Line 62"/>
          <p:cNvSpPr>
            <a:spLocks noChangeShapeType="1"/>
          </p:cNvSpPr>
          <p:nvPr/>
        </p:nvSpPr>
        <p:spPr bwMode="auto">
          <a:xfrm flipH="1">
            <a:off x="539750" y="3141489"/>
            <a:ext cx="1728788" cy="7191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4211638" y="3141489"/>
            <a:ext cx="5292725" cy="7191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692288" name="AutoShape 64"/>
          <p:cNvSpPr>
            <a:spLocks noChangeArrowheads="1"/>
          </p:cNvSpPr>
          <p:nvPr/>
        </p:nvSpPr>
        <p:spPr bwMode="auto">
          <a:xfrm>
            <a:off x="4716463" y="5230639"/>
            <a:ext cx="1800225" cy="719137"/>
          </a:xfrm>
          <a:prstGeom prst="wedgeRectCallout">
            <a:avLst>
              <a:gd name="adj1" fmla="val -26014"/>
              <a:gd name="adj2" fmla="val -104523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>
                <a:latin typeface="Times New Roman" pitchFamily="18" charset="0"/>
              </a:rPr>
              <a:t>P</a:t>
            </a:r>
            <a:r>
              <a:rPr kumimoji="1" lang="zh-CN" altLang="en-US">
                <a:latin typeface="Times New Roman" pitchFamily="18" charset="0"/>
              </a:rPr>
              <a:t>：</a:t>
            </a:r>
            <a:r>
              <a:rPr kumimoji="1" lang="en-US" altLang="zh-CN">
                <a:latin typeface="Times New Roman" pitchFamily="18" charset="0"/>
              </a:rPr>
              <a:t>Present</a:t>
            </a:r>
            <a:r>
              <a:rPr kumimoji="1" lang="zh-CN" altLang="en-US">
                <a:latin typeface="Times New Roman" pitchFamily="18" charset="0"/>
              </a:rPr>
              <a:t>，是否在内存中</a:t>
            </a:r>
          </a:p>
        </p:txBody>
      </p:sp>
      <p:sp>
        <p:nvSpPr>
          <p:cNvPr id="692289" name="AutoShape 65"/>
          <p:cNvSpPr>
            <a:spLocks noChangeArrowheads="1"/>
          </p:cNvSpPr>
          <p:nvPr/>
        </p:nvSpPr>
        <p:spPr bwMode="auto">
          <a:xfrm>
            <a:off x="4824288" y="5230639"/>
            <a:ext cx="2160588" cy="719137"/>
          </a:xfrm>
          <a:prstGeom prst="wedgeRectCallout">
            <a:avLst>
              <a:gd name="adj1" fmla="val -13338"/>
              <a:gd name="adj2" fmla="val -104523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zh-CN" altLang="en-US">
                <a:latin typeface="Times New Roman" pitchFamily="18" charset="0"/>
              </a:rPr>
              <a:t>描述符特权级别</a:t>
            </a:r>
          </a:p>
        </p:txBody>
      </p:sp>
      <p:sp>
        <p:nvSpPr>
          <p:cNvPr id="692290" name="AutoShape 66"/>
          <p:cNvSpPr>
            <a:spLocks noChangeArrowheads="1"/>
          </p:cNvSpPr>
          <p:nvPr/>
        </p:nvSpPr>
        <p:spPr bwMode="auto">
          <a:xfrm>
            <a:off x="6661150" y="5230639"/>
            <a:ext cx="2808288" cy="719137"/>
          </a:xfrm>
          <a:prstGeom prst="wedgeRectCallout">
            <a:avLst>
              <a:gd name="adj1" fmla="val 7718"/>
              <a:gd name="adj2" fmla="val -104523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zh-CN" altLang="en-US">
                <a:latin typeface="Times New Roman" pitchFamily="18" charset="0"/>
              </a:rPr>
              <a:t>类型：读，写，扩展，访问标志等及组合</a:t>
            </a:r>
          </a:p>
        </p:txBody>
      </p:sp>
      <p:sp>
        <p:nvSpPr>
          <p:cNvPr id="692291" name="AutoShape 67"/>
          <p:cNvSpPr>
            <a:spLocks noChangeArrowheads="1"/>
          </p:cNvSpPr>
          <p:nvPr/>
        </p:nvSpPr>
        <p:spPr bwMode="auto">
          <a:xfrm>
            <a:off x="611188" y="5230639"/>
            <a:ext cx="3529012" cy="719137"/>
          </a:xfrm>
          <a:prstGeom prst="wedgeRectCallout">
            <a:avLst>
              <a:gd name="adj1" fmla="val -41815"/>
              <a:gd name="adj2" fmla="val -110046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zh-CN" altLang="en-US">
                <a:latin typeface="Times New Roman" pitchFamily="18" charset="0"/>
              </a:rPr>
              <a:t>段的粒度：</a:t>
            </a:r>
            <a:r>
              <a:rPr kumimoji="1" lang="en-US" altLang="zh-CN">
                <a:latin typeface="Times New Roman" pitchFamily="18" charset="0"/>
              </a:rPr>
              <a:t>G=0, </a:t>
            </a:r>
            <a:r>
              <a:rPr kumimoji="1" lang="zh-CN" altLang="en-US">
                <a:latin typeface="Times New Roman" pitchFamily="18" charset="0"/>
              </a:rPr>
              <a:t>段长以字节计量； </a:t>
            </a:r>
            <a:r>
              <a:rPr kumimoji="1" lang="en-US" altLang="zh-CN">
                <a:latin typeface="Times New Roman" pitchFamily="18" charset="0"/>
              </a:rPr>
              <a:t>G=1</a:t>
            </a:r>
            <a:r>
              <a:rPr kumimoji="1" lang="zh-CN" altLang="en-US">
                <a:latin typeface="Times New Roman" pitchFamily="18" charset="0"/>
              </a:rPr>
              <a:t>以页面</a:t>
            </a:r>
            <a:r>
              <a:rPr kumimoji="1" lang="en-US" altLang="zh-CN">
                <a:latin typeface="Times New Roman" pitchFamily="18" charset="0"/>
              </a:rPr>
              <a:t>4KB</a:t>
            </a:r>
            <a:r>
              <a:rPr kumimoji="1" lang="zh-CN" altLang="en-US">
                <a:latin typeface="Times New Roman" pitchFamily="18" charset="0"/>
              </a:rPr>
              <a:t>计量</a:t>
            </a:r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3168650" y="2204864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54693" name="Text Box 69"/>
          <p:cNvSpPr txBox="1">
            <a:spLocks noChangeArrowheads="1"/>
          </p:cNvSpPr>
          <p:nvPr/>
        </p:nvSpPr>
        <p:spPr bwMode="auto">
          <a:xfrm>
            <a:off x="2306638" y="2384251"/>
            <a:ext cx="730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/>
              <a:t>属性</a:t>
            </a:r>
          </a:p>
        </p:txBody>
      </p:sp>
      <p:sp>
        <p:nvSpPr>
          <p:cNvPr id="154694" name="Text Box 70"/>
          <p:cNvSpPr txBox="1">
            <a:spLocks noChangeArrowheads="1"/>
          </p:cNvSpPr>
          <p:nvPr/>
        </p:nvSpPr>
        <p:spPr bwMode="auto">
          <a:xfrm>
            <a:off x="3128963" y="2349326"/>
            <a:ext cx="1190625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800" dirty="0"/>
              <a:t> 19..16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dirty="0"/>
              <a:t>段界限</a:t>
            </a:r>
            <a:r>
              <a:rPr lang="en-US" altLang="zh-CN" dirty="0"/>
              <a:t>2</a:t>
            </a:r>
          </a:p>
        </p:txBody>
      </p:sp>
      <p:sp>
        <p:nvSpPr>
          <p:cNvPr id="15" name="AutoShape 66"/>
          <p:cNvSpPr>
            <a:spLocks noChangeArrowheads="1"/>
          </p:cNvSpPr>
          <p:nvPr/>
        </p:nvSpPr>
        <p:spPr bwMode="auto">
          <a:xfrm>
            <a:off x="5400352" y="5230168"/>
            <a:ext cx="2808288" cy="576064"/>
          </a:xfrm>
          <a:prstGeom prst="wedgeRectCallout">
            <a:avLst>
              <a:gd name="adj1" fmla="val 7718"/>
              <a:gd name="adj2" fmla="val -104523"/>
            </a:avLst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zh-CN" altLang="en-US" dirty="0" smtClean="0">
                <a:latin typeface="Times New Roman" pitchFamily="18" charset="0"/>
              </a:rPr>
              <a:t>类型：描述符类型</a:t>
            </a:r>
            <a:endParaRPr kumimoji="1"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88" grpId="0" animBg="1"/>
      <p:bldP spid="692288" grpId="1" animBg="1"/>
      <p:bldP spid="692289" grpId="0" animBg="1"/>
      <p:bldP spid="692289" grpId="1" animBg="1"/>
      <p:bldP spid="692290" grpId="0" animBg="1"/>
      <p:bldP spid="692291" grpId="0" animBg="1"/>
      <p:bldP spid="692291" grpId="1" animBg="1"/>
      <p:bldP spid="1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属性的描述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Present</a:t>
            </a:r>
            <a:r>
              <a:rPr lang="zh-CN" altLang="en-US" dirty="0" smtClean="0"/>
              <a:t>，是否在内存中</a:t>
            </a:r>
            <a:r>
              <a:rPr lang="en-US" altLang="zh-CN" dirty="0" smtClean="0"/>
              <a:t>【1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</a:t>
            </a:r>
            <a:r>
              <a:rPr lang="zh-CN" altLang="en-US" dirty="0"/>
              <a:t>：段的粒度（段长计量单位）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G=0, </a:t>
            </a:r>
            <a:r>
              <a:rPr lang="zh-CN" altLang="en-US" dirty="0"/>
              <a:t>字节 </a:t>
            </a:r>
            <a:r>
              <a:rPr lang="en-US" altLang="zh-CN" dirty="0"/>
              <a:t>(</a:t>
            </a:r>
            <a:r>
              <a:rPr lang="zh-CN" altLang="en-US" dirty="0"/>
              <a:t>段最长</a:t>
            </a:r>
            <a:r>
              <a:rPr lang="en-US" altLang="zh-CN" dirty="0"/>
              <a:t>1M)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G=1 ,</a:t>
            </a:r>
            <a:r>
              <a:rPr lang="zh-CN" altLang="en-US" dirty="0"/>
              <a:t>页面</a:t>
            </a:r>
            <a:r>
              <a:rPr lang="en-US" altLang="zh-CN" dirty="0"/>
              <a:t>4KB</a:t>
            </a:r>
            <a:r>
              <a:rPr lang="zh-CN" altLang="en-US" dirty="0"/>
              <a:t>（段最长</a:t>
            </a:r>
            <a:r>
              <a:rPr lang="en-US" altLang="zh-CN" dirty="0"/>
              <a:t>4G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DPL: Descriptor Privilege Level </a:t>
            </a:r>
            <a:r>
              <a:rPr lang="zh-CN" altLang="en-US" dirty="0" smtClean="0"/>
              <a:t>描述符特权级别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S: </a:t>
            </a:r>
            <a:r>
              <a:rPr lang="zh-CN" altLang="en-US" dirty="0" smtClean="0"/>
              <a:t>描述符的类型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数据段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代码段</a:t>
            </a:r>
            <a:r>
              <a:rPr lang="en-US" altLang="zh-CN" dirty="0" smtClean="0"/>
              <a:t>S=1】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系统描述符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门描述符</a:t>
            </a:r>
            <a:r>
              <a:rPr lang="en-US" altLang="zh-CN" dirty="0" smtClean="0"/>
              <a:t>S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TYPE : </a:t>
            </a:r>
            <a:r>
              <a:rPr lang="zh-CN" altLang="en-US" dirty="0" smtClean="0"/>
              <a:t>描述段的存取类型或类型（与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有关）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读，写，扩展，访问标志等及其组合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291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72360" y="283061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S=1</a:t>
            </a:r>
            <a:endParaRPr lang="zh-CN" altLang="en-US" dirty="0"/>
          </a:p>
        </p:txBody>
      </p:sp>
      <p:pic>
        <p:nvPicPr>
          <p:cNvPr id="294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76225"/>
            <a:ext cx="668655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53143" y="307915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S=1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600" y="292586"/>
            <a:ext cx="64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S=0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zh-CN" altLang="en-US" sz="2400" dirty="0"/>
              <a:t>典型的</a:t>
            </a:r>
            <a:r>
              <a:rPr lang="zh-CN" altLang="en-US" sz="2400" dirty="0" smtClean="0"/>
              <a:t>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2400" dirty="0" smtClean="0"/>
              <a:t>数据段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代码段描述符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en-US" altLang="zh-CN" sz="2400" dirty="0" smtClean="0"/>
              <a:t>LDT</a:t>
            </a:r>
            <a:r>
              <a:rPr lang="zh-CN" altLang="en-US" sz="2400" dirty="0" smtClean="0"/>
              <a:t>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en-US" altLang="zh-CN" sz="2400" dirty="0" smtClean="0"/>
              <a:t>IDT</a:t>
            </a:r>
            <a:r>
              <a:rPr lang="zh-CN" altLang="en-US" sz="2400" dirty="0" smtClean="0"/>
              <a:t>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2400" dirty="0" smtClean="0"/>
              <a:t>中断门描述符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2400" dirty="0" smtClean="0"/>
              <a:t>调用</a:t>
            </a:r>
            <a:r>
              <a:rPr lang="zh-CN" altLang="en-US" sz="2400" dirty="0"/>
              <a:t>门</a:t>
            </a:r>
            <a:r>
              <a:rPr lang="zh-CN" altLang="en-US" sz="2400" dirty="0" smtClean="0"/>
              <a:t>描述符</a:t>
            </a:r>
            <a:endParaRPr lang="en-US" altLang="zh-CN" sz="2400" dirty="0" smtClean="0"/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2400" dirty="0" smtClean="0"/>
              <a:t>任务</a:t>
            </a:r>
            <a:r>
              <a:rPr lang="zh-CN" altLang="en-US" sz="2400" dirty="0"/>
              <a:t>状态</a:t>
            </a:r>
            <a:r>
              <a:rPr lang="zh-CN" altLang="en-US" sz="2400" dirty="0" smtClean="0"/>
              <a:t>堆栈描述符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lvl="2"/>
            <a:r>
              <a:rPr lang="zh-CN" altLang="en-US" sz="2400" dirty="0"/>
              <a:t>任务状态</a:t>
            </a:r>
            <a:r>
              <a:rPr lang="zh-CN" altLang="en-US" sz="2400" dirty="0" smtClean="0"/>
              <a:t>堆栈</a:t>
            </a:r>
            <a:r>
              <a:rPr kumimoji="1" lang="en-US" altLang="zh-CN" sz="2400" b="1" dirty="0" smtClean="0">
                <a:latin typeface="Times New Roman" pitchFamily="18" charset="0"/>
              </a:rPr>
              <a:t>TSS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dirty="0">
                <a:latin typeface="Times New Roman" pitchFamily="18" charset="0"/>
              </a:rPr>
              <a:t>ask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>
                <a:latin typeface="Times New Roman" pitchFamily="18" charset="0"/>
              </a:rPr>
              <a:t>tate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 smtClean="0">
                <a:latin typeface="Times New Roman" pitchFamily="18" charset="0"/>
              </a:rPr>
              <a:t>tack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5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199313" cy="57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描述符的数据结构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typedef struct </a:t>
            </a:r>
            <a:r>
              <a:rPr lang="en-US" altLang="zh-CN" sz="2400" smtClean="0">
                <a:solidFill>
                  <a:srgbClr val="0000FF"/>
                </a:solidFill>
              </a:rPr>
              <a:t>Descriptor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{</a:t>
            </a:r>
            <a:br>
              <a:rPr lang="en-US" altLang="zh-CN" sz="2400" smtClean="0"/>
            </a:br>
            <a:r>
              <a:rPr lang="en-US" altLang="zh-CN" sz="2400" smtClean="0"/>
              <a:t>    unsigned int</a:t>
            </a:r>
            <a:r>
              <a:rPr lang="en-US" altLang="zh-CN" sz="2400" smtClean="0">
                <a:solidFill>
                  <a:srgbClr val="FF0000"/>
                </a:solidFill>
              </a:rPr>
              <a:t> base24_31</a:t>
            </a:r>
            <a:r>
              <a:rPr lang="en-US" altLang="zh-CN" sz="2400" smtClean="0"/>
              <a:t>             :8     </a:t>
            </a:r>
            <a:r>
              <a:rPr lang="en-US" altLang="zh-CN" sz="2400" smtClean="0">
                <a:solidFill>
                  <a:srgbClr val="FF0000"/>
                </a:solidFill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</a:rPr>
              <a:t>基地址的高</a:t>
            </a:r>
            <a:r>
              <a:rPr lang="en-US" altLang="zh-CN" sz="2400" smtClean="0">
                <a:solidFill>
                  <a:srgbClr val="FF0000"/>
                </a:solidFill>
              </a:rPr>
              <a:t>8</a:t>
            </a:r>
            <a:r>
              <a:rPr lang="zh-CN" altLang="en-US" sz="2400" smtClean="0">
                <a:solidFill>
                  <a:srgbClr val="FF0000"/>
                </a:solidFill>
              </a:rPr>
              <a:t>位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    </a:t>
            </a:r>
            <a:r>
              <a:rPr lang="en-US" altLang="zh-CN" sz="2400" smtClean="0"/>
              <a:t>unsigned int g                             :1     </a:t>
            </a:r>
            <a:r>
              <a:rPr lang="en-US" altLang="zh-CN" sz="2000" smtClean="0"/>
              <a:t>//</a:t>
            </a:r>
            <a:r>
              <a:rPr lang="zh-CN" altLang="en-US" sz="2000" smtClean="0"/>
              <a:t>段长单位，</a:t>
            </a:r>
            <a:r>
              <a:rPr lang="en-US" altLang="zh-CN" sz="2000" smtClean="0"/>
              <a:t>0:</a:t>
            </a:r>
            <a:r>
              <a:rPr lang="zh-CN" altLang="en-US" sz="2000" smtClean="0"/>
              <a:t>字节，</a:t>
            </a:r>
            <a:r>
              <a:rPr lang="en-US" altLang="zh-CN" sz="2000" smtClean="0"/>
              <a:t>1:4K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    unsigned int d_b                         :1</a:t>
            </a:r>
            <a:br>
              <a:rPr lang="en-US" altLang="zh-CN" sz="2400" smtClean="0"/>
            </a:br>
            <a:r>
              <a:rPr lang="en-US" altLang="zh-CN" sz="2400" smtClean="0"/>
              <a:t>    unsigned int unused                  :1</a:t>
            </a:r>
            <a:br>
              <a:rPr lang="en-US" altLang="zh-CN" sz="2400" smtClean="0"/>
            </a:br>
            <a:r>
              <a:rPr lang="en-US" altLang="zh-CN" sz="2400" smtClean="0"/>
              <a:t>    unsigned int avl                          :1</a:t>
            </a:r>
            <a:br>
              <a:rPr lang="en-US" altLang="zh-CN" sz="2400" smtClean="0"/>
            </a:br>
            <a:r>
              <a:rPr lang="en-US" altLang="zh-CN" sz="2400" smtClean="0"/>
              <a:t>    unsigned int </a:t>
            </a:r>
            <a:r>
              <a:rPr lang="en-US" altLang="zh-CN" sz="2400" smtClean="0">
                <a:solidFill>
                  <a:schemeClr val="hlink"/>
                </a:solidFill>
              </a:rPr>
              <a:t>seg_limit_16_19</a:t>
            </a:r>
            <a:r>
              <a:rPr lang="en-US" altLang="zh-CN" sz="2400" smtClean="0"/>
              <a:t>   :4      </a:t>
            </a:r>
            <a:r>
              <a:rPr lang="en-US" altLang="zh-CN" sz="2400" smtClean="0">
                <a:solidFill>
                  <a:schemeClr val="hlink"/>
                </a:solidFill>
              </a:rPr>
              <a:t>//</a:t>
            </a:r>
            <a:r>
              <a:rPr lang="zh-CN" altLang="en-US" sz="2400" smtClean="0">
                <a:solidFill>
                  <a:schemeClr val="hlink"/>
                </a:solidFill>
              </a:rPr>
              <a:t>段界限高</a:t>
            </a:r>
            <a:r>
              <a:rPr lang="en-US" altLang="zh-CN" sz="2400" smtClean="0">
                <a:solidFill>
                  <a:schemeClr val="hlink"/>
                </a:solidFill>
              </a:rPr>
              <a:t>4</a:t>
            </a:r>
            <a:r>
              <a:rPr lang="zh-CN" altLang="en-US" sz="2400" smtClean="0">
                <a:solidFill>
                  <a:schemeClr val="hlink"/>
                </a:solidFill>
              </a:rPr>
              <a:t>位</a:t>
            </a:r>
            <a:br>
              <a:rPr lang="zh-CN" altLang="en-US" sz="2400" smtClean="0">
                <a:solidFill>
                  <a:schemeClr val="hlink"/>
                </a:solidFill>
              </a:rPr>
            </a:br>
            <a:r>
              <a:rPr lang="zh-CN" altLang="en-US" sz="2400" smtClean="0"/>
              <a:t>    </a:t>
            </a:r>
            <a:r>
              <a:rPr lang="en-US" altLang="zh-CN" sz="2400" smtClean="0"/>
              <a:t>unsigned int p                             :1</a:t>
            </a:r>
            <a:br>
              <a:rPr lang="en-US" altLang="zh-CN" sz="2400" smtClean="0"/>
            </a:br>
            <a:r>
              <a:rPr lang="en-US" altLang="zh-CN" sz="2400" smtClean="0"/>
              <a:t>    unsigned int dpl                          :1</a:t>
            </a:r>
            <a:br>
              <a:rPr lang="en-US" altLang="zh-CN" sz="2400" smtClean="0"/>
            </a:br>
            <a:r>
              <a:rPr lang="en-US" altLang="zh-CN" sz="2400" smtClean="0"/>
              <a:t>    unsigned int s                             :1</a:t>
            </a:r>
            <a:br>
              <a:rPr lang="en-US" altLang="zh-CN" sz="2400" smtClean="0"/>
            </a:br>
            <a:r>
              <a:rPr lang="en-US" altLang="zh-CN" sz="2400" smtClean="0"/>
              <a:t>    unsigned int type                        :4</a:t>
            </a:r>
            <a:br>
              <a:rPr lang="en-US" altLang="zh-CN" sz="2400" smtClean="0"/>
            </a:br>
            <a:r>
              <a:rPr lang="en-US" altLang="zh-CN" sz="2400" smtClean="0"/>
              <a:t>    unsigned </a:t>
            </a:r>
            <a:r>
              <a:rPr lang="en-US" altLang="zh-CN" sz="2400" smtClean="0">
                <a:solidFill>
                  <a:srgbClr val="FF0000"/>
                </a:solidFill>
              </a:rPr>
              <a:t>int base_0_23</a:t>
            </a:r>
            <a:r>
              <a:rPr lang="en-US" altLang="zh-CN" sz="2400" smtClean="0"/>
              <a:t>             :24      </a:t>
            </a:r>
            <a:r>
              <a:rPr lang="en-US" altLang="zh-CN" sz="2400" smtClean="0">
                <a:solidFill>
                  <a:srgbClr val="FF0000"/>
                </a:solidFill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</a:rPr>
              <a:t>基地址的低</a:t>
            </a:r>
            <a:r>
              <a:rPr lang="en-US" altLang="zh-CN" sz="2400" smtClean="0">
                <a:solidFill>
                  <a:srgbClr val="FF0000"/>
                </a:solidFill>
              </a:rPr>
              <a:t>24</a:t>
            </a:r>
            <a:r>
              <a:rPr lang="zh-CN" altLang="en-US" sz="2400" smtClean="0">
                <a:solidFill>
                  <a:srgbClr val="FF0000"/>
                </a:solidFill>
              </a:rPr>
              <a:t>位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    </a:t>
            </a:r>
            <a:r>
              <a:rPr lang="en-US" altLang="zh-CN" sz="2400" smtClean="0"/>
              <a:t>unsigned int </a:t>
            </a:r>
            <a:r>
              <a:rPr lang="en-US" altLang="zh-CN" sz="2400" smtClean="0">
                <a:solidFill>
                  <a:schemeClr val="hlink"/>
                </a:solidFill>
              </a:rPr>
              <a:t>seg_limit_0_15</a:t>
            </a:r>
            <a:r>
              <a:rPr lang="en-US" altLang="zh-CN" sz="2400" smtClean="0"/>
              <a:t>      :16      </a:t>
            </a:r>
            <a:r>
              <a:rPr lang="en-US" altLang="zh-CN" sz="2400" smtClean="0">
                <a:solidFill>
                  <a:schemeClr val="hlink"/>
                </a:solidFill>
              </a:rPr>
              <a:t>//</a:t>
            </a:r>
            <a:r>
              <a:rPr lang="zh-CN" altLang="en-US" sz="2400" smtClean="0">
                <a:solidFill>
                  <a:schemeClr val="hlink"/>
                </a:solidFill>
              </a:rPr>
              <a:t>段界限低</a:t>
            </a:r>
            <a:r>
              <a:rPr lang="en-US" altLang="zh-CN" sz="2400" smtClean="0">
                <a:solidFill>
                  <a:schemeClr val="hlink"/>
                </a:solidFill>
              </a:rPr>
              <a:t>16</a:t>
            </a:r>
            <a:r>
              <a:rPr lang="zh-CN" altLang="en-US" sz="2400" smtClean="0">
                <a:solidFill>
                  <a:schemeClr val="hlink"/>
                </a:solidFill>
              </a:rPr>
              <a:t>位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404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989888" cy="57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描述符表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Descriptor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Table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描述符表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存放</a:t>
            </a:r>
            <a:r>
              <a:rPr lang="zh-CN" altLang="en-US" sz="2400" dirty="0" smtClean="0">
                <a:solidFill>
                  <a:srgbClr val="FF0000"/>
                </a:solidFill>
              </a:rPr>
              <a:t>描述符</a:t>
            </a:r>
            <a:r>
              <a:rPr lang="zh-CN" altLang="en-US" sz="2400" dirty="0" smtClean="0"/>
              <a:t>的数组</a:t>
            </a:r>
          </a:p>
          <a:p>
            <a:pPr lvl="1" eaLnBrk="1" hangingPunct="1"/>
            <a:r>
              <a:rPr lang="zh-CN" altLang="en-US" sz="2400" dirty="0" smtClean="0"/>
              <a:t>长度：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字节的整数倍。</a:t>
            </a:r>
            <a:endParaRPr lang="en-US" altLang="zh-CN" sz="2400" dirty="0" smtClean="0"/>
          </a:p>
          <a:p>
            <a:r>
              <a:rPr kumimoji="1" lang="zh-CN" altLang="en-US" sz="2400" dirty="0" smtClean="0">
                <a:latin typeface="Times New Roman" pitchFamily="18" charset="0"/>
              </a:rPr>
              <a:t>描述符表类型</a:t>
            </a: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全局描述符表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GDT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G</a:t>
            </a:r>
            <a:r>
              <a:rPr lang="en-US" altLang="zh-CN" sz="2400" dirty="0" smtClean="0"/>
              <a:t>lobal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局部描述符表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LDT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L</a:t>
            </a:r>
            <a:r>
              <a:rPr lang="en-US" altLang="zh-CN" sz="2400" dirty="0" smtClean="0"/>
              <a:t>ocal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中断描述符表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IDT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I</a:t>
            </a:r>
            <a:r>
              <a:rPr lang="en-US" altLang="zh-CN" sz="2400" b="1" dirty="0" smtClean="0"/>
              <a:t>nterrupt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任务状态堆栈描述符</a:t>
            </a:r>
            <a:r>
              <a:rPr kumimoji="1" lang="en-US" altLang="zh-CN" sz="2400" b="1" dirty="0" smtClean="0">
                <a:latin typeface="Times New Roman" pitchFamily="18" charset="0"/>
              </a:rPr>
              <a:t>TSS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dirty="0" smtClean="0">
                <a:latin typeface="Times New Roman" pitchFamily="18" charset="0"/>
              </a:rPr>
              <a:t>ask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 smtClean="0">
                <a:latin typeface="Times New Roman" pitchFamily="18" charset="0"/>
              </a:rPr>
              <a:t>tate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 smtClean="0">
                <a:latin typeface="Times New Roman" pitchFamily="18" charset="0"/>
              </a:rPr>
              <a:t>tack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68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989888" cy="57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描述符表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Descriptor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Table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全局描述符表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GDT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G</a:t>
            </a:r>
            <a:r>
              <a:rPr lang="en-US" altLang="zh-CN" sz="2400" dirty="0" smtClean="0"/>
              <a:t>lobal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</a:p>
          <a:p>
            <a:pPr lvl="1"/>
            <a:r>
              <a:rPr lang="en-US" altLang="zh-CN" sz="2400" dirty="0"/>
              <a:t>GDT</a:t>
            </a:r>
            <a:r>
              <a:rPr lang="zh-CN" altLang="en-US" sz="2400" dirty="0"/>
              <a:t>：包含所有进程可用的段的描述符。系统仅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GDT</a:t>
            </a:r>
            <a:endParaRPr lang="zh-CN" altLang="en-US" sz="2400" dirty="0"/>
          </a:p>
          <a:p>
            <a:r>
              <a:rPr kumimoji="1" lang="zh-CN" altLang="en-US" sz="2400" b="1" dirty="0" smtClean="0">
                <a:latin typeface="Times New Roman" pitchFamily="18" charset="0"/>
              </a:rPr>
              <a:t>局部描述符表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LDT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L</a:t>
            </a:r>
            <a:r>
              <a:rPr lang="en-US" altLang="zh-CN" sz="2400" dirty="0" smtClean="0"/>
              <a:t>ocal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</a:p>
          <a:p>
            <a:pPr lvl="1"/>
            <a:r>
              <a:rPr lang="en-US" altLang="zh-CN" sz="2400" dirty="0"/>
              <a:t>LDT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：与</a:t>
            </a:r>
            <a:r>
              <a:rPr lang="zh-CN" altLang="en-US" sz="2400" dirty="0"/>
              <a:t>特定进程有关的描述符，每个</a:t>
            </a:r>
            <a:r>
              <a:rPr lang="zh-CN" altLang="en-US" sz="2400" dirty="0" smtClean="0"/>
              <a:t>进程有自己的</a:t>
            </a:r>
            <a:r>
              <a:rPr lang="en-US" altLang="zh-CN" sz="2400" dirty="0" smtClean="0"/>
              <a:t>LDT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kumimoji="1" lang="zh-CN" altLang="en-US" sz="2400" b="1" dirty="0" smtClean="0">
                <a:latin typeface="Times New Roman" pitchFamily="18" charset="0"/>
              </a:rPr>
              <a:t>中断描述符表</a:t>
            </a:r>
            <a:r>
              <a:rPr kumimoji="1" lang="en-US" altLang="zh-CN" sz="2400" b="1" dirty="0" smtClean="0">
                <a:latin typeface="Times New Roman" pitchFamily="18" charset="0"/>
              </a:rPr>
              <a:t>IDT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I</a:t>
            </a:r>
            <a:r>
              <a:rPr lang="en-US" altLang="zh-CN" sz="2400" b="1" dirty="0" smtClean="0"/>
              <a:t>nterrupt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D</a:t>
            </a:r>
            <a:r>
              <a:rPr lang="en-US" altLang="zh-CN" sz="2400" dirty="0" smtClean="0"/>
              <a:t>escriptor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T</a:t>
            </a:r>
            <a:r>
              <a:rPr lang="en-US" altLang="zh-CN" sz="2400" dirty="0" smtClean="0"/>
              <a:t>able</a:t>
            </a:r>
          </a:p>
          <a:p>
            <a:pPr lvl="1"/>
            <a:r>
              <a:rPr lang="zh-CN" altLang="en-US" sz="2400" b="0" dirty="0" smtClean="0"/>
              <a:t>类似中断</a:t>
            </a:r>
            <a:r>
              <a:rPr lang="zh-CN" altLang="en-US" sz="2400" b="0" dirty="0"/>
              <a:t>向量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包含</a:t>
            </a:r>
            <a:r>
              <a:rPr lang="zh-CN" altLang="en-US" sz="2400" dirty="0" smtClean="0"/>
              <a:t>中断服务程序段的描述符（中断门描述符）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62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989888" cy="5794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GDTR</a:t>
            </a:r>
            <a:r>
              <a:rPr lang="zh-CN" altLang="en-US" dirty="0" smtClean="0"/>
              <a:t>寄存器</a:t>
            </a:r>
            <a:endParaRPr lang="en-US" altLang="zh-CN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/>
            <a:r>
              <a:rPr lang="zh-CN" altLang="en-US" sz="2400" dirty="0" smtClean="0"/>
              <a:t>存放</a:t>
            </a:r>
            <a:r>
              <a:rPr lang="en-US" altLang="zh-CN" sz="2400" dirty="0" smtClean="0"/>
              <a:t>GDT</a:t>
            </a:r>
            <a:r>
              <a:rPr lang="zh-CN" altLang="en-US" sz="2400" dirty="0" smtClean="0"/>
              <a:t>基址和大小</a:t>
            </a:r>
            <a:endParaRPr lang="en-US" altLang="zh-CN" sz="2400" dirty="0" smtClean="0"/>
          </a:p>
          <a:p>
            <a:pPr marL="514350" indent="-457200" eaLnBrk="1" hangingPunct="1"/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48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位</a:t>
            </a:r>
            <a:endParaRPr lang="en-US" altLang="zh-CN" sz="2400" dirty="0" smtClean="0"/>
          </a:p>
          <a:p>
            <a:pPr lvl="1" algn="just" eaLnBrk="1" hangingPunct="1"/>
            <a:endParaRPr lang="en-US" altLang="zh-CN" sz="2400" dirty="0" smtClean="0"/>
          </a:p>
          <a:p>
            <a:pPr lvl="1" algn="just" eaLnBrk="1" hangingPunct="1"/>
            <a:endParaRPr lang="en-US" altLang="zh-CN" sz="2400" dirty="0" smtClean="0"/>
          </a:p>
          <a:p>
            <a:pPr lvl="2"/>
            <a:endParaRPr kumimoji="1" lang="en-US" altLang="zh-CN" sz="2400" dirty="0" smtClean="0">
              <a:latin typeface="Times New Roman" pitchFamily="18" charset="0"/>
            </a:endParaRPr>
          </a:p>
          <a:p>
            <a:pPr lvl="2"/>
            <a:r>
              <a:rPr kumimoji="1" lang="en-US" altLang="zh-CN" sz="2400" dirty="0" smtClean="0">
                <a:latin typeface="Times New Roman" pitchFamily="18" charset="0"/>
              </a:rPr>
              <a:t>BASE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r>
              <a:rPr kumimoji="1" lang="en-US" altLang="zh-CN" sz="2400" dirty="0" smtClean="0">
                <a:latin typeface="Times New Roman" pitchFamily="18" charset="0"/>
              </a:rPr>
              <a:t>32</a:t>
            </a:r>
            <a:r>
              <a:rPr kumimoji="1" lang="zh-CN" altLang="en-US" sz="2400" dirty="0" smtClean="0">
                <a:latin typeface="Times New Roman" pitchFamily="18" charset="0"/>
              </a:rPr>
              <a:t>位：</a:t>
            </a:r>
            <a:r>
              <a:rPr kumimoji="1" lang="en-US" altLang="zh-CN" sz="2400" dirty="0" smtClean="0">
                <a:latin typeface="Times New Roman" pitchFamily="18" charset="0"/>
              </a:rPr>
              <a:t>GDT</a:t>
            </a:r>
            <a:r>
              <a:rPr kumimoji="1" lang="zh-CN" altLang="zh-CN" sz="2400" dirty="0" smtClean="0">
                <a:latin typeface="Times New Roman" pitchFamily="18" charset="0"/>
              </a:rPr>
              <a:t>在</a:t>
            </a:r>
            <a:r>
              <a:rPr kumimoji="1" lang="zh-CN" altLang="en-US" sz="2400" dirty="0" smtClean="0">
                <a:latin typeface="Times New Roman" pitchFamily="18" charset="0"/>
              </a:rPr>
              <a:t>内存基地址</a:t>
            </a:r>
            <a:endParaRPr kumimoji="1" lang="zh-CN" altLang="zh-CN" sz="2400" dirty="0" smtClean="0">
              <a:latin typeface="Times New Roman" pitchFamily="18" charset="0"/>
            </a:endParaRPr>
          </a:p>
          <a:p>
            <a:pPr lvl="2"/>
            <a:r>
              <a:rPr kumimoji="1" lang="en-US" altLang="zh-CN" sz="2400" dirty="0" smtClean="0">
                <a:latin typeface="Times New Roman" pitchFamily="18" charset="0"/>
              </a:rPr>
              <a:t>LIMIT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r>
              <a:rPr kumimoji="1" lang="en-US" altLang="zh-CN" sz="2400" dirty="0" smtClean="0">
                <a:latin typeface="Times New Roman" pitchFamily="18" charset="0"/>
              </a:rPr>
              <a:t>16</a:t>
            </a:r>
            <a:r>
              <a:rPr kumimoji="1" lang="zh-CN" altLang="en-US" sz="2400" dirty="0" smtClean="0">
                <a:latin typeface="Times New Roman" pitchFamily="18" charset="0"/>
              </a:rPr>
              <a:t>位：</a:t>
            </a:r>
            <a:r>
              <a:rPr kumimoji="1" lang="en-US" altLang="zh-CN" sz="2400" dirty="0" smtClean="0">
                <a:latin typeface="Times New Roman" pitchFamily="18" charset="0"/>
              </a:rPr>
              <a:t>GDT</a:t>
            </a:r>
            <a:r>
              <a:rPr kumimoji="1" lang="zh-CN" altLang="en-US" sz="2400" dirty="0" smtClean="0">
                <a:latin typeface="Times New Roman" pitchFamily="18" charset="0"/>
              </a:rPr>
              <a:t>界限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（即：长度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dirty="0" smtClean="0">
                <a:latin typeface="Times New Roman" pitchFamily="18" charset="0"/>
              </a:rPr>
              <a:t>.</a:t>
            </a:r>
          </a:p>
          <a:p>
            <a:pPr lvl="3"/>
            <a:r>
              <a:rPr kumimoji="1" lang="en-US" altLang="zh-CN" sz="2400" dirty="0" smtClean="0">
                <a:latin typeface="Times New Roman" pitchFamily="18" charset="0"/>
              </a:rPr>
              <a:t>GDT</a:t>
            </a:r>
            <a:r>
              <a:rPr kumimoji="1" lang="zh-CN" altLang="en-US" sz="2400" dirty="0" smtClean="0">
                <a:latin typeface="Times New Roman" pitchFamily="18" charset="0"/>
              </a:rPr>
              <a:t>最大能容纳  </a:t>
            </a:r>
            <a:r>
              <a:rPr kumimoji="1" lang="en-US" altLang="zh-CN" sz="2400" dirty="0" smtClean="0">
                <a:latin typeface="Times New Roman" pitchFamily="18" charset="0"/>
              </a:rPr>
              <a:t>65536 / 8 = 8192 </a:t>
            </a:r>
            <a:r>
              <a:rPr kumimoji="1" lang="zh-CN" altLang="en-US" sz="2400" dirty="0" smtClean="0">
                <a:latin typeface="Times New Roman" pitchFamily="18" charset="0"/>
              </a:rPr>
              <a:t>个 描述符。</a:t>
            </a:r>
            <a:endParaRPr lang="zh-CN" altLang="en-US" sz="2400" dirty="0" smtClean="0"/>
          </a:p>
        </p:txBody>
      </p:sp>
      <p:pic>
        <p:nvPicPr>
          <p:cNvPr id="1587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3" y="1772816"/>
            <a:ext cx="628650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07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例：</a:t>
            </a:r>
            <a:r>
              <a:rPr kumimoji="1" lang="en-US" altLang="zh-CN" dirty="0" smtClean="0">
                <a:latin typeface="Times New Roman" pitchFamily="18" charset="0"/>
              </a:rPr>
              <a:t>GDTR=001000000FFFH</a:t>
            </a:r>
            <a:r>
              <a:rPr kumimoji="1" lang="zh-CN" altLang="en-US" dirty="0" smtClean="0">
                <a:latin typeface="Times New Roman" pitchFamily="18" charset="0"/>
              </a:rPr>
              <a:t>。求</a:t>
            </a:r>
            <a:r>
              <a:rPr kumimoji="1" lang="en-US" altLang="zh-CN" dirty="0" smtClean="0">
                <a:latin typeface="Times New Roman" pitchFamily="18" charset="0"/>
              </a:rPr>
              <a:t>GDT</a:t>
            </a:r>
            <a:r>
              <a:rPr kumimoji="1" lang="zh-CN" altLang="en-US" dirty="0" smtClean="0">
                <a:latin typeface="Times New Roman" pitchFamily="18" charset="0"/>
              </a:rPr>
              <a:t>的基地址，末地址，表长度，描述符数量等</a:t>
            </a:r>
            <a:r>
              <a:rPr kumimoji="1" lang="en-US" altLang="zh-CN" dirty="0" smtClean="0">
                <a:latin typeface="Times New Roman" pitchFamily="18" charset="0"/>
              </a:rPr>
              <a:t>4</a:t>
            </a:r>
            <a:r>
              <a:rPr kumimoji="1" lang="zh-CN" altLang="en-US" dirty="0" smtClean="0">
                <a:latin typeface="Times New Roman" pitchFamily="18" charset="0"/>
              </a:rPr>
              <a:t>个参数？</a:t>
            </a:r>
            <a:endParaRPr lang="zh-CN" alt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370013" y="1998340"/>
            <a:ext cx="8099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解： </a:t>
            </a:r>
            <a:r>
              <a:rPr kumimoji="1" lang="zh-CN" altLang="en-US" sz="2400" b="1" dirty="0" smtClean="0">
                <a:latin typeface="Times New Roman" pitchFamily="18" charset="0"/>
              </a:rPr>
              <a:t>基地址</a:t>
            </a:r>
            <a:r>
              <a:rPr kumimoji="1" lang="en-US" altLang="zh-CN" sz="2400" b="1" dirty="0" smtClean="0">
                <a:latin typeface="Times New Roman" pitchFamily="18" charset="0"/>
              </a:rPr>
              <a:t>:  </a:t>
            </a:r>
            <a:r>
              <a:rPr kumimoji="1" lang="en-US" altLang="zh-CN" sz="2400" b="1" dirty="0">
                <a:latin typeface="Times New Roman" pitchFamily="18" charset="0"/>
              </a:rPr>
              <a:t>0010 0000H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</a:rPr>
              <a:t>末地址</a:t>
            </a:r>
            <a:r>
              <a:rPr kumimoji="1" lang="en-US" altLang="zh-CN" sz="2400" b="1" dirty="0" smtClean="0">
                <a:latin typeface="Times New Roman" pitchFamily="18" charset="0"/>
              </a:rPr>
              <a:t>: </a:t>
            </a:r>
            <a:r>
              <a:rPr kumimoji="1" lang="en-US" altLang="zh-CN" sz="2400" b="1" dirty="0">
                <a:latin typeface="Times New Roman" pitchFamily="18" charset="0"/>
              </a:rPr>
              <a:t>0010 0000H+0FFFH=0010 0FFFH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 smtClean="0">
                <a:latin typeface="Times New Roman" pitchFamily="18" charset="0"/>
              </a:rPr>
              <a:t> 表长度 </a:t>
            </a:r>
            <a:r>
              <a:rPr kumimoji="1" lang="en-US" altLang="zh-CN" sz="2400" b="1" dirty="0">
                <a:latin typeface="Times New Roman" pitchFamily="18" charset="0"/>
              </a:rPr>
              <a:t>= 0FFFH+1=4096</a:t>
            </a:r>
            <a:r>
              <a:rPr kumimoji="1" lang="zh-CN" altLang="en-US" sz="2400" b="1" dirty="0">
                <a:latin typeface="Times New Roman" pitchFamily="18" charset="0"/>
              </a:rPr>
              <a:t>字节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 smtClean="0">
                <a:latin typeface="Times New Roman" pitchFamily="18" charset="0"/>
              </a:rPr>
              <a:t> 描述符</a:t>
            </a:r>
            <a:r>
              <a:rPr kumimoji="1" lang="zh-CN" altLang="en-US" sz="2400" b="1" dirty="0">
                <a:latin typeface="Times New Roman" pitchFamily="18" charset="0"/>
              </a:rPr>
              <a:t>数量 </a:t>
            </a:r>
            <a:r>
              <a:rPr kumimoji="1" lang="en-US" altLang="zh-CN" sz="2400" b="1" dirty="0">
                <a:latin typeface="Times New Roman" pitchFamily="18" charset="0"/>
              </a:rPr>
              <a:t>=  4096 / 8=512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</a:p>
        </p:txBody>
      </p:sp>
      <p:pic>
        <p:nvPicPr>
          <p:cNvPr id="159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313" y="4087664"/>
            <a:ext cx="628650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99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8537575" cy="5794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IDTR</a:t>
            </a:r>
            <a:r>
              <a:rPr kumimoji="1" lang="zh-CN" altLang="en-US" dirty="0" smtClean="0">
                <a:solidFill>
                  <a:schemeClr val="tx1"/>
                </a:solidFill>
              </a:rPr>
              <a:t>寄存器（</a:t>
            </a:r>
            <a:r>
              <a:rPr kumimoji="1" lang="en-US" altLang="zh-CN" b="0" dirty="0" smtClean="0">
                <a:solidFill>
                  <a:schemeClr val="tx1"/>
                </a:solidFill>
                <a:latin typeface="Times New Roman" pitchFamily="18" charset="0"/>
              </a:rPr>
              <a:t> 48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itchFamily="18" charset="0"/>
              </a:rPr>
              <a:t>位</a:t>
            </a:r>
            <a:r>
              <a:rPr kumimoji="1"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存放中断描述符表</a:t>
            </a:r>
            <a:r>
              <a:rPr lang="en-US" altLang="zh-CN" dirty="0" smtClean="0"/>
              <a:t>IDT</a:t>
            </a:r>
            <a:r>
              <a:rPr lang="zh-CN" altLang="en-US" dirty="0" smtClean="0"/>
              <a:t>的基地址和限长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kumimoji="1" lang="zh-CN" altLang="en-US" dirty="0" smtClean="0">
                <a:latin typeface="Times New Roman" pitchFamily="18" charset="0"/>
              </a:rPr>
              <a:t>支持 </a:t>
            </a:r>
            <a:r>
              <a:rPr kumimoji="1" lang="en-US" altLang="zh-CN" dirty="0" smtClean="0">
                <a:latin typeface="Times New Roman" pitchFamily="18" charset="0"/>
              </a:rPr>
              <a:t>256 </a:t>
            </a:r>
            <a:r>
              <a:rPr kumimoji="1" lang="zh-CN" altLang="en-US" dirty="0" smtClean="0">
                <a:latin typeface="Times New Roman" pitchFamily="18" charset="0"/>
              </a:rPr>
              <a:t>个中断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1"/>
            <a:r>
              <a:rPr kumimoji="1" lang="en-US" altLang="zh-CN" dirty="0" smtClean="0">
                <a:latin typeface="Times New Roman" pitchFamily="18" charset="0"/>
              </a:rPr>
              <a:t>LIMIT</a:t>
            </a:r>
            <a:r>
              <a:rPr kumimoji="1" lang="zh-CN" altLang="zh-CN" dirty="0" smtClean="0">
                <a:latin typeface="Times New Roman" pitchFamily="18" charset="0"/>
              </a:rPr>
              <a:t>最大为</a:t>
            </a:r>
            <a:r>
              <a:rPr kumimoji="1" lang="en-US" altLang="zh-CN" dirty="0" smtClean="0">
                <a:latin typeface="Times New Roman" pitchFamily="18" charset="0"/>
              </a:rPr>
              <a:t> </a:t>
            </a:r>
            <a:r>
              <a:rPr kumimoji="1" lang="zh-CN" altLang="en-US" dirty="0" smtClean="0">
                <a:latin typeface="Times New Roman" pitchFamily="18" charset="0"/>
              </a:rPr>
              <a:t> </a:t>
            </a:r>
            <a:r>
              <a:rPr kumimoji="1" lang="en-US" altLang="zh-CN" dirty="0" smtClean="0">
                <a:latin typeface="Times New Roman" pitchFamily="18" charset="0"/>
              </a:rPr>
              <a:t>07FFH 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kumimoji="1" lang="en-US" altLang="zh-CN" dirty="0" smtClean="0">
              <a:latin typeface="Times New Roman" pitchFamily="18" charset="0"/>
            </a:endParaRPr>
          </a:p>
          <a:p>
            <a:pPr lvl="1"/>
            <a:r>
              <a:rPr kumimoji="1" lang="en-US" altLang="zh-CN" dirty="0" smtClean="0">
                <a:latin typeface="Times New Roman" pitchFamily="18" charset="0"/>
              </a:rPr>
              <a:t>IDT</a:t>
            </a:r>
            <a:r>
              <a:rPr kumimoji="1" lang="zh-CN" altLang="en-US" dirty="0" smtClean="0">
                <a:latin typeface="Times New Roman" pitchFamily="18" charset="0"/>
              </a:rPr>
              <a:t>中的描述符类型为中断门。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60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1395412"/>
            <a:ext cx="6429466" cy="8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3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endParaRPr lang="zh-CN" altLang="en-US" sz="3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特点</a:t>
            </a:r>
          </a:p>
          <a:p>
            <a:pPr lvl="1" eaLnBrk="1" hangingPunct="1"/>
            <a:r>
              <a:rPr lang="zh-CN" altLang="en-US" smtClean="0"/>
              <a:t>程序运行之前确定映射关系</a:t>
            </a:r>
          </a:p>
          <a:p>
            <a:pPr lvl="1" eaLnBrk="1" hangingPunct="1"/>
            <a:r>
              <a:rPr lang="zh-CN" altLang="en-US" smtClean="0"/>
              <a:t>程序装入后不能移动</a:t>
            </a:r>
          </a:p>
          <a:p>
            <a:pPr lvl="2" eaLnBrk="1" hangingPunct="1"/>
            <a:r>
              <a:rPr lang="zh-CN" altLang="en-US" smtClean="0"/>
              <a:t>如果移动必须放回原来位置</a:t>
            </a:r>
          </a:p>
          <a:p>
            <a:pPr lvl="1" eaLnBrk="1" hangingPunct="1"/>
            <a:r>
              <a:rPr lang="zh-CN" altLang="en-US" smtClean="0"/>
              <a:t>程序占用连续的内存空间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>
          <a:xfrm>
            <a:off x="146050" y="-33625"/>
            <a:ext cx="8206630" cy="58477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LDTR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：局部描述符表寄存器（</a:t>
            </a:r>
            <a:r>
              <a:rPr kumimoji="1" lang="en-US" altLang="zh-CN" b="0" dirty="0" smtClean="0">
                <a:solidFill>
                  <a:schemeClr val="tx1"/>
                </a:solidFill>
                <a:latin typeface="Times New Roman" pitchFamily="18" charset="0"/>
              </a:rPr>
              <a:t> 16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itchFamily="18" charset="0"/>
              </a:rPr>
              <a:t>位</a:t>
            </a:r>
            <a:r>
              <a:rPr kumimoji="1"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1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 smtClean="0">
                <a:latin typeface="Times New Roman" pitchFamily="18" charset="0"/>
              </a:rPr>
              <a:t>LDT</a:t>
            </a:r>
            <a:r>
              <a:rPr kumimoji="1" lang="zh-CN" altLang="en-US" b="0" dirty="0" smtClean="0">
                <a:latin typeface="Times New Roman" pitchFamily="18" charset="0"/>
              </a:rPr>
              <a:t>定义进程用到的多个局部内存空间</a:t>
            </a:r>
            <a:endParaRPr kumimoji="1" lang="en-US" altLang="zh-CN" b="0" dirty="0" smtClean="0">
              <a:latin typeface="Times New Roman" pitchFamily="18" charset="0"/>
            </a:endParaRPr>
          </a:p>
          <a:p>
            <a:r>
              <a:rPr kumimoji="1" lang="zh-CN" altLang="en-US" b="0" dirty="0" smtClean="0">
                <a:latin typeface="Times New Roman" pitchFamily="18" charset="0"/>
              </a:rPr>
              <a:t>在</a:t>
            </a:r>
            <a:r>
              <a:rPr kumimoji="1" lang="en-US" altLang="zh-CN" b="0" dirty="0" smtClean="0">
                <a:latin typeface="Times New Roman" pitchFamily="18" charset="0"/>
              </a:rPr>
              <a:t>GDT</a:t>
            </a:r>
            <a:r>
              <a:rPr kumimoji="1" lang="zh-CN" altLang="en-US" b="0" dirty="0" smtClean="0">
                <a:latin typeface="Times New Roman" pitchFamily="18" charset="0"/>
              </a:rPr>
              <a:t>中包含有多个</a:t>
            </a:r>
            <a:r>
              <a:rPr kumimoji="1" lang="en-US" altLang="zh-CN" b="0" dirty="0" smtClean="0">
                <a:latin typeface="Times New Roman" pitchFamily="18" charset="0"/>
              </a:rPr>
              <a:t>LDT</a:t>
            </a:r>
            <a:r>
              <a:rPr kumimoji="1" lang="zh-CN" altLang="en-US" b="0" dirty="0" smtClean="0">
                <a:latin typeface="Times New Roman" pitchFamily="18" charset="0"/>
              </a:rPr>
              <a:t>描述符</a:t>
            </a:r>
            <a:endParaRPr kumimoji="1" lang="en-US" altLang="zh-CN" b="0" dirty="0" smtClean="0">
              <a:latin typeface="Times New Roman" pitchFamily="18" charset="0"/>
            </a:endParaRPr>
          </a:p>
          <a:p>
            <a:r>
              <a:rPr kumimoji="1" lang="en-US" altLang="zh-CN" b="0" dirty="0" smtClean="0">
                <a:latin typeface="Times New Roman" pitchFamily="18" charset="0"/>
              </a:rPr>
              <a:t>LDTR</a:t>
            </a:r>
            <a:r>
              <a:rPr kumimoji="1" lang="zh-CN" altLang="en-US" b="0" dirty="0" smtClean="0">
                <a:latin typeface="Times New Roman" pitchFamily="18" charset="0"/>
              </a:rPr>
              <a:t>指向</a:t>
            </a:r>
            <a:r>
              <a:rPr kumimoji="1" lang="en-US" altLang="zh-CN" b="0" dirty="0">
                <a:latin typeface="Times New Roman" pitchFamily="18" charset="0"/>
              </a:rPr>
              <a:t>GDT</a:t>
            </a:r>
            <a:r>
              <a:rPr kumimoji="1" lang="zh-CN" altLang="en-US" b="0" dirty="0" smtClean="0">
                <a:latin typeface="Times New Roman" pitchFamily="18" charset="0"/>
              </a:rPr>
              <a:t>中的某个</a:t>
            </a:r>
            <a:r>
              <a:rPr kumimoji="1" lang="en-US" altLang="zh-CN" b="0" dirty="0" smtClean="0">
                <a:latin typeface="Times New Roman" pitchFamily="18" charset="0"/>
              </a:rPr>
              <a:t>LDT</a:t>
            </a:r>
            <a:r>
              <a:rPr kumimoji="1" lang="zh-CN" altLang="en-US" b="0" dirty="0" smtClean="0">
                <a:latin typeface="Times New Roman" pitchFamily="18" charset="0"/>
              </a:rPr>
              <a:t>描述符</a:t>
            </a:r>
            <a:endParaRPr kumimoji="1" lang="en-US" altLang="zh-CN" b="0" dirty="0" smtClean="0">
              <a:latin typeface="Times New Roman" pitchFamily="18" charset="0"/>
            </a:endParaRPr>
          </a:p>
          <a:p>
            <a:r>
              <a:rPr kumimoji="1" lang="en-US" altLang="zh-CN" b="0" dirty="0" smtClean="0">
                <a:solidFill>
                  <a:srgbClr val="FF0000"/>
                </a:solidFill>
                <a:latin typeface="Times New Roman" pitchFamily="18" charset="0"/>
              </a:rPr>
              <a:t>LDTR = 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选择子</a:t>
            </a:r>
            <a:r>
              <a:rPr kumimoji="1" lang="en-US" altLang="zh-CN" b="0" dirty="0" smtClean="0">
                <a:solidFill>
                  <a:srgbClr val="FF0000"/>
                </a:solidFill>
                <a:latin typeface="Times New Roman" pitchFamily="18" charset="0"/>
              </a:rPr>
              <a:t>Selector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kumimoji="1" lang="en-US" altLang="zh-CN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en-US" altLang="zh-CN" b="0" dirty="0" smtClean="0">
                <a:latin typeface="Times New Roman" pitchFamily="18" charset="0"/>
              </a:rPr>
              <a:t>LLDT</a:t>
            </a:r>
            <a:r>
              <a:rPr kumimoji="1" lang="zh-CN" altLang="en-US" b="0" dirty="0" smtClean="0">
                <a:latin typeface="Times New Roman" pitchFamily="18" charset="0"/>
              </a:rPr>
              <a:t>指令</a:t>
            </a:r>
            <a:endParaRPr kumimoji="1" lang="en-US" altLang="zh-CN" b="0" dirty="0" smtClean="0">
              <a:latin typeface="Times New Roman" pitchFamily="18" charset="0"/>
            </a:endParaRPr>
          </a:p>
          <a:p>
            <a:pPr lvl="1"/>
            <a:r>
              <a:rPr kumimoji="1" lang="zh-CN" altLang="en-US" b="0" dirty="0" smtClean="0">
                <a:latin typeface="Times New Roman" pitchFamily="18" charset="0"/>
              </a:rPr>
              <a:t>向</a:t>
            </a:r>
            <a:r>
              <a:rPr kumimoji="1" lang="en-US" altLang="zh-CN" b="0" dirty="0" smtClean="0">
                <a:latin typeface="Times New Roman" pitchFamily="18" charset="0"/>
              </a:rPr>
              <a:t>LDTR</a:t>
            </a:r>
            <a:r>
              <a:rPr kumimoji="1" lang="zh-CN" altLang="en-US" b="0" dirty="0" smtClean="0">
                <a:latin typeface="Times New Roman" pitchFamily="18" charset="0"/>
              </a:rPr>
              <a:t>中装入一个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选择子</a:t>
            </a:r>
            <a:endParaRPr kumimoji="1" lang="en-US" altLang="zh-CN" dirty="0">
              <a:latin typeface="Times New Roman" pitchFamily="18" charset="0"/>
            </a:endParaRPr>
          </a:p>
          <a:p>
            <a:pPr lvl="1"/>
            <a:r>
              <a:rPr kumimoji="1" lang="zh-CN" altLang="en-US" b="0" dirty="0" smtClean="0">
                <a:latin typeface="Times New Roman" pitchFamily="18" charset="0"/>
              </a:rPr>
              <a:t>对应的</a:t>
            </a:r>
            <a:r>
              <a:rPr kumimoji="1" lang="en-US" altLang="zh-CN" b="0" dirty="0" smtClean="0">
                <a:latin typeface="Times New Roman" pitchFamily="18" charset="0"/>
              </a:rPr>
              <a:t>LDT</a:t>
            </a:r>
            <a:r>
              <a:rPr kumimoji="1" lang="zh-CN" altLang="en-US" b="0" dirty="0" smtClean="0">
                <a:latin typeface="Times New Roman" pitchFamily="18" charset="0"/>
              </a:rPr>
              <a:t>描述符将从</a:t>
            </a:r>
            <a:r>
              <a:rPr kumimoji="1" lang="en-US" altLang="zh-CN" b="0" dirty="0" smtClean="0">
                <a:latin typeface="Times New Roman" pitchFamily="18" charset="0"/>
              </a:rPr>
              <a:t>GDT</a:t>
            </a:r>
            <a:r>
              <a:rPr kumimoji="1" lang="zh-CN" altLang="en-US" b="0" dirty="0" smtClean="0">
                <a:latin typeface="Times New Roman" pitchFamily="18" charset="0"/>
              </a:rPr>
              <a:t>中读出并将其中的</a:t>
            </a:r>
            <a:r>
              <a:rPr kumimoji="1" lang="zh-CN" altLang="en-US" b="0" dirty="0" smtClean="0">
                <a:solidFill>
                  <a:srgbClr val="0070C0"/>
                </a:solidFill>
                <a:latin typeface="Times New Roman" pitchFamily="18" charset="0"/>
              </a:rPr>
              <a:t>基址</a:t>
            </a:r>
            <a:r>
              <a:rPr kumimoji="1" lang="zh-CN" altLang="en-US" b="0" dirty="0">
                <a:solidFill>
                  <a:srgbClr val="0070C0"/>
                </a:solidFill>
                <a:latin typeface="Times New Roman" pitchFamily="18" charset="0"/>
              </a:rPr>
              <a:t>和限</a:t>
            </a:r>
            <a:r>
              <a:rPr kumimoji="1" lang="zh-CN" altLang="en-US" b="0" dirty="0" smtClean="0">
                <a:solidFill>
                  <a:srgbClr val="0070C0"/>
                </a:solidFill>
                <a:latin typeface="Times New Roman" pitchFamily="18" charset="0"/>
              </a:rPr>
              <a:t>长</a:t>
            </a:r>
            <a:r>
              <a:rPr kumimoji="1" lang="zh-CN" altLang="en-US" b="0" dirty="0" smtClean="0">
                <a:latin typeface="Times New Roman" pitchFamily="18" charset="0"/>
              </a:rPr>
              <a:t>装入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局部描述符表高速缓冲寄存器</a:t>
            </a:r>
            <a:r>
              <a:rPr kumimoji="1" lang="zh-CN" altLang="en-US" b="0" dirty="0" smtClean="0">
                <a:latin typeface="Times New Roman" pitchFamily="18" charset="0"/>
              </a:rPr>
              <a:t>。</a:t>
            </a:r>
            <a:endParaRPr kumimoji="1" lang="en-US" altLang="zh-CN" b="0" dirty="0" smtClean="0">
              <a:latin typeface="Times New Roman" pitchFamily="18" charset="0"/>
            </a:endParaRPr>
          </a:p>
          <a:p>
            <a:pPr lvl="2"/>
            <a:r>
              <a:rPr kumimoji="1" lang="zh-CN" altLang="en-US" b="0" dirty="0" smtClean="0">
                <a:latin typeface="Times New Roman" pitchFamily="18" charset="0"/>
              </a:rPr>
              <a:t>意味着为当前进程创建了一个</a:t>
            </a:r>
            <a:r>
              <a:rPr kumimoji="1" lang="en-US" altLang="zh-CN" b="0" dirty="0" smtClean="0">
                <a:latin typeface="Times New Roman" pitchFamily="18" charset="0"/>
              </a:rPr>
              <a:t>LDT</a:t>
            </a:r>
            <a:r>
              <a:rPr kumimoji="1" lang="zh-CN" altLang="en-US" b="0" dirty="0" smtClean="0">
                <a:latin typeface="Times New Roman" pitchFamily="18" charset="0"/>
              </a:rPr>
              <a:t>。</a:t>
            </a: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23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201"/>
          </a:xfrm>
        </p:spPr>
        <p:txBody>
          <a:bodyPr/>
          <a:lstStyle/>
          <a:p>
            <a:r>
              <a:rPr kumimoji="1" lang="zh-CN" altLang="en-US" smtClean="0">
                <a:latin typeface="Times New Roman" pitchFamily="18" charset="0"/>
              </a:rPr>
              <a:t>为当前任务创建</a:t>
            </a:r>
            <a:r>
              <a:rPr kumimoji="1" lang="en-US" altLang="zh-CN" smtClean="0">
                <a:latin typeface="Times New Roman" pitchFamily="18" charset="0"/>
              </a:rPr>
              <a:t>LDT</a:t>
            </a:r>
            <a:r>
              <a:rPr kumimoji="1" lang="zh-CN" altLang="en-US" smtClean="0">
                <a:latin typeface="Times New Roman" pitchFamily="18" charset="0"/>
              </a:rPr>
              <a:t>的过程</a:t>
            </a:r>
            <a:endParaRPr lang="zh-CN" altLang="en-US" smtClean="0"/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pSp>
        <p:nvGrpSpPr>
          <p:cNvPr id="162820" name="Group 2"/>
          <p:cNvGrpSpPr>
            <a:grpSpLocks/>
          </p:cNvGrpSpPr>
          <p:nvPr/>
        </p:nvGrpSpPr>
        <p:grpSpPr bwMode="auto">
          <a:xfrm>
            <a:off x="6705600" y="571500"/>
            <a:ext cx="1511300" cy="5400675"/>
            <a:chOff x="3703" y="983"/>
            <a:chExt cx="952" cy="2668"/>
          </a:xfrm>
        </p:grpSpPr>
        <p:sp>
          <p:nvSpPr>
            <p:cNvPr id="162853" name="Line 3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2854" name="Line 4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2511425" y="196691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416425" y="19669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679575" y="1928813"/>
            <a:ext cx="927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GDTR</a:t>
            </a:r>
          </a:p>
        </p:txBody>
      </p:sp>
      <p:sp>
        <p:nvSpPr>
          <p:cNvPr id="162824" name="AutoShape 8"/>
          <p:cNvSpPr>
            <a:spLocks/>
          </p:cNvSpPr>
          <p:nvPr/>
        </p:nvSpPr>
        <p:spPr bwMode="auto">
          <a:xfrm>
            <a:off x="8208963" y="85090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8429625" y="1651000"/>
            <a:ext cx="74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GDT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092450" y="1947863"/>
            <a:ext cx="855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BASE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4389438" y="1930400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sz="1800" b="1">
                <a:latin typeface="Times New Roman" pitchFamily="18" charset="0"/>
              </a:rPr>
              <a:t>LIMIT</a:t>
            </a:r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6697663" y="27209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6697663" y="8334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cxnSp>
        <p:nvCxnSpPr>
          <p:cNvPr id="162830" name="AutoShape 14"/>
          <p:cNvCxnSpPr>
            <a:cxnSpLocks noChangeShapeType="1"/>
          </p:cNvCxnSpPr>
          <p:nvPr/>
        </p:nvCxnSpPr>
        <p:spPr bwMode="auto">
          <a:xfrm flipV="1">
            <a:off x="5208588" y="850900"/>
            <a:ext cx="1427162" cy="1231900"/>
          </a:xfrm>
          <a:prstGeom prst="bentConnector3">
            <a:avLst>
              <a:gd name="adj1" fmla="val 49944"/>
            </a:avLst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</p:spPr>
      </p:cxnSp>
      <p:cxnSp>
        <p:nvCxnSpPr>
          <p:cNvPr id="162831" name="AutoShape 15"/>
          <p:cNvCxnSpPr>
            <a:cxnSpLocks noChangeShapeType="1"/>
          </p:cNvCxnSpPr>
          <p:nvPr/>
        </p:nvCxnSpPr>
        <p:spPr bwMode="auto">
          <a:xfrm rot="16200000" flipH="1">
            <a:off x="4862512" y="966788"/>
            <a:ext cx="341313" cy="3100388"/>
          </a:xfrm>
          <a:prstGeom prst="bentConnector2">
            <a:avLst/>
          </a:prstGeom>
          <a:noFill/>
          <a:ln w="28575">
            <a:solidFill>
              <a:srgbClr val="000AD8"/>
            </a:solidFill>
            <a:miter lim="800000"/>
            <a:headEnd/>
            <a:tailEnd type="triangle" w="med" len="med"/>
          </a:ln>
        </p:spPr>
      </p:cxn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6697663" y="14573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697663" y="18351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6837363" y="1470025"/>
            <a:ext cx="1487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LDT</a:t>
            </a:r>
            <a:r>
              <a:rPr kumimoji="1" lang="zh-CN" altLang="zh-CN" b="1">
                <a:latin typeface="Times New Roman" pitchFamily="18" charset="0"/>
              </a:rPr>
              <a:t>描述符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4416425" y="2984500"/>
            <a:ext cx="7540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3535363" y="2963863"/>
            <a:ext cx="900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LDTR</a:t>
            </a:r>
          </a:p>
        </p:txBody>
      </p:sp>
      <p:cxnSp>
        <p:nvCxnSpPr>
          <p:cNvPr id="162837" name="AutoShape 21"/>
          <p:cNvCxnSpPr>
            <a:cxnSpLocks noChangeShapeType="1"/>
            <a:stCxn id="162835" idx="3"/>
            <a:endCxn id="162834" idx="1"/>
          </p:cNvCxnSpPr>
          <p:nvPr/>
        </p:nvCxnSpPr>
        <p:spPr bwMode="auto">
          <a:xfrm flipV="1">
            <a:off x="5170488" y="1670050"/>
            <a:ext cx="1666875" cy="14620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</p:spPr>
      </p:cxnSp>
      <p:sp>
        <p:nvSpPr>
          <p:cNvPr id="162838" name="Freeform 22"/>
          <p:cNvSpPr>
            <a:spLocks/>
          </p:cNvSpPr>
          <p:nvPr/>
        </p:nvSpPr>
        <p:spPr bwMode="auto">
          <a:xfrm>
            <a:off x="4219575" y="1868488"/>
            <a:ext cx="3233738" cy="2381250"/>
          </a:xfrm>
          <a:custGeom>
            <a:avLst/>
            <a:gdLst>
              <a:gd name="T0" fmla="*/ 2069 w 2069"/>
              <a:gd name="T1" fmla="*/ 0 h 1500"/>
              <a:gd name="T2" fmla="*/ 2069 w 2069"/>
              <a:gd name="T3" fmla="*/ 1148 h 1500"/>
              <a:gd name="T4" fmla="*/ 0 w 2069"/>
              <a:gd name="T5" fmla="*/ 1148 h 1500"/>
              <a:gd name="T6" fmla="*/ 0 w 2069"/>
              <a:gd name="T7" fmla="*/ 1500 h 1500"/>
              <a:gd name="T8" fmla="*/ 0 60000 65536"/>
              <a:gd name="T9" fmla="*/ 0 60000 65536"/>
              <a:gd name="T10" fmla="*/ 0 60000 65536"/>
              <a:gd name="T11" fmla="*/ 0 60000 65536"/>
              <a:gd name="T12" fmla="*/ 0 w 2069"/>
              <a:gd name="T13" fmla="*/ 0 h 1500"/>
              <a:gd name="T14" fmla="*/ 2069 w 2069"/>
              <a:gd name="T15" fmla="*/ 1500 h 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>
            <a:solidFill>
              <a:srgbClr val="E8083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6697663" y="43973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6697663" y="56610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7061200" y="4819650"/>
            <a:ext cx="714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LDT</a:t>
            </a: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2735263" y="421640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4425950" y="426561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3354388" y="4276725"/>
            <a:ext cx="700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基址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4564063" y="4244975"/>
            <a:ext cx="700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界限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3295650" y="3867150"/>
            <a:ext cx="698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32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162847" name="AutoShape 31"/>
          <p:cNvSpPr>
            <a:spLocks/>
          </p:cNvSpPr>
          <p:nvPr/>
        </p:nvSpPr>
        <p:spPr bwMode="auto">
          <a:xfrm>
            <a:off x="6534150" y="4413250"/>
            <a:ext cx="131763" cy="1247775"/>
          </a:xfrm>
          <a:prstGeom prst="leftBrace">
            <a:avLst>
              <a:gd name="adj1" fmla="val 789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48" name="Freeform 32"/>
          <p:cNvSpPr>
            <a:spLocks/>
          </p:cNvSpPr>
          <p:nvPr/>
        </p:nvSpPr>
        <p:spPr bwMode="auto">
          <a:xfrm>
            <a:off x="5006975" y="4627563"/>
            <a:ext cx="1527175" cy="212725"/>
          </a:xfrm>
          <a:custGeom>
            <a:avLst/>
            <a:gdLst>
              <a:gd name="T0" fmla="*/ 0 w 1428"/>
              <a:gd name="T1" fmla="*/ 0 h 134"/>
              <a:gd name="T2" fmla="*/ 0 w 1428"/>
              <a:gd name="T3" fmla="*/ 134 h 134"/>
              <a:gd name="T4" fmla="*/ 1428 w 1428"/>
              <a:gd name="T5" fmla="*/ 134 h 134"/>
              <a:gd name="T6" fmla="*/ 0 60000 65536"/>
              <a:gd name="T7" fmla="*/ 0 60000 65536"/>
              <a:gd name="T8" fmla="*/ 0 60000 65536"/>
              <a:gd name="T9" fmla="*/ 0 w 1428"/>
              <a:gd name="T10" fmla="*/ 0 h 134"/>
              <a:gd name="T11" fmla="*/ 1428 w 142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8" h="134">
                <a:moveTo>
                  <a:pt x="0" y="0"/>
                </a:moveTo>
                <a:lnTo>
                  <a:pt x="0" y="134"/>
                </a:lnTo>
                <a:lnTo>
                  <a:pt x="1428" y="134"/>
                </a:lnTo>
              </a:path>
            </a:pathLst>
          </a:custGeom>
          <a:noFill/>
          <a:ln w="38100">
            <a:solidFill>
              <a:srgbClr val="9A14D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49" name="Freeform 33"/>
          <p:cNvSpPr>
            <a:spLocks/>
          </p:cNvSpPr>
          <p:nvPr/>
        </p:nvSpPr>
        <p:spPr bwMode="auto">
          <a:xfrm>
            <a:off x="3660775" y="4643438"/>
            <a:ext cx="2873375" cy="541337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341 h 341"/>
              <a:gd name="T4" fmla="*/ 2327 w 2327"/>
              <a:gd name="T5" fmla="*/ 341 h 341"/>
              <a:gd name="T6" fmla="*/ 0 60000 65536"/>
              <a:gd name="T7" fmla="*/ 0 60000 65536"/>
              <a:gd name="T8" fmla="*/ 0 60000 65536"/>
              <a:gd name="T9" fmla="*/ 0 w 2327"/>
              <a:gd name="T10" fmla="*/ 0 h 341"/>
              <a:gd name="T11" fmla="*/ 2327 w 2327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>
            <a:solidFill>
              <a:srgbClr val="9A14D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4565650" y="3883025"/>
            <a:ext cx="698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16</a:t>
            </a:r>
            <a:r>
              <a:rPr kumimoji="1" lang="zh-CN" altLang="en-US" b="1">
                <a:latin typeface="Times New Roman" pitchFamily="18" charset="0"/>
              </a:rPr>
              <a:t>位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604589" y="3356992"/>
            <a:ext cx="421969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 dirty="0">
                <a:latin typeface="Times New Roman" pitchFamily="18" charset="0"/>
              </a:rPr>
              <a:t>LDT</a:t>
            </a:r>
            <a:r>
              <a:rPr kumimoji="1" lang="zh-CN" altLang="en-US" b="1" dirty="0">
                <a:latin typeface="Times New Roman" pitchFamily="18" charset="0"/>
              </a:rPr>
              <a:t>描述符</a:t>
            </a:r>
            <a:r>
              <a:rPr kumimoji="1" lang="zh-CN" altLang="en-US" b="1" dirty="0" smtClean="0">
                <a:latin typeface="Times New Roman" pitchFamily="18" charset="0"/>
              </a:rPr>
              <a:t>高速缓冲寄存器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                  （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不可见）</a:t>
            </a:r>
          </a:p>
        </p:txBody>
      </p:sp>
      <p:sp>
        <p:nvSpPr>
          <p:cNvPr id="162852" name="Text Box 37"/>
          <p:cNvSpPr txBox="1">
            <a:spLocks noChangeArrowheads="1"/>
          </p:cNvSpPr>
          <p:nvPr/>
        </p:nvSpPr>
        <p:spPr bwMode="auto">
          <a:xfrm>
            <a:off x="1182688" y="5517232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OS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根据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使用情况为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LDTR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8351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选择子（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）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选择子用于选择</a:t>
            </a:r>
            <a:r>
              <a:rPr lang="en-US" altLang="zh-CN" dirty="0"/>
              <a:t>GDT/LDT</a:t>
            </a:r>
            <a:r>
              <a:rPr lang="zh-CN" altLang="en-US" dirty="0" smtClean="0"/>
              <a:t>中的某个描述符。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索引域（</a:t>
            </a:r>
            <a:r>
              <a:rPr kumimoji="1" lang="en-US" altLang="zh-CN" b="1" dirty="0">
                <a:latin typeface="宋体" pitchFamily="2" charset="-122"/>
              </a:rPr>
              <a:t>INDEX</a:t>
            </a:r>
            <a:r>
              <a:rPr kumimoji="1" lang="zh-CN" altLang="en-US" b="1" dirty="0">
                <a:latin typeface="宋体" pitchFamily="2" charset="-122"/>
              </a:rPr>
              <a:t>）：</a:t>
            </a:r>
            <a:r>
              <a:rPr kumimoji="1" lang="en-US" altLang="zh-CN" b="1" dirty="0">
                <a:latin typeface="宋体" pitchFamily="2" charset="-122"/>
              </a:rPr>
              <a:t>13</a:t>
            </a:r>
            <a:r>
              <a:rPr kumimoji="1" lang="zh-CN" altLang="en-US" b="1" dirty="0">
                <a:latin typeface="宋体" pitchFamily="2" charset="-122"/>
              </a:rPr>
              <a:t>位</a:t>
            </a:r>
            <a:endParaRPr lang="zh-CN" altLang="en-US" dirty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宋体" pitchFamily="2" charset="-122"/>
              </a:rPr>
              <a:t>TI</a:t>
            </a:r>
            <a:r>
              <a:rPr lang="zh-CN" altLang="en-US" b="1" dirty="0">
                <a:latin typeface="宋体" pitchFamily="2" charset="-122"/>
              </a:rPr>
              <a:t>域（</a:t>
            </a:r>
            <a:r>
              <a:rPr kumimoji="1" lang="en-US" altLang="zh-CN" b="1" dirty="0">
                <a:latin typeface="宋体" pitchFamily="2" charset="-122"/>
              </a:rPr>
              <a:t>Table Indicator</a:t>
            </a:r>
            <a:r>
              <a:rPr kumimoji="1" lang="zh-CN" altLang="en-US" b="1" dirty="0">
                <a:latin typeface="宋体" pitchFamily="2" charset="-122"/>
              </a:rPr>
              <a:t>）：</a:t>
            </a:r>
            <a:r>
              <a:rPr kumimoji="1" lang="en-US" altLang="zh-CN" b="1" dirty="0">
                <a:latin typeface="宋体" pitchFamily="2" charset="-122"/>
              </a:rPr>
              <a:t>1</a:t>
            </a:r>
            <a:r>
              <a:rPr kumimoji="1" lang="zh-CN" altLang="en-US" b="1" dirty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特权级别域（</a:t>
            </a:r>
            <a:r>
              <a:rPr kumimoji="1" lang="en-US" altLang="zh-CN" b="1" dirty="0">
                <a:latin typeface="宋体" pitchFamily="2" charset="-122"/>
              </a:rPr>
              <a:t>Request Privilege Level</a:t>
            </a:r>
            <a:r>
              <a:rPr kumimoji="1" lang="zh-CN" altLang="en-US" b="1" dirty="0">
                <a:latin typeface="宋体" pitchFamily="2" charset="-122"/>
              </a:rPr>
              <a:t>）</a:t>
            </a:r>
            <a:r>
              <a:rPr kumimoji="1" lang="zh-CN" altLang="en-US" b="1" dirty="0" smtClean="0">
                <a:latin typeface="宋体" pitchFamily="2" charset="-122"/>
              </a:rPr>
              <a:t>：</a:t>
            </a:r>
            <a:r>
              <a:rPr kumimoji="1" lang="en-US" altLang="zh-CN" b="1" dirty="0" smtClean="0">
                <a:latin typeface="宋体" pitchFamily="2" charset="-122"/>
              </a:rPr>
              <a:t>2</a:t>
            </a:r>
            <a:r>
              <a:rPr kumimoji="1" lang="zh-CN" altLang="en-US" b="1" dirty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包括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整数形式的</a:t>
            </a:r>
            <a:r>
              <a:rPr lang="zh-CN" altLang="en-US" dirty="0" smtClean="0">
                <a:solidFill>
                  <a:srgbClr val="FF0000"/>
                </a:solidFill>
              </a:rPr>
              <a:t>索引</a:t>
            </a:r>
            <a:r>
              <a:rPr lang="zh-CN" altLang="en-US" dirty="0" smtClean="0"/>
              <a:t>，存放在</a:t>
            </a:r>
            <a:r>
              <a:rPr lang="zh-CN" altLang="en-US" b="0" dirty="0" smtClean="0">
                <a:solidFill>
                  <a:srgbClr val="FF3300"/>
                </a:solidFill>
              </a:rPr>
              <a:t>段寄存器</a:t>
            </a:r>
            <a:r>
              <a:rPr lang="zh-CN" altLang="en-US" dirty="0" smtClean="0"/>
              <a:t>中。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1367904" y="3643783"/>
            <a:ext cx="7373938" cy="2449513"/>
            <a:chOff x="662" y="1660"/>
            <a:chExt cx="4645" cy="1543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728" y="1888"/>
              <a:ext cx="4553" cy="70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>
                  <a:solidFill>
                    <a:srgbClr val="0000FF"/>
                  </a:solidFill>
                  <a:latin typeface="宋体" pitchFamily="2" charset="-122"/>
                </a:rPr>
                <a:t>             索引  </a:t>
              </a:r>
              <a:r>
                <a:rPr kumimoji="1" lang="zh-CN" altLang="en-US" sz="3200" dirty="0">
                  <a:solidFill>
                    <a:srgbClr val="0000FF"/>
                  </a:solidFill>
                  <a:latin typeface="宋体" pitchFamily="2" charset="-122"/>
                </a:rPr>
                <a:t>             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TI   </a:t>
              </a:r>
              <a:r>
                <a:rPr kumimoji="1" lang="zh-CN" altLang="en-US" dirty="0">
                  <a:solidFill>
                    <a:srgbClr val="0000FF"/>
                  </a:solidFill>
                  <a:latin typeface="宋体" pitchFamily="2" charset="-122"/>
                </a:rPr>
                <a:t>特权级别</a:t>
              </a:r>
            </a:p>
          </p:txBody>
        </p:sp>
        <p:sp>
          <p:nvSpPr>
            <p:cNvPr id="165894" name="AutoShape 6"/>
            <p:cNvSpPr>
              <a:spLocks/>
            </p:cNvSpPr>
            <p:nvPr/>
          </p:nvSpPr>
          <p:spPr bwMode="auto">
            <a:xfrm rot="-5400000">
              <a:off x="2282" y="1142"/>
              <a:ext cx="203" cy="3311"/>
            </a:xfrm>
            <a:prstGeom prst="leftBrace">
              <a:avLst>
                <a:gd name="adj1" fmla="val 135920"/>
                <a:gd name="adj2" fmla="val 50000"/>
              </a:avLst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None/>
              </a:pPr>
              <a:endParaRPr lang="zh-CN" altLang="en-US"/>
            </a:p>
          </p:txBody>
        </p:sp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662" y="1660"/>
              <a:ext cx="2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宋体" pitchFamily="2" charset="-122"/>
                </a:rPr>
                <a:t>15</a:t>
              </a: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3931" y="1660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4384" y="1660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165898" name="Text Box 10"/>
            <p:cNvSpPr txBox="1">
              <a:spLocks noChangeArrowheads="1"/>
            </p:cNvSpPr>
            <p:nvPr/>
          </p:nvSpPr>
          <p:spPr bwMode="auto">
            <a:xfrm>
              <a:off x="4792" y="1660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5111" y="166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1996" y="2912"/>
              <a:ext cx="1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buNone/>
              </a:pPr>
              <a:r>
                <a:rPr kumimoji="1" lang="en-US" altLang="zh-CN" sz="2400" dirty="0">
                  <a:solidFill>
                    <a:srgbClr val="000099"/>
                  </a:solidFill>
                  <a:latin typeface="宋体" pitchFamily="2" charset="-122"/>
                </a:rPr>
                <a:t>13</a:t>
              </a:r>
              <a:r>
                <a:rPr kumimoji="1" lang="zh-CN" altLang="en-US" sz="2400" dirty="0">
                  <a:solidFill>
                    <a:srgbClr val="000099"/>
                  </a:solidFill>
                  <a:latin typeface="宋体" pitchFamily="2" charset="-122"/>
                </a:rPr>
                <a:t>位索引</a:t>
              </a:r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4076" y="1888"/>
              <a:ext cx="0" cy="7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4490" y="1888"/>
              <a:ext cx="0" cy="7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b"/>
            <a:lstStyle/>
            <a:p>
              <a:pPr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1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选择子（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）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宋体" pitchFamily="2" charset="-122"/>
              </a:rPr>
              <a:t>索引域（</a:t>
            </a:r>
            <a:r>
              <a:rPr kumimoji="1" lang="en-US" altLang="zh-CN" b="0" dirty="0">
                <a:latin typeface="宋体" pitchFamily="2" charset="-122"/>
              </a:rPr>
              <a:t>INDEX</a:t>
            </a:r>
            <a:r>
              <a:rPr kumimoji="1" lang="zh-CN" altLang="en-US" b="0" dirty="0">
                <a:latin typeface="宋体" pitchFamily="2" charset="-122"/>
              </a:rPr>
              <a:t>）</a:t>
            </a:r>
            <a:endParaRPr lang="zh-CN" altLang="en-US" b="0" dirty="0">
              <a:latin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给出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段描述符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</a:rPr>
              <a:t>GDT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</a:rPr>
              <a:t>LDT</a:t>
            </a:r>
            <a:r>
              <a:rPr lang="zh-CN" altLang="en-US" dirty="0">
                <a:latin typeface="宋体" pitchFamily="2" charset="-122"/>
              </a:rPr>
              <a:t>中的位置。</a:t>
            </a:r>
          </a:p>
          <a:p>
            <a:pPr eaLnBrk="1" hangingPunct="1"/>
            <a:r>
              <a:rPr lang="en-US" altLang="zh-CN" b="0" dirty="0" smtClean="0">
                <a:latin typeface="宋体" pitchFamily="2" charset="-122"/>
              </a:rPr>
              <a:t>TI</a:t>
            </a:r>
            <a:r>
              <a:rPr lang="zh-CN" altLang="en-US" b="0" dirty="0" smtClean="0">
                <a:latin typeface="宋体" pitchFamily="2" charset="-122"/>
              </a:rPr>
              <a:t>域（</a:t>
            </a:r>
            <a:r>
              <a:rPr kumimoji="1" lang="en-US" altLang="zh-CN" b="0" dirty="0" smtClean="0">
                <a:latin typeface="宋体" pitchFamily="2" charset="-122"/>
              </a:rPr>
              <a:t>Table Indicator</a:t>
            </a:r>
            <a:r>
              <a:rPr kumimoji="1" lang="zh-CN" altLang="en-US" b="0" dirty="0" smtClean="0">
                <a:latin typeface="宋体" pitchFamily="2" charset="-122"/>
              </a:rPr>
              <a:t>）</a:t>
            </a:r>
            <a:endParaRPr lang="zh-CN" altLang="en-US" b="0" dirty="0" smtClean="0">
              <a:latin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宋体" pitchFamily="2" charset="-122"/>
              </a:rPr>
              <a:t>TI</a:t>
            </a:r>
            <a:r>
              <a:rPr lang="zh-CN" altLang="en-US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，从</a:t>
            </a:r>
            <a:r>
              <a:rPr lang="en-US" altLang="zh-CN" dirty="0" smtClean="0">
                <a:latin typeface="宋体" pitchFamily="2" charset="-122"/>
              </a:rPr>
              <a:t>LDT</a:t>
            </a:r>
            <a:r>
              <a:rPr lang="zh-CN" altLang="en-US" dirty="0" smtClean="0">
                <a:latin typeface="宋体" pitchFamily="2" charset="-122"/>
              </a:rPr>
              <a:t>中选择相应描述符，</a:t>
            </a:r>
          </a:p>
          <a:p>
            <a:pPr lvl="1" eaLnBrk="1" hangingPunct="1"/>
            <a:r>
              <a:rPr lang="en-US" altLang="zh-CN" dirty="0" smtClean="0">
                <a:latin typeface="宋体" pitchFamily="2" charset="-122"/>
              </a:rPr>
              <a:t>TI</a:t>
            </a:r>
            <a:r>
              <a:rPr lang="zh-CN" altLang="en-US" dirty="0" smtClean="0">
                <a:latin typeface="宋体" pitchFamily="2" charset="-122"/>
              </a:rPr>
              <a:t>＝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，从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中选择描述符。</a:t>
            </a:r>
          </a:p>
          <a:p>
            <a:pPr eaLnBrk="1" hangingPunct="1"/>
            <a:r>
              <a:rPr lang="zh-CN" altLang="en-US" b="0" dirty="0" smtClean="0">
                <a:latin typeface="宋体" pitchFamily="2" charset="-122"/>
              </a:rPr>
              <a:t>特权级别域（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kumimoji="1" lang="en-US" altLang="zh-CN" b="0" dirty="0" smtClean="0">
                <a:latin typeface="宋体" pitchFamily="2" charset="-122"/>
              </a:rPr>
              <a:t>equest 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kumimoji="1" lang="en-US" altLang="zh-CN" b="0" dirty="0" smtClean="0">
                <a:latin typeface="宋体" pitchFamily="2" charset="-122"/>
              </a:rPr>
              <a:t>rivilege </a:t>
            </a:r>
            <a:r>
              <a:rPr kumimoji="1" lang="en-US" altLang="zh-CN" b="0" dirty="0" smtClean="0">
                <a:solidFill>
                  <a:srgbClr val="FF0000"/>
                </a:solidFill>
                <a:latin typeface="宋体" pitchFamily="2" charset="-122"/>
              </a:rPr>
              <a:t>L</a:t>
            </a:r>
            <a:r>
              <a:rPr kumimoji="1" lang="en-US" altLang="zh-CN" b="0" dirty="0" smtClean="0">
                <a:latin typeface="宋体" pitchFamily="2" charset="-122"/>
              </a:rPr>
              <a:t>evel</a:t>
            </a:r>
            <a:r>
              <a:rPr kumimoji="1" lang="zh-CN" altLang="en-US" b="0" dirty="0" smtClean="0">
                <a:latin typeface="宋体" pitchFamily="2" charset="-122"/>
              </a:rPr>
              <a:t>）</a:t>
            </a:r>
            <a:endParaRPr lang="zh-CN" altLang="en-US" b="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请求者最低特权级的限制。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只有请求者特权级高于或等于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DPL</a:t>
            </a:r>
            <a:r>
              <a:rPr lang="zh-CN" altLang="en-US" dirty="0" smtClean="0">
                <a:latin typeface="宋体" pitchFamily="2" charset="-122"/>
              </a:rPr>
              <a:t>，对应段才能被存取，实现段的保护。</a:t>
            </a:r>
          </a:p>
        </p:txBody>
      </p:sp>
    </p:spTree>
    <p:extLst>
      <p:ext uri="{BB962C8B-B14F-4D97-AF65-F5344CB8AC3E}">
        <p14:creationId xmlns:p14="http://schemas.microsoft.com/office/powerpoint/2010/main" val="328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Times New Roman" pitchFamily="18" charset="0"/>
              </a:rPr>
              <a:t>例：</a:t>
            </a:r>
            <a:r>
              <a:rPr kumimoji="1" lang="en-US" altLang="zh-CN" sz="2400" dirty="0" smtClean="0">
                <a:latin typeface="Times New Roman" pitchFamily="18" charset="0"/>
              </a:rPr>
              <a:t>LDT</a:t>
            </a:r>
            <a:r>
              <a:rPr kumimoji="1" lang="zh-CN" altLang="en-US" sz="2400" dirty="0" smtClean="0">
                <a:latin typeface="Times New Roman" pitchFamily="18" charset="0"/>
              </a:rPr>
              <a:t>基址</a:t>
            </a:r>
            <a:r>
              <a:rPr kumimoji="1" lang="en-US" altLang="zh-CN" sz="2400" dirty="0" smtClean="0">
                <a:latin typeface="Times New Roman" pitchFamily="18" charset="0"/>
              </a:rPr>
              <a:t>0012 0000H</a:t>
            </a:r>
            <a:r>
              <a:rPr kumimoji="1" lang="zh-CN" altLang="en-US" sz="2400" dirty="0" smtClean="0">
                <a:latin typeface="Times New Roman" pitchFamily="18" charset="0"/>
              </a:rPr>
              <a:t>，</a:t>
            </a:r>
            <a:r>
              <a:rPr kumimoji="1" lang="en-US" altLang="zh-CN" sz="2400" dirty="0" smtClean="0">
                <a:latin typeface="Times New Roman" pitchFamily="18" charset="0"/>
              </a:rPr>
              <a:t>GDT</a:t>
            </a:r>
            <a:r>
              <a:rPr kumimoji="1" lang="zh-CN" altLang="zh-CN" sz="2400" dirty="0" smtClean="0">
                <a:latin typeface="Times New Roman" pitchFamily="18" charset="0"/>
              </a:rPr>
              <a:t>基址</a:t>
            </a:r>
            <a:r>
              <a:rPr kumimoji="1" lang="en-US" altLang="zh-CN" sz="2400" dirty="0" smtClean="0">
                <a:latin typeface="Times New Roman" pitchFamily="18" charset="0"/>
              </a:rPr>
              <a:t>00100000H</a:t>
            </a:r>
            <a:r>
              <a:rPr kumimoji="1" lang="zh-CN" altLang="en-US" sz="2400" dirty="0" smtClean="0">
                <a:latin typeface="Times New Roman" pitchFamily="18" charset="0"/>
              </a:rPr>
              <a:t>，</a:t>
            </a:r>
            <a:r>
              <a:rPr kumimoji="1" lang="en-US" altLang="zh-CN" sz="2400" dirty="0" smtClean="0">
                <a:latin typeface="Times New Roman" pitchFamily="18" charset="0"/>
              </a:rPr>
              <a:t>CS=1007H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①请求的特权级是多少？</a:t>
            </a:r>
          </a:p>
          <a:p>
            <a:pPr lvl="1"/>
            <a:r>
              <a:rPr kumimoji="1" lang="zh-CN" altLang="en-US" sz="2400" b="1" dirty="0" smtClean="0">
                <a:latin typeface="Times New Roman" pitchFamily="18" charset="0"/>
              </a:rPr>
              <a:t>②目标段的描述符位于</a:t>
            </a:r>
            <a:r>
              <a:rPr kumimoji="1" lang="en-US" altLang="zh-CN" sz="2400" b="1" dirty="0" smtClean="0">
                <a:latin typeface="Times New Roman" pitchFamily="18" charset="0"/>
              </a:rPr>
              <a:t>GDT</a:t>
            </a:r>
            <a:r>
              <a:rPr kumimoji="1" lang="zh-CN" altLang="en-US" sz="2400" b="1" dirty="0" smtClean="0">
                <a:latin typeface="Times New Roman" pitchFamily="18" charset="0"/>
              </a:rPr>
              <a:t>中还是</a:t>
            </a:r>
            <a:r>
              <a:rPr kumimoji="1" lang="en-US" altLang="zh-CN" sz="2400" b="1" dirty="0" smtClean="0">
                <a:latin typeface="Times New Roman" pitchFamily="18" charset="0"/>
              </a:rPr>
              <a:t>LDT</a:t>
            </a:r>
            <a:r>
              <a:rPr kumimoji="1" lang="zh-CN" altLang="en-US" sz="2400" b="1" dirty="0" smtClean="0">
                <a:latin typeface="Times New Roman" pitchFamily="18" charset="0"/>
              </a:rPr>
              <a:t>中？</a:t>
            </a:r>
          </a:p>
          <a:p>
            <a:pPr lvl="1"/>
            <a:r>
              <a:rPr kumimoji="1" lang="zh-CN" altLang="en-US" sz="2400" b="1" dirty="0">
                <a:latin typeface="Times New Roman" pitchFamily="18" charset="0"/>
              </a:rPr>
              <a:t>③目标</a:t>
            </a:r>
            <a:r>
              <a:rPr kumimoji="1" lang="zh-CN" altLang="en-US" sz="2400" b="1" dirty="0" smtClean="0">
                <a:latin typeface="Times New Roman" pitchFamily="18" charset="0"/>
              </a:rPr>
              <a:t>段的描述符的基地址是多少？</a:t>
            </a:r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3925" y="2708920"/>
            <a:ext cx="526586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解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r>
              <a:rPr kumimoji="1" lang="en-US" altLang="zh-CN" sz="2400" b="1" dirty="0" smtClean="0">
                <a:latin typeface="Times New Roman" pitchFamily="18" charset="0"/>
              </a:rPr>
              <a:t>CS=1007H=</a:t>
            </a:r>
            <a:r>
              <a:rPr kumimoji="1" lang="en-US" altLang="zh-CN" sz="2400" b="1" u="sng" dirty="0" smtClean="0">
                <a:latin typeface="Times New Roman" pitchFamily="18" charset="0"/>
              </a:rPr>
              <a:t>0001 </a:t>
            </a:r>
            <a:r>
              <a:rPr kumimoji="1" lang="en-US" altLang="zh-CN" sz="2400" b="1" u="sng" dirty="0">
                <a:latin typeface="Times New Roman" pitchFamily="18" charset="0"/>
              </a:rPr>
              <a:t>0000 0000 0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endParaRPr kumimoji="1" lang="en-US" altLang="zh-CN" sz="2400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67941" name="组合 16"/>
          <p:cNvGrpSpPr>
            <a:grpSpLocks/>
          </p:cNvGrpSpPr>
          <p:nvPr/>
        </p:nvGrpSpPr>
        <p:grpSpPr bwMode="auto">
          <a:xfrm>
            <a:off x="6192440" y="3068960"/>
            <a:ext cx="3524250" cy="765175"/>
            <a:chOff x="6254758" y="3326123"/>
            <a:chExt cx="3524251" cy="764863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6297621" y="3614736"/>
              <a:ext cx="3481388" cy="476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None/>
              </a:pPr>
              <a:endParaRPr lang="zh-CN" altLang="en-US" sz="1800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9155121" y="3614736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8826508" y="3614736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7945" name="Text Box 9"/>
            <p:cNvSpPr txBox="1">
              <a:spLocks noChangeArrowheads="1"/>
            </p:cNvSpPr>
            <p:nvPr/>
          </p:nvSpPr>
          <p:spPr bwMode="auto">
            <a:xfrm>
              <a:off x="9440871" y="332617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9161471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7947" name="Text Box 11"/>
            <p:cNvSpPr txBox="1">
              <a:spLocks noChangeArrowheads="1"/>
            </p:cNvSpPr>
            <p:nvPr/>
          </p:nvSpPr>
          <p:spPr bwMode="auto">
            <a:xfrm>
              <a:off x="8816983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7948" name="Text Box 12"/>
            <p:cNvSpPr txBox="1">
              <a:spLocks noChangeArrowheads="1"/>
            </p:cNvSpPr>
            <p:nvPr/>
          </p:nvSpPr>
          <p:spPr bwMode="auto">
            <a:xfrm>
              <a:off x="8537583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7949" name="Text Box 13"/>
            <p:cNvSpPr txBox="1">
              <a:spLocks noChangeArrowheads="1"/>
            </p:cNvSpPr>
            <p:nvPr/>
          </p:nvSpPr>
          <p:spPr bwMode="auto">
            <a:xfrm>
              <a:off x="6254758" y="3327211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67950" name="Text Box 14"/>
            <p:cNvSpPr txBox="1">
              <a:spLocks noChangeArrowheads="1"/>
            </p:cNvSpPr>
            <p:nvPr/>
          </p:nvSpPr>
          <p:spPr bwMode="auto">
            <a:xfrm>
              <a:off x="8753483" y="3664448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167951" name="Text Box 15"/>
            <p:cNvSpPr txBox="1">
              <a:spLocks noChangeArrowheads="1"/>
            </p:cNvSpPr>
            <p:nvPr/>
          </p:nvSpPr>
          <p:spPr bwMode="auto">
            <a:xfrm>
              <a:off x="9115433" y="36676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en-US" altLang="zh-CN" sz="1800" b="1">
                  <a:latin typeface="Times New Roman" pitchFamily="18" charset="0"/>
                </a:rPr>
                <a:t>RPL</a:t>
              </a:r>
            </a:p>
          </p:txBody>
        </p:sp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7010408" y="3677648"/>
              <a:ext cx="8819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None/>
              </a:pPr>
              <a:r>
                <a:rPr kumimoji="1" lang="zh-CN" altLang="en-US" sz="1800" b="1">
                  <a:latin typeface="Times New Roman" pitchFamily="18" charset="0"/>
                </a:rPr>
                <a:t>选择子</a:t>
              </a: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82896" y="3140968"/>
            <a:ext cx="67217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2400" b="1" dirty="0" smtClean="0">
                <a:latin typeface="Times New Roman" pitchFamily="18" charset="0"/>
              </a:rPr>
              <a:t>       ① </a:t>
            </a:r>
            <a:r>
              <a:rPr kumimoji="1" lang="en-US" altLang="zh-CN" sz="2400" b="1" dirty="0">
                <a:latin typeface="Times New Roman" pitchFamily="18" charset="0"/>
              </a:rPr>
              <a:t>RPL=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，申请的特权级为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② TI=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，描述符位于</a:t>
            </a:r>
            <a:r>
              <a:rPr kumimoji="1" lang="en-US" altLang="zh-CN" sz="2400" b="1" dirty="0"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latin typeface="Times New Roman" pitchFamily="18" charset="0"/>
              </a:rPr>
              <a:t>中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③ 描述符</a:t>
            </a:r>
            <a:r>
              <a:rPr kumimoji="1" lang="zh-CN" altLang="en-US" sz="2400" b="1" dirty="0">
                <a:latin typeface="Times New Roman" pitchFamily="18" charset="0"/>
              </a:rPr>
              <a:t>相对于</a:t>
            </a:r>
            <a:r>
              <a:rPr kumimoji="1" lang="en-US" altLang="zh-CN" sz="2400" b="1" dirty="0">
                <a:latin typeface="Times New Roman" pitchFamily="18" charset="0"/>
              </a:rPr>
              <a:t>LDT</a:t>
            </a:r>
            <a:r>
              <a:rPr kumimoji="1" lang="zh-CN" altLang="en-US" sz="2400" b="1" dirty="0">
                <a:latin typeface="Times New Roman" pitchFamily="18" charset="0"/>
              </a:rPr>
              <a:t>基址的偏移量为</a:t>
            </a:r>
          </a:p>
          <a:p>
            <a:pPr lvl="2">
              <a:spcBef>
                <a:spcPct val="20000"/>
              </a:spcBef>
              <a:buNone/>
            </a:pPr>
            <a:r>
              <a:rPr kumimoji="1" lang="en-US" altLang="zh-CN" sz="2400" b="1" u="sng" dirty="0">
                <a:latin typeface="Times New Roman" pitchFamily="18" charset="0"/>
              </a:rPr>
              <a:t>0001 0000 0000 0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8=512 8=4096=1000H</a:t>
            </a:r>
          </a:p>
          <a:p>
            <a:pPr lvl="2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段描述符的地址为</a:t>
            </a:r>
          </a:p>
          <a:p>
            <a:pPr lvl="2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0012 0000H+1000H=00121000H</a:t>
            </a:r>
          </a:p>
        </p:txBody>
      </p:sp>
    </p:spTree>
    <p:extLst>
      <p:ext uri="{BB962C8B-B14F-4D97-AF65-F5344CB8AC3E}">
        <p14:creationId xmlns:p14="http://schemas.microsoft.com/office/powerpoint/2010/main" val="17181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段式地址转换</a:t>
            </a:r>
            <a:endParaRPr lang="zh-CN" altLang="en-US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把</a:t>
            </a:r>
            <a:r>
              <a:rPr lang="zh-CN" altLang="en-US" sz="2400" dirty="0" smtClean="0">
                <a:solidFill>
                  <a:srgbClr val="0000FF"/>
                </a:solidFill>
              </a:rPr>
              <a:t>逻辑地址</a:t>
            </a:r>
            <a:r>
              <a:rPr lang="zh-CN" altLang="en-US" sz="2400" dirty="0" smtClean="0"/>
              <a:t>转换到</a:t>
            </a:r>
            <a:r>
              <a:rPr lang="zh-CN" altLang="en-US" sz="2400" dirty="0" smtClean="0">
                <a:solidFill>
                  <a:srgbClr val="FF0000"/>
                </a:solidFill>
              </a:rPr>
              <a:t>线性地址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</a:t>
            </a:r>
            <a:r>
              <a:rPr lang="en-US" altLang="zh-CN" sz="2400" dirty="0" smtClean="0"/>
              <a:t>4G</a:t>
            </a:r>
            <a:r>
              <a:rPr lang="zh-CN" altLang="en-US" sz="2400" dirty="0" smtClean="0"/>
              <a:t>）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340768"/>
            <a:ext cx="5877538" cy="468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8373" name="AutoShape 5"/>
          <p:cNvSpPr>
            <a:spLocks/>
          </p:cNvSpPr>
          <p:nvPr/>
        </p:nvSpPr>
        <p:spPr bwMode="auto">
          <a:xfrm>
            <a:off x="6912743" y="2420888"/>
            <a:ext cx="2232025" cy="1081088"/>
          </a:xfrm>
          <a:prstGeom prst="borderCallout1">
            <a:avLst>
              <a:gd name="adj1" fmla="val 10574"/>
              <a:gd name="adj2" fmla="val -3412"/>
              <a:gd name="adj3" fmla="val 236856"/>
              <a:gd name="adj4" fmla="val -143954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TI=0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选择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GDT</a:t>
            </a:r>
          </a:p>
          <a:p>
            <a:pPr algn="ctr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TI=1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选择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LDT</a:t>
            </a:r>
          </a:p>
        </p:txBody>
      </p:sp>
    </p:spTree>
    <p:extLst>
      <p:ext uri="{BB962C8B-B14F-4D97-AF65-F5344CB8AC3E}">
        <p14:creationId xmlns:p14="http://schemas.microsoft.com/office/powerpoint/2010/main" val="17143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20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段式地址转换</a:t>
            </a:r>
            <a:endParaRPr lang="zh-CN" altLang="en-US" dirty="0" smtClean="0"/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假如是数据段：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1828800" y="3956050"/>
            <a:ext cx="275907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grpSp>
        <p:nvGrpSpPr>
          <p:cNvPr id="169989" name="Group 4"/>
          <p:cNvGrpSpPr>
            <a:grpSpLocks/>
          </p:cNvGrpSpPr>
          <p:nvPr/>
        </p:nvGrpSpPr>
        <p:grpSpPr bwMode="auto">
          <a:xfrm>
            <a:off x="6132513" y="755650"/>
            <a:ext cx="1511300" cy="5400675"/>
            <a:chOff x="3703" y="983"/>
            <a:chExt cx="952" cy="2668"/>
          </a:xfrm>
        </p:grpSpPr>
        <p:sp>
          <p:nvSpPr>
            <p:cNvPr id="170017" name="Line 5"/>
            <p:cNvSpPr>
              <a:spLocks noChangeShapeType="1"/>
            </p:cNvSpPr>
            <p:nvPr/>
          </p:nvSpPr>
          <p:spPr bwMode="auto">
            <a:xfrm>
              <a:off x="3703" y="983"/>
              <a:ext cx="0" cy="2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0018" name="Line 6"/>
            <p:cNvSpPr>
              <a:spLocks noChangeShapeType="1"/>
            </p:cNvSpPr>
            <p:nvPr/>
          </p:nvSpPr>
          <p:spPr bwMode="auto">
            <a:xfrm>
              <a:off x="4655" y="983"/>
              <a:ext cx="0" cy="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69990" name="Rectangle 7"/>
          <p:cNvSpPr>
            <a:spLocks noChangeArrowheads="1"/>
          </p:cNvSpPr>
          <p:nvPr/>
        </p:nvSpPr>
        <p:spPr bwMode="auto">
          <a:xfrm>
            <a:off x="1938338" y="2151063"/>
            <a:ext cx="267652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9991" name="Line 8"/>
          <p:cNvSpPr>
            <a:spLocks noChangeShapeType="1"/>
          </p:cNvSpPr>
          <p:nvPr/>
        </p:nvSpPr>
        <p:spPr bwMode="auto">
          <a:xfrm>
            <a:off x="2890838" y="21510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9992" name="Text Box 9"/>
          <p:cNvSpPr txBox="1">
            <a:spLocks noChangeArrowheads="1"/>
          </p:cNvSpPr>
          <p:nvPr/>
        </p:nvSpPr>
        <p:spPr bwMode="auto">
          <a:xfrm>
            <a:off x="968375" y="1985963"/>
            <a:ext cx="9589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虚拟地</a:t>
            </a:r>
          </a:p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址指针</a:t>
            </a:r>
          </a:p>
        </p:txBody>
      </p:sp>
      <p:sp>
        <p:nvSpPr>
          <p:cNvPr id="169993" name="AutoShape 10"/>
          <p:cNvSpPr>
            <a:spLocks/>
          </p:cNvSpPr>
          <p:nvPr/>
        </p:nvSpPr>
        <p:spPr bwMode="auto">
          <a:xfrm>
            <a:off x="7635875" y="1035050"/>
            <a:ext cx="196850" cy="1871663"/>
          </a:xfrm>
          <a:prstGeom prst="rightBrace">
            <a:avLst>
              <a:gd name="adj1" fmla="val 792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69994" name="Text Box 11"/>
          <p:cNvSpPr txBox="1">
            <a:spLocks noChangeArrowheads="1"/>
          </p:cNvSpPr>
          <p:nvPr/>
        </p:nvSpPr>
        <p:spPr bwMode="auto">
          <a:xfrm>
            <a:off x="7772400" y="1817688"/>
            <a:ext cx="133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b="1">
                <a:latin typeface="Times New Roman" pitchFamily="18" charset="0"/>
              </a:rPr>
              <a:t>GDT/LDT</a:t>
            </a:r>
          </a:p>
        </p:txBody>
      </p:sp>
      <p:sp>
        <p:nvSpPr>
          <p:cNvPr id="169995" name="Text Box 12"/>
          <p:cNvSpPr txBox="1">
            <a:spLocks noChangeArrowheads="1"/>
          </p:cNvSpPr>
          <p:nvPr/>
        </p:nvSpPr>
        <p:spPr bwMode="auto">
          <a:xfrm>
            <a:off x="2043113" y="2116138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选择子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169996" name="Text Box 13"/>
          <p:cNvSpPr txBox="1">
            <a:spLocks noChangeArrowheads="1"/>
          </p:cNvSpPr>
          <p:nvPr/>
        </p:nvSpPr>
        <p:spPr bwMode="auto">
          <a:xfrm>
            <a:off x="3276600" y="2114550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偏移量</a:t>
            </a:r>
          </a:p>
        </p:txBody>
      </p:sp>
      <p:sp>
        <p:nvSpPr>
          <p:cNvPr id="169997" name="Line 14"/>
          <p:cNvSpPr>
            <a:spLocks noChangeShapeType="1"/>
          </p:cNvSpPr>
          <p:nvPr/>
        </p:nvSpPr>
        <p:spPr bwMode="auto">
          <a:xfrm>
            <a:off x="6124575" y="29051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9998" name="Line 15"/>
          <p:cNvSpPr>
            <a:spLocks noChangeShapeType="1"/>
          </p:cNvSpPr>
          <p:nvPr/>
        </p:nvSpPr>
        <p:spPr bwMode="auto">
          <a:xfrm>
            <a:off x="6124575" y="1017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9999" name="Line 16"/>
          <p:cNvSpPr>
            <a:spLocks noChangeShapeType="1"/>
          </p:cNvSpPr>
          <p:nvPr/>
        </p:nvSpPr>
        <p:spPr bwMode="auto">
          <a:xfrm>
            <a:off x="6124575" y="16414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00" name="Line 17"/>
          <p:cNvSpPr>
            <a:spLocks noChangeShapeType="1"/>
          </p:cNvSpPr>
          <p:nvPr/>
        </p:nvSpPr>
        <p:spPr bwMode="auto">
          <a:xfrm>
            <a:off x="6124575" y="20193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01" name="Text Box 18"/>
          <p:cNvSpPr txBox="1">
            <a:spLocks noChangeArrowheads="1"/>
          </p:cNvSpPr>
          <p:nvPr/>
        </p:nvSpPr>
        <p:spPr bwMode="auto">
          <a:xfrm>
            <a:off x="6359525" y="1638300"/>
            <a:ext cx="1217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段</a:t>
            </a:r>
            <a:r>
              <a:rPr kumimoji="1" lang="zh-CN" altLang="zh-CN" b="1">
                <a:latin typeface="Times New Roman" pitchFamily="18" charset="0"/>
              </a:rPr>
              <a:t>描述符</a:t>
            </a:r>
            <a:endParaRPr kumimoji="1" lang="zh-CN" altLang="en-US" b="1">
              <a:latin typeface="Times New Roman" pitchFamily="18" charset="0"/>
            </a:endParaRPr>
          </a:p>
        </p:txBody>
      </p:sp>
      <p:cxnSp>
        <p:nvCxnSpPr>
          <p:cNvPr id="170002" name="AutoShape 19"/>
          <p:cNvCxnSpPr>
            <a:cxnSpLocks noChangeShapeType="1"/>
            <a:stCxn id="169995" idx="0"/>
            <a:endCxn id="170001" idx="1"/>
          </p:cNvCxnSpPr>
          <p:nvPr/>
        </p:nvCxnSpPr>
        <p:spPr bwMode="auto">
          <a:xfrm rot="5400000" flipH="1" flipV="1">
            <a:off x="4302142" y="58756"/>
            <a:ext cx="277813" cy="3836953"/>
          </a:xfrm>
          <a:prstGeom prst="bentConnector2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</p:spPr>
      </p:cxnSp>
      <p:sp>
        <p:nvSpPr>
          <p:cNvPr id="170003" name="Freeform 20"/>
          <p:cNvSpPr>
            <a:spLocks/>
          </p:cNvSpPr>
          <p:nvPr/>
        </p:nvSpPr>
        <p:spPr bwMode="auto">
          <a:xfrm>
            <a:off x="3201988" y="2052638"/>
            <a:ext cx="3678237" cy="1920875"/>
          </a:xfrm>
          <a:custGeom>
            <a:avLst/>
            <a:gdLst>
              <a:gd name="T0" fmla="*/ 2069 w 2069"/>
              <a:gd name="T1" fmla="*/ 0 h 1500"/>
              <a:gd name="T2" fmla="*/ 2069 w 2069"/>
              <a:gd name="T3" fmla="*/ 1148 h 1500"/>
              <a:gd name="T4" fmla="*/ 0 w 2069"/>
              <a:gd name="T5" fmla="*/ 1148 h 1500"/>
              <a:gd name="T6" fmla="*/ 0 w 2069"/>
              <a:gd name="T7" fmla="*/ 1500 h 1500"/>
              <a:gd name="T8" fmla="*/ 0 60000 65536"/>
              <a:gd name="T9" fmla="*/ 0 60000 65536"/>
              <a:gd name="T10" fmla="*/ 0 60000 65536"/>
              <a:gd name="T11" fmla="*/ 0 60000 65536"/>
              <a:gd name="T12" fmla="*/ 0 w 2069"/>
              <a:gd name="T13" fmla="*/ 0 h 1500"/>
              <a:gd name="T14" fmla="*/ 2069 w 2069"/>
              <a:gd name="T15" fmla="*/ 1500 h 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9" h="1500">
                <a:moveTo>
                  <a:pt x="2069" y="0"/>
                </a:moveTo>
                <a:lnTo>
                  <a:pt x="2069" y="1148"/>
                </a:lnTo>
                <a:lnTo>
                  <a:pt x="0" y="1148"/>
                </a:lnTo>
                <a:lnTo>
                  <a:pt x="0" y="1500"/>
                </a:lnTo>
              </a:path>
            </a:pathLst>
          </a:custGeom>
          <a:noFill/>
          <a:ln w="38100">
            <a:solidFill>
              <a:srgbClr val="E8083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70004" name="Line 21"/>
          <p:cNvSpPr>
            <a:spLocks noChangeShapeType="1"/>
          </p:cNvSpPr>
          <p:nvPr/>
        </p:nvSpPr>
        <p:spPr bwMode="auto">
          <a:xfrm>
            <a:off x="6124575" y="41370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05" name="Line 22"/>
          <p:cNvSpPr>
            <a:spLocks noChangeShapeType="1"/>
          </p:cNvSpPr>
          <p:nvPr/>
        </p:nvSpPr>
        <p:spPr bwMode="auto">
          <a:xfrm>
            <a:off x="6124575" y="59880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06" name="AutoShape 23"/>
          <p:cNvSpPr>
            <a:spLocks/>
          </p:cNvSpPr>
          <p:nvPr/>
        </p:nvSpPr>
        <p:spPr bwMode="auto">
          <a:xfrm>
            <a:off x="5961063" y="4170363"/>
            <a:ext cx="114300" cy="1789112"/>
          </a:xfrm>
          <a:prstGeom prst="leftBrace">
            <a:avLst>
              <a:gd name="adj1" fmla="val 13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70007" name="Freeform 24"/>
          <p:cNvSpPr>
            <a:spLocks/>
          </p:cNvSpPr>
          <p:nvPr/>
        </p:nvSpPr>
        <p:spPr bwMode="auto">
          <a:xfrm>
            <a:off x="3200400" y="4419600"/>
            <a:ext cx="2808288" cy="1233488"/>
          </a:xfrm>
          <a:custGeom>
            <a:avLst/>
            <a:gdLst>
              <a:gd name="T0" fmla="*/ 0 w 2327"/>
              <a:gd name="T1" fmla="*/ 0 h 341"/>
              <a:gd name="T2" fmla="*/ 0 w 2327"/>
              <a:gd name="T3" fmla="*/ 341 h 341"/>
              <a:gd name="T4" fmla="*/ 2327 w 2327"/>
              <a:gd name="T5" fmla="*/ 341 h 341"/>
              <a:gd name="T6" fmla="*/ 0 60000 65536"/>
              <a:gd name="T7" fmla="*/ 0 60000 65536"/>
              <a:gd name="T8" fmla="*/ 0 60000 65536"/>
              <a:gd name="T9" fmla="*/ 0 w 2327"/>
              <a:gd name="T10" fmla="*/ 0 h 341"/>
              <a:gd name="T11" fmla="*/ 2327 w 2327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" h="341">
                <a:moveTo>
                  <a:pt x="0" y="0"/>
                </a:moveTo>
                <a:lnTo>
                  <a:pt x="0" y="341"/>
                </a:lnTo>
                <a:lnTo>
                  <a:pt x="2327" y="341"/>
                </a:lnTo>
              </a:path>
            </a:pathLst>
          </a:custGeom>
          <a:noFill/>
          <a:ln w="38100">
            <a:solidFill>
              <a:srgbClr val="9A14D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70008" name="Text Box 25"/>
          <p:cNvSpPr txBox="1">
            <a:spLocks noChangeArrowheads="1"/>
          </p:cNvSpPr>
          <p:nvPr/>
        </p:nvSpPr>
        <p:spPr bwMode="auto">
          <a:xfrm>
            <a:off x="647824" y="4427538"/>
            <a:ext cx="25971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 dirty="0">
                <a:latin typeface="Times New Roman" pitchFamily="18" charset="0"/>
              </a:rPr>
              <a:t>数据段描述符高速缓</a:t>
            </a:r>
          </a:p>
          <a:p>
            <a:pPr>
              <a:spcBef>
                <a:spcPct val="20000"/>
              </a:spcBef>
              <a:buNone/>
            </a:pPr>
            <a:r>
              <a:rPr kumimoji="1" lang="zh-CN" altLang="en-US" b="1" dirty="0">
                <a:latin typeface="Times New Roman" pitchFamily="18" charset="0"/>
              </a:rPr>
              <a:t>冲寄存器（不可见）</a:t>
            </a:r>
          </a:p>
        </p:txBody>
      </p:sp>
      <p:sp>
        <p:nvSpPr>
          <p:cNvPr id="170009" name="Text Box 26"/>
          <p:cNvSpPr txBox="1">
            <a:spLocks noChangeArrowheads="1"/>
          </p:cNvSpPr>
          <p:nvPr/>
        </p:nvSpPr>
        <p:spPr bwMode="auto">
          <a:xfrm>
            <a:off x="7691438" y="4762500"/>
            <a:ext cx="1112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400" b="1">
                <a:latin typeface="Times New Roman" pitchFamily="18" charset="0"/>
              </a:rPr>
              <a:t>数据段</a:t>
            </a:r>
          </a:p>
        </p:txBody>
      </p:sp>
      <p:sp>
        <p:nvSpPr>
          <p:cNvPr id="170010" name="Line 27"/>
          <p:cNvSpPr>
            <a:spLocks noChangeShapeType="1"/>
          </p:cNvSpPr>
          <p:nvPr/>
        </p:nvSpPr>
        <p:spPr bwMode="auto">
          <a:xfrm>
            <a:off x="6124575" y="45815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11" name="Line 28"/>
          <p:cNvSpPr>
            <a:spLocks noChangeShapeType="1"/>
          </p:cNvSpPr>
          <p:nvPr/>
        </p:nvSpPr>
        <p:spPr bwMode="auto">
          <a:xfrm>
            <a:off x="6124575" y="49418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0012" name="Text Box 29"/>
          <p:cNvSpPr txBox="1">
            <a:spLocks noChangeArrowheads="1"/>
          </p:cNvSpPr>
          <p:nvPr/>
        </p:nvSpPr>
        <p:spPr bwMode="auto">
          <a:xfrm>
            <a:off x="6396038" y="4583113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b="1">
                <a:latin typeface="Times New Roman" pitchFamily="18" charset="0"/>
              </a:rPr>
              <a:t>操作数</a:t>
            </a:r>
          </a:p>
        </p:txBody>
      </p:sp>
      <p:sp>
        <p:nvSpPr>
          <p:cNvPr id="170013" name="Freeform 30"/>
          <p:cNvSpPr>
            <a:spLocks/>
          </p:cNvSpPr>
          <p:nvPr/>
        </p:nvSpPr>
        <p:spPr bwMode="auto">
          <a:xfrm>
            <a:off x="4368800" y="2298700"/>
            <a:ext cx="1773238" cy="2562225"/>
          </a:xfrm>
          <a:custGeom>
            <a:avLst/>
            <a:gdLst>
              <a:gd name="T0" fmla="*/ 0 w 1117"/>
              <a:gd name="T1" fmla="*/ 0 h 1614"/>
              <a:gd name="T2" fmla="*/ 631 w 1117"/>
              <a:gd name="T3" fmla="*/ 0 h 1614"/>
              <a:gd name="T4" fmla="*/ 631 w 1117"/>
              <a:gd name="T5" fmla="*/ 1614 h 1614"/>
              <a:gd name="T6" fmla="*/ 1117 w 1117"/>
              <a:gd name="T7" fmla="*/ 1614 h 1614"/>
              <a:gd name="T8" fmla="*/ 0 60000 65536"/>
              <a:gd name="T9" fmla="*/ 0 60000 65536"/>
              <a:gd name="T10" fmla="*/ 0 60000 65536"/>
              <a:gd name="T11" fmla="*/ 0 60000 65536"/>
              <a:gd name="T12" fmla="*/ 0 w 1117"/>
              <a:gd name="T13" fmla="*/ 0 h 1614"/>
              <a:gd name="T14" fmla="*/ 1117 w 1117"/>
              <a:gd name="T15" fmla="*/ 1614 h 16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7" h="1614">
                <a:moveTo>
                  <a:pt x="0" y="0"/>
                </a:moveTo>
                <a:lnTo>
                  <a:pt x="631" y="0"/>
                </a:lnTo>
                <a:lnTo>
                  <a:pt x="631" y="1614"/>
                </a:lnTo>
                <a:lnTo>
                  <a:pt x="1117" y="1614"/>
                </a:lnTo>
              </a:path>
            </a:pathLst>
          </a:custGeom>
          <a:noFill/>
          <a:ln w="38100">
            <a:solidFill>
              <a:srgbClr val="000AD8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None/>
            </a:pPr>
            <a:endParaRPr lang="zh-CN" altLang="en-US"/>
          </a:p>
        </p:txBody>
      </p:sp>
      <p:sp>
        <p:nvSpPr>
          <p:cNvPr id="170014" name="Text Box 31"/>
          <p:cNvSpPr txBox="1">
            <a:spLocks noChangeArrowheads="1"/>
          </p:cNvSpPr>
          <p:nvPr/>
        </p:nvSpPr>
        <p:spPr bwMode="auto">
          <a:xfrm>
            <a:off x="2154238" y="240188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sz="2400" b="1">
                <a:latin typeface="Times New Roman" pitchFamily="18" charset="0"/>
              </a:rPr>
              <a:t>DS</a:t>
            </a:r>
          </a:p>
        </p:txBody>
      </p:sp>
      <p:sp>
        <p:nvSpPr>
          <p:cNvPr id="170015" name="Text Box 32"/>
          <p:cNvSpPr txBox="1">
            <a:spLocks noChangeArrowheads="1"/>
          </p:cNvSpPr>
          <p:nvPr/>
        </p:nvSpPr>
        <p:spPr bwMode="auto">
          <a:xfrm>
            <a:off x="3373438" y="2401888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en-US" altLang="zh-CN" sz="2400" b="1">
                <a:latin typeface="Times New Roman" pitchFamily="18" charset="0"/>
              </a:rPr>
              <a:t>EAX</a:t>
            </a:r>
          </a:p>
        </p:txBody>
      </p:sp>
      <p:sp>
        <p:nvSpPr>
          <p:cNvPr id="170016" name="Text Box 35"/>
          <p:cNvSpPr txBox="1">
            <a:spLocks noChangeArrowheads="1"/>
          </p:cNvSpPr>
          <p:nvPr/>
        </p:nvSpPr>
        <p:spPr bwMode="auto">
          <a:xfrm>
            <a:off x="2376016" y="3951910"/>
            <a:ext cx="1887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zh-CN" altLang="en-US" dirty="0"/>
              <a:t>段</a:t>
            </a:r>
            <a:r>
              <a:rPr lang="zh-CN" altLang="en-US" dirty="0" smtClean="0"/>
              <a:t>基址   </a:t>
            </a:r>
            <a:r>
              <a:rPr lang="en-US" altLang="zh-CN" dirty="0" smtClean="0"/>
              <a:t>|  </a:t>
            </a:r>
            <a:r>
              <a:rPr lang="zh-CN" altLang="en-US" dirty="0" smtClean="0"/>
              <a:t>限长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4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例：假设某个操作数虚拟地址为</a:t>
            </a:r>
            <a:r>
              <a:rPr lang="en-US" altLang="zh-CN" dirty="0" smtClean="0"/>
              <a:t>0100H:0200H</a:t>
            </a:r>
            <a:r>
              <a:rPr lang="zh-CN" altLang="en-US" dirty="0" smtClean="0"/>
              <a:t>，禁止分页。如果从段描述符中读出段基址为</a:t>
            </a:r>
            <a:r>
              <a:rPr lang="en-US" altLang="zh-CN" dirty="0" smtClean="0"/>
              <a:t>0003 0000H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请问：操作数的物理地址是什么？</a:t>
            </a:r>
          </a:p>
          <a:p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4125" y="2357438"/>
            <a:ext cx="7072313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400" dirty="0">
                <a:latin typeface="Times New Roman" pitchFamily="18" charset="0"/>
              </a:rPr>
              <a:t>解：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dirty="0">
                <a:latin typeface="Times New Roman" pitchFamily="18" charset="0"/>
              </a:rPr>
              <a:t>将此虚拟地址转换成物理地址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zh-CN" altLang="en-US" sz="2400" dirty="0">
                <a:latin typeface="Times New Roman" pitchFamily="18" charset="0"/>
              </a:rPr>
              <a:t>＝基地址</a:t>
            </a:r>
            <a:r>
              <a:rPr kumimoji="1" lang="en-US" altLang="zh-CN" sz="2400" dirty="0">
                <a:latin typeface="Times New Roman" pitchFamily="18" charset="0"/>
              </a:rPr>
              <a:t>+</a:t>
            </a:r>
            <a:r>
              <a:rPr kumimoji="1" lang="zh-CN" altLang="en-US" sz="2400" dirty="0">
                <a:latin typeface="Times New Roman" pitchFamily="18" charset="0"/>
              </a:rPr>
              <a:t>偏移量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en-US" altLang="zh-CN" sz="2400" dirty="0">
                <a:latin typeface="Times New Roman" pitchFamily="18" charset="0"/>
              </a:rPr>
              <a:t>=00030000H+00002000H</a:t>
            </a:r>
          </a:p>
          <a:p>
            <a:pPr lvl="1">
              <a:spcBef>
                <a:spcPct val="20000"/>
              </a:spcBef>
              <a:buNone/>
            </a:pPr>
            <a:r>
              <a:rPr kumimoji="1" lang="en-US" altLang="zh-CN" sz="2400" dirty="0">
                <a:latin typeface="Times New Roman" pitchFamily="18" charset="0"/>
              </a:rPr>
              <a:t>=0003 2000H</a:t>
            </a:r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1439912" y="4757310"/>
            <a:ext cx="69127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虚拟地址的冒号前面的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0100</a:t>
            </a:r>
            <a:r>
              <a:rPr lang="zh-CN" altLang="en-US" sz="2400" dirty="0" smtClean="0">
                <a:solidFill>
                  <a:srgbClr val="FF0000"/>
                </a:solidFill>
              </a:rPr>
              <a:t>起到了什么作用？</a:t>
            </a:r>
            <a:endParaRPr kumimoji="0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2045" y="1396985"/>
            <a:ext cx="99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  <a:cs typeface="楷体_GB231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r>
              <a:rPr lang="zh-CN" altLang="en-US" dirty="0" smtClean="0"/>
              <a:t>存储空间分配</a:t>
            </a:r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362845" y="644076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53445" y="268560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106045" y="268560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53445" y="54501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53445" y="61359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34445" y="613596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chemeClr val="accent2"/>
                </a:solidFill>
              </a:rPr>
              <a:t>GDT</a:t>
            </a:r>
            <a:r>
              <a:rPr lang="zh-CN" altLang="en-US" sz="1600">
                <a:solidFill>
                  <a:schemeClr val="accent2"/>
                </a:solidFill>
              </a:rPr>
              <a:t>描述子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34445" y="5831160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LDT</a:t>
            </a:r>
            <a:r>
              <a:rPr lang="zh-CN" altLang="en-US" sz="1600" dirty="0">
                <a:solidFill>
                  <a:srgbClr val="FF0000"/>
                </a:solidFill>
              </a:rPr>
              <a:t>描述符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353445" y="57549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34445" y="5450160"/>
            <a:ext cx="118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TSS</a:t>
            </a:r>
            <a:r>
              <a:rPr lang="zh-CN" altLang="en-US" sz="1600" dirty="0">
                <a:solidFill>
                  <a:srgbClr val="FF0000"/>
                </a:solidFill>
              </a:rPr>
              <a:t>描述符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353445" y="46881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47841" y="4832623"/>
            <a:ext cx="162095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600" dirty="0"/>
              <a:t>OS</a:t>
            </a:r>
            <a:r>
              <a:rPr lang="zh-CN" altLang="en-US" sz="1600" dirty="0"/>
              <a:t>段</a:t>
            </a:r>
          </a:p>
          <a:p>
            <a:pPr algn="ctr">
              <a:buNone/>
            </a:pPr>
            <a:r>
              <a:rPr lang="zh-CN" altLang="en-US" sz="1600" dirty="0"/>
              <a:t>（代码、数据）</a:t>
            </a:r>
            <a:endParaRPr lang="zh-CN" altLang="en-US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972445" y="400236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810645" y="423096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/>
              <a:t>TSS</a:t>
            </a:r>
            <a:r>
              <a:rPr lang="zh-CN" altLang="en-US" sz="1600"/>
              <a:t>段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353445" y="45357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353445" y="43833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353445" y="42309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353445" y="35451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58245" y="3621360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中断</a:t>
            </a:r>
            <a:r>
              <a:rPr lang="zh-CN" altLang="en-US" sz="1600" dirty="0" smtClean="0">
                <a:solidFill>
                  <a:srgbClr val="FF0000"/>
                </a:solidFill>
              </a:rPr>
              <a:t>描述符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4048645" y="263076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658245" y="285936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/>
              <a:t>中断例程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353445" y="22497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658245" y="2325960"/>
            <a:ext cx="128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accent2"/>
                </a:solidFill>
              </a:rPr>
              <a:t>LDT0</a:t>
            </a:r>
            <a:r>
              <a:rPr lang="zh-CN" altLang="en-US" sz="1600" dirty="0" smtClean="0">
                <a:solidFill>
                  <a:srgbClr val="0070C0"/>
                </a:solidFill>
              </a:rPr>
              <a:t>描述</a:t>
            </a:r>
            <a:r>
              <a:rPr lang="zh-CN" altLang="en-US" sz="1600" dirty="0">
                <a:solidFill>
                  <a:srgbClr val="0070C0"/>
                </a:solidFill>
              </a:rPr>
              <a:t>符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447841" y="1592535"/>
            <a:ext cx="162095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600"/>
              <a:t>LDT0</a:t>
            </a:r>
            <a:r>
              <a:rPr lang="zh-CN" altLang="en-US" sz="1600"/>
              <a:t>段</a:t>
            </a:r>
          </a:p>
          <a:p>
            <a:pPr algn="ctr">
              <a:buNone/>
            </a:pPr>
            <a:r>
              <a:rPr lang="zh-CN" altLang="en-US" sz="1600"/>
              <a:t>（代码、数据）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4353445" y="148776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4353445" y="11067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658245" y="1182960"/>
            <a:ext cx="128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accent2"/>
                </a:solidFill>
              </a:rPr>
              <a:t>LDT1</a:t>
            </a:r>
            <a:r>
              <a:rPr lang="zh-CN" altLang="en-US" sz="1600" dirty="0" smtClean="0">
                <a:solidFill>
                  <a:srgbClr val="0070C0"/>
                </a:solidFill>
              </a:rPr>
              <a:t>描述</a:t>
            </a:r>
            <a:r>
              <a:rPr lang="zh-CN" altLang="en-US" sz="1600" dirty="0">
                <a:solidFill>
                  <a:srgbClr val="0070C0"/>
                </a:solidFill>
              </a:rPr>
              <a:t>符</a:t>
            </a: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4353445" y="42096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447841" y="513035"/>
            <a:ext cx="162095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1600"/>
              <a:t>LDT1</a:t>
            </a:r>
            <a:r>
              <a:rPr lang="zh-CN" altLang="en-US" sz="1600"/>
              <a:t>段</a:t>
            </a:r>
          </a:p>
          <a:p>
            <a:pPr algn="ctr">
              <a:buNone/>
            </a:pPr>
            <a:r>
              <a:rPr lang="zh-CN" altLang="en-US" sz="1600"/>
              <a:t>（代码、数据）</a:t>
            </a:r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 flipH="1">
            <a:off x="4201045" y="545016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067445" y="6059760"/>
            <a:ext cx="91242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GDTR</a:t>
            </a: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2905645" y="62883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3743845" y="62883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600845" y="3621360"/>
            <a:ext cx="78418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IDTR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3362845" y="38499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201045" y="384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3515245" y="5754960"/>
            <a:ext cx="726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GDT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6831533" y="5840685"/>
            <a:ext cx="8563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LDTR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H="1">
            <a:off x="6110808" y="598514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791845" y="5297760"/>
            <a:ext cx="80522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/>
              <a:t> TR   </a:t>
            </a:r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6106045" y="56025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7614170" y="402458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/>
              <a:t>全局空间</a:t>
            </a: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 flipV="1">
            <a:off x="8163445" y="263076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8163445" y="445956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AutoShape 55"/>
          <p:cNvSpPr>
            <a:spLocks/>
          </p:cNvSpPr>
          <p:nvPr/>
        </p:nvSpPr>
        <p:spPr bwMode="auto">
          <a:xfrm>
            <a:off x="6106045" y="148776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6318770" y="1829073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/>
              <a:t>任务</a:t>
            </a:r>
            <a:r>
              <a:rPr lang="en-US" altLang="zh-CN"/>
              <a:t>0</a:t>
            </a:r>
          </a:p>
        </p:txBody>
      </p:sp>
      <p:sp>
        <p:nvSpPr>
          <p:cNvPr id="50" name="AutoShape 57"/>
          <p:cNvSpPr>
            <a:spLocks/>
          </p:cNvSpPr>
          <p:nvPr/>
        </p:nvSpPr>
        <p:spPr bwMode="auto">
          <a:xfrm>
            <a:off x="6106045" y="42096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6334645" y="725760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/>
              <a:t>任务</a:t>
            </a:r>
            <a:r>
              <a:rPr lang="en-US" altLang="zh-CN"/>
              <a:t>1</a:t>
            </a: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7553845" y="110676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/>
              <a:t>局部空间</a:t>
            </a: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8163445" y="148776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Line 63"/>
          <p:cNvSpPr>
            <a:spLocks noChangeShapeType="1"/>
          </p:cNvSpPr>
          <p:nvPr/>
        </p:nvSpPr>
        <p:spPr bwMode="auto">
          <a:xfrm flipV="1">
            <a:off x="8163445" y="26856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431799" y="5264423"/>
            <a:ext cx="33120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注意：存在两种</a:t>
            </a:r>
            <a:r>
              <a:rPr lang="zh-CN" altLang="en-US" dirty="0" smtClean="0"/>
              <a:t>描述符类型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7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8" y="1618640"/>
            <a:ext cx="9289032" cy="3228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生成</a:t>
            </a:r>
            <a:r>
              <a:rPr lang="zh-CN" altLang="en-US" sz="2400" dirty="0">
                <a:solidFill>
                  <a:srgbClr val="FF0000"/>
                </a:solidFill>
              </a:rPr>
              <a:t>描述符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这个宏定义一</a:t>
            </a:r>
            <a:r>
              <a:rPr lang="zh-CN" altLang="en-US" sz="2400" dirty="0"/>
              <a:t>个数据结构， </a:t>
            </a:r>
            <a:r>
              <a:rPr lang="zh-CN" altLang="en-US" sz="2400" dirty="0" smtClean="0"/>
              <a:t>大小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字节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175" y="4941168"/>
            <a:ext cx="7172325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35" y="5877272"/>
            <a:ext cx="8048625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1717" y="2102376"/>
            <a:ext cx="295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：定义段的基址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3364" y="2380818"/>
            <a:ext cx="286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：定义段的限长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24688" y="263524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-1872456" y="292494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35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动态地址映射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zh-CN" altLang="en-US" dirty="0" smtClean="0"/>
              <a:t>在程序</a:t>
            </a:r>
            <a:r>
              <a:rPr lang="zh-CN" altLang="en-US" dirty="0" smtClean="0">
                <a:solidFill>
                  <a:srgbClr val="FF0000"/>
                </a:solidFill>
              </a:rPr>
              <a:t>执行过程中</a:t>
            </a:r>
            <a:r>
              <a:rPr lang="zh-CN" altLang="en-US" dirty="0" smtClean="0"/>
              <a:t>把逻辑地址转换为物理地址。</a:t>
            </a:r>
          </a:p>
          <a:p>
            <a:pPr marL="1150938" lvl="2" eaLnBrk="1" hangingPunct="1"/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MOV AX,  [500] </a:t>
            </a:r>
            <a:r>
              <a:rPr lang="zh-CN" altLang="en-US" sz="2400" dirty="0" smtClean="0"/>
              <a:t>；访问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单元时执行地址转换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dirty="0" smtClean="0"/>
              <a:t>映射过程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MA = BA + VA</a:t>
            </a:r>
          </a:p>
          <a:p>
            <a:pPr lvl="1" eaLnBrk="1" hangingPunct="1"/>
            <a:r>
              <a:rPr lang="zh-CN" altLang="en-US" dirty="0" smtClean="0"/>
              <a:t>逻辑地址：</a:t>
            </a:r>
            <a:r>
              <a:rPr lang="en-US" altLang="zh-CN" dirty="0" smtClean="0"/>
              <a:t>VA(</a:t>
            </a:r>
            <a:r>
              <a:rPr lang="en-US" altLang="zh-CN" dirty="0" smtClean="0">
                <a:solidFill>
                  <a:srgbClr val="FF3300"/>
                </a:solidFill>
              </a:rPr>
              <a:t>V</a:t>
            </a:r>
            <a:r>
              <a:rPr lang="en-US" altLang="zh-CN" dirty="0" smtClean="0"/>
              <a:t>irtual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 )</a:t>
            </a:r>
          </a:p>
          <a:p>
            <a:pPr lvl="1" eaLnBrk="1" hangingPunct="1"/>
            <a:r>
              <a:rPr lang="zh-CN" altLang="en-US" dirty="0" smtClean="0"/>
              <a:t>装入基址：</a:t>
            </a:r>
            <a:r>
              <a:rPr lang="en-US" altLang="zh-CN" dirty="0" smtClean="0"/>
              <a:t>BA(</a:t>
            </a:r>
            <a:r>
              <a:rPr lang="en-US" altLang="zh-CN" dirty="0" smtClean="0">
                <a:solidFill>
                  <a:srgbClr val="FF3300"/>
                </a:solidFill>
              </a:rPr>
              <a:t>B</a:t>
            </a:r>
            <a:r>
              <a:rPr lang="en-US" altLang="zh-CN" dirty="0" smtClean="0"/>
              <a:t>ase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Register)</a:t>
            </a:r>
          </a:p>
          <a:p>
            <a:pPr lvl="1" eaLnBrk="1" hangingPunct="1"/>
            <a:r>
              <a:rPr lang="zh-CN" altLang="en-US" dirty="0" smtClean="0"/>
              <a:t>物理地址：</a:t>
            </a:r>
            <a:r>
              <a:rPr lang="en-US" altLang="zh-CN" dirty="0" smtClean="0"/>
              <a:t>MA(</a:t>
            </a:r>
            <a:r>
              <a:rPr lang="en-US" altLang="zh-CN" dirty="0" smtClean="0">
                <a:solidFill>
                  <a:srgbClr val="FF3300"/>
                </a:solidFill>
              </a:rPr>
              <a:t>M</a:t>
            </a:r>
            <a:r>
              <a:rPr lang="en-US" altLang="zh-CN" dirty="0" smtClean="0"/>
              <a:t>emory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. Register)</a:t>
            </a:r>
          </a:p>
          <a:p>
            <a:pPr marL="1150938" lvl="2" eaLnBrk="1" hangingPunct="1"/>
            <a:r>
              <a:rPr lang="zh-CN" altLang="en-US" dirty="0" smtClean="0"/>
              <a:t>注意：如果程序有移动，</a:t>
            </a:r>
            <a:r>
              <a:rPr lang="en-US" altLang="zh-CN" dirty="0" smtClean="0"/>
              <a:t>BA</a:t>
            </a:r>
            <a:r>
              <a:rPr lang="zh-CN" altLang="en-US" dirty="0" smtClean="0"/>
              <a:t>可能会有改变，自动计算新的</a:t>
            </a:r>
            <a:r>
              <a:rPr lang="en-US" altLang="zh-CN" dirty="0" smtClean="0"/>
              <a:t>MA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数组的名字</a:t>
            </a:r>
            <a:r>
              <a:rPr lang="zh-CN" altLang="en-US" sz="2400" b="0" dirty="0" smtClean="0"/>
              <a:t>叫做</a:t>
            </a:r>
            <a:r>
              <a:rPr lang="en-US" altLang="zh-CN" sz="2400" b="0" dirty="0" smtClean="0"/>
              <a:t>GDT</a:t>
            </a:r>
          </a:p>
          <a:p>
            <a:r>
              <a:rPr lang="en-US" altLang="zh-CN" sz="2400" b="0" dirty="0" err="1" smtClean="0"/>
              <a:t>GdtLen</a:t>
            </a:r>
            <a:r>
              <a:rPr lang="zh-CN" altLang="en-US" sz="2400" b="0" dirty="0"/>
              <a:t>是</a:t>
            </a:r>
            <a:r>
              <a:rPr lang="en-US" altLang="zh-CN" sz="2400" b="0" dirty="0"/>
              <a:t>GDT</a:t>
            </a:r>
            <a:r>
              <a:rPr lang="zh-CN" altLang="en-US" sz="2400" b="0" dirty="0"/>
              <a:t>的</a:t>
            </a:r>
            <a:r>
              <a:rPr lang="zh-CN" altLang="en-US" sz="2400" b="0" dirty="0" smtClean="0"/>
              <a:t>长度</a:t>
            </a:r>
            <a:endParaRPr lang="en-US" altLang="zh-CN" sz="2400" b="0" dirty="0" smtClean="0"/>
          </a:p>
          <a:p>
            <a:r>
              <a:rPr lang="en-US" altLang="zh-CN" sz="2400" b="0" dirty="0" err="1" smtClean="0"/>
              <a:t>GdtPtr</a:t>
            </a:r>
            <a:r>
              <a:rPr lang="zh-CN" altLang="en-US" sz="2400" b="0" dirty="0" smtClean="0"/>
              <a:t>数据结构：有</a:t>
            </a:r>
            <a:r>
              <a:rPr lang="en-US" altLang="zh-CN" sz="2400" b="0" dirty="0"/>
              <a:t>6</a:t>
            </a:r>
            <a:r>
              <a:rPr lang="zh-CN" altLang="en-US" sz="2400" b="0" dirty="0"/>
              <a:t>字节</a:t>
            </a:r>
            <a:r>
              <a:rPr lang="zh-CN" altLang="en-US" sz="2400" b="0" dirty="0" smtClean="0"/>
              <a:t>，前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字节是</a:t>
            </a:r>
            <a:r>
              <a:rPr lang="en-US" altLang="zh-CN" sz="2400" b="0" dirty="0"/>
              <a:t>GDT</a:t>
            </a:r>
            <a:r>
              <a:rPr lang="zh-CN" altLang="en-US" sz="2400" b="0" dirty="0"/>
              <a:t>的界限， 后</a:t>
            </a:r>
            <a:r>
              <a:rPr lang="en-US" altLang="zh-CN" sz="2400" b="0" dirty="0"/>
              <a:t>4</a:t>
            </a:r>
            <a:r>
              <a:rPr lang="zh-CN" altLang="en-US" sz="2400" b="0" dirty="0"/>
              <a:t>字节</a:t>
            </a:r>
            <a:r>
              <a:rPr lang="zh-CN" altLang="en-US" sz="2400" b="0" dirty="0" smtClean="0"/>
              <a:t>是</a:t>
            </a:r>
            <a:r>
              <a:rPr lang="en-US" altLang="zh-CN" sz="2400" b="0" dirty="0" smtClean="0"/>
              <a:t>GDT</a:t>
            </a:r>
            <a:r>
              <a:rPr lang="zh-CN" altLang="en-US" sz="2400" b="0" dirty="0"/>
              <a:t>的基地址</a:t>
            </a:r>
            <a:r>
              <a:rPr lang="zh-CN" altLang="en-US" sz="2400" b="0" dirty="0" smtClean="0"/>
              <a:t>。</a:t>
            </a:r>
            <a:endParaRPr lang="zh-CN" altLang="en-US" dirty="0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" y="2564904"/>
            <a:ext cx="9642304" cy="33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647824" y="4412240"/>
            <a:ext cx="7560840" cy="432048"/>
          </a:xfrm>
          <a:prstGeom prst="roundRect">
            <a:avLst/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9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[BITS 16]</a:t>
            </a:r>
            <a:r>
              <a:rPr lang="zh-CN" altLang="en-US" sz="2400" dirty="0"/>
              <a:t>指明是一个</a:t>
            </a:r>
            <a:r>
              <a:rPr lang="en-US" altLang="zh-CN" sz="2400" dirty="0"/>
              <a:t>16</a:t>
            </a:r>
            <a:r>
              <a:rPr lang="zh-CN" altLang="en-US" sz="2400" dirty="0"/>
              <a:t>位代码</a:t>
            </a:r>
            <a:r>
              <a:rPr lang="zh-CN" altLang="en-US" sz="2400" dirty="0" smtClean="0"/>
              <a:t>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zh-CN" altLang="en-US" sz="2400" dirty="0"/>
              <a:t>了</a:t>
            </a:r>
            <a:r>
              <a:rPr lang="zh-CN" altLang="en-US" sz="2400" dirty="0" smtClean="0"/>
              <a:t>一些</a:t>
            </a:r>
            <a:r>
              <a:rPr lang="en-US" altLang="zh-CN" sz="2400" dirty="0"/>
              <a:t>GDT</a:t>
            </a:r>
            <a:r>
              <a:rPr lang="zh-CN" altLang="en-US" sz="2400" dirty="0"/>
              <a:t>中的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最后在第</a:t>
            </a:r>
            <a:r>
              <a:rPr lang="en-US" altLang="zh-CN" sz="2400" dirty="0" smtClean="0"/>
              <a:t>71</a:t>
            </a:r>
            <a:r>
              <a:rPr lang="zh-CN" altLang="en-US" sz="2400" dirty="0" smtClean="0"/>
              <a:t>行通过</a:t>
            </a:r>
            <a:r>
              <a:rPr lang="en-US" altLang="zh-CN" sz="2400" dirty="0" err="1"/>
              <a:t>jmp</a:t>
            </a:r>
            <a:r>
              <a:rPr lang="zh-CN" altLang="en-US" sz="2400" dirty="0" smtClean="0"/>
              <a:t>指令跳转到保护模式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151087"/>
            <a:ext cx="68199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0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4" y="3640839"/>
            <a:ext cx="9245368" cy="25325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4" y="888487"/>
            <a:ext cx="9190399" cy="26845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6" y="816265"/>
            <a:ext cx="9098790" cy="5043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5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描述符类型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0" y="1425744"/>
            <a:ext cx="923285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7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硬件分页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页 </a:t>
            </a:r>
            <a:r>
              <a:rPr lang="en-US" altLang="zh-CN" sz="2400" smtClean="0"/>
              <a:t>vs. </a:t>
            </a:r>
            <a:r>
              <a:rPr lang="zh-CN" altLang="en-US" sz="2400" smtClean="0"/>
              <a:t>页框</a:t>
            </a:r>
          </a:p>
          <a:p>
            <a:pPr lvl="1" eaLnBrk="1" hangingPunct="1"/>
            <a:r>
              <a:rPr lang="zh-CN" altLang="en-US" sz="2400" smtClean="0"/>
              <a:t>页：</a:t>
            </a:r>
            <a:r>
              <a:rPr lang="zh-CN" altLang="en-US" sz="2400" smtClean="0">
                <a:solidFill>
                  <a:srgbClr val="FF3300"/>
                </a:solidFill>
              </a:rPr>
              <a:t>虚拟页</a:t>
            </a:r>
            <a:r>
              <a:rPr lang="zh-CN" altLang="en-US" sz="2400" smtClean="0"/>
              <a:t>，可在主存也可在磁盘</a:t>
            </a:r>
          </a:p>
          <a:p>
            <a:pPr lvl="1" eaLnBrk="1" hangingPunct="1"/>
            <a:r>
              <a:rPr lang="zh-CN" altLang="en-US" sz="2400" smtClean="0"/>
              <a:t>页框：物理页，</a:t>
            </a:r>
            <a:r>
              <a:rPr lang="en-US" altLang="zh-CN" sz="2400" smtClean="0"/>
              <a:t>RAM</a:t>
            </a:r>
            <a:r>
              <a:rPr lang="zh-CN" altLang="en-US" sz="2400" smtClean="0"/>
              <a:t>块 </a:t>
            </a:r>
          </a:p>
          <a:p>
            <a:pPr eaLnBrk="1" hangingPunct="1"/>
            <a:r>
              <a:rPr lang="zh-CN" altLang="en-US" sz="2400" smtClean="0"/>
              <a:t>分页</a:t>
            </a:r>
          </a:p>
          <a:p>
            <a:pPr lvl="1" eaLnBrk="1" hangingPunct="1"/>
            <a:r>
              <a:rPr lang="en-US" altLang="zh-CN" sz="2400" smtClean="0"/>
              <a:t>Intel CPU</a:t>
            </a:r>
            <a:r>
              <a:rPr lang="zh-CN" altLang="en-US" sz="2400" smtClean="0"/>
              <a:t>的页：</a:t>
            </a:r>
            <a:r>
              <a:rPr lang="en-US" altLang="zh-CN" sz="2400" smtClean="0"/>
              <a:t>4KB</a:t>
            </a:r>
            <a:endParaRPr lang="en-US" altLang="zh-CN" sz="24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400" smtClean="0"/>
              <a:t>通过设置</a:t>
            </a:r>
            <a:r>
              <a:rPr lang="en-US" altLang="zh-CN" sz="2400" smtClean="0"/>
              <a:t>CR3</a:t>
            </a:r>
            <a:r>
              <a:rPr lang="zh-CN" altLang="en-US" sz="2400" smtClean="0"/>
              <a:t>的</a:t>
            </a:r>
            <a:r>
              <a:rPr lang="en-US" altLang="zh-CN" sz="2400" smtClean="0">
                <a:solidFill>
                  <a:srgbClr val="FF0000"/>
                </a:solidFill>
              </a:rPr>
              <a:t>PG</a:t>
            </a:r>
            <a:r>
              <a:rPr lang="zh-CN" altLang="en-US" sz="2400" smtClean="0">
                <a:solidFill>
                  <a:srgbClr val="FF0000"/>
                </a:solidFill>
              </a:rPr>
              <a:t>位</a:t>
            </a:r>
            <a:r>
              <a:rPr lang="zh-CN" altLang="en-US" sz="2400" smtClean="0"/>
              <a:t>开启分页功能</a:t>
            </a:r>
          </a:p>
          <a:p>
            <a:pPr lvl="1" eaLnBrk="1" hangingPunct="1"/>
            <a:r>
              <a:rPr lang="zh-CN" altLang="en-US" sz="2400" smtClean="0"/>
              <a:t>分页发生在物理地址送地址线之前：</a:t>
            </a:r>
            <a:r>
              <a:rPr lang="zh-CN" altLang="en-US" sz="2400" smtClean="0">
                <a:solidFill>
                  <a:srgbClr val="FF0000"/>
                </a:solidFill>
              </a:rPr>
              <a:t>线性地址</a:t>
            </a:r>
            <a:r>
              <a:rPr lang="zh-CN" altLang="en-US" sz="2400" smtClean="0"/>
              <a:t>→</a:t>
            </a:r>
            <a:r>
              <a:rPr lang="zh-CN" altLang="en-US" sz="2400" smtClean="0">
                <a:solidFill>
                  <a:srgbClr val="FF0000"/>
                </a:solidFill>
              </a:rPr>
              <a:t>物理地址</a:t>
            </a:r>
          </a:p>
          <a:p>
            <a:pPr lvl="1"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MMU</a:t>
            </a:r>
            <a:r>
              <a:rPr lang="zh-CN" altLang="en-US" sz="2400" smtClean="0"/>
              <a:t>中进行分页</a:t>
            </a:r>
          </a:p>
          <a:p>
            <a:pPr eaLnBrk="1" hangingPunct="1"/>
            <a:r>
              <a:rPr lang="zh-CN" altLang="en-US" sz="2400" smtClean="0"/>
              <a:t>数据结构</a:t>
            </a:r>
          </a:p>
          <a:p>
            <a:pPr lvl="1" eaLnBrk="1" hangingPunct="1"/>
            <a:r>
              <a:rPr lang="zh-CN" altLang="en-US" sz="2400" smtClean="0"/>
              <a:t>页表</a:t>
            </a:r>
          </a:p>
          <a:p>
            <a:pPr lvl="1" eaLnBrk="1" hangingPunct="1"/>
            <a:r>
              <a:rPr lang="zh-CN" altLang="en-US" sz="2400" smtClean="0"/>
              <a:t>页目录</a:t>
            </a:r>
          </a:p>
          <a:p>
            <a:pPr lvl="2" eaLnBrk="1" hangingPunct="1"/>
            <a:r>
              <a:rPr lang="zh-CN" altLang="en-US" sz="2400" smtClean="0"/>
              <a:t>当前页目录的物理基地址在</a:t>
            </a:r>
            <a:r>
              <a:rPr lang="en-US" altLang="zh-CN" sz="2400" smtClean="0">
                <a:solidFill>
                  <a:srgbClr val="FF0000"/>
                </a:solidFill>
              </a:rPr>
              <a:t>CR3</a:t>
            </a:r>
            <a:r>
              <a:rPr lang="zh-CN" altLang="en-US" sz="2400" smtClean="0"/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二级页表结构（</a:t>
            </a:r>
            <a:r>
              <a:rPr lang="en-US" altLang="zh-CN" smtClean="0"/>
              <a:t>Windows</a:t>
            </a:r>
            <a:r>
              <a:rPr lang="zh-CN" altLang="en-US" smtClean="0"/>
              <a:t>）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692150"/>
            <a:ext cx="9145588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92236" y="692696"/>
            <a:ext cx="8064499" cy="5400675"/>
            <a:chOff x="404" y="476"/>
            <a:chExt cx="5080" cy="340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865" y="2901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869" y="1955"/>
              <a:ext cx="931" cy="641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79" y="641"/>
              <a:ext cx="921" cy="704"/>
            </a:xfrm>
            <a:prstGeom prst="rect">
              <a:avLst/>
            </a:prstGeom>
            <a:solidFill>
              <a:srgbClr val="A8D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63" y="476"/>
              <a:ext cx="952" cy="3402"/>
              <a:chOff x="3703" y="983"/>
              <a:chExt cx="952" cy="2668"/>
            </a:xfrm>
          </p:grpSpPr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703" y="983"/>
                <a:ext cx="0" cy="2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4655" y="983"/>
                <a:ext cx="0" cy="2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21" y="1355"/>
              <a:ext cx="168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11" y="1355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04" y="1313"/>
              <a:ext cx="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线性地址</a:t>
              </a:r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4799" y="652"/>
              <a:ext cx="135" cy="733"/>
            </a:xfrm>
            <a:prstGeom prst="rightBrace">
              <a:avLst>
                <a:gd name="adj1" fmla="val 452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936" y="91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页目录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87" y="1333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目录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354" y="133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偏移量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58" y="1350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8" y="641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58" y="103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8" y="127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06" y="1032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页目录项</a:t>
              </a:r>
            </a:p>
          </p:txBody>
        </p:sp>
        <p:cxnSp>
          <p:nvCxnSpPr>
            <p:cNvPr id="21" name="AutoShape 21"/>
            <p:cNvCxnSpPr>
              <a:cxnSpLocks noChangeShapeType="1"/>
              <a:stCxn id="14" idx="0"/>
              <a:endCxn id="20" idx="1"/>
            </p:cNvCxnSpPr>
            <p:nvPr/>
          </p:nvCxnSpPr>
          <p:spPr bwMode="auto">
            <a:xfrm rot="16200000">
              <a:off x="2655" y="-17"/>
              <a:ext cx="185" cy="2516"/>
            </a:xfrm>
            <a:prstGeom prst="bentConnector2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858" y="260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935" y="304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58" y="288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58" y="311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039" y="311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886" y="1438"/>
              <a:ext cx="983" cy="1810"/>
            </a:xfrm>
            <a:custGeom>
              <a:avLst/>
              <a:gdLst>
                <a:gd name="T0" fmla="*/ 0 w 1117"/>
                <a:gd name="T1" fmla="*/ 0 h 1614"/>
                <a:gd name="T2" fmla="*/ 631 w 1117"/>
                <a:gd name="T3" fmla="*/ 0 h 1614"/>
                <a:gd name="T4" fmla="*/ 631 w 1117"/>
                <a:gd name="T5" fmla="*/ 1614 h 1614"/>
                <a:gd name="T6" fmla="*/ 1117 w 1117"/>
                <a:gd name="T7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7" h="1614">
                  <a:moveTo>
                    <a:pt x="0" y="0"/>
                  </a:moveTo>
                  <a:lnTo>
                    <a:pt x="631" y="0"/>
                  </a:lnTo>
                  <a:lnTo>
                    <a:pt x="631" y="1614"/>
                  </a:lnTo>
                  <a:lnTo>
                    <a:pt x="1117" y="1614"/>
                  </a:lnTo>
                </a:path>
              </a:pathLst>
            </a:custGeom>
            <a:noFill/>
            <a:ln w="38100" cmpd="sng">
              <a:solidFill>
                <a:srgbClr val="000AD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337" y="1361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86" y="1332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221" y="2346"/>
              <a:ext cx="1696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338" y="234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87" y="230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CR3</a:t>
              </a: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821" y="631"/>
              <a:ext cx="2037" cy="1696"/>
            </a:xfrm>
            <a:custGeom>
              <a:avLst/>
              <a:gdLst>
                <a:gd name="T0" fmla="*/ 0 w 2141"/>
                <a:gd name="T1" fmla="*/ 1210 h 1210"/>
                <a:gd name="T2" fmla="*/ 0 w 2141"/>
                <a:gd name="T3" fmla="*/ 1076 h 1210"/>
                <a:gd name="T4" fmla="*/ 1748 w 2141"/>
                <a:gd name="T5" fmla="*/ 1076 h 1210"/>
                <a:gd name="T6" fmla="*/ 1748 w 2141"/>
                <a:gd name="T7" fmla="*/ 0 h 1210"/>
                <a:gd name="T8" fmla="*/ 2141 w 2141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210">
                  <a:moveTo>
                    <a:pt x="0" y="1210"/>
                  </a:moveTo>
                  <a:lnTo>
                    <a:pt x="0" y="1076"/>
                  </a:lnTo>
                  <a:lnTo>
                    <a:pt x="1748" y="1076"/>
                  </a:lnTo>
                  <a:lnTo>
                    <a:pt x="1748" y="0"/>
                  </a:lnTo>
                  <a:lnTo>
                    <a:pt x="2141" y="0"/>
                  </a:lnTo>
                </a:path>
              </a:pathLst>
            </a:custGeom>
            <a:noFill/>
            <a:ln w="38100" cmpd="sng">
              <a:solidFill>
                <a:srgbClr val="9A14D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858" y="1945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980" y="2139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页表</a:t>
              </a:r>
            </a:p>
          </p:txBody>
        </p:sp>
        <p:sp>
          <p:nvSpPr>
            <p:cNvPr id="36" name="AutoShape 36"/>
            <p:cNvSpPr>
              <a:spLocks/>
            </p:cNvSpPr>
            <p:nvPr/>
          </p:nvSpPr>
          <p:spPr bwMode="auto">
            <a:xfrm>
              <a:off x="4831" y="1965"/>
              <a:ext cx="103" cy="641"/>
            </a:xfrm>
            <a:prstGeom prst="rightBrace">
              <a:avLst>
                <a:gd name="adj1" fmla="val 51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800" y="1148"/>
              <a:ext cx="176" cy="817"/>
            </a:xfrm>
            <a:custGeom>
              <a:avLst/>
              <a:gdLst>
                <a:gd name="T0" fmla="*/ 10 w 134"/>
                <a:gd name="T1" fmla="*/ 0 h 817"/>
                <a:gd name="T2" fmla="*/ 134 w 134"/>
                <a:gd name="T3" fmla="*/ 0 h 817"/>
                <a:gd name="T4" fmla="*/ 134 w 134"/>
                <a:gd name="T5" fmla="*/ 817 h 817"/>
                <a:gd name="T6" fmla="*/ 0 w 134"/>
                <a:gd name="T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860" y="212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860" y="2361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058" y="2121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页表项</a:t>
              </a: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027" y="1541"/>
              <a:ext cx="1831" cy="703"/>
            </a:xfrm>
            <a:custGeom>
              <a:avLst/>
              <a:gdLst>
                <a:gd name="T0" fmla="*/ 0 w 1831"/>
                <a:gd name="T1" fmla="*/ 0 h 703"/>
                <a:gd name="T2" fmla="*/ 0 w 1831"/>
                <a:gd name="T3" fmla="*/ 207 h 703"/>
                <a:gd name="T4" fmla="*/ 1666 w 1831"/>
                <a:gd name="T5" fmla="*/ 207 h 703"/>
                <a:gd name="T6" fmla="*/ 1666 w 1831"/>
                <a:gd name="T7" fmla="*/ 703 h 703"/>
                <a:gd name="T8" fmla="*/ 1831 w 1831"/>
                <a:gd name="T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1" h="703">
                  <a:moveTo>
                    <a:pt x="0" y="0"/>
                  </a:moveTo>
                  <a:lnTo>
                    <a:pt x="0" y="207"/>
                  </a:lnTo>
                  <a:lnTo>
                    <a:pt x="1666" y="207"/>
                  </a:lnTo>
                  <a:lnTo>
                    <a:pt x="1666" y="703"/>
                  </a:lnTo>
                  <a:lnTo>
                    <a:pt x="1831" y="703"/>
                  </a:lnTo>
                </a:path>
              </a:pathLst>
            </a:custGeom>
            <a:noFill/>
            <a:ln w="38100" cmpd="sng">
              <a:solidFill>
                <a:srgbClr val="F38A3B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803" y="2247"/>
              <a:ext cx="176" cy="631"/>
            </a:xfrm>
            <a:custGeom>
              <a:avLst/>
              <a:gdLst>
                <a:gd name="T0" fmla="*/ 10 w 134"/>
                <a:gd name="T1" fmla="*/ 0 h 817"/>
                <a:gd name="T2" fmla="*/ 134 w 134"/>
                <a:gd name="T3" fmla="*/ 0 h 817"/>
                <a:gd name="T4" fmla="*/ 134 w 134"/>
                <a:gd name="T5" fmla="*/ 817 h 817"/>
                <a:gd name="T6" fmla="*/ 0 w 134"/>
                <a:gd name="T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817">
                  <a:moveTo>
                    <a:pt x="10" y="0"/>
                  </a:moveTo>
                  <a:lnTo>
                    <a:pt x="134" y="0"/>
                  </a:lnTo>
                  <a:lnTo>
                    <a:pt x="134" y="817"/>
                  </a:lnTo>
                  <a:lnTo>
                    <a:pt x="0" y="817"/>
                  </a:lnTo>
                </a:path>
              </a:pathLst>
            </a:custGeom>
            <a:noFill/>
            <a:ln w="38100" cmpd="sng">
              <a:solidFill>
                <a:srgbClr val="E80838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858" y="332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854" y="3546"/>
              <a:ext cx="952" cy="0"/>
            </a:xfrm>
            <a:prstGeom prst="line">
              <a:avLst/>
            </a:prstGeom>
            <a:noFill/>
            <a:ln w="28575">
              <a:solidFill>
                <a:srgbClr val="20D2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45"/>
            <p:cNvSpPr>
              <a:spLocks/>
            </p:cNvSpPr>
            <p:nvPr/>
          </p:nvSpPr>
          <p:spPr bwMode="auto">
            <a:xfrm>
              <a:off x="4862" y="2896"/>
              <a:ext cx="51" cy="641"/>
            </a:xfrm>
            <a:prstGeom prst="rightBrace">
              <a:avLst>
                <a:gd name="adj1" fmla="val 1047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1474" y="2329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页表基址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8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092324"/>
            <a:ext cx="5000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04468" y="3887564"/>
            <a:ext cx="41703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U/S  R/W  </a:t>
            </a:r>
            <a:r>
              <a:rPr kumimoji="1" lang="zh-CN" altLang="en-US" sz="2400" b="1" dirty="0">
                <a:latin typeface="Times New Roman" pitchFamily="18" charset="0"/>
              </a:rPr>
              <a:t>特权级</a:t>
            </a:r>
            <a:r>
              <a:rPr kumimoji="1" lang="en-US" altLang="zh-CN" sz="2400" b="1" dirty="0">
                <a:latin typeface="Times New Roman" pitchFamily="18" charset="0"/>
              </a:rPr>
              <a:t>3  </a:t>
            </a:r>
            <a:r>
              <a:rPr kumimoji="1" lang="zh-CN" altLang="en-US" sz="2400" b="1" dirty="0">
                <a:latin typeface="Times New Roman" pitchFamily="18" charset="0"/>
              </a:rPr>
              <a:t>特权级</a:t>
            </a:r>
            <a:r>
              <a:rPr kumimoji="1" lang="en-US" altLang="zh-CN" sz="2400" b="1" dirty="0">
                <a:latin typeface="Times New Roman" pitchFamily="18" charset="0"/>
              </a:rPr>
              <a:t>0~2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0       0          </a:t>
            </a:r>
            <a:r>
              <a:rPr kumimoji="1" lang="zh-CN" altLang="en-US" sz="2400" b="1" dirty="0">
                <a:latin typeface="Times New Roman" pitchFamily="18" charset="0"/>
              </a:rPr>
              <a:t>无             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0       1          </a:t>
            </a:r>
            <a:r>
              <a:rPr kumimoji="1" lang="zh-CN" altLang="en-US" sz="2400" b="1" dirty="0">
                <a:latin typeface="Times New Roman" pitchFamily="18" charset="0"/>
              </a:rPr>
              <a:t>无             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1       0        </a:t>
            </a:r>
            <a:r>
              <a:rPr kumimoji="1" lang="zh-CN" altLang="en-US" sz="2400" b="1" dirty="0">
                <a:latin typeface="Times New Roman" pitchFamily="18" charset="0"/>
              </a:rPr>
              <a:t>只读           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1       1        </a:t>
            </a:r>
            <a:r>
              <a:rPr kumimoji="1" lang="zh-CN" altLang="en-US" sz="2400" b="1" dirty="0">
                <a:latin typeface="Times New Roman" pitchFamily="18" charset="0"/>
              </a:rPr>
              <a:t>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          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3188568" y="4463826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3188568" y="5184551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396406" y="4535264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user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99952" y="5157192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9258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二级页表结构（</a:t>
            </a:r>
            <a:r>
              <a:rPr lang="en-US" altLang="zh-CN" smtClean="0"/>
              <a:t>Windows</a:t>
            </a:r>
            <a:r>
              <a:rPr lang="zh-CN" altLang="en-US" smtClean="0"/>
              <a:t>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765175"/>
            <a:ext cx="9072562" cy="5360988"/>
          </a:xfrm>
        </p:spPr>
        <p:txBody>
          <a:bodyPr/>
          <a:lstStyle/>
          <a:p>
            <a:pPr eaLnBrk="1" hangingPunct="1"/>
            <a:r>
              <a:rPr lang="zh-CN" altLang="en-US" b="0" smtClean="0"/>
              <a:t>页目录：</a:t>
            </a:r>
            <a:r>
              <a:rPr lang="en-US" altLang="zh-CN" b="0" smtClean="0"/>
              <a:t>10bit </a:t>
            </a:r>
            <a:r>
              <a:rPr lang="zh-CN" altLang="en-US" b="0" smtClean="0"/>
              <a:t>；页表：</a:t>
            </a:r>
            <a:r>
              <a:rPr lang="en-US" altLang="zh-CN" b="0" smtClean="0"/>
              <a:t>10bit </a:t>
            </a:r>
            <a:r>
              <a:rPr lang="zh-CN" altLang="en-US" b="0" smtClean="0"/>
              <a:t>；偏移：</a:t>
            </a:r>
            <a:r>
              <a:rPr lang="en-US" altLang="zh-CN" b="0" smtClean="0"/>
              <a:t>12bit</a:t>
            </a:r>
            <a:r>
              <a:rPr lang="zh-CN" altLang="en-US" b="0" smtClean="0"/>
              <a:t>。</a:t>
            </a:r>
          </a:p>
          <a:p>
            <a:pPr eaLnBrk="1" hangingPunct="1"/>
            <a:r>
              <a:rPr lang="zh-CN" altLang="en-US" b="0" smtClean="0"/>
              <a:t>线性地址结构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typeded struct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// </a:t>
            </a:r>
            <a:r>
              <a:rPr lang="zh-CN" altLang="en-US" smtClean="0"/>
              <a:t>表示</a:t>
            </a:r>
            <a:r>
              <a:rPr lang="zh-CN" altLang="en-US" smtClean="0">
                <a:solidFill>
                  <a:srgbClr val="FF3300"/>
                </a:solidFill>
              </a:rPr>
              <a:t>页目录</a:t>
            </a:r>
            <a:r>
              <a:rPr lang="zh-CN" altLang="en-US" smtClean="0"/>
              <a:t>的下标，该表项指向一个页表</a:t>
            </a:r>
            <a:br>
              <a:rPr lang="zh-CN" altLang="en-US" smtClean="0"/>
            </a:br>
            <a:r>
              <a:rPr lang="zh-CN" altLang="en-US" smtClean="0"/>
              <a:t>     </a:t>
            </a:r>
            <a:r>
              <a:rPr lang="en-US" altLang="zh-CN" smtClean="0"/>
              <a:t>unsigned int dir  :10;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 // </a:t>
            </a:r>
            <a:r>
              <a:rPr lang="zh-CN" altLang="en-US" smtClean="0"/>
              <a:t>表示</a:t>
            </a:r>
            <a:r>
              <a:rPr lang="zh-CN" altLang="en-US" smtClean="0">
                <a:solidFill>
                  <a:srgbClr val="FF3300"/>
                </a:solidFill>
              </a:rPr>
              <a:t>页表</a:t>
            </a:r>
            <a:r>
              <a:rPr lang="zh-CN" altLang="en-US" smtClean="0"/>
              <a:t>的下标，该表项指向一个页框</a:t>
            </a:r>
            <a:br>
              <a:rPr lang="zh-CN" altLang="en-US" smtClean="0"/>
            </a:br>
            <a:r>
              <a:rPr lang="en-US" altLang="zh-CN" smtClean="0"/>
              <a:t>     unsigned int page: 10;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 // </a:t>
            </a:r>
            <a:r>
              <a:rPr lang="zh-CN" altLang="en-US" smtClean="0"/>
              <a:t>在</a:t>
            </a:r>
            <a:r>
              <a:rPr lang="en-US" altLang="zh-CN" smtClean="0"/>
              <a:t>4K</a:t>
            </a:r>
            <a:r>
              <a:rPr lang="zh-CN" altLang="en-US" smtClean="0"/>
              <a:t>字节页框内的偏移量</a:t>
            </a:r>
            <a:br>
              <a:rPr lang="zh-CN" altLang="en-US" smtClean="0"/>
            </a:br>
            <a:r>
              <a:rPr lang="zh-CN" altLang="en-US" smtClean="0"/>
              <a:t>     </a:t>
            </a:r>
            <a:r>
              <a:rPr lang="en-US" altLang="zh-CN" smtClean="0"/>
              <a:t>unsigned int offset  :12;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}</a:t>
            </a:r>
            <a:r>
              <a:rPr lang="zh-CN" altLang="en-US" smtClean="0"/>
              <a:t>线性地址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特点</a:t>
            </a:r>
          </a:p>
          <a:p>
            <a:pPr lvl="1" eaLnBrk="1" hangingPunct="1"/>
            <a:r>
              <a:rPr lang="zh-CN" altLang="en-US" dirty="0" smtClean="0"/>
              <a:t>程序占用的内存空间可动态变化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要求及时更新</a:t>
            </a:r>
            <a:r>
              <a:rPr lang="zh-CN" altLang="en-US" dirty="0" smtClean="0">
                <a:solidFill>
                  <a:srgbClr val="FF0000"/>
                </a:solidFill>
              </a:rPr>
              <a:t>基址</a:t>
            </a:r>
            <a:r>
              <a:rPr lang="en-US" altLang="zh-CN" dirty="0" smtClean="0">
                <a:solidFill>
                  <a:srgbClr val="FF0000"/>
                </a:solidFill>
              </a:rPr>
              <a:t>BA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程序不要求占用连续的内存空间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每段放置</a:t>
            </a:r>
            <a:r>
              <a:rPr lang="zh-CN" altLang="en-US" dirty="0" smtClean="0">
                <a:solidFill>
                  <a:srgbClr val="FF0000"/>
                </a:solidFill>
              </a:rPr>
              <a:t>基址</a:t>
            </a:r>
            <a:r>
              <a:rPr lang="en-US" altLang="zh-CN" dirty="0" smtClean="0">
                <a:solidFill>
                  <a:srgbClr val="FF0000"/>
                </a:solidFill>
              </a:rPr>
              <a:t>BA</a:t>
            </a:r>
            <a:r>
              <a:rPr lang="zh-CN" altLang="en-US" dirty="0" smtClean="0"/>
              <a:t>系统应该知道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便于多个进程共享代码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共享代码作为</a:t>
            </a:r>
            <a:r>
              <a:rPr lang="zh-CN" altLang="en-US" dirty="0" smtClean="0">
                <a:solidFill>
                  <a:srgbClr val="FF0000"/>
                </a:solidFill>
              </a:rPr>
              <a:t>独立的一段</a:t>
            </a:r>
            <a:r>
              <a:rPr lang="zh-CN" altLang="en-US" dirty="0" smtClean="0"/>
              <a:t>存放</a:t>
            </a:r>
          </a:p>
          <a:p>
            <a:pPr eaLnBrk="1" hangingPunct="1"/>
            <a:r>
              <a:rPr lang="zh-CN" altLang="en-US" dirty="0" smtClean="0"/>
              <a:t>缺点</a:t>
            </a:r>
          </a:p>
          <a:p>
            <a:pPr lvl="1" eaLnBrk="1" hangingPunct="1"/>
            <a:r>
              <a:rPr lang="zh-CN" altLang="en-US" dirty="0" smtClean="0"/>
              <a:t>硬件支持（</a:t>
            </a:r>
            <a:r>
              <a:rPr lang="en-US" altLang="zh-CN" dirty="0" smtClean="0"/>
              <a:t>MMU</a:t>
            </a:r>
            <a:r>
              <a:rPr lang="zh-CN" altLang="en-US" dirty="0" smtClean="0"/>
              <a:t>：内存管理单元）</a:t>
            </a:r>
          </a:p>
          <a:p>
            <a:pPr lvl="1" eaLnBrk="1" hangingPunct="1"/>
            <a:r>
              <a:rPr lang="zh-CN" altLang="en-US" dirty="0" smtClean="0"/>
              <a:t>软件复杂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878638" y="1052513"/>
            <a:ext cx="2193925" cy="4895850"/>
            <a:chOff x="3358" y="754"/>
            <a:chExt cx="1382" cy="3084"/>
          </a:xfrm>
        </p:grpSpPr>
        <p:sp>
          <p:nvSpPr>
            <p:cNvPr id="36874" name="Rectangle 5"/>
            <p:cNvSpPr>
              <a:spLocks noChangeArrowheads="1"/>
            </p:cNvSpPr>
            <p:nvPr/>
          </p:nvSpPr>
          <p:spPr bwMode="auto">
            <a:xfrm>
              <a:off x="3651" y="799"/>
              <a:ext cx="1089" cy="2994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36875" name="Line 6"/>
            <p:cNvSpPr>
              <a:spLocks noChangeShapeType="1"/>
            </p:cNvSpPr>
            <p:nvPr/>
          </p:nvSpPr>
          <p:spPr bwMode="auto">
            <a:xfrm>
              <a:off x="3652" y="935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3652" y="1071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7" name="Line 8"/>
            <p:cNvSpPr>
              <a:spLocks noChangeShapeType="1"/>
            </p:cNvSpPr>
            <p:nvPr/>
          </p:nvSpPr>
          <p:spPr bwMode="auto">
            <a:xfrm>
              <a:off x="3652" y="120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>
              <a:off x="3652" y="134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3652" y="148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0" name="Line 11"/>
            <p:cNvSpPr>
              <a:spLocks noChangeShapeType="1"/>
            </p:cNvSpPr>
            <p:nvPr/>
          </p:nvSpPr>
          <p:spPr bwMode="auto">
            <a:xfrm>
              <a:off x="3652" y="1616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1" name="Line 12"/>
            <p:cNvSpPr>
              <a:spLocks noChangeShapeType="1"/>
            </p:cNvSpPr>
            <p:nvPr/>
          </p:nvSpPr>
          <p:spPr bwMode="auto">
            <a:xfrm>
              <a:off x="3652" y="1752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>
              <a:off x="3652" y="188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3" name="Line 14"/>
            <p:cNvSpPr>
              <a:spLocks noChangeShapeType="1"/>
            </p:cNvSpPr>
            <p:nvPr/>
          </p:nvSpPr>
          <p:spPr bwMode="auto">
            <a:xfrm>
              <a:off x="3652" y="202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4" name="Line 15"/>
            <p:cNvSpPr>
              <a:spLocks noChangeShapeType="1"/>
            </p:cNvSpPr>
            <p:nvPr/>
          </p:nvSpPr>
          <p:spPr bwMode="auto">
            <a:xfrm>
              <a:off x="3652" y="216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5" name="Line 16"/>
            <p:cNvSpPr>
              <a:spLocks noChangeShapeType="1"/>
            </p:cNvSpPr>
            <p:nvPr/>
          </p:nvSpPr>
          <p:spPr bwMode="auto">
            <a:xfrm>
              <a:off x="3652" y="2296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6" name="Line 17"/>
            <p:cNvSpPr>
              <a:spLocks noChangeShapeType="1"/>
            </p:cNvSpPr>
            <p:nvPr/>
          </p:nvSpPr>
          <p:spPr bwMode="auto">
            <a:xfrm>
              <a:off x="3652" y="2432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18"/>
            <p:cNvSpPr>
              <a:spLocks noChangeShapeType="1"/>
            </p:cNvSpPr>
            <p:nvPr/>
          </p:nvSpPr>
          <p:spPr bwMode="auto">
            <a:xfrm>
              <a:off x="3652" y="2568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19"/>
            <p:cNvSpPr>
              <a:spLocks noChangeShapeType="1"/>
            </p:cNvSpPr>
            <p:nvPr/>
          </p:nvSpPr>
          <p:spPr bwMode="auto">
            <a:xfrm>
              <a:off x="3652" y="2704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20"/>
            <p:cNvSpPr>
              <a:spLocks noChangeShapeType="1"/>
            </p:cNvSpPr>
            <p:nvPr/>
          </p:nvSpPr>
          <p:spPr bwMode="auto">
            <a:xfrm>
              <a:off x="3652" y="2840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21"/>
            <p:cNvSpPr>
              <a:spLocks noChangeShapeType="1"/>
            </p:cNvSpPr>
            <p:nvPr/>
          </p:nvSpPr>
          <p:spPr bwMode="auto">
            <a:xfrm>
              <a:off x="3652" y="297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1" name="Line 22"/>
            <p:cNvSpPr>
              <a:spLocks noChangeShapeType="1"/>
            </p:cNvSpPr>
            <p:nvPr/>
          </p:nvSpPr>
          <p:spPr bwMode="auto">
            <a:xfrm>
              <a:off x="3652" y="3113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2" name="Line 23"/>
            <p:cNvSpPr>
              <a:spLocks noChangeShapeType="1"/>
            </p:cNvSpPr>
            <p:nvPr/>
          </p:nvSpPr>
          <p:spPr bwMode="auto">
            <a:xfrm>
              <a:off x="3652" y="3249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3652" y="3385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3652" y="3521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652" y="3657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6" name="Text Box 27"/>
            <p:cNvSpPr txBox="1">
              <a:spLocks noChangeArrowheads="1"/>
            </p:cNvSpPr>
            <p:nvPr/>
          </p:nvSpPr>
          <p:spPr bwMode="auto">
            <a:xfrm>
              <a:off x="3434" y="3626"/>
              <a:ext cx="1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97" name="Text Box 28"/>
            <p:cNvSpPr txBox="1">
              <a:spLocks noChangeArrowheads="1"/>
            </p:cNvSpPr>
            <p:nvPr/>
          </p:nvSpPr>
          <p:spPr bwMode="auto">
            <a:xfrm>
              <a:off x="3358" y="754"/>
              <a:ext cx="3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</a:p>
          </p:txBody>
        </p:sp>
      </p:grpSp>
      <p:sp>
        <p:nvSpPr>
          <p:cNvPr id="36869" name="Text Box 29"/>
          <p:cNvSpPr txBox="1">
            <a:spLocks noChangeArrowheads="1"/>
          </p:cNvSpPr>
          <p:nvPr/>
        </p:nvSpPr>
        <p:spPr bwMode="auto">
          <a:xfrm>
            <a:off x="7488238" y="5876925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内存空间</a:t>
            </a:r>
          </a:p>
        </p:txBody>
      </p:sp>
      <p:sp>
        <p:nvSpPr>
          <p:cNvPr id="36870" name="Rectangle 30"/>
          <p:cNvSpPr>
            <a:spLocks noChangeArrowheads="1"/>
          </p:cNvSpPr>
          <p:nvPr/>
        </p:nvSpPr>
        <p:spPr bwMode="auto">
          <a:xfrm>
            <a:off x="7345363" y="3068638"/>
            <a:ext cx="1727200" cy="12954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6871" name="Rectangle 31"/>
          <p:cNvSpPr>
            <a:spLocks noChangeArrowheads="1"/>
          </p:cNvSpPr>
          <p:nvPr/>
        </p:nvSpPr>
        <p:spPr bwMode="auto">
          <a:xfrm>
            <a:off x="7340600" y="1989138"/>
            <a:ext cx="1727200" cy="6477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6872" name="Text Box 61"/>
          <p:cNvSpPr txBox="1">
            <a:spLocks noChangeArrowheads="1"/>
          </p:cNvSpPr>
          <p:nvPr/>
        </p:nvSpPr>
        <p:spPr bwMode="auto">
          <a:xfrm>
            <a:off x="6821488" y="4152900"/>
            <a:ext cx="647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BA2</a:t>
            </a:r>
          </a:p>
        </p:txBody>
      </p:sp>
      <p:sp>
        <p:nvSpPr>
          <p:cNvPr id="36873" name="Text Box 62"/>
          <p:cNvSpPr txBox="1">
            <a:spLocks noChangeArrowheads="1"/>
          </p:cNvSpPr>
          <p:nvPr/>
        </p:nvSpPr>
        <p:spPr bwMode="auto">
          <a:xfrm>
            <a:off x="6800850" y="2428875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</a:rPr>
              <a:t>BA1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的三级页表结构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836613"/>
            <a:ext cx="924877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的三级页表结构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与体系结构无关的三级页表结构</a:t>
            </a:r>
          </a:p>
          <a:p>
            <a:pPr lvl="1" eaLnBrk="1" hangingPunct="1"/>
            <a:r>
              <a:rPr lang="en-US" altLang="zh-CN" dirty="0" err="1" smtClean="0"/>
              <a:t>pgd</a:t>
            </a:r>
            <a:r>
              <a:rPr lang="zh-CN" altLang="en-US" dirty="0" smtClean="0"/>
              <a:t>，页全局目录（</a:t>
            </a:r>
            <a:r>
              <a:rPr lang="en-US" altLang="zh-CN" dirty="0" smtClean="0">
                <a:solidFill>
                  <a:srgbClr val="FF3300"/>
                </a:solidFill>
              </a:rPr>
              <a:t>p</a:t>
            </a:r>
            <a:r>
              <a:rPr lang="en-US" altLang="zh-CN" dirty="0" smtClean="0"/>
              <a:t>age </a:t>
            </a:r>
            <a:r>
              <a:rPr lang="en-US" altLang="zh-CN" dirty="0" smtClean="0">
                <a:solidFill>
                  <a:srgbClr val="FF3300"/>
                </a:solidFill>
              </a:rPr>
              <a:t>g</a:t>
            </a:r>
            <a:r>
              <a:rPr lang="en-US" altLang="zh-CN" dirty="0" smtClean="0"/>
              <a:t>lobal </a:t>
            </a:r>
            <a:r>
              <a:rPr lang="en-US" altLang="zh-CN" dirty="0" smtClean="0">
                <a:solidFill>
                  <a:srgbClr val="FF3300"/>
                </a:solidFill>
              </a:rPr>
              <a:t>d</a:t>
            </a:r>
            <a:r>
              <a:rPr lang="en-US" altLang="zh-CN" dirty="0" smtClean="0"/>
              <a:t>irectory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en-US" altLang="zh-CN" dirty="0" err="1" smtClean="0"/>
              <a:t>pmd</a:t>
            </a:r>
            <a:r>
              <a:rPr lang="zh-CN" altLang="en-US" dirty="0" smtClean="0"/>
              <a:t>，页中级目录（</a:t>
            </a:r>
            <a:r>
              <a:rPr lang="en-US" altLang="zh-CN" dirty="0" smtClean="0">
                <a:solidFill>
                  <a:srgbClr val="FF3300"/>
                </a:solidFill>
              </a:rPr>
              <a:t>p</a:t>
            </a:r>
            <a:r>
              <a:rPr lang="en-US" altLang="zh-CN" dirty="0" smtClean="0"/>
              <a:t>age </a:t>
            </a:r>
            <a:r>
              <a:rPr lang="en-US" altLang="zh-CN" dirty="0" smtClean="0">
                <a:solidFill>
                  <a:srgbClr val="FF3300"/>
                </a:solidFill>
              </a:rPr>
              <a:t>m</a:t>
            </a:r>
            <a:r>
              <a:rPr lang="en-US" altLang="zh-CN" dirty="0" smtClean="0"/>
              <a:t>iddle </a:t>
            </a:r>
            <a:r>
              <a:rPr lang="en-US" altLang="zh-CN" dirty="0" smtClean="0">
                <a:solidFill>
                  <a:srgbClr val="FF3300"/>
                </a:solidFill>
              </a:rPr>
              <a:t>d</a:t>
            </a:r>
            <a:r>
              <a:rPr lang="en-US" altLang="zh-CN" dirty="0" smtClean="0"/>
              <a:t>irectory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en-US" altLang="zh-CN" dirty="0" err="1" smtClean="0"/>
              <a:t>pte</a:t>
            </a:r>
            <a:r>
              <a:rPr lang="zh-CN" altLang="en-US" dirty="0" smtClean="0"/>
              <a:t>，页表项（</a:t>
            </a:r>
            <a:r>
              <a:rPr lang="en-US" altLang="zh-CN" dirty="0" smtClean="0">
                <a:solidFill>
                  <a:srgbClr val="FF3300"/>
                </a:solidFill>
              </a:rPr>
              <a:t>p</a:t>
            </a:r>
            <a:r>
              <a:rPr lang="en-US" altLang="zh-CN" dirty="0" smtClean="0"/>
              <a:t>age </a:t>
            </a:r>
            <a:r>
              <a:rPr lang="en-US" altLang="zh-CN" dirty="0" smtClean="0">
                <a:solidFill>
                  <a:srgbClr val="FF3300"/>
                </a:solidFill>
              </a:rPr>
              <a:t>t</a:t>
            </a:r>
            <a:r>
              <a:rPr lang="en-US" altLang="zh-CN" dirty="0" smtClean="0"/>
              <a:t>able </a:t>
            </a:r>
            <a:r>
              <a:rPr lang="en-US" altLang="zh-CN" dirty="0" smtClean="0">
                <a:solidFill>
                  <a:srgbClr val="FF3300"/>
                </a:solidFill>
              </a:rPr>
              <a:t>e</a:t>
            </a:r>
            <a:r>
              <a:rPr lang="en-US" altLang="zh-CN" dirty="0" smtClean="0"/>
              <a:t>ntry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en-US" altLang="zh-CN" dirty="0" smtClean="0"/>
              <a:t>offset, </a:t>
            </a:r>
            <a:r>
              <a:rPr lang="zh-CN" altLang="en-US" dirty="0" smtClean="0"/>
              <a:t>偏移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6"/>
            <a:ext cx="5254625" cy="584775"/>
          </a:xfrm>
        </p:spPr>
        <p:txBody>
          <a:bodyPr/>
          <a:lstStyle/>
          <a:p>
            <a:r>
              <a:rPr lang="zh-CN" altLang="en-US" dirty="0"/>
              <a:t>页表中的数据项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</a:t>
            </a:r>
            <a:r>
              <a:rPr lang="en-US" altLang="zh-CN" dirty="0" smtClean="0"/>
              <a:t>12 </a:t>
            </a:r>
            <a:r>
              <a:rPr lang="zh-CN" altLang="en-US" dirty="0"/>
              <a:t>位进行了重定义</a:t>
            </a:r>
          </a:p>
        </p:txBody>
      </p:sp>
      <p:pic>
        <p:nvPicPr>
          <p:cNvPr id="4" name="Picture 36" descr="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2" y="1263551"/>
            <a:ext cx="8218488" cy="4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2537515" y="6013598"/>
            <a:ext cx="5239101" cy="439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fontAlgn="t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P:1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  <a:r>
              <a:rPr lang="zh-CN" altLang="en-US" sz="2000" dirty="0">
                <a:solidFill>
                  <a:srgbClr val="FF0000"/>
                </a:solidFill>
              </a:rPr>
              <a:t>表示该页在内存，</a:t>
            </a:r>
            <a:r>
              <a:rPr lang="en-US" altLang="zh-CN" sz="2000" dirty="0">
                <a:solidFill>
                  <a:srgbClr val="FF0000"/>
                </a:solidFill>
              </a:rPr>
              <a:t>0:</a:t>
            </a:r>
            <a:r>
              <a:rPr lang="zh-CN" altLang="en-US" sz="2000" dirty="0">
                <a:solidFill>
                  <a:srgbClr val="FF0000"/>
                </a:solidFill>
              </a:rPr>
              <a:t>表示在硬盘上</a:t>
            </a:r>
          </a:p>
        </p:txBody>
      </p:sp>
    </p:spTree>
    <p:extLst>
      <p:ext uri="{BB962C8B-B14F-4D97-AF65-F5344CB8AC3E}">
        <p14:creationId xmlns:p14="http://schemas.microsoft.com/office/powerpoint/2010/main" val="7226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201"/>
          </a:xfrm>
        </p:spPr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虚拟内存的组织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将</a:t>
            </a:r>
            <a:r>
              <a:rPr lang="en-US" altLang="zh-CN" dirty="0" smtClean="0"/>
              <a:t>4G</a:t>
            </a:r>
            <a:r>
              <a:rPr lang="zh-CN" altLang="en-US" dirty="0" smtClean="0"/>
              <a:t>虚拟空间划分为两个部分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3300"/>
                </a:solidFill>
              </a:rPr>
              <a:t>用户空间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3300"/>
                </a:solidFill>
              </a:rPr>
              <a:t>内核空间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/>
            <a:r>
              <a:rPr lang="zh-CN" altLang="en-US" dirty="0" smtClean="0"/>
              <a:t>用户空间</a:t>
            </a:r>
            <a:r>
              <a:rPr lang="en-US" altLang="zh-CN" dirty="0" smtClean="0"/>
              <a:t>3G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0xBFFFFFFF </a:t>
            </a:r>
          </a:p>
          <a:p>
            <a:pPr lvl="1"/>
            <a:r>
              <a:rPr lang="zh-CN" altLang="en-US" dirty="0" smtClean="0"/>
              <a:t>内核空间</a:t>
            </a:r>
            <a:r>
              <a:rPr lang="en-US" altLang="zh-CN" dirty="0" smtClean="0"/>
              <a:t>1G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0xC0000000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用户进程</a:t>
            </a:r>
            <a:r>
              <a:rPr lang="zh-CN" altLang="en-US" dirty="0" smtClean="0">
                <a:solidFill>
                  <a:srgbClr val="FF3300"/>
                </a:solidFill>
              </a:rPr>
              <a:t>通常情况下</a:t>
            </a:r>
            <a:r>
              <a:rPr lang="zh-CN" altLang="en-US" dirty="0" smtClean="0"/>
              <a:t>不能访问内核空间。例外情况是用户进程通过</a:t>
            </a:r>
            <a:r>
              <a:rPr lang="zh-CN" altLang="en-US" dirty="0" smtClean="0">
                <a:solidFill>
                  <a:srgbClr val="FF3300"/>
                </a:solidFill>
              </a:rPr>
              <a:t>系统调用</a:t>
            </a:r>
            <a:r>
              <a:rPr lang="zh-CN" altLang="en-US" dirty="0" smtClean="0"/>
              <a:t>访问内核空间。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Linux</a:t>
            </a:r>
            <a:r>
              <a:rPr lang="zh-CN" altLang="en-US" sz="3600" smtClean="0"/>
              <a:t>的段机制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进程建立时，段机制对寄存器的初始化</a:t>
            </a:r>
            <a:r>
              <a:rPr kumimoji="1" lang="en-US" altLang="zh-CN" sz="2400" b="0" dirty="0" err="1" smtClean="0">
                <a:solidFill>
                  <a:srgbClr val="FF0000"/>
                </a:solidFill>
              </a:rPr>
              <a:t>start_thread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 smtClean="0"/>
              <a:t>include/asm-i386/</a:t>
            </a:r>
            <a:r>
              <a:rPr lang="en-US" altLang="zh-CN" sz="2400" dirty="0" err="1" smtClean="0"/>
              <a:t>processor.h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400" b="0" dirty="0" smtClean="0">
                <a:solidFill>
                  <a:srgbClr val="000000"/>
                </a:solidFill>
              </a:rPr>
              <a:t>   #define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start_thread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dirty="0" err="1" smtClean="0">
                <a:solidFill>
                  <a:schemeClr val="hlink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new_eip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new_esp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) do{                \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__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asm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__(“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movl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%0, %%fs;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movl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%0, %%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”: :”r”(0));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set_fs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(USER_DS);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xds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0" dirty="0" smtClean="0">
                <a:solidFill>
                  <a:srgbClr val="FF0000"/>
                </a:solidFill>
              </a:rPr>
              <a:t>__USER_DS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xes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0" dirty="0" smtClean="0">
                <a:solidFill>
                  <a:srgbClr val="FF0000"/>
                </a:solidFill>
              </a:rPr>
              <a:t>__USER_DS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xss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0" dirty="0" smtClean="0">
                <a:solidFill>
                  <a:srgbClr val="FF0000"/>
                </a:solidFill>
              </a:rPr>
              <a:t>__USER_DS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xcs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dirty="0" smtClean="0">
                <a:solidFill>
                  <a:srgbClr val="55AF84"/>
                </a:solidFill>
              </a:rPr>
              <a:t>__USER_CS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eip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new_eip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       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regs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-&gt;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esp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0" dirty="0" err="1" smtClean="0">
                <a:solidFill>
                  <a:srgbClr val="000000"/>
                </a:solidFill>
              </a:rPr>
              <a:t>new_esp</a:t>
            </a:r>
            <a:r>
              <a:rPr kumimoji="1" lang="en-US" altLang="zh-CN" sz="2400" b="0" dirty="0" smtClean="0">
                <a:solidFill>
                  <a:srgbClr val="000000"/>
                </a:solidFill>
              </a:rPr>
              <a:t>;        </a:t>
            </a:r>
            <a:br>
              <a:rPr kumimoji="1" lang="en-US" altLang="zh-CN" sz="2400" b="0" dirty="0" smtClean="0">
                <a:solidFill>
                  <a:srgbClr val="000000"/>
                </a:solidFill>
              </a:rPr>
            </a:br>
            <a:r>
              <a:rPr kumimoji="1" lang="en-US" altLang="zh-CN" sz="2400" b="0" dirty="0" smtClean="0">
                <a:solidFill>
                  <a:srgbClr val="000000"/>
                </a:solidFill>
              </a:rPr>
              <a:t>} while(0)</a:t>
            </a:r>
            <a:endParaRPr kumimoji="1" lang="zh-CN" altLang="en-US" sz="2400" b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072563" cy="57594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include/asm-i386/</a:t>
            </a:r>
            <a:r>
              <a:rPr lang="en-US" altLang="zh-CN" dirty="0" err="1" smtClean="0"/>
              <a:t>segment.h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kumimoji="1" lang="en-US" altLang="zh-CN" b="0" dirty="0" smtClean="0">
                <a:solidFill>
                  <a:srgbClr val="000000"/>
                </a:solidFill>
              </a:rPr>
              <a:t>INDEX: 2,3,4,5;   TI = 0;  DPL: 0,3.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000125" y="1268413"/>
            <a:ext cx="5521325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#define __KERNEL_CS          0x10</a:t>
            </a:r>
            <a:b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#define __KERNEL_DS          0x18</a:t>
            </a:r>
            <a:b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#define 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__USER_CS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                0x23</a:t>
            </a:r>
            <a:b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#define </a:t>
            </a:r>
            <a:r>
              <a:rPr kumimoji="1" lang="en-US" altLang="zh-CN" sz="2800" b="1">
                <a:solidFill>
                  <a:srgbClr val="55AF84"/>
                </a:solidFill>
                <a:latin typeface="Times New Roman" pitchFamily="18" charset="0"/>
              </a:rPr>
              <a:t>__USER_DS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   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            0x2B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503238" y="3500438"/>
            <a:ext cx="929005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__KERNEL_CS   0x10    0000 0000 0001  0 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      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0         00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__KERNEL_DS   0x18    0000 0000 0001  1 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      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0         00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__USER_CS         0x23    0000 0000 0010  0 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      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0         11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/>
            </a:r>
            <a:b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__USER_DS         0x2B   0000 0000 0010  1 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     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0         11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503238" y="3016250"/>
            <a:ext cx="9001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         宏                      值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                   INDEX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         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TI          DPL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7399" name="AutoShape 7"/>
          <p:cNvSpPr>
            <a:spLocks/>
          </p:cNvSpPr>
          <p:nvPr/>
        </p:nvSpPr>
        <p:spPr bwMode="auto">
          <a:xfrm rot="-5400000">
            <a:off x="5526882" y="2213769"/>
            <a:ext cx="215900" cy="2554287"/>
          </a:xfrm>
          <a:prstGeom prst="rightBrace">
            <a:avLst>
              <a:gd name="adj1" fmla="val 985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87400" name="AutoShape 8"/>
          <p:cNvSpPr>
            <a:spLocks/>
          </p:cNvSpPr>
          <p:nvPr/>
        </p:nvSpPr>
        <p:spPr bwMode="auto">
          <a:xfrm rot="-5400000">
            <a:off x="8856663" y="3232150"/>
            <a:ext cx="215900" cy="504825"/>
          </a:xfrm>
          <a:prstGeom prst="rightBrace">
            <a:avLst>
              <a:gd name="adj1" fmla="val 1948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6480472" y="1793875"/>
            <a:ext cx="3524250" cy="765175"/>
            <a:chOff x="6254758" y="3326123"/>
            <a:chExt cx="3524251" cy="7648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297621" y="3614736"/>
              <a:ext cx="3481388" cy="476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 sz="1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155121" y="3614736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8826508" y="3614736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440871" y="332617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9161471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816983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537583" y="3326123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254758" y="3327211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753483" y="3664448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 dirty="0">
                  <a:solidFill>
                    <a:srgbClr val="FF0000"/>
                  </a:solidFill>
                  <a:latin typeface="Times New Roman" pitchFamily="18" charset="0"/>
                </a:rPr>
                <a:t>TI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115433" y="36676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1800" b="1" dirty="0">
                  <a:solidFill>
                    <a:srgbClr val="FF0000"/>
                  </a:solidFill>
                  <a:latin typeface="Times New Roman" pitchFamily="18" charset="0"/>
                </a:rPr>
                <a:t>RPL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7010408" y="3677648"/>
              <a:ext cx="8819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zh-CN" altLang="en-US" sz="1800" b="1" dirty="0">
                  <a:solidFill>
                    <a:srgbClr val="FF0000"/>
                  </a:solidFill>
                  <a:latin typeface="Times New Roman" pitchFamily="18" charset="0"/>
                </a:rPr>
                <a:t>选择子</a:t>
              </a: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143768" y="5445225"/>
            <a:ext cx="9196728" cy="4983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arch/i386/kernel/head.S</a:t>
            </a:r>
          </a:p>
          <a:p>
            <a:pPr lvl="1" eaLnBrk="1" hangingPunct="1"/>
            <a:r>
              <a:rPr lang="en-US" altLang="zh-CN" smtClean="0"/>
              <a:t>GDT</a:t>
            </a:r>
            <a:r>
              <a:rPr lang="zh-CN" altLang="en-US" smtClean="0"/>
              <a:t>定义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87338" y="1724015"/>
            <a:ext cx="964882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ENTRY(</a:t>
            </a:r>
            <a:r>
              <a:rPr kumimoji="1" lang="en-US" altLang="zh-CN" sz="2400" dirty="0" err="1">
                <a:solidFill>
                  <a:srgbClr val="FF3300"/>
                </a:solidFill>
                <a:latin typeface="Times New Roman" pitchFamily="18" charset="0"/>
              </a:rPr>
              <a:t>gdt_table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.quad 0x 0000 0000 0000  0000    //NULL descriptor </a:t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0000 0000 0000  0000   // not used </a:t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00cf  9a00 0000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ffff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//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Index=2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00cf  9200 0000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ffff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//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Index=3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00cf  fa00  0000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ffff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//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Index=4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00cf  f200  0000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ffff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    //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Index=5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0000 0000  0000 0000  // not used </a:t>
            </a:r>
            <a:b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.quad 0x 0000 0000  0000 0000  // not used </a:t>
            </a:r>
          </a:p>
        </p:txBody>
      </p:sp>
      <p:sp>
        <p:nvSpPr>
          <p:cNvPr id="708613" name="Rectangle 5"/>
          <p:cNvSpPr>
            <a:spLocks noChangeArrowheads="1"/>
          </p:cNvSpPr>
          <p:nvPr/>
        </p:nvSpPr>
        <p:spPr bwMode="auto">
          <a:xfrm>
            <a:off x="287338" y="2882900"/>
            <a:ext cx="8929687" cy="1511300"/>
          </a:xfrm>
          <a:prstGeom prst="rect">
            <a:avLst/>
          </a:prstGeom>
          <a:solidFill>
            <a:srgbClr val="CC99FF">
              <a:alpha val="4196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87338" y="2204864"/>
            <a:ext cx="9001446" cy="291641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87338" y="2546432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87784" y="2889880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287784" y="3266512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92408" y="3645024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287784" y="4005064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287784" y="4365104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287784" y="4752852"/>
            <a:ext cx="900144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GDT</a:t>
            </a:r>
            <a:r>
              <a:rPr lang="zh-CN" altLang="en-US" dirty="0"/>
              <a:t>中的第</a:t>
            </a:r>
            <a:r>
              <a:rPr lang="en-US" altLang="zh-CN" dirty="0"/>
              <a:t>2,3,4,5</a:t>
            </a:r>
            <a:r>
              <a:rPr lang="zh-CN" altLang="en-US" dirty="0"/>
              <a:t>个描述符</a:t>
            </a:r>
            <a:endParaRPr kumimoji="1" lang="zh-CN" altLang="en-US" b="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kumimoji="1" lang="en-US" altLang="zh-CN" b="0" dirty="0" smtClean="0">
                <a:solidFill>
                  <a:srgbClr val="FF3300"/>
                </a:solidFill>
              </a:rPr>
              <a:t>XXXX</a:t>
            </a:r>
            <a:r>
              <a:rPr kumimoji="1" lang="en-US" altLang="zh-CN" b="0" dirty="0" smtClean="0"/>
              <a:t>:</a:t>
            </a:r>
            <a:r>
              <a:rPr kumimoji="1" lang="zh-CN" altLang="en-US" b="0" dirty="0" smtClean="0"/>
              <a:t>基地址；</a:t>
            </a:r>
            <a:r>
              <a:rPr kumimoji="1" lang="en-US" altLang="zh-CN" b="0" dirty="0" err="1" smtClean="0">
                <a:solidFill>
                  <a:schemeClr val="hlink"/>
                </a:solidFill>
              </a:rPr>
              <a:t>hhhh</a:t>
            </a:r>
            <a:r>
              <a:rPr kumimoji="1" lang="zh-CN" altLang="en-US" b="0" dirty="0" smtClean="0"/>
              <a:t>：段界限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bg2"/>
                </a:solidFill>
              </a:rPr>
              <a:t>G</a:t>
            </a:r>
            <a:r>
              <a:rPr lang="zh-CN" altLang="en-US" dirty="0" smtClean="0"/>
              <a:t>位都是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 段长单位</a:t>
            </a:r>
            <a:r>
              <a:rPr lang="en-US" altLang="zh-CN" dirty="0" smtClean="0"/>
              <a:t>4KB</a:t>
            </a:r>
            <a:r>
              <a:rPr lang="zh-CN" altLang="en-US" dirty="0" smtClean="0"/>
              <a:t>）；</a:t>
            </a:r>
            <a:r>
              <a:rPr lang="en-US" altLang="zh-CN" dirty="0" smtClean="0">
                <a:solidFill>
                  <a:srgbClr val="00B0F0"/>
                </a:solidFill>
              </a:rPr>
              <a:t>P</a:t>
            </a:r>
            <a:r>
              <a:rPr lang="zh-CN" altLang="en-US" dirty="0" smtClean="0"/>
              <a:t>位都是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（段在内存）</a:t>
            </a:r>
            <a:endParaRPr kumimoji="1" lang="zh-CN" altLang="en-US" b="0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b="0" dirty="0" smtClean="0">
                <a:solidFill>
                  <a:srgbClr val="FF3300"/>
                </a:solidFill>
              </a:rPr>
              <a:t>K_CS(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Index=2), kernel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4GB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 code at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0x0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b="0" dirty="0" smtClean="0">
                <a:solidFill>
                  <a:srgbClr val="FF3300"/>
                </a:solidFill>
              </a:rPr>
              <a:t>K_DS(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Index=3), kernel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4GB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 data  at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0x0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b="0" dirty="0" smtClean="0">
                <a:solidFill>
                  <a:srgbClr val="FF3300"/>
                </a:solidFill>
              </a:rPr>
              <a:t>U_CS(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Index=4), USER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4GB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 code at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0x0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b="0" dirty="0" smtClean="0">
                <a:solidFill>
                  <a:srgbClr val="FF3300"/>
                </a:solidFill>
              </a:rPr>
              <a:t>U_DS(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Index=5), USER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4GB</a:t>
            </a:r>
            <a:r>
              <a:rPr kumimoji="1" lang="en-US" altLang="zh-CN" b="0" dirty="0" smtClean="0">
                <a:solidFill>
                  <a:srgbClr val="000000"/>
                </a:solidFill>
              </a:rPr>
              <a:t> data at </a:t>
            </a:r>
            <a:r>
              <a:rPr kumimoji="1" lang="en-US" altLang="zh-CN" b="0" dirty="0" smtClean="0">
                <a:solidFill>
                  <a:srgbClr val="FF0000"/>
                </a:solidFill>
              </a:rPr>
              <a:t>0x0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360363" y="3141663"/>
            <a:ext cx="9217025" cy="935037"/>
          </a:xfrm>
          <a:prstGeom prst="rect">
            <a:avLst/>
          </a:prstGeom>
          <a:solidFill>
            <a:srgbClr val="CC99FF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543050"/>
            <a:ext cx="102616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K_CS: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0000 0000 1100 1111 1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00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C000"/>
                </a:solidFill>
                <a:latin typeface="Times New Roman" pitchFamily="18" charset="0"/>
              </a:rPr>
              <a:t>1010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0000 0000   0000 0000 0000 0000 1111 1111 1111 1111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K_DS: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0000 0000 1100 1111 1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00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C000"/>
                </a:solidFill>
                <a:latin typeface="Times New Roman" pitchFamily="18" charset="0"/>
              </a:rPr>
              <a:t>0010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0000 0000   0000 0000 0000 0000 1111 1111 1111 1111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U_CS: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0000 0000 1100 1111 1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C000"/>
                </a:solidFill>
                <a:latin typeface="Times New Roman" pitchFamily="18" charset="0"/>
              </a:rPr>
              <a:t>1010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0000 0000   0000 0000 0000 0000 1111 1111 1111 1111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U_DS: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0000 0000 1100 1111 1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dirty="0">
                <a:solidFill>
                  <a:srgbClr val="FFC000"/>
                </a:solidFill>
                <a:latin typeface="Times New Roman" pitchFamily="18" charset="0"/>
              </a:rPr>
              <a:t>0010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0000 0000   0000 0000 0000 0000 1111 1111 1111 1111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125538"/>
            <a:ext cx="10261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kumimoji="1" lang="en-US" altLang="zh-CN" sz="18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chemeClr val="hlink"/>
                </a:solidFill>
                <a:latin typeface="Times New Roman" pitchFamily="18" charset="0"/>
              </a:rPr>
              <a:t>hhhh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Times New Roman" pitchFamily="18" charset="0"/>
              </a:rPr>
              <a:t>P</a:t>
            </a:r>
            <a:r>
              <a:rPr kumimoji="1" lang="en-US" altLang="zh-CN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DP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1800" dirty="0" smtClean="0">
                <a:solidFill>
                  <a:srgbClr val="FFC000"/>
                </a:solidFill>
                <a:latin typeface="Times New Roman" pitchFamily="18" charset="0"/>
              </a:rPr>
              <a:t>TYPE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 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itchFamily="18" charset="0"/>
              </a:rPr>
              <a:t>xxxx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chemeClr val="hlink"/>
                </a:solidFill>
                <a:latin typeface="Times New Roman" pitchFamily="18" charset="0"/>
              </a:rPr>
              <a:t>hhhh</a:t>
            </a:r>
            <a:r>
              <a:rPr kumimoji="1" lang="en-US" altLang="zh-CN" sz="18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chemeClr val="hlink"/>
                </a:solidFill>
                <a:latin typeface="Times New Roman" pitchFamily="18" charset="0"/>
              </a:rPr>
              <a:t>hhhh</a:t>
            </a:r>
            <a:r>
              <a:rPr kumimoji="1" lang="en-US" altLang="zh-CN" sz="18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chemeClr val="hlink"/>
                </a:solidFill>
                <a:latin typeface="Times New Roman" pitchFamily="18" charset="0"/>
              </a:rPr>
              <a:t>hhhh</a:t>
            </a:r>
            <a:r>
              <a:rPr kumimoji="1" lang="en-US" altLang="zh-CN" sz="180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 err="1" smtClean="0">
                <a:solidFill>
                  <a:schemeClr val="hlink"/>
                </a:solidFill>
                <a:latin typeface="Times New Roman" pitchFamily="18" charset="0"/>
              </a:rPr>
              <a:t>hhhh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1438" y="1160463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位置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1438" y="1543050"/>
            <a:ext cx="10009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Linux</a:t>
            </a:r>
            <a:r>
              <a:rPr lang="zh-CN" altLang="en-US" sz="3600" smtClean="0"/>
              <a:t>的段机制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765175"/>
            <a:ext cx="9790113" cy="53609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四个范围一样的段：</a:t>
            </a:r>
            <a:r>
              <a:rPr lang="en-US" altLang="zh-CN" dirty="0" smtClean="0"/>
              <a:t>0 ~ 4 G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内核数据段 </a:t>
            </a:r>
            <a:r>
              <a:rPr lang="en-US" altLang="zh-CN" dirty="0" smtClean="0"/>
              <a:t>|</a:t>
            </a:r>
            <a:r>
              <a:rPr lang="zh-CN" altLang="en-US" dirty="0" smtClean="0"/>
              <a:t>内核代码段</a:t>
            </a:r>
            <a:r>
              <a:rPr lang="en-US" altLang="zh-CN" dirty="0" smtClean="0"/>
              <a:t>|</a:t>
            </a:r>
            <a:r>
              <a:rPr lang="zh-CN" altLang="en-US" dirty="0" smtClean="0"/>
              <a:t>用户数据段</a:t>
            </a:r>
            <a:r>
              <a:rPr lang="en-US" altLang="zh-CN" dirty="0" smtClean="0"/>
              <a:t>|</a:t>
            </a:r>
            <a:r>
              <a:rPr lang="zh-CN" altLang="en-US" dirty="0" smtClean="0"/>
              <a:t>用户代码段</a:t>
            </a:r>
          </a:p>
          <a:p>
            <a:pPr eaLnBrk="1" hangingPunct="1"/>
            <a:r>
              <a:rPr lang="zh-CN" altLang="en-US" dirty="0" smtClean="0"/>
              <a:t>各段属性不同</a:t>
            </a:r>
          </a:p>
          <a:p>
            <a:pPr lvl="1" eaLnBrk="1" hangingPunct="1"/>
            <a:r>
              <a:rPr lang="zh-CN" altLang="en-US" dirty="0" smtClean="0"/>
              <a:t>内核段特权级为</a:t>
            </a:r>
            <a:r>
              <a:rPr lang="en-US" altLang="zh-CN" dirty="0" smtClean="0"/>
              <a:t>0</a:t>
            </a:r>
          </a:p>
          <a:p>
            <a:pPr lvl="1" eaLnBrk="1" hangingPunct="1"/>
            <a:r>
              <a:rPr lang="zh-CN" altLang="en-US" dirty="0" smtClean="0"/>
              <a:t>用户段特权级为</a:t>
            </a:r>
            <a:r>
              <a:rPr lang="en-US" altLang="zh-CN" dirty="0" smtClean="0"/>
              <a:t>3</a:t>
            </a:r>
          </a:p>
          <a:p>
            <a:pPr eaLnBrk="1" hangingPunct="1"/>
            <a:r>
              <a:rPr lang="zh-CN" altLang="en-US" dirty="0" smtClean="0"/>
              <a:t>作用</a:t>
            </a:r>
          </a:p>
          <a:p>
            <a:pPr lvl="1" eaLnBrk="1" hangingPunct="1"/>
            <a:r>
              <a:rPr lang="zh-CN" altLang="en-US" dirty="0" smtClean="0"/>
              <a:t>利用段机制来</a:t>
            </a:r>
            <a:r>
              <a:rPr lang="zh-CN" altLang="en-US" dirty="0" smtClean="0">
                <a:solidFill>
                  <a:srgbClr val="FF0000"/>
                </a:solidFill>
              </a:rPr>
              <a:t>隔离</a:t>
            </a:r>
            <a:r>
              <a:rPr lang="zh-CN" altLang="en-US" dirty="0" smtClean="0"/>
              <a:t>用户数据和系统数据</a:t>
            </a:r>
          </a:p>
          <a:p>
            <a:pPr lvl="1" eaLnBrk="1" hangingPunct="1"/>
            <a:r>
              <a:rPr lang="zh-CN" altLang="en-US" dirty="0" smtClean="0"/>
              <a:t>简化</a:t>
            </a:r>
            <a:r>
              <a:rPr lang="zh-CN" altLang="en-US" dirty="0" smtClean="0">
                <a:solidFill>
                  <a:srgbClr val="FF0000"/>
                </a:solidFill>
              </a:rPr>
              <a:t>（避免）</a:t>
            </a:r>
            <a:r>
              <a:rPr lang="zh-CN" altLang="en-US" dirty="0" smtClean="0"/>
              <a:t>逻辑地址到线性地址转换，可以</a:t>
            </a:r>
            <a:r>
              <a:rPr lang="zh-CN" altLang="en-US" dirty="0"/>
              <a:t>直接将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zh-CN" altLang="en-US" dirty="0"/>
              <a:t>当做</a:t>
            </a:r>
            <a:r>
              <a:rPr lang="zh-CN" altLang="en-US" dirty="0">
                <a:solidFill>
                  <a:srgbClr val="FF0000"/>
                </a:solidFill>
              </a:rPr>
              <a:t>线性地址</a:t>
            </a:r>
            <a:r>
              <a:rPr lang="zh-CN" altLang="en-US" dirty="0"/>
              <a:t>，二者完全一致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保留段的等级保护机制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的物理内存管理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</a:rPr>
              <a:t>减少存储空间中的空洞</a:t>
            </a:r>
            <a:r>
              <a:rPr lang="en-US" altLang="zh-CN" b="0" dirty="0">
                <a:latin typeface="+mn-ea"/>
              </a:rPr>
              <a:t>, </a:t>
            </a:r>
            <a:r>
              <a:rPr lang="zh-CN" altLang="en-US" b="0" dirty="0">
                <a:latin typeface="+mn-ea"/>
              </a:rPr>
              <a:t>减少碎片</a:t>
            </a:r>
            <a:r>
              <a:rPr lang="en-US" altLang="zh-CN" b="0" dirty="0">
                <a:latin typeface="+mn-ea"/>
              </a:rPr>
              <a:t>, </a:t>
            </a:r>
            <a:r>
              <a:rPr lang="zh-CN" altLang="en-US" b="0" dirty="0">
                <a:latin typeface="+mn-ea"/>
              </a:rPr>
              <a:t>增加</a:t>
            </a:r>
            <a:r>
              <a:rPr lang="zh-CN" altLang="en-US" b="0" dirty="0" smtClean="0">
                <a:latin typeface="+mn-ea"/>
              </a:rPr>
              <a:t>利用率</a:t>
            </a:r>
            <a:endParaRPr lang="en-US" altLang="zh-CN" b="0" dirty="0" smtClean="0">
              <a:latin typeface="+mn-ea"/>
            </a:endParaRPr>
          </a:p>
          <a:p>
            <a:r>
              <a:rPr lang="zh-CN" altLang="en-US" b="0" dirty="0" smtClean="0">
                <a:latin typeface="+mn-ea"/>
              </a:rPr>
              <a:t>具体的方法</a:t>
            </a:r>
            <a:endParaRPr lang="en-US" altLang="zh-CN" b="0" dirty="0" smtClean="0">
              <a:latin typeface="+mn-ea"/>
            </a:endParaRPr>
          </a:p>
          <a:p>
            <a:pPr lvl="1"/>
            <a:r>
              <a:rPr lang="zh-CN" altLang="en-US" b="0" dirty="0" smtClean="0">
                <a:latin typeface="+mn-ea"/>
              </a:rPr>
              <a:t>外部</a:t>
            </a:r>
            <a:r>
              <a:rPr lang="zh-CN" altLang="en-US" b="0" dirty="0">
                <a:latin typeface="+mn-ea"/>
              </a:rPr>
              <a:t>碎片</a:t>
            </a:r>
            <a:r>
              <a:rPr lang="en-US" altLang="zh-CN" b="0" dirty="0">
                <a:latin typeface="+mn-ea"/>
              </a:rPr>
              <a:t>——</a:t>
            </a:r>
            <a:r>
              <a:rPr lang="zh-CN" altLang="en-US" b="0" dirty="0">
                <a:latin typeface="+mn-ea"/>
              </a:rPr>
              <a:t>伙伴</a:t>
            </a:r>
            <a:r>
              <a:rPr lang="zh-CN" altLang="en-US" b="0" dirty="0" smtClean="0">
                <a:latin typeface="+mn-ea"/>
              </a:rPr>
              <a:t>算法</a:t>
            </a:r>
            <a:r>
              <a:rPr lang="en-US" altLang="zh-CN" b="0" dirty="0" smtClean="0">
                <a:latin typeface="+mn-ea"/>
              </a:rPr>
              <a:t>(buddy)</a:t>
            </a:r>
            <a:endParaRPr lang="zh-CN" altLang="en-US" b="0" dirty="0">
              <a:latin typeface="+mn-ea"/>
            </a:endParaRPr>
          </a:p>
          <a:p>
            <a:pPr lvl="1"/>
            <a:r>
              <a:rPr lang="zh-CN" altLang="en-US" b="0" dirty="0">
                <a:latin typeface="+mn-ea"/>
              </a:rPr>
              <a:t>内部碎片</a:t>
            </a:r>
            <a:r>
              <a:rPr lang="en-US" altLang="zh-CN" b="0" dirty="0">
                <a:latin typeface="+mn-ea"/>
              </a:rPr>
              <a:t>——slab</a:t>
            </a:r>
            <a:r>
              <a:rPr lang="zh-CN" altLang="en-US" b="0" dirty="0">
                <a:latin typeface="+mn-ea"/>
              </a:rPr>
              <a:t>缓存</a:t>
            </a:r>
          </a:p>
          <a:p>
            <a:pPr lvl="1"/>
            <a:r>
              <a:rPr lang="zh-CN" altLang="en-US" b="0" dirty="0">
                <a:latin typeface="+mn-ea"/>
              </a:rPr>
              <a:t>非连续内存区内存的分配</a:t>
            </a:r>
            <a:r>
              <a:rPr lang="en-US" altLang="zh-CN" b="0" dirty="0">
                <a:latin typeface="+mn-ea"/>
              </a:rPr>
              <a:t>——</a:t>
            </a:r>
            <a:r>
              <a:rPr lang="en-US" altLang="zh-CN" b="0" dirty="0" err="1">
                <a:latin typeface="+mn-ea"/>
              </a:rPr>
              <a:t>vmalloc</a:t>
            </a:r>
            <a:r>
              <a:rPr lang="en-US" altLang="zh-CN" b="0" dirty="0" smtClean="0">
                <a:latin typeface="+mn-ea"/>
              </a:rPr>
              <a:t>(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0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109075" cy="523876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存储管理的功能：</a:t>
            </a:r>
            <a:r>
              <a:rPr lang="en-US" altLang="zh-CN" sz="2800" smtClean="0">
                <a:solidFill>
                  <a:srgbClr val="FF0000"/>
                </a:solidFill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</a:rPr>
              <a:t>）虚拟存储</a:t>
            </a:r>
            <a:endParaRPr lang="zh-CN" altLang="en-US" sz="2800" smtClean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解决的问题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1</a:t>
            </a:r>
            <a:r>
              <a:rPr lang="zh-CN" altLang="en-US" sz="2400" smtClean="0"/>
              <a:t>）程序</a:t>
            </a:r>
            <a:r>
              <a:rPr lang="zh-CN" altLang="en-US" sz="2400" smtClean="0">
                <a:solidFill>
                  <a:srgbClr val="FF3300"/>
                </a:solidFill>
              </a:rPr>
              <a:t>过大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FF3300"/>
                </a:solidFill>
              </a:rPr>
              <a:t>过多</a:t>
            </a:r>
            <a:r>
              <a:rPr lang="zh-CN" altLang="en-US" sz="2400" smtClean="0"/>
              <a:t>时，内存不够，不能运行；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2</a:t>
            </a:r>
            <a:r>
              <a:rPr lang="zh-CN" altLang="en-US" sz="2400" smtClean="0"/>
              <a:t>）多个程序并发时</a:t>
            </a:r>
            <a:r>
              <a:rPr lang="zh-CN" altLang="en-US" sz="2400" smtClean="0">
                <a:solidFill>
                  <a:srgbClr val="FF3300"/>
                </a:solidFill>
              </a:rPr>
              <a:t>地址冲突</a:t>
            </a:r>
            <a:r>
              <a:rPr lang="zh-CN" altLang="en-US" sz="2400" smtClean="0"/>
              <a:t>，不能运行；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问题</a:t>
            </a:r>
            <a:r>
              <a:rPr lang="en-US" altLang="zh-CN" sz="2400" smtClean="0">
                <a:latin typeface="宋体" pitchFamily="2" charset="-122"/>
              </a:rPr>
              <a:t>1</a:t>
            </a:r>
            <a:r>
              <a:rPr lang="zh-CN" altLang="en-US" sz="2400" smtClean="0">
                <a:latin typeface="宋体" pitchFamily="2" charset="-122"/>
              </a:rPr>
              <a:t>的解决方法（虚拟存储的基本原理）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/>
              <a:t>借助</a:t>
            </a:r>
            <a:r>
              <a:rPr lang="zh-CN" altLang="en-US" sz="2400" smtClean="0">
                <a:solidFill>
                  <a:srgbClr val="FF0000"/>
                </a:solidFill>
              </a:rPr>
              <a:t>辅存</a:t>
            </a:r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0000FF"/>
                </a:solidFill>
              </a:rPr>
              <a:t>逻辑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0000FF"/>
                </a:solidFill>
              </a:rPr>
              <a:t>扩充</a:t>
            </a:r>
            <a:r>
              <a:rPr lang="zh-CN" altLang="en-US" sz="2400" smtClean="0">
                <a:solidFill>
                  <a:srgbClr val="FF0000"/>
                </a:solidFill>
              </a:rPr>
              <a:t>内存</a:t>
            </a:r>
            <a:r>
              <a:rPr lang="zh-CN" altLang="en-US" sz="2400" smtClean="0"/>
              <a:t>，解决</a:t>
            </a:r>
            <a:r>
              <a:rPr lang="zh-CN" altLang="en-US" sz="2400" smtClean="0">
                <a:solidFill>
                  <a:srgbClr val="FF0000"/>
                </a:solidFill>
              </a:rPr>
              <a:t>内存</a:t>
            </a:r>
            <a:r>
              <a:rPr lang="zh-CN" altLang="en-US" sz="2400" smtClean="0"/>
              <a:t>不足</a:t>
            </a:r>
            <a:endParaRPr lang="en-US" altLang="zh-CN" sz="24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把进程当前正在运行的</a:t>
            </a: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</a:rPr>
              <a:t>部分装入内存（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迁入</a:t>
            </a: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zh-CN" altLang="en-US" sz="2400" smtClean="0">
                <a:latin typeface="宋体" pitchFamily="2" charset="-122"/>
              </a:rPr>
              <a:t>，把当前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不运行</a:t>
            </a:r>
            <a:r>
              <a:rPr lang="zh-CN" altLang="en-US" sz="2400" smtClean="0">
                <a:latin typeface="宋体" pitchFamily="2" charset="-122"/>
              </a:rPr>
              <a:t>的部分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暂时</a:t>
            </a:r>
            <a:r>
              <a:rPr lang="zh-CN" altLang="en-US" sz="2400" smtClean="0">
                <a:latin typeface="宋体" pitchFamily="2" charset="-122"/>
              </a:rPr>
              <a:t>存放在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sz="2400" smtClean="0">
                <a:latin typeface="宋体" pitchFamily="2" charset="-122"/>
              </a:rPr>
              <a:t>上</a:t>
            </a: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迁出</a:t>
            </a: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zh-CN" altLang="en-US" sz="2400" smtClean="0">
                <a:latin typeface="宋体" pitchFamily="2" charset="-122"/>
              </a:rPr>
              <a:t>，尽量腾出足够的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内存</a:t>
            </a:r>
            <a:r>
              <a:rPr lang="zh-CN" altLang="en-US" sz="2400" smtClean="0">
                <a:latin typeface="宋体" pitchFamily="2" charset="-122"/>
              </a:rPr>
              <a:t>供进程正常运行。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辅存存放的部分当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需要运行时</a:t>
            </a:r>
            <a:r>
              <a:rPr lang="zh-CN" altLang="en-US" sz="2400" smtClean="0">
                <a:latin typeface="宋体" pitchFamily="2" charset="-122"/>
              </a:rPr>
              <a:t>才</a:t>
            </a: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</a:rPr>
              <a:t>临时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按需调入</a:t>
            </a:r>
            <a:r>
              <a:rPr lang="zh-CN" altLang="en-US" sz="2400" smtClean="0">
                <a:latin typeface="宋体" pitchFamily="2" charset="-122"/>
              </a:rPr>
              <a:t>内存。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进程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不运行</a:t>
            </a:r>
            <a:r>
              <a:rPr lang="zh-CN" altLang="en-US" sz="2400" smtClean="0">
                <a:latin typeface="宋体" pitchFamily="2" charset="-122"/>
              </a:rPr>
              <a:t>的部分往往占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大部分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zh-CN" altLang="en-US" sz="2400" smtClean="0">
                <a:latin typeface="宋体" pitchFamily="2" charset="-122"/>
              </a:rPr>
              <a:t>尤其是大进程。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pPr lvl="1"/>
            <a:r>
              <a:rPr lang="zh-CN" altLang="en-US" b="0" dirty="0">
                <a:latin typeface="+mn-ea"/>
              </a:rPr>
              <a:t>伙伴算法</a:t>
            </a:r>
            <a:r>
              <a:rPr lang="en-US" altLang="zh-CN" b="0" dirty="0">
                <a:latin typeface="+mn-ea"/>
              </a:rPr>
              <a:t>(buddy</a:t>
            </a:r>
            <a:r>
              <a:rPr lang="en-US" altLang="zh-CN" b="0" dirty="0" smtClean="0">
                <a:latin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zh-CN" altLang="en-US" dirty="0" smtClean="0"/>
              <a:t>碎片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Linux</a:t>
            </a:r>
            <a:r>
              <a:rPr lang="zh-CN" altLang="en-US" dirty="0" smtClean="0"/>
              <a:t>中</a:t>
            </a:r>
            <a:r>
              <a:rPr lang="zh-CN" altLang="en-US" dirty="0"/>
              <a:t>，频繁地请求和释放不同大小的一组连续页框，必然</a:t>
            </a:r>
            <a:r>
              <a:rPr lang="zh-CN" altLang="en-US" dirty="0" smtClean="0"/>
              <a:t>导致较多离散的不连续的空闲</a:t>
            </a:r>
            <a:r>
              <a:rPr lang="zh-CN" altLang="en-US" dirty="0"/>
              <a:t>页框，即所谓的</a:t>
            </a:r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伙伴算法：一</a:t>
            </a:r>
            <a:r>
              <a:rPr lang="zh-CN" altLang="en-US" dirty="0"/>
              <a:t>种健壮、高效</a:t>
            </a:r>
            <a:r>
              <a:rPr lang="zh-CN" altLang="en-US" dirty="0" smtClean="0"/>
              <a:t>的物理分配策略，减少外部碎片。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伙伴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内存组织方式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、按照</a:t>
            </a:r>
            <a:r>
              <a:rPr lang="zh-CN" altLang="zh-CN" sz="2000" b="1" dirty="0" smtClean="0"/>
              <a:t> 2</a:t>
            </a:r>
            <a:r>
              <a:rPr lang="en-US" altLang="zh-CN" sz="2000" b="1" baseline="30000" dirty="0" smtClean="0"/>
              <a:t>n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页框为</a:t>
            </a:r>
            <a:r>
              <a:rPr lang="zh-CN" altLang="en-US" sz="2000" dirty="0"/>
              <a:t>单位（</a:t>
            </a:r>
            <a:r>
              <a:rPr lang="en-US" altLang="zh-CN" sz="2000" dirty="0"/>
              <a:t>n=0~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dirty="0" smtClean="0"/>
              <a:t>）对内存进行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轮</a:t>
            </a:r>
            <a:r>
              <a:rPr lang="zh-CN" altLang="en-US" sz="2000" dirty="0" smtClean="0"/>
              <a:t>划分。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每</a:t>
            </a:r>
            <a:r>
              <a:rPr lang="zh-CN" altLang="en-US" sz="2000" dirty="0" smtClean="0"/>
              <a:t>轮划分的单位分别是：</a:t>
            </a:r>
            <a:r>
              <a:rPr lang="en-US" altLang="zh-CN" sz="2000" dirty="0"/>
              <a:t> 1, 2, 4, 8,… ,512,1024 </a:t>
            </a:r>
            <a:r>
              <a:rPr lang="zh-CN" altLang="en-US" sz="2000" dirty="0" smtClean="0"/>
              <a:t>个页框。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划分后形成大小不同的存储块，称为</a:t>
            </a:r>
            <a:r>
              <a:rPr lang="zh-CN" altLang="en-US" sz="2000" dirty="0" smtClean="0"/>
              <a:t>页块。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页</a:t>
            </a:r>
            <a:r>
              <a:rPr lang="zh-CN" altLang="en-US" sz="2000" dirty="0"/>
              <a:t>框</a:t>
            </a:r>
            <a:r>
              <a:rPr lang="zh-CN" altLang="en-US" sz="2000" dirty="0" smtClean="0"/>
              <a:t>的页块</a:t>
            </a:r>
            <a:r>
              <a:rPr lang="zh-CN" altLang="en-US" sz="2000" dirty="0"/>
              <a:t>称为</a:t>
            </a:r>
            <a:r>
              <a:rPr lang="en-US" altLang="zh-CN" sz="2000" dirty="0"/>
              <a:t>1</a:t>
            </a:r>
            <a:r>
              <a:rPr lang="zh-CN" altLang="en-US" sz="2000" dirty="0"/>
              <a:t>页块，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个页框的</a:t>
            </a:r>
            <a:r>
              <a:rPr lang="zh-CN" altLang="en-US" sz="2000" dirty="0"/>
              <a:t>块称为</a:t>
            </a:r>
            <a:r>
              <a:rPr lang="en-US" altLang="zh-CN" sz="2000" dirty="0"/>
              <a:t>2</a:t>
            </a:r>
            <a:r>
              <a:rPr lang="zh-CN" altLang="en-US" sz="2000" dirty="0"/>
              <a:t>页块，</a:t>
            </a:r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2824088"/>
            <a:ext cx="7654333" cy="139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898520" y="269494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330854" y="273050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727944" y="270892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160278" y="274448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0650" y="2532037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583928" y="2604045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483885" y="2564904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312120" y="2604045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967862" y="2060848"/>
            <a:ext cx="1840488" cy="3353598"/>
          </a:xfrm>
          <a:prstGeom prst="ellipse">
            <a:avLst/>
          </a:prstGeom>
          <a:noFill/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594991" y="2091626"/>
            <a:ext cx="1840488" cy="3353598"/>
          </a:xfrm>
          <a:prstGeom prst="ellipse">
            <a:avLst/>
          </a:prstGeom>
          <a:noFill/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2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伙伴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内存组织方式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、按照</a:t>
            </a:r>
            <a:r>
              <a:rPr lang="zh-CN" altLang="zh-CN" sz="2000" b="1" dirty="0" smtClean="0"/>
              <a:t> 2</a:t>
            </a:r>
            <a:r>
              <a:rPr lang="en-US" altLang="zh-CN" sz="2000" b="1" baseline="30000" dirty="0" smtClean="0"/>
              <a:t>n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页框为</a:t>
            </a:r>
            <a:r>
              <a:rPr lang="zh-CN" altLang="en-US" sz="2000" dirty="0"/>
              <a:t>单位（</a:t>
            </a:r>
            <a:r>
              <a:rPr lang="en-US" altLang="zh-CN" sz="2000" dirty="0"/>
              <a:t>n=0~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dirty="0" smtClean="0"/>
              <a:t>）对内存进行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轮</a:t>
            </a:r>
            <a:r>
              <a:rPr lang="zh-CN" altLang="en-US" sz="2000" dirty="0" smtClean="0"/>
              <a:t>划分。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每</a:t>
            </a:r>
            <a:r>
              <a:rPr lang="zh-CN" altLang="en-US" sz="2000" dirty="0" smtClean="0"/>
              <a:t>轮划分的单位分别是：</a:t>
            </a:r>
            <a:r>
              <a:rPr lang="en-US" altLang="zh-CN" sz="2000" dirty="0"/>
              <a:t> 1, 2, 4, 8,… ,512,1024 </a:t>
            </a:r>
            <a:r>
              <a:rPr lang="zh-CN" altLang="en-US" sz="2000" dirty="0" smtClean="0"/>
              <a:t>个页框。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划分后形成大小不同的存储块，称为</a:t>
            </a:r>
            <a:r>
              <a:rPr lang="zh-CN" altLang="en-US" sz="2000" dirty="0" smtClean="0"/>
              <a:t>页块。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个页框的块称为</a:t>
            </a:r>
            <a:r>
              <a:rPr lang="en-US" altLang="zh-CN" sz="2000" dirty="0"/>
              <a:t>1</a:t>
            </a:r>
            <a:r>
              <a:rPr lang="zh-CN" altLang="en-US" sz="2000" dirty="0"/>
              <a:t>页块，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个页框的块称为</a:t>
            </a:r>
            <a:r>
              <a:rPr lang="en-US" altLang="zh-CN" sz="2000" dirty="0"/>
              <a:t>2</a:t>
            </a:r>
            <a:r>
              <a:rPr lang="zh-CN" altLang="en-US" sz="2000" dirty="0"/>
              <a:t>页块，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采用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链表分别记录每轮的划分结果。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、同名的页</a:t>
            </a:r>
            <a:r>
              <a:rPr lang="zh-CN" altLang="en-US" sz="2000" dirty="0"/>
              <a:t>块</a:t>
            </a:r>
            <a:r>
              <a:rPr lang="zh-CN" altLang="en-US" sz="2000" dirty="0" smtClean="0"/>
              <a:t>按先后</a:t>
            </a:r>
            <a:r>
              <a:rPr lang="zh-CN" altLang="en-US" sz="2000" dirty="0"/>
              <a:t>顺序两两结合成</a:t>
            </a:r>
            <a:r>
              <a:rPr lang="zh-CN" altLang="en-US" sz="2000" dirty="0" smtClean="0"/>
              <a:t>一对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dirty="0"/>
          </a:p>
          <a:p>
            <a:pPr lvl="2"/>
            <a:r>
              <a:rPr lang="en-US" altLang="zh-CN" sz="2000" dirty="0"/>
              <a:t>1</a:t>
            </a:r>
            <a:r>
              <a:rPr lang="zh-CN" altLang="en-US" sz="2000" dirty="0"/>
              <a:t>页</a:t>
            </a:r>
            <a:r>
              <a:rPr lang="zh-CN" altLang="en-US" sz="2000" dirty="0" smtClean="0"/>
              <a:t>块中：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页块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/>
              <a:t>2</a:t>
            </a:r>
            <a:r>
              <a:rPr lang="zh-CN" altLang="en-US" sz="2000" dirty="0"/>
              <a:t>页块中：</a:t>
            </a:r>
            <a:r>
              <a:rPr lang="en-US" altLang="zh-CN" sz="2000" dirty="0"/>
              <a:t>0~1</a:t>
            </a:r>
            <a:r>
              <a:rPr lang="zh-CN" altLang="en-US" sz="2000" dirty="0"/>
              <a:t>和</a:t>
            </a:r>
            <a:r>
              <a:rPr lang="en-US" altLang="zh-CN" sz="2000" dirty="0"/>
              <a:t>2~3</a:t>
            </a:r>
            <a:r>
              <a:rPr lang="zh-CN" altLang="en-US" sz="2000" dirty="0"/>
              <a:t>、</a:t>
            </a:r>
            <a:r>
              <a:rPr lang="en-US" altLang="zh-CN" sz="2000" dirty="0"/>
              <a:t>4~5</a:t>
            </a:r>
            <a:r>
              <a:rPr lang="zh-CN" altLang="en-US" sz="2000" dirty="0"/>
              <a:t>和</a:t>
            </a:r>
            <a:r>
              <a:rPr lang="en-US" altLang="zh-CN" sz="2000" dirty="0"/>
              <a:t>6~7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…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页块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4264248"/>
            <a:ext cx="7654333" cy="1397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898520" y="413510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330854" y="417066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727944" y="414908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160278" y="4184640"/>
            <a:ext cx="648072" cy="158417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90650" y="3972197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583928" y="4044205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483885" y="4005064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312120" y="4044205"/>
            <a:ext cx="1188275" cy="219310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67862" y="3501008"/>
            <a:ext cx="1840488" cy="3353598"/>
          </a:xfrm>
          <a:prstGeom prst="ellipse">
            <a:avLst/>
          </a:prstGeom>
          <a:noFill/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594991" y="3531786"/>
            <a:ext cx="1840488" cy="3353598"/>
          </a:xfrm>
          <a:prstGeom prst="ellipse">
            <a:avLst/>
          </a:prstGeom>
          <a:noFill/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1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zh-CN" altLang="en-US" dirty="0"/>
              <a:t>伙伴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内存组织方式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、按照</a:t>
            </a:r>
            <a:r>
              <a:rPr lang="zh-CN" altLang="zh-CN" sz="2000" b="1" dirty="0" smtClean="0"/>
              <a:t> 2</a:t>
            </a:r>
            <a:r>
              <a:rPr lang="en-US" altLang="zh-CN" sz="2000" b="1" baseline="30000" dirty="0" smtClean="0"/>
              <a:t>n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页框为</a:t>
            </a:r>
            <a:r>
              <a:rPr lang="zh-CN" altLang="en-US" sz="2000" dirty="0"/>
              <a:t>单位（</a:t>
            </a:r>
            <a:r>
              <a:rPr lang="en-US" altLang="zh-CN" sz="2000" dirty="0"/>
              <a:t>n=0~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dirty="0" smtClean="0"/>
              <a:t>）对内存进行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轮</a:t>
            </a:r>
            <a:r>
              <a:rPr lang="zh-CN" altLang="en-US" sz="2000" dirty="0" smtClean="0"/>
              <a:t>划分。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每</a:t>
            </a:r>
            <a:r>
              <a:rPr lang="zh-CN" altLang="en-US" sz="2000" dirty="0" smtClean="0"/>
              <a:t>轮划分的单位分别是：</a:t>
            </a:r>
            <a:r>
              <a:rPr lang="en-US" altLang="zh-CN" sz="2000" dirty="0"/>
              <a:t> 1, 2, 4, 8,… ,512,1024 </a:t>
            </a:r>
            <a:r>
              <a:rPr lang="zh-CN" altLang="en-US" sz="2000" dirty="0" smtClean="0"/>
              <a:t>个页框。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划分后形成大小不同的存储块，称为</a:t>
            </a:r>
            <a:r>
              <a:rPr lang="zh-CN" altLang="en-US" sz="2000" dirty="0" smtClean="0"/>
              <a:t>页块。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个页框的块称为</a:t>
            </a:r>
            <a:r>
              <a:rPr lang="en-US" altLang="zh-CN" sz="2000" dirty="0"/>
              <a:t>1</a:t>
            </a:r>
            <a:r>
              <a:rPr lang="zh-CN" altLang="en-US" sz="2000" dirty="0"/>
              <a:t>页块，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个页框的块称为</a:t>
            </a:r>
            <a:r>
              <a:rPr lang="en-US" altLang="zh-CN" sz="2000" dirty="0"/>
              <a:t>2</a:t>
            </a:r>
            <a:r>
              <a:rPr lang="zh-CN" altLang="en-US" sz="2000" dirty="0"/>
              <a:t>页块，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采用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链表分别记录每轮的划分结果。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、同名的页</a:t>
            </a:r>
            <a:r>
              <a:rPr lang="zh-CN" altLang="en-US" sz="2000" dirty="0"/>
              <a:t>块</a:t>
            </a:r>
            <a:r>
              <a:rPr lang="zh-CN" altLang="en-US" sz="2000" dirty="0" smtClean="0"/>
              <a:t>按先后</a:t>
            </a:r>
            <a:r>
              <a:rPr lang="zh-CN" altLang="en-US" sz="2000" dirty="0"/>
              <a:t>顺序两两结合成</a:t>
            </a:r>
            <a:r>
              <a:rPr lang="zh-CN" altLang="en-US" sz="2000" dirty="0" smtClean="0"/>
              <a:t>一对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dirty="0"/>
          </a:p>
          <a:p>
            <a:pPr lvl="2"/>
            <a:r>
              <a:rPr lang="en-US" altLang="zh-CN" sz="2000" dirty="0"/>
              <a:t>1</a:t>
            </a:r>
            <a:r>
              <a:rPr lang="zh-CN" altLang="en-US" sz="2000" dirty="0"/>
              <a:t>页</a:t>
            </a:r>
            <a:r>
              <a:rPr lang="zh-CN" altLang="en-US" sz="2000" dirty="0" smtClean="0"/>
              <a:t>块中：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和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页块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/>
              <a:t>2</a:t>
            </a:r>
            <a:r>
              <a:rPr lang="zh-CN" altLang="en-US" sz="2000" dirty="0"/>
              <a:t>页块中：</a:t>
            </a:r>
            <a:r>
              <a:rPr lang="en-US" altLang="zh-CN" sz="2000" dirty="0"/>
              <a:t>0~1</a:t>
            </a:r>
            <a:r>
              <a:rPr lang="zh-CN" altLang="en-US" sz="2000" dirty="0"/>
              <a:t>和</a:t>
            </a:r>
            <a:r>
              <a:rPr lang="en-US" altLang="zh-CN" sz="2000" dirty="0"/>
              <a:t>2~3</a:t>
            </a:r>
            <a:r>
              <a:rPr lang="zh-CN" altLang="en-US" sz="2000" dirty="0"/>
              <a:t>、</a:t>
            </a:r>
            <a:r>
              <a:rPr lang="en-US" altLang="zh-CN" sz="2000" dirty="0"/>
              <a:t>4~5</a:t>
            </a:r>
            <a:r>
              <a:rPr lang="zh-CN" altLang="en-US" sz="2000" dirty="0"/>
              <a:t>和</a:t>
            </a:r>
            <a:r>
              <a:rPr lang="en-US" altLang="zh-CN" sz="2000" dirty="0"/>
              <a:t>6~7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…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页块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buddy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伙伴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3</a:t>
            </a:r>
            <a:r>
              <a:rPr lang="zh-CN" altLang="en-US" sz="2000" dirty="0"/>
              <a:t>、对空闲</a:t>
            </a:r>
            <a:r>
              <a:rPr lang="zh-CN" altLang="en-US" sz="2000" dirty="0" smtClean="0"/>
              <a:t>区按照</a:t>
            </a:r>
            <a:r>
              <a:rPr lang="zh-CN" altLang="en-US" sz="2000" dirty="0"/>
              <a:t>页块大小分组进行管理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静态</a:t>
            </a:r>
            <a:r>
              <a:rPr lang="zh-CN" altLang="en-US" sz="2000" dirty="0"/>
              <a:t>数组</a:t>
            </a:r>
            <a:r>
              <a:rPr lang="en-US" altLang="zh-CN" sz="2000" b="1" dirty="0" err="1">
                <a:solidFill>
                  <a:srgbClr val="FF0000"/>
                </a:solidFill>
              </a:rPr>
              <a:t>free_area</a:t>
            </a:r>
            <a:r>
              <a:rPr lang="en-US" altLang="zh-CN" sz="2000" b="1" dirty="0">
                <a:solidFill>
                  <a:srgbClr val="FF0000"/>
                </a:solidFill>
              </a:rPr>
              <a:t>[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</a:t>
            </a:r>
            <a:r>
              <a:rPr lang="zh-CN" altLang="en-US" sz="2000" dirty="0" smtClean="0"/>
              <a:t>管理各个</a:t>
            </a:r>
            <a:r>
              <a:rPr lang="zh-CN" altLang="en-US" sz="2000" dirty="0" smtClean="0">
                <a:solidFill>
                  <a:srgbClr val="FF0000"/>
                </a:solidFill>
              </a:rPr>
              <a:t>页块链表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在</a:t>
            </a:r>
            <a:r>
              <a:rPr lang="en-US" altLang="zh-CN" sz="2000" dirty="0"/>
              <a:t>/mm/</a:t>
            </a:r>
            <a:r>
              <a:rPr lang="en-US" altLang="zh-CN" sz="2000" dirty="0" err="1"/>
              <a:t>page_alloc.c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93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3197735"/>
            <a:ext cx="9540234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</a:t>
            </a:r>
            <a:r>
              <a:rPr lang="zh-CN" altLang="en-US" dirty="0" smtClean="0"/>
              <a:t>算法特点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）分配块的大小均</a:t>
            </a:r>
            <a:r>
              <a:rPr lang="zh-CN" altLang="en-US" dirty="0" smtClean="0"/>
              <a:t>是</a:t>
            </a:r>
            <a:r>
              <a:rPr lang="zh-CN" altLang="zh-CN" b="1" dirty="0"/>
              <a:t>2</a:t>
            </a:r>
            <a:r>
              <a:rPr lang="zh-CN" altLang="zh-CN" b="1" baseline="30000" dirty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k=0~10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）分配和回收简单</a:t>
            </a: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4392240" y="4941168"/>
            <a:ext cx="432048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056536" y="4941168"/>
            <a:ext cx="432048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>
            <a:off x="4350712" y="5093568"/>
            <a:ext cx="440432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7040532" y="5088612"/>
            <a:ext cx="440432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V="1">
            <a:off x="9432800" y="4293096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H="1">
            <a:off x="2520032" y="4293096"/>
            <a:ext cx="69127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2520032" y="4293096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2672432" y="4437112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2672432" y="4445496"/>
            <a:ext cx="661635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9288784" y="4437112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1223888" y="5157192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2232000" y="3686183"/>
            <a:ext cx="767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链表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一半已</a:t>
            </a:r>
            <a:r>
              <a:rPr lang="zh-CN" altLang="zh-CN" sz="2400" b="1" dirty="0" smtClean="0"/>
              <a:t>占用，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400" b="1" baseline="30000" dirty="0" smtClean="0">
                <a:solidFill>
                  <a:srgbClr val="FF0000"/>
                </a:solidFill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 smtClean="0"/>
              <a:t>大小，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llink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rlink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/>
              <a:t>指针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7154" y="2274677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1511920" y="2563161"/>
            <a:ext cx="6984776" cy="830997"/>
            <a:chOff x="1511920" y="2563161"/>
            <a:chExt cx="6192688" cy="830997"/>
          </a:xfrm>
        </p:grpSpPr>
        <p:sp>
          <p:nvSpPr>
            <p:cNvPr id="21" name="文本框 20"/>
            <p:cNvSpPr txBox="1"/>
            <p:nvPr/>
          </p:nvSpPr>
          <p:spPr>
            <a:xfrm>
              <a:off x="2232000" y="2563161"/>
              <a:ext cx="5472608" cy="830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/>
                <a:t>空闲块按</a:t>
              </a:r>
              <a:r>
                <a:rPr lang="zh-CN" altLang="en-US" sz="2400" b="1" dirty="0"/>
                <a:t>大小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或名称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构成</a:t>
              </a:r>
              <a:r>
                <a:rPr lang="en-US" altLang="zh-CN" sz="2400" b="1" dirty="0"/>
                <a:t>11</a:t>
              </a:r>
              <a:r>
                <a:rPr lang="zh-CN" altLang="en-US" sz="2400" b="1" dirty="0" smtClean="0"/>
                <a:t>个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页块</a:t>
              </a:r>
              <a:r>
                <a:rPr lang="zh-CN" altLang="zh-CN" sz="2400" b="1" dirty="0" smtClean="0">
                  <a:solidFill>
                    <a:srgbClr val="FF0000"/>
                  </a:solidFill>
                </a:rPr>
                <a:t>链</a:t>
              </a:r>
              <a:r>
                <a:rPr lang="zh-CN" altLang="zh-CN" sz="2400" b="1" dirty="0">
                  <a:solidFill>
                    <a:srgbClr val="FF0000"/>
                  </a:solidFill>
                </a:rPr>
                <a:t>表</a:t>
              </a:r>
              <a:r>
                <a:rPr lang="zh-CN" altLang="en-US" sz="2400" b="1" dirty="0"/>
                <a:t>；</a:t>
              </a:r>
              <a:endParaRPr lang="en-US" altLang="zh-CN" sz="2400" b="1" dirty="0"/>
            </a:p>
            <a:p>
              <a:r>
                <a:rPr lang="en-US" altLang="zh-CN" sz="2400" b="1" dirty="0"/>
                <a:t>11</a:t>
              </a:r>
              <a:r>
                <a:rPr lang="zh-CN" altLang="en-US" sz="2400" b="1" dirty="0"/>
                <a:t>个链表的头部构成</a:t>
              </a:r>
              <a:r>
                <a:rPr lang="en-US" altLang="zh-CN" sz="2400" b="1" dirty="0"/>
                <a:t>11</a:t>
              </a:r>
              <a:r>
                <a:rPr lang="zh-CN" altLang="en-US" sz="2400" b="1" dirty="0"/>
                <a:t>元素的数组。</a:t>
              </a:r>
              <a:endParaRPr lang="zh-CN" altLang="zh-CN" sz="2400" b="1" dirty="0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H="1">
              <a:off x="1511920" y="2739527"/>
              <a:ext cx="720080" cy="5209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72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6910486" cy="584775"/>
          </a:xfrm>
        </p:spPr>
        <p:txBody>
          <a:bodyPr/>
          <a:lstStyle/>
          <a:p>
            <a:r>
              <a:rPr lang="zh-CN" altLang="en-US" dirty="0"/>
              <a:t>伙伴</a:t>
            </a:r>
            <a:r>
              <a:rPr lang="zh-CN" altLang="en-US" dirty="0" smtClean="0"/>
              <a:t>算法的分配内存过程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1</a:t>
            </a:r>
            <a:r>
              <a:rPr lang="zh-CN" altLang="en-US" sz="2400" b="0" dirty="0" smtClean="0"/>
              <a:t>、收到</a:t>
            </a:r>
            <a:r>
              <a:rPr lang="zh-CN" altLang="en-US" sz="2400" b="0" dirty="0"/>
              <a:t>内存分配请求时</a:t>
            </a:r>
            <a:r>
              <a:rPr lang="zh-CN" altLang="en-US" sz="2400" b="0" dirty="0" smtClean="0"/>
              <a:t>，根据请求</a:t>
            </a:r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>
                <a:solidFill>
                  <a:srgbClr val="FF0000"/>
                </a:solidFill>
              </a:rPr>
              <a:t>框</a:t>
            </a:r>
            <a:r>
              <a:rPr lang="zh-CN" altLang="en-US" sz="2400" dirty="0" smtClean="0">
                <a:solidFill>
                  <a:srgbClr val="FF0000"/>
                </a:solidFill>
              </a:rPr>
              <a:t>数</a:t>
            </a:r>
            <a:r>
              <a:rPr lang="zh-CN" altLang="en-US" sz="2400" b="0" dirty="0"/>
              <a:t>在空闲块数组对应</a:t>
            </a:r>
            <a:r>
              <a:rPr lang="zh-CN" altLang="en-US" sz="2400" b="0" dirty="0" smtClean="0"/>
              <a:t>的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中</a:t>
            </a:r>
            <a:r>
              <a:rPr lang="zh-CN" altLang="en-US" sz="2400" b="0" dirty="0"/>
              <a:t>搜索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若</a:t>
            </a:r>
            <a:r>
              <a:rPr lang="zh-CN" altLang="en-US" sz="2400" b="0" dirty="0"/>
              <a:t>请求的页面不是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的整数次幂，则按照</a:t>
            </a:r>
            <a:r>
              <a:rPr lang="zh-CN" altLang="en-US" sz="2400" dirty="0">
                <a:solidFill>
                  <a:srgbClr val="FF0000"/>
                </a:solidFill>
              </a:rPr>
              <a:t>稍大于请求数</a:t>
            </a:r>
            <a:r>
              <a:rPr lang="zh-CN" altLang="en-US" sz="2400" b="0" dirty="0"/>
              <a:t>的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的整数次幂的值搜索对应</a:t>
            </a:r>
            <a:r>
              <a:rPr lang="zh-CN" altLang="en-US" sz="2400" b="0" dirty="0" smtClean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。</a:t>
            </a:r>
            <a:r>
              <a:rPr lang="zh-CN" altLang="en-US" sz="2400" b="0" dirty="0"/>
              <a:t>例如请求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个页面时，则搜索</a:t>
            </a:r>
            <a:r>
              <a:rPr lang="en-US" altLang="zh-CN" sz="2400" b="0" dirty="0" smtClean="0"/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，</a:t>
            </a:r>
            <a:r>
              <a:rPr lang="zh-CN" altLang="en-US" sz="2400" b="0" dirty="0"/>
              <a:t>请求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个页面时，就搜索</a:t>
            </a:r>
            <a:r>
              <a:rPr lang="en-US" altLang="zh-CN" sz="2400" b="0" dirty="0" smtClean="0"/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。</a:t>
            </a:r>
            <a:endParaRPr lang="zh-CN" altLang="en-US" sz="2400" b="0" dirty="0"/>
          </a:p>
          <a:p>
            <a:r>
              <a:rPr lang="en-US" altLang="zh-CN" sz="2400" b="0" dirty="0" smtClean="0"/>
              <a:t>2</a:t>
            </a:r>
            <a:r>
              <a:rPr lang="zh-CN" altLang="en-US" sz="2400" b="0" dirty="0" smtClean="0"/>
              <a:t>、</a:t>
            </a:r>
            <a:r>
              <a:rPr lang="zh-CN" altLang="en-US" sz="2400" b="0" dirty="0"/>
              <a:t>当搜索对应的页</a:t>
            </a:r>
            <a:r>
              <a:rPr lang="zh-CN" altLang="en-US" sz="2400" b="0" dirty="0" smtClean="0"/>
              <a:t>块链表，</a:t>
            </a:r>
            <a:r>
              <a:rPr lang="zh-CN" altLang="en-US" sz="2400" b="0" dirty="0"/>
              <a:t>而没有可利用的空闲页块时，</a:t>
            </a:r>
            <a:r>
              <a:rPr lang="zh-CN" altLang="en-US" sz="2400" b="0" dirty="0">
                <a:solidFill>
                  <a:srgbClr val="FF0000"/>
                </a:solidFill>
              </a:rPr>
              <a:t>再搜索更大一些的页块链表</a:t>
            </a:r>
            <a:r>
              <a:rPr lang="zh-CN" altLang="en-US" sz="2400" b="0" dirty="0" smtClean="0"/>
              <a:t>，</a:t>
            </a:r>
            <a:r>
              <a:rPr lang="zh-CN" altLang="en-US" sz="2400" b="0" dirty="0"/>
              <a:t>例如当查找</a:t>
            </a:r>
            <a:r>
              <a:rPr lang="en-US" altLang="zh-CN" sz="2400" b="0" dirty="0" smtClean="0"/>
              <a:t>4</a:t>
            </a:r>
            <a:r>
              <a:rPr lang="zh-CN" altLang="en-US" sz="2400" b="0" dirty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没有</a:t>
            </a:r>
            <a:r>
              <a:rPr lang="zh-CN" altLang="en-US" sz="2400" b="0" dirty="0"/>
              <a:t>可利用的空闲页块时，就再搜索</a:t>
            </a:r>
            <a:r>
              <a:rPr lang="en-US" altLang="zh-CN" sz="2400" b="0" dirty="0" smtClean="0"/>
              <a:t>8</a:t>
            </a:r>
            <a:r>
              <a:rPr lang="zh-CN" altLang="en-US" sz="2400" b="0" dirty="0">
                <a:solidFill>
                  <a:srgbClr val="FF0000"/>
                </a:solidFill>
              </a:rPr>
              <a:t>页块链表</a:t>
            </a:r>
            <a:r>
              <a:rPr lang="zh-CN" altLang="en-US" sz="2400" b="0" dirty="0" smtClean="0"/>
              <a:t>。</a:t>
            </a:r>
            <a:endParaRPr lang="zh-CN" altLang="en-US" sz="2400" b="0" dirty="0"/>
          </a:p>
          <a:p>
            <a:r>
              <a:rPr lang="en-US" altLang="zh-CN" sz="2400" b="0" dirty="0" smtClean="0"/>
              <a:t>3</a:t>
            </a:r>
            <a:r>
              <a:rPr lang="zh-CN" altLang="en-US" sz="2400" b="0" dirty="0" smtClean="0"/>
              <a:t>、</a:t>
            </a:r>
            <a:r>
              <a:rPr lang="zh-CN" altLang="en-US" sz="2400" b="0" dirty="0"/>
              <a:t>在找到可利用的空闲页块后，就按照请求的</a:t>
            </a:r>
            <a:r>
              <a:rPr lang="zh-CN" altLang="en-US" sz="2400" b="0" dirty="0" smtClean="0"/>
              <a:t>页块</a:t>
            </a:r>
            <a:r>
              <a:rPr lang="zh-CN" altLang="en-US" sz="2400" b="0" dirty="0"/>
              <a:t>数分配所需的</a:t>
            </a:r>
            <a:r>
              <a:rPr lang="zh-CN" altLang="en-US" sz="2400" b="0" dirty="0" smtClean="0"/>
              <a:t>页框。</a:t>
            </a:r>
            <a:endParaRPr lang="zh-CN" altLang="en-US" sz="2400" b="0" dirty="0"/>
          </a:p>
          <a:p>
            <a:r>
              <a:rPr lang="en-US" altLang="zh-CN" sz="2400" b="0" dirty="0" smtClean="0"/>
              <a:t>4</a:t>
            </a:r>
            <a:r>
              <a:rPr lang="zh-CN" altLang="en-US" sz="2400" b="0" dirty="0" smtClean="0"/>
              <a:t>、</a:t>
            </a:r>
            <a:r>
              <a:rPr lang="zh-CN" altLang="en-US" sz="2400" b="0" dirty="0"/>
              <a:t>当某一空闲</a:t>
            </a:r>
            <a:r>
              <a:rPr lang="zh-CN" altLang="en-US" sz="2400" b="0" dirty="0" smtClean="0"/>
              <a:t>页块</a:t>
            </a:r>
            <a:r>
              <a:rPr lang="zh-CN" altLang="en-US" sz="2400" b="0" dirty="0"/>
              <a:t>被分配后，若仍有剩余的空闲</a:t>
            </a:r>
            <a:r>
              <a:rPr lang="zh-CN" altLang="en-US" sz="2400" b="0" dirty="0" smtClean="0"/>
              <a:t>页框，</a:t>
            </a:r>
            <a:r>
              <a:rPr lang="zh-CN" altLang="en-US" sz="2400" b="0" dirty="0"/>
              <a:t>则根据</a:t>
            </a:r>
            <a:r>
              <a:rPr lang="zh-CN" altLang="en-US" sz="2400" dirty="0">
                <a:solidFill>
                  <a:srgbClr val="FF0000"/>
                </a:solidFill>
              </a:rPr>
              <a:t>剩余</a:t>
            </a:r>
            <a:r>
              <a:rPr lang="zh-CN" altLang="en-US" sz="2400" dirty="0" smtClean="0">
                <a:solidFill>
                  <a:srgbClr val="FF0000"/>
                </a:solidFill>
              </a:rPr>
              <a:t>页框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大小把它们</a:t>
            </a:r>
            <a:r>
              <a:rPr lang="zh-CN" altLang="en-US" sz="2400" dirty="0">
                <a:solidFill>
                  <a:srgbClr val="FF0000"/>
                </a:solidFill>
              </a:rPr>
              <a:t>加入相应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b="0" dirty="0">
                <a:solidFill>
                  <a:srgbClr val="FF0000"/>
                </a:solidFill>
              </a:rPr>
              <a:t>块链表</a:t>
            </a:r>
            <a:r>
              <a:rPr lang="zh-CN" altLang="en-US" sz="2400" b="0" dirty="0" smtClean="0"/>
              <a:t>中</a:t>
            </a:r>
            <a:r>
              <a:rPr lang="zh-CN" altLang="en-US" sz="24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354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伙伴算法</a:t>
            </a:r>
            <a:r>
              <a:rPr lang="zh-CN" altLang="en-US" dirty="0" smtClean="0"/>
              <a:t>的释放内存</a:t>
            </a:r>
            <a:r>
              <a:rPr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/>
              <a:t>、当释放</a:t>
            </a:r>
            <a:r>
              <a:rPr lang="zh-CN" altLang="en-US" b="0" dirty="0" smtClean="0"/>
              <a:t>内存页框时</a:t>
            </a:r>
            <a:r>
              <a:rPr lang="zh-CN" altLang="en-US" b="0" dirty="0"/>
              <a:t>，系统将</a:t>
            </a:r>
            <a:r>
              <a:rPr lang="zh-CN" altLang="en-US" b="0" dirty="0" smtClean="0"/>
              <a:t>这些页框回收</a:t>
            </a:r>
            <a:r>
              <a:rPr lang="zh-CN" altLang="en-US" b="0" dirty="0"/>
              <a:t>并作为空闲页框看待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、然后检查是否存在与这些页框相邻的其它空闲页框，若存在，则把它们</a:t>
            </a:r>
            <a:r>
              <a:rPr lang="zh-CN" altLang="en-US" b="0" dirty="0">
                <a:solidFill>
                  <a:srgbClr val="FF0000"/>
                </a:solidFill>
              </a:rPr>
              <a:t>合并</a:t>
            </a:r>
            <a:r>
              <a:rPr lang="zh-CN" altLang="en-US" b="0" dirty="0"/>
              <a:t>为一个连续的空闲区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r>
              <a:rPr lang="en-US" altLang="zh-CN" b="0" dirty="0"/>
              <a:t>3</a:t>
            </a:r>
            <a:r>
              <a:rPr lang="zh-CN" altLang="en-US" b="0" dirty="0"/>
              <a:t>、再按照</a:t>
            </a:r>
            <a:r>
              <a:rPr lang="en-US" altLang="zh-CN" b="0" dirty="0"/>
              <a:t>buddy</a:t>
            </a:r>
            <a:r>
              <a:rPr lang="zh-CN" altLang="en-US" b="0" dirty="0"/>
              <a:t>算法划分不同的页面块，并加到相应的</a:t>
            </a:r>
            <a:r>
              <a:rPr lang="zh-CN" altLang="en-US" b="0" dirty="0" smtClean="0"/>
              <a:t>页块链表中。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777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经常出现内存分配并释放的对象，如进程描述符等，这些对象的大小一般比较小，如果直接采用伙伴系统来进行分配和释放，不仅会造成大量的内存碎片，而且处理速度也太慢，从而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机制。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slab</a:t>
            </a:r>
            <a:r>
              <a:rPr lang="zh-CN" altLang="en-US" dirty="0"/>
              <a:t>分配器是基于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进行管理的，相同类型的对象归为一类</a:t>
            </a:r>
            <a:r>
              <a:rPr lang="en-US" altLang="zh-CN" dirty="0"/>
              <a:t>(</a:t>
            </a:r>
            <a:r>
              <a:rPr lang="zh-CN" altLang="en-US" dirty="0"/>
              <a:t>如进程描述符就是一类</a:t>
            </a:r>
            <a:r>
              <a:rPr lang="en-US" altLang="zh-CN" dirty="0"/>
              <a:t>)</a:t>
            </a:r>
            <a:r>
              <a:rPr lang="zh-CN" altLang="en-US" dirty="0"/>
              <a:t>，每当要申请这样一个对象，</a:t>
            </a:r>
            <a:r>
              <a:rPr lang="en-US" altLang="zh-CN" dirty="0"/>
              <a:t>slab</a:t>
            </a:r>
            <a:r>
              <a:rPr lang="zh-CN" altLang="en-US" dirty="0"/>
              <a:t>分配器就从一个</a:t>
            </a:r>
            <a:r>
              <a:rPr lang="en-US" altLang="zh-CN" dirty="0"/>
              <a:t>slab</a:t>
            </a:r>
            <a:r>
              <a:rPr lang="zh-CN" altLang="en-US" dirty="0"/>
              <a:t>列表中分配一个这样大小的单元出去，而当要释放时，将其重新保存在该列表中，而</a:t>
            </a:r>
            <a:r>
              <a:rPr lang="zh-CN" altLang="en-US" b="1" dirty="0">
                <a:solidFill>
                  <a:srgbClr val="FF0000"/>
                </a:solidFill>
              </a:rPr>
              <a:t>不是直接返回给伙伴系统</a:t>
            </a:r>
            <a:r>
              <a:rPr lang="zh-CN" altLang="en-US" dirty="0"/>
              <a:t>，从而避免这些内碎片。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分配器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分配器为每一种对象建立高速缓存。内核对该对象的分配和释放均是在这块高速缓存中操作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中加入</a:t>
            </a:r>
            <a:r>
              <a:rPr lang="en-US" altLang="zh-CN" dirty="0"/>
              <a:t>slab</a:t>
            </a:r>
            <a:r>
              <a:rPr lang="zh-CN" altLang="en-US" dirty="0"/>
              <a:t>分配器，是在时间和空间上的折中方案。</a:t>
            </a:r>
            <a:endParaRPr lang="en-US" altLang="zh-CN" dirty="0" smtClean="0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2060848"/>
            <a:ext cx="7081517" cy="309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宋体" pitchFamily="2" charset="-122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程序局部性原理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时间局部性</a:t>
            </a:r>
          </a:p>
          <a:p>
            <a:pPr lvl="2" algn="just" eaLnBrk="1" hangingPunct="1"/>
            <a:r>
              <a:rPr lang="zh-CN" altLang="en-US" sz="2400" dirty="0" smtClean="0">
                <a:latin typeface="宋体" pitchFamily="2" charset="-122"/>
              </a:rPr>
              <a:t>一条指令或数据，会在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较短时间内被</a:t>
            </a:r>
            <a:r>
              <a:rPr lang="zh-CN" altLang="en-US" sz="2400" dirty="0" smtClean="0">
                <a:latin typeface="宋体" pitchFamily="2" charset="-122"/>
              </a:rPr>
              <a:t>重复访问</a:t>
            </a:r>
            <a:endParaRPr lang="en-US" altLang="zh-CN" sz="2400" dirty="0" smtClean="0">
              <a:latin typeface="宋体" pitchFamily="2" charset="-122"/>
            </a:endParaRPr>
          </a:p>
          <a:p>
            <a:pPr lvl="3" algn="just" eaLnBrk="1" hangingPunct="1"/>
            <a:r>
              <a:rPr lang="zh-CN" altLang="en-US" sz="2400" dirty="0" smtClean="0">
                <a:latin typeface="宋体" pitchFamily="2" charset="-122"/>
              </a:rPr>
              <a:t>例如：循环语句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空间局部性</a:t>
            </a:r>
          </a:p>
          <a:p>
            <a:pPr lvl="2" algn="just" eaLnBrk="1" hangingPunct="1"/>
            <a:r>
              <a:rPr lang="zh-CN" altLang="en-US" sz="2400" dirty="0" smtClean="0">
                <a:latin typeface="宋体" pitchFamily="2" charset="-122"/>
              </a:rPr>
              <a:t>任一内存单元及其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邻近单元</a:t>
            </a:r>
            <a:r>
              <a:rPr lang="zh-CN" altLang="en-US" sz="2400" dirty="0" smtClean="0">
                <a:latin typeface="宋体" pitchFamily="2" charset="-122"/>
              </a:rPr>
              <a:t>会在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短时间内</a:t>
            </a:r>
            <a:r>
              <a:rPr lang="zh-CN" altLang="en-US" sz="2400" dirty="0" smtClean="0">
                <a:latin typeface="宋体" pitchFamily="2" charset="-122"/>
              </a:rPr>
              <a:t>被集中访问</a:t>
            </a:r>
            <a:endParaRPr lang="en-US" altLang="zh-CN" sz="2400" dirty="0" smtClean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400" dirty="0" smtClean="0">
                <a:latin typeface="宋体" pitchFamily="2" charset="-122"/>
              </a:rPr>
              <a:t>短时间内，</a:t>
            </a:r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 smtClean="0">
                <a:latin typeface="宋体" pitchFamily="2" charset="-122"/>
              </a:rPr>
              <a:t>对内存的访问往往集中在一个较小区域内</a:t>
            </a:r>
            <a:endParaRPr lang="en-US" altLang="zh-CN" sz="2400" dirty="0" smtClean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400" dirty="0" smtClean="0">
                <a:latin typeface="宋体" pitchFamily="2" charset="-122"/>
              </a:rPr>
              <a:t>例如：表，数组的操作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结论：</a:t>
            </a:r>
            <a:endParaRPr lang="en-US" altLang="zh-CN" sz="2400" dirty="0" smtClean="0">
              <a:latin typeface="宋体" pitchFamily="2" charset="-122"/>
            </a:endParaRPr>
          </a:p>
          <a:p>
            <a:pPr lvl="2" algn="just" eaLnBrk="1" hangingPunct="1"/>
            <a:r>
              <a:rPr lang="zh-CN" altLang="en-US" sz="2400" dirty="0" smtClean="0">
                <a:latin typeface="宋体" pitchFamily="2" charset="-122"/>
              </a:rPr>
              <a:t>程序在一个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有限的时间段</a:t>
            </a:r>
            <a:r>
              <a:rPr lang="zh-CN" altLang="en-US" sz="2400" dirty="0" smtClean="0">
                <a:latin typeface="宋体" pitchFamily="2" charset="-122"/>
              </a:rPr>
              <a:t>内访问的代码和数据往往集中在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有限的地址范围</a:t>
            </a:r>
            <a:r>
              <a:rPr lang="zh-CN" altLang="en-US" sz="2400" dirty="0" smtClean="0">
                <a:latin typeface="宋体" pitchFamily="2" charset="-122"/>
              </a:rPr>
              <a:t>内。因此，一般情况下，把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程序的一部分</a:t>
            </a:r>
            <a:r>
              <a:rPr lang="zh-CN" altLang="en-US" sz="2400" dirty="0" smtClean="0">
                <a:latin typeface="宋体" pitchFamily="2" charset="-122"/>
              </a:rPr>
              <a:t>装入内存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在较大概率上</a:t>
            </a:r>
            <a:r>
              <a:rPr lang="zh-CN" altLang="en-US" sz="2400" dirty="0" smtClean="0">
                <a:latin typeface="宋体" pitchFamily="2" charset="-122"/>
              </a:rPr>
              <a:t>足够让其运行。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961808" y="5517232"/>
            <a:ext cx="180020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6007"/>
            <a:ext cx="5254625" cy="584775"/>
          </a:xfrm>
        </p:spPr>
        <p:txBody>
          <a:bodyPr/>
          <a:lstStyle/>
          <a:p>
            <a:r>
              <a:rPr lang="en-US" altLang="zh-CN" dirty="0" err="1" smtClean="0"/>
              <a:t>vmalloc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伙伴系统</a:t>
            </a:r>
            <a:r>
              <a:rPr lang="zh-CN" altLang="en-US" dirty="0"/>
              <a:t>，</a:t>
            </a:r>
            <a:r>
              <a:rPr lang="en-US" altLang="zh-CN" dirty="0" smtClean="0"/>
              <a:t>slab</a:t>
            </a:r>
            <a:r>
              <a:rPr lang="zh-CN" altLang="en-US" dirty="0"/>
              <a:t>分配器分配</a:t>
            </a:r>
            <a:r>
              <a:rPr lang="zh-CN" altLang="en-US" dirty="0" smtClean="0"/>
              <a:t>内存在地址</a:t>
            </a:r>
            <a:r>
              <a:rPr lang="zh-CN" altLang="en-US" dirty="0"/>
              <a:t>上</a:t>
            </a:r>
            <a:r>
              <a:rPr lang="zh-CN" altLang="en-US" dirty="0" smtClean="0"/>
              <a:t>都连续。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有些时候系统</a:t>
            </a:r>
            <a:r>
              <a:rPr lang="zh-CN" altLang="en-US" dirty="0"/>
              <a:t>都分配物理地址连续的内存块是不</a:t>
            </a:r>
            <a:r>
              <a:rPr lang="zh-CN" altLang="en-US" dirty="0" smtClean="0"/>
              <a:t>合适，可以</a:t>
            </a:r>
            <a:r>
              <a:rPr lang="zh-CN" altLang="en-US" b="1" dirty="0">
                <a:solidFill>
                  <a:srgbClr val="FF0000"/>
                </a:solidFill>
              </a:rPr>
              <a:t>利用小</a:t>
            </a:r>
            <a:r>
              <a:rPr lang="zh-CN" altLang="en-US" b="1" dirty="0" smtClean="0">
                <a:solidFill>
                  <a:srgbClr val="FF0000"/>
                </a:solidFill>
              </a:rPr>
              <a:t>块空闲内存</a:t>
            </a:r>
            <a:r>
              <a:rPr lang="zh-CN" altLang="en-US" b="1" dirty="0">
                <a:solidFill>
                  <a:srgbClr val="FF0000"/>
                </a:solidFill>
              </a:rPr>
              <a:t>“连”成大块</a:t>
            </a:r>
            <a:r>
              <a:rPr lang="zh-CN" altLang="en-US" dirty="0"/>
              <a:t>可使用的</a:t>
            </a:r>
            <a:r>
              <a:rPr lang="zh-CN" altLang="en-US" dirty="0" smtClean="0"/>
              <a:t>内存，这</a:t>
            </a:r>
            <a:r>
              <a:rPr lang="zh-CN" altLang="en-US" dirty="0"/>
              <a:t>在操作系统设计中</a:t>
            </a:r>
            <a:r>
              <a:rPr lang="zh-CN" altLang="en-US" dirty="0" smtClean="0"/>
              <a:t>也称为“</a:t>
            </a:r>
            <a:r>
              <a:rPr lang="zh-CN" altLang="en-US" dirty="0" smtClean="0">
                <a:solidFill>
                  <a:srgbClr val="FF0000"/>
                </a:solidFill>
              </a:rPr>
              <a:t>内存拼接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err="1"/>
              <a:t>vmalloc</a:t>
            </a:r>
            <a:r>
              <a:rPr lang="zh-CN" altLang="en-US" dirty="0" smtClean="0"/>
              <a:t>用来</a:t>
            </a:r>
            <a:r>
              <a:rPr lang="zh-CN" altLang="en-US" dirty="0"/>
              <a:t>管理内存</a:t>
            </a:r>
            <a:r>
              <a:rPr lang="zh-CN" altLang="en-US" dirty="0" smtClean="0"/>
              <a:t>拼接</a:t>
            </a:r>
            <a:r>
              <a:rPr lang="zh-CN" altLang="en-US" dirty="0"/>
              <a:t>。</a:t>
            </a:r>
            <a:r>
              <a:rPr lang="zh-CN" altLang="en-US" dirty="0" smtClean="0"/>
              <a:t>用</a:t>
            </a:r>
            <a:r>
              <a:rPr lang="en-US" altLang="zh-CN" dirty="0" err="1"/>
              <a:t>vmalloc</a:t>
            </a:r>
            <a:r>
              <a:rPr lang="zh-CN" altLang="en-US" dirty="0"/>
              <a:t>分配得到的内存在</a:t>
            </a:r>
            <a:r>
              <a:rPr lang="zh-CN" altLang="en-US" dirty="0" smtClean="0">
                <a:solidFill>
                  <a:srgbClr val="FF0000"/>
                </a:solidFill>
              </a:rPr>
              <a:t>线性地址空间是</a:t>
            </a:r>
            <a:r>
              <a:rPr lang="zh-CN" altLang="en-US" dirty="0">
                <a:solidFill>
                  <a:srgbClr val="FF0000"/>
                </a:solidFill>
              </a:rPr>
              <a:t>平滑</a:t>
            </a:r>
            <a:r>
              <a:rPr lang="zh-CN" altLang="en-US" dirty="0" smtClean="0">
                <a:solidFill>
                  <a:srgbClr val="FF0000"/>
                </a:solidFill>
              </a:rPr>
              <a:t>的，</a:t>
            </a:r>
            <a:r>
              <a:rPr lang="zh-CN" altLang="en-US" dirty="0" smtClean="0"/>
              <a:t>但是</a:t>
            </a:r>
            <a:r>
              <a:rPr lang="zh-CN" altLang="en-US" dirty="0">
                <a:solidFill>
                  <a:srgbClr val="FF0000"/>
                </a:solidFill>
              </a:rPr>
              <a:t>物理</a:t>
            </a:r>
            <a:r>
              <a:rPr lang="zh-CN" altLang="en-US" dirty="0" smtClean="0">
                <a:solidFill>
                  <a:srgbClr val="FF0000"/>
                </a:solidFill>
              </a:rPr>
              <a:t>地址空间上</a:t>
            </a:r>
            <a:r>
              <a:rPr lang="zh-CN" altLang="en-US" dirty="0">
                <a:solidFill>
                  <a:srgbClr val="FF0000"/>
                </a:solidFill>
              </a:rPr>
              <a:t>是非</a:t>
            </a:r>
            <a:r>
              <a:rPr lang="zh-CN" altLang="en-US" dirty="0" smtClean="0">
                <a:solidFill>
                  <a:srgbClr val="FF0000"/>
                </a:solidFill>
              </a:rPr>
              <a:t>连续的。</a:t>
            </a:r>
            <a:endParaRPr lang="en-US" altLang="zh-CN" dirty="0"/>
          </a:p>
          <a:p>
            <a:pPr lvl="1"/>
            <a:r>
              <a:rPr lang="zh-CN" altLang="en-US" dirty="0" smtClean="0"/>
              <a:t>当需要较大内存但访问不很频繁时用</a:t>
            </a:r>
            <a:r>
              <a:rPr lang="en-US" altLang="zh-CN" dirty="0" err="1"/>
              <a:t>vmalloc</a:t>
            </a:r>
            <a:r>
              <a:rPr lang="zh-CN" altLang="en-US" dirty="0"/>
              <a:t>内存</a:t>
            </a:r>
            <a:r>
              <a:rPr lang="zh-CN" altLang="en-US" dirty="0" smtClean="0"/>
              <a:t>拼接比较有效。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寻找一个新的连续线性地址空间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依次分配一组非连续的页框； 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为线性地址空间和非连续页框建立映射关系，即修改内核页表；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574213" cy="5794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获取虚拟地址的物理地址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【</a:t>
            </a:r>
            <a:r>
              <a:rPr lang="zh-CN" altLang="en-US" dirty="0" smtClean="0"/>
              <a:t>进程，内存，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模块，驱动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环境下，编写一个小程序，获取进程中的某个</a:t>
            </a:r>
            <a:r>
              <a:rPr lang="zh-CN" altLang="en-US" dirty="0" smtClean="0">
                <a:solidFill>
                  <a:srgbClr val="FF0066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66"/>
                </a:solidFill>
              </a:rPr>
              <a:t>变量</a:t>
            </a:r>
            <a:r>
              <a:rPr lang="zh-CN" altLang="en-US" dirty="0" smtClean="0"/>
              <a:t>虚拟地址，以及其所在的</a:t>
            </a:r>
            <a:r>
              <a:rPr lang="zh-CN" altLang="en-US" dirty="0" smtClean="0">
                <a:solidFill>
                  <a:srgbClr val="FF0066"/>
                </a:solidFill>
              </a:rPr>
              <a:t>物理内存地址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66"/>
                </a:solidFill>
              </a:rPr>
              <a:t>页号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66"/>
                </a:solidFill>
              </a:rPr>
              <a:t>页框号，页内偏移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chemeClr val="accent2"/>
                </a:solidFill>
              </a:rPr>
              <a:t>驱动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en-US" altLang="zh-CN" dirty="0">
                <a:solidFill>
                  <a:schemeClr val="accent2"/>
                </a:solidFill>
              </a:rPr>
              <a:t>proc/</a:t>
            </a:r>
            <a:r>
              <a:rPr lang="en-US" altLang="zh-CN" dirty="0" err="1">
                <a:solidFill>
                  <a:schemeClr val="accent2"/>
                </a:solidFill>
              </a:rPr>
              <a:t>pid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</a:rPr>
              <a:t>pagemap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34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的</a:t>
            </a:r>
            <a:r>
              <a:rPr lang="en-US" altLang="zh-CN" b="1" dirty="0"/>
              <a:t>/proc</a:t>
            </a:r>
            <a:r>
              <a:rPr lang="zh-CN" altLang="en-US" b="1" dirty="0"/>
              <a:t>文件系统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dirty="0">
                <a:latin typeface="宋体" pitchFamily="2" charset="-122"/>
              </a:rPr>
              <a:t>/proc</a:t>
            </a:r>
            <a:r>
              <a:rPr lang="zh-CN" altLang="en-US" b="0" dirty="0">
                <a:latin typeface="宋体" pitchFamily="2" charset="-122"/>
              </a:rPr>
              <a:t>文件系统是内存文件系统。</a:t>
            </a:r>
          </a:p>
          <a:p>
            <a:pPr algn="just"/>
            <a:r>
              <a:rPr lang="zh-CN" altLang="en-US" b="0" dirty="0">
                <a:latin typeface="宋体" pitchFamily="2" charset="-122"/>
              </a:rPr>
              <a:t>功能</a:t>
            </a:r>
          </a:p>
          <a:p>
            <a:pPr lvl="1" algn="just"/>
            <a:r>
              <a:rPr lang="zh-CN" altLang="en-US" dirty="0">
                <a:latin typeface="宋体" pitchFamily="2" charset="-122"/>
              </a:rPr>
              <a:t>以文件系统的方式</a:t>
            </a:r>
            <a:r>
              <a:rPr lang="zh-CN" altLang="en-US" dirty="0" smtClean="0">
                <a:latin typeface="宋体" pitchFamily="2" charset="-122"/>
              </a:rPr>
              <a:t>为用户访问内核信息</a:t>
            </a:r>
            <a:r>
              <a:rPr lang="zh-CN" altLang="en-US" dirty="0">
                <a:latin typeface="宋体" pitchFamily="2" charset="-122"/>
              </a:rPr>
              <a:t>提供接口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 lvl="1" algn="just"/>
            <a:r>
              <a:rPr lang="zh-CN" altLang="en-US" dirty="0" smtClean="0">
                <a:latin typeface="宋体" pitchFamily="2" charset="-122"/>
              </a:rPr>
              <a:t>内核信息</a:t>
            </a:r>
            <a:r>
              <a:rPr lang="zh-CN" altLang="en-US" dirty="0">
                <a:latin typeface="宋体" pitchFamily="2" charset="-122"/>
              </a:rPr>
              <a:t>（如进程</a:t>
            </a:r>
            <a:r>
              <a:rPr lang="zh-CN" altLang="en-US" dirty="0" smtClean="0">
                <a:latin typeface="宋体" pitchFamily="2" charset="-122"/>
              </a:rPr>
              <a:t>）可能会动态改变，</a:t>
            </a:r>
            <a:r>
              <a:rPr lang="en-US" altLang="zh-CN" dirty="0" smtClean="0">
                <a:latin typeface="宋体" pitchFamily="2" charset="-122"/>
              </a:rPr>
              <a:t>proc</a:t>
            </a:r>
            <a:r>
              <a:rPr lang="zh-CN" altLang="en-US" dirty="0" smtClean="0">
                <a:latin typeface="宋体" pitchFamily="2" charset="-122"/>
              </a:rPr>
              <a:t>文件系统可以读出着这些动态信息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/>
              <a:t>/proc</a:t>
            </a:r>
            <a:r>
              <a:rPr lang="zh-CN" altLang="en-US" b="0"/>
              <a:t>目录列表</a:t>
            </a:r>
          </a:p>
        </p:txBody>
      </p:sp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2"/>
          <a:srcRect b="37219"/>
          <a:stretch>
            <a:fillRect/>
          </a:stretch>
        </p:blipFill>
        <p:spPr bwMode="auto">
          <a:xfrm>
            <a:off x="503238" y="1457325"/>
            <a:ext cx="9394825" cy="4059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0900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/>
              <a:t>/proc</a:t>
            </a:r>
            <a:r>
              <a:rPr lang="zh-CN" altLang="en-US" sz="2400" b="0"/>
              <a:t>下重要文件与子目录</a:t>
            </a:r>
          </a:p>
          <a:p>
            <a:pPr lvl="1"/>
            <a:r>
              <a:rPr lang="en-US" altLang="zh-CN" sz="2400"/>
              <a:t>/proc/</a:t>
            </a:r>
            <a:r>
              <a:rPr lang="zh-CN" altLang="en-US" sz="2400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  关于某个进程（</a:t>
            </a:r>
            <a:r>
              <a:rPr lang="en-US" altLang="zh-CN" sz="2400"/>
              <a:t>PID=</a:t>
            </a:r>
            <a:r>
              <a:rPr lang="zh-CN" altLang="en-US" sz="2400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）的信息目录。 </a:t>
            </a:r>
          </a:p>
          <a:p>
            <a:pPr lvl="1"/>
            <a:r>
              <a:rPr lang="en-US" altLang="zh-CN" sz="2400"/>
              <a:t>/proc/cpuinfo  </a:t>
            </a:r>
            <a:r>
              <a:rPr lang="zh-CN" altLang="en-US" sz="2400"/>
              <a:t>处理器信息，如类型、制造商、型号和性能。 </a:t>
            </a:r>
          </a:p>
          <a:p>
            <a:pPr lvl="1"/>
            <a:r>
              <a:rPr lang="en-US" altLang="zh-CN" sz="2400"/>
              <a:t>/proc/devices  </a:t>
            </a:r>
            <a:r>
              <a:rPr lang="zh-CN" altLang="en-US" sz="2400"/>
              <a:t>当前运行的核心配置的设备驱动的列表。 </a:t>
            </a:r>
          </a:p>
          <a:p>
            <a:pPr lvl="1"/>
            <a:r>
              <a:rPr lang="en-US" altLang="zh-CN" sz="2400"/>
              <a:t>/proc/dma  </a:t>
            </a:r>
            <a:r>
              <a:rPr lang="zh-CN" altLang="en-US" sz="2400"/>
              <a:t>显示当前使用的</a:t>
            </a:r>
            <a:r>
              <a:rPr lang="en-US" altLang="zh-CN" sz="2400"/>
              <a:t>DMA</a:t>
            </a:r>
            <a:r>
              <a:rPr lang="zh-CN" altLang="en-US" sz="2400"/>
              <a:t>通道。 </a:t>
            </a:r>
          </a:p>
          <a:p>
            <a:pPr lvl="1"/>
            <a:r>
              <a:rPr lang="en-US" altLang="zh-CN" sz="2400"/>
              <a:t>/proc/filesystems  </a:t>
            </a:r>
            <a:r>
              <a:rPr lang="zh-CN" altLang="en-US" sz="2400"/>
              <a:t>核心配置的文件系统。 </a:t>
            </a:r>
          </a:p>
          <a:p>
            <a:pPr lvl="1"/>
            <a:r>
              <a:rPr lang="en-US" altLang="zh-CN" sz="2400"/>
              <a:t>/proc/interrupts  </a:t>
            </a:r>
            <a:r>
              <a:rPr lang="zh-CN" altLang="en-US" sz="2400"/>
              <a:t>显示使用的中断</a:t>
            </a:r>
          </a:p>
          <a:p>
            <a:pPr lvl="1"/>
            <a:r>
              <a:rPr lang="en-US" altLang="zh-CN" sz="2400"/>
              <a:t>/proc/ioports  </a:t>
            </a:r>
            <a:r>
              <a:rPr lang="zh-CN" altLang="en-US" sz="2400"/>
              <a:t>当前使用的</a:t>
            </a:r>
            <a:r>
              <a:rPr lang="en-US" altLang="zh-CN" sz="2400"/>
              <a:t>I/O</a:t>
            </a:r>
            <a:r>
              <a:rPr lang="zh-CN" altLang="en-US" sz="2400"/>
              <a:t>端口。 </a:t>
            </a:r>
          </a:p>
          <a:p>
            <a:pPr lvl="1"/>
            <a:r>
              <a:rPr lang="en-US" altLang="zh-CN" sz="2400"/>
              <a:t>/proc/kcore  </a:t>
            </a:r>
            <a:r>
              <a:rPr lang="zh-CN" altLang="en-US" sz="2400"/>
              <a:t>系统物理内存映象。</a:t>
            </a:r>
          </a:p>
          <a:p>
            <a:pPr lvl="1"/>
            <a:r>
              <a:rPr lang="en-US" altLang="zh-CN" sz="2400"/>
              <a:t>/proc/kmsg  </a:t>
            </a:r>
            <a:r>
              <a:rPr lang="zh-CN" altLang="en-US" sz="2400"/>
              <a:t>核心输出的消息。也被送到</a:t>
            </a:r>
            <a:r>
              <a:rPr lang="en-US" altLang="zh-CN" sz="2400"/>
              <a:t>syslog </a:t>
            </a:r>
            <a:r>
              <a:rPr lang="zh-CN" altLang="en-US" sz="24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9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dirty="0">
                <a:latin typeface="宋体" pitchFamily="2" charset="-122"/>
              </a:rPr>
              <a:t>/</a:t>
            </a:r>
            <a:r>
              <a:rPr lang="en-US" altLang="zh-CN" sz="2400" b="0" dirty="0" err="1">
                <a:latin typeface="宋体" pitchFamily="2" charset="-122"/>
              </a:rPr>
              <a:t>proc</a:t>
            </a:r>
            <a:r>
              <a:rPr lang="zh-CN" altLang="en-US" sz="2400" b="0" dirty="0">
                <a:latin typeface="宋体" pitchFamily="2" charset="-122"/>
              </a:rPr>
              <a:t>下重要文件与子目录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</a:rPr>
              <a:t>续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</a:rPr>
              <a:t>)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ksyms</a:t>
            </a:r>
            <a:r>
              <a:rPr lang="en-US" altLang="zh-CN" sz="2400" dirty="0">
                <a:latin typeface="宋体" pitchFamily="2" charset="-122"/>
              </a:rPr>
              <a:t>  </a:t>
            </a:r>
            <a:r>
              <a:rPr lang="zh-CN" altLang="en-US" sz="2400" dirty="0">
                <a:latin typeface="宋体" pitchFamily="2" charset="-122"/>
              </a:rPr>
              <a:t>核心符号表。 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loadavg</a:t>
            </a:r>
            <a:r>
              <a:rPr lang="en-US" altLang="zh-CN" sz="2400" dirty="0">
                <a:latin typeface="宋体" pitchFamily="2" charset="-122"/>
              </a:rPr>
              <a:t>  </a:t>
            </a:r>
            <a:r>
              <a:rPr lang="zh-CN" altLang="en-US" sz="2400" dirty="0">
                <a:latin typeface="宋体" pitchFamily="2" charset="-122"/>
              </a:rPr>
              <a:t>系统平均负载；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meminfo</a:t>
            </a:r>
            <a:r>
              <a:rPr lang="en-US" altLang="zh-CN" sz="2400" dirty="0">
                <a:latin typeface="宋体" pitchFamily="2" charset="-122"/>
              </a:rPr>
              <a:t>  </a:t>
            </a:r>
            <a:r>
              <a:rPr lang="zh-CN" altLang="en-US" sz="2400" dirty="0">
                <a:latin typeface="宋体" pitchFamily="2" charset="-122"/>
              </a:rPr>
              <a:t>存储器使用信息，包括物理内存和</a:t>
            </a:r>
            <a:r>
              <a:rPr lang="en-US" altLang="zh-CN" sz="2400" dirty="0">
                <a:latin typeface="宋体" pitchFamily="2" charset="-122"/>
              </a:rPr>
              <a:t>swap</a:t>
            </a:r>
            <a:r>
              <a:rPr lang="zh-CN" altLang="en-US" sz="2400" dirty="0">
                <a:latin typeface="宋体" pitchFamily="2" charset="-122"/>
              </a:rPr>
              <a:t>。 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/modules  </a:t>
            </a:r>
            <a:r>
              <a:rPr lang="zh-CN" altLang="en-US" sz="2400" dirty="0">
                <a:latin typeface="宋体" pitchFamily="2" charset="-122"/>
              </a:rPr>
              <a:t>当前加载了哪些核心模块。 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/net  </a:t>
            </a:r>
            <a:r>
              <a:rPr lang="zh-CN" altLang="en-US" sz="2400" dirty="0">
                <a:latin typeface="宋体" pitchFamily="2" charset="-122"/>
              </a:rPr>
              <a:t>网络协议状态信息。 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/self  </a:t>
            </a:r>
            <a:r>
              <a:rPr lang="zh-CN" altLang="en-US" sz="2400" dirty="0">
                <a:latin typeface="宋体" pitchFamily="2" charset="-122"/>
              </a:rPr>
              <a:t>到查看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zh-CN" altLang="en-US" sz="2400" dirty="0">
                <a:latin typeface="宋体" pitchFamily="2" charset="-122"/>
              </a:rPr>
              <a:t>的程序的进程目录的符号连接。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/stat  </a:t>
            </a:r>
            <a:r>
              <a:rPr lang="zh-CN" altLang="en-US" sz="2400" dirty="0">
                <a:latin typeface="宋体" pitchFamily="2" charset="-122"/>
              </a:rPr>
              <a:t>系统的不同状态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/uptime  </a:t>
            </a:r>
            <a:r>
              <a:rPr lang="zh-CN" altLang="en-US" sz="2400" dirty="0">
                <a:latin typeface="宋体" pitchFamily="2" charset="-122"/>
              </a:rPr>
              <a:t>系统启动的时间长度。 </a:t>
            </a:r>
          </a:p>
          <a:p>
            <a:pPr lvl="1"/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/version  </a:t>
            </a:r>
            <a:r>
              <a:rPr lang="zh-CN" altLang="en-US" sz="2400" dirty="0">
                <a:latin typeface="宋体" pitchFamily="2" charset="-122"/>
              </a:rPr>
              <a:t>核心版本。</a:t>
            </a:r>
          </a:p>
        </p:txBody>
      </p:sp>
    </p:spTree>
    <p:extLst>
      <p:ext uri="{BB962C8B-B14F-4D97-AF65-F5344CB8AC3E}">
        <p14:creationId xmlns:p14="http://schemas.microsoft.com/office/powerpoint/2010/main" val="11511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0" dirty="0">
                <a:latin typeface="宋体" pitchFamily="2" charset="-122"/>
              </a:rPr>
              <a:t>/</a:t>
            </a:r>
            <a:r>
              <a:rPr lang="en-US" altLang="zh-CN" sz="2400" b="0" dirty="0" err="1">
                <a:latin typeface="宋体" pitchFamily="2" charset="-122"/>
              </a:rPr>
              <a:t>proc</a:t>
            </a:r>
            <a:r>
              <a:rPr lang="zh-CN" altLang="en-US" sz="2400" b="0" dirty="0">
                <a:latin typeface="宋体" pitchFamily="2" charset="-122"/>
              </a:rPr>
              <a:t>进程目录的结构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en-US" altLang="zh-CN" sz="2400" dirty="0" err="1">
                <a:latin typeface="宋体" pitchFamily="2" charset="-122"/>
              </a:rPr>
              <a:t>proc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数字</a:t>
            </a:r>
            <a:r>
              <a:rPr lang="zh-CN" altLang="en-US" sz="2400" dirty="0">
                <a:latin typeface="宋体" pitchFamily="2" charset="-122"/>
              </a:rPr>
              <a:t>  关于某个进程的信息目录。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latin typeface="宋体" pitchFamily="2" charset="-122"/>
              </a:rPr>
              <a:t>    </a:t>
            </a:r>
            <a:r>
              <a:rPr lang="zh-CN" altLang="en-US" sz="2400" b="0" dirty="0">
                <a:solidFill>
                  <a:schemeClr val="hlink"/>
                </a:solidFill>
                <a:latin typeface="宋体" pitchFamily="2" charset="-122"/>
              </a:rPr>
              <a:t>目录名称  目录內容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</a:rPr>
              <a:t> </a:t>
            </a:r>
            <a:br>
              <a:rPr lang="zh-CN" altLang="en-US" sz="2400" b="0" dirty="0">
                <a:solidFill>
                  <a:srgbClr val="FF0000"/>
                </a:solidFill>
                <a:latin typeface="宋体" pitchFamily="2" charset="-122"/>
              </a:rPr>
            </a:b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400" b="0" dirty="0" err="1">
                <a:solidFill>
                  <a:srgbClr val="FF0000"/>
                </a:solidFill>
                <a:latin typeface="宋体" pitchFamily="2" charset="-122"/>
              </a:rPr>
              <a:t>Cmdline</a:t>
            </a:r>
            <a:r>
              <a:rPr lang="zh-CN" altLang="en-US" sz="2400" b="0" dirty="0">
                <a:latin typeface="宋体" pitchFamily="2" charset="-122"/>
              </a:rPr>
              <a:t>　 命令行参數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latin typeface="宋体" pitchFamily="2" charset="-122"/>
              </a:rPr>
              <a:t>Environ</a:t>
            </a:r>
            <a:r>
              <a:rPr lang="zh-CN" altLang="en-US" sz="2400" b="0" dirty="0">
                <a:latin typeface="宋体" pitchFamily="2" charset="-122"/>
              </a:rPr>
              <a:t>   环境变量值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 err="1">
                <a:latin typeface="宋体" pitchFamily="2" charset="-122"/>
              </a:rPr>
              <a:t>Fd</a:t>
            </a:r>
            <a:r>
              <a:rPr lang="zh-CN" altLang="en-US" sz="2400" b="0" dirty="0">
                <a:latin typeface="宋体" pitchFamily="2" charset="-122"/>
              </a:rPr>
              <a:t>　　    一个包含所有文件描述符的目录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latin typeface="宋体" pitchFamily="2" charset="-122"/>
              </a:rPr>
              <a:t>Mem</a:t>
            </a:r>
            <a:r>
              <a:rPr lang="zh-CN" altLang="en-US" sz="2400" b="0" dirty="0">
                <a:latin typeface="宋体" pitchFamily="2" charset="-122"/>
              </a:rPr>
              <a:t>　　   进程的內存被利用情況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latin typeface="宋体" pitchFamily="2" charset="-122"/>
              </a:rPr>
              <a:t>Stat</a:t>
            </a:r>
            <a:r>
              <a:rPr lang="zh-CN" altLang="en-US" sz="2400" b="0" dirty="0">
                <a:latin typeface="宋体" pitchFamily="2" charset="-122"/>
              </a:rPr>
              <a:t>　　  进程狀态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</a:rPr>
              <a:t>Status</a:t>
            </a:r>
            <a:r>
              <a:rPr lang="zh-CN" altLang="en-US" sz="2400" b="0" dirty="0">
                <a:latin typeface="宋体" pitchFamily="2" charset="-122"/>
              </a:rPr>
              <a:t>　  </a:t>
            </a:r>
            <a:r>
              <a:rPr lang="en-US" altLang="zh-CN" sz="2400" b="0" dirty="0">
                <a:latin typeface="宋体" pitchFamily="2" charset="-122"/>
              </a:rPr>
              <a:t>Process status in human readable form </a:t>
            </a:r>
            <a:br>
              <a:rPr lang="en-US" altLang="zh-CN" sz="2400" b="0" dirty="0">
                <a:latin typeface="宋体" pitchFamily="2" charset="-122"/>
              </a:rPr>
            </a:br>
            <a:r>
              <a:rPr lang="en-US" altLang="zh-CN" sz="2400" b="0" dirty="0">
                <a:latin typeface="宋体" pitchFamily="2" charset="-122"/>
              </a:rPr>
              <a:t>  </a:t>
            </a:r>
            <a:r>
              <a:rPr lang="en-US" altLang="zh-CN" sz="2400" b="0" dirty="0" err="1">
                <a:latin typeface="宋体" pitchFamily="2" charset="-122"/>
              </a:rPr>
              <a:t>Cwd</a:t>
            </a:r>
            <a:r>
              <a:rPr lang="zh-CN" altLang="en-US" sz="2400" b="0" dirty="0">
                <a:latin typeface="宋体" pitchFamily="2" charset="-122"/>
              </a:rPr>
              <a:t>　　   当前工作目录的鏈接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</a:rPr>
              <a:t>Exe</a:t>
            </a:r>
            <a:r>
              <a:rPr lang="zh-CN" altLang="en-US" sz="2400" b="0" dirty="0">
                <a:latin typeface="宋体" pitchFamily="2" charset="-122"/>
              </a:rPr>
              <a:t>　　   </a:t>
            </a:r>
            <a:r>
              <a:rPr lang="en-US" altLang="zh-CN" sz="2400" b="0" dirty="0">
                <a:latin typeface="宋体" pitchFamily="2" charset="-122"/>
              </a:rPr>
              <a:t>Link to the executable of this process </a:t>
            </a:r>
            <a:br>
              <a:rPr lang="en-US" altLang="zh-CN" sz="2400" b="0" dirty="0">
                <a:latin typeface="宋体" pitchFamily="2" charset="-122"/>
              </a:rPr>
            </a:br>
            <a:r>
              <a:rPr lang="en-US" altLang="zh-CN" sz="2400" b="0" dirty="0">
                <a:latin typeface="宋体" pitchFamily="2" charset="-122"/>
              </a:rPr>
              <a:t>  Maps</a:t>
            </a:r>
            <a:r>
              <a:rPr lang="zh-CN" altLang="en-US" sz="2400" b="0" dirty="0">
                <a:latin typeface="宋体" pitchFamily="2" charset="-122"/>
              </a:rPr>
              <a:t>　    內存印象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 err="1">
                <a:latin typeface="宋体" pitchFamily="2" charset="-122"/>
              </a:rPr>
              <a:t>Statm</a:t>
            </a:r>
            <a:r>
              <a:rPr lang="zh-CN" altLang="en-US" sz="2400" b="0" dirty="0">
                <a:latin typeface="宋体" pitchFamily="2" charset="-122"/>
              </a:rPr>
              <a:t>　　 进程內存狀态信息 </a:t>
            </a:r>
            <a:br>
              <a:rPr lang="zh-CN" altLang="en-US" sz="2400" b="0" dirty="0">
                <a:latin typeface="宋体" pitchFamily="2" charset="-122"/>
              </a:rPr>
            </a:br>
            <a:r>
              <a:rPr lang="zh-CN" altLang="en-US" sz="2400" b="0" dirty="0">
                <a:latin typeface="宋体" pitchFamily="2" charset="-122"/>
              </a:rPr>
              <a:t>  </a:t>
            </a:r>
            <a:r>
              <a:rPr lang="en-US" altLang="zh-CN" sz="2400" b="0" dirty="0">
                <a:latin typeface="宋体" pitchFamily="2" charset="-122"/>
              </a:rPr>
              <a:t>Root</a:t>
            </a:r>
            <a:r>
              <a:rPr lang="zh-CN" altLang="en-US" sz="2400" b="0" dirty="0">
                <a:latin typeface="宋体" pitchFamily="2" charset="-122"/>
              </a:rPr>
              <a:t>　　  链接此进程的</a:t>
            </a:r>
            <a:r>
              <a:rPr lang="en-US" altLang="zh-CN" sz="2400" b="0" dirty="0">
                <a:latin typeface="宋体" pitchFamily="2" charset="-122"/>
              </a:rPr>
              <a:t>root</a:t>
            </a:r>
            <a:r>
              <a:rPr lang="zh-CN" altLang="en-US" sz="2400" b="0" dirty="0">
                <a:latin typeface="宋体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346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PID=2491</a:t>
            </a:r>
            <a:r>
              <a:rPr lang="zh-CN" altLang="en-US" dirty="0" smtClean="0"/>
              <a:t>的子目录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18" y="620688"/>
            <a:ext cx="7127775" cy="59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97" y="943285"/>
            <a:ext cx="597142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</a:rPr>
              <a:t>实现虚拟存储</a:t>
            </a:r>
            <a:r>
              <a:rPr lang="zh-CN" altLang="en-US" sz="2400" smtClean="0"/>
              <a:t>的前提</a:t>
            </a:r>
          </a:p>
          <a:p>
            <a:pPr lvl="1" eaLnBrk="1" hangingPunct="1"/>
            <a:r>
              <a:rPr lang="zh-CN" altLang="en-US" sz="2400" smtClean="0"/>
              <a:t>足够的辅存</a:t>
            </a:r>
          </a:p>
          <a:p>
            <a:pPr lvl="1" eaLnBrk="1" hangingPunct="1"/>
            <a:r>
              <a:rPr lang="zh-CN" altLang="en-US" sz="2400" smtClean="0"/>
              <a:t>适当容量的内存</a:t>
            </a:r>
          </a:p>
          <a:p>
            <a:pPr lvl="1" eaLnBrk="1" hangingPunct="1"/>
            <a:r>
              <a:rPr lang="zh-CN" altLang="en-US" sz="2400" smtClean="0"/>
              <a:t>地址变换机构</a:t>
            </a:r>
          </a:p>
          <a:p>
            <a:pPr eaLnBrk="1" hangingPunct="1"/>
            <a:r>
              <a:rPr lang="zh-CN" altLang="en-US" sz="2400" smtClean="0"/>
              <a:t>虚拟存储的应用</a:t>
            </a:r>
          </a:p>
          <a:p>
            <a:pPr lvl="1" eaLnBrk="1" hangingPunct="1"/>
            <a:r>
              <a:rPr lang="zh-CN" altLang="en-US" sz="2400" smtClean="0"/>
              <a:t>页式虚拟存储</a:t>
            </a:r>
          </a:p>
          <a:p>
            <a:pPr lvl="1" eaLnBrk="1" hangingPunct="1"/>
            <a:r>
              <a:rPr lang="zh-CN" altLang="en-US" sz="2400" smtClean="0"/>
              <a:t>段式虚拟存储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282228"/>
            <a:ext cx="8782694" cy="1077218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cat status </a:t>
            </a:r>
            <a:r>
              <a:rPr lang="zh-CN" altLang="en-US" dirty="0" smtClean="0"/>
              <a:t>命令显示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文件的信息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2" y="692696"/>
            <a:ext cx="7200800" cy="603153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4896296" y="2924944"/>
            <a:ext cx="1008112" cy="2641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7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5254625" cy="584775"/>
          </a:xfrm>
        </p:spPr>
        <p:txBody>
          <a:bodyPr/>
          <a:lstStyle/>
          <a:p>
            <a:r>
              <a:rPr lang="en-US" altLang="zh-CN" dirty="0" err="1" smtClean="0"/>
              <a:t>Pagemap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pagemap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的一组新的接口集合，允许用户态的程序检查页表及相关信息。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/proc/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pagemap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这个文件允许用户进程查看虚拟页映射的物理页。每个虚拟页包含一个</a:t>
            </a:r>
            <a:r>
              <a:rPr lang="en-US" altLang="zh-CN" sz="2400" dirty="0"/>
              <a:t>64</a:t>
            </a:r>
            <a:r>
              <a:rPr lang="zh-CN" altLang="en-US" sz="2400" dirty="0"/>
              <a:t>位的值。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/proc/</a:t>
            </a:r>
            <a:r>
              <a:rPr lang="en-US" altLang="zh-CN" sz="2400" dirty="0" err="1" smtClean="0"/>
              <a:t>kpagecount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这个文件包含一个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64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位值，该值表示每个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被映射的次数，通过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PFN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索引。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/proc/</a:t>
            </a:r>
            <a:r>
              <a:rPr lang="en-US" altLang="zh-CN" sz="2400" dirty="0" err="1" smtClean="0"/>
              <a:t>kpageflags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这个文件包含每一个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64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位的标记集，通过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PFN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索引。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/proc/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pagemap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这个文件允许用户进程查看虚拟页映射的物理页。每个虚拟页包含一个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位的值。</a:t>
            </a:r>
            <a:endParaRPr lang="en-US" altLang="zh-CN" sz="24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Bits 0-54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page frame number(PFN) </a:t>
            </a:r>
            <a:r>
              <a:rPr lang="en-US" dirty="0" smtClean="0"/>
              <a:t>if present</a:t>
            </a:r>
          </a:p>
          <a:p>
            <a:pPr lvl="2"/>
            <a:r>
              <a:rPr lang="en-US" dirty="0" smtClean="0"/>
              <a:t>Bits 0-4:  swap type if swapped</a:t>
            </a:r>
          </a:p>
          <a:p>
            <a:pPr lvl="2"/>
            <a:r>
              <a:rPr lang="en-US" dirty="0" smtClean="0"/>
              <a:t>Bits 5-54: swap offset if swapped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Bits 55-60</a:t>
            </a:r>
            <a:r>
              <a:rPr lang="en-US" dirty="0" smtClean="0"/>
              <a:t>: page shift 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 61</a:t>
            </a:r>
            <a:r>
              <a:rPr lang="en-US" dirty="0" smtClean="0"/>
              <a:t>:   reserved </a:t>
            </a:r>
            <a:r>
              <a:rPr lang="en-US" dirty="0" err="1" smtClean="0"/>
              <a:t>ofr</a:t>
            </a:r>
            <a:r>
              <a:rPr lang="en-US" dirty="0" smtClean="0"/>
              <a:t> future use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 62</a:t>
            </a:r>
            <a:r>
              <a:rPr lang="en-US" dirty="0" smtClean="0"/>
              <a:t>:   page swapped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 63</a:t>
            </a:r>
            <a:r>
              <a:rPr lang="en-US" dirty="0" smtClean="0"/>
              <a:t>:   page present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pagemap</a:t>
            </a:r>
            <a:r>
              <a:rPr lang="zh-CN" altLang="en-US" dirty="0" smtClean="0"/>
              <a:t>查看进程内存情况的步骤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）打开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pagemap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）根据虚拟地址换算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根据</a:t>
            </a:r>
            <a:r>
              <a:rPr lang="en-US" altLang="zh-CN" dirty="0" smtClean="0"/>
              <a:t>P</a:t>
            </a:r>
            <a:r>
              <a:rPr lang="zh-CN" altLang="en-US" dirty="0" smtClean="0"/>
              <a:t>定位（</a:t>
            </a:r>
            <a:r>
              <a:rPr lang="en-US" altLang="zh-CN" dirty="0" smtClean="0"/>
              <a:t>P </a:t>
            </a:r>
            <a:r>
              <a:rPr lang="zh-CN" altLang="en-US" dirty="0" smtClean="0"/>
              <a:t>*</a:t>
            </a:r>
            <a:r>
              <a:rPr lang="en-US" altLang="zh-CN" dirty="0" smtClean="0"/>
              <a:t> 8 byte</a:t>
            </a:r>
            <a:r>
              <a:rPr lang="zh-CN" altLang="en-US" dirty="0" smtClean="0"/>
              <a:t>）到相应的记录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）分析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位值：页框号</a:t>
            </a:r>
            <a:endParaRPr lang="en-US" altLang="zh-CN" dirty="0" smtClean="0"/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828571" cy="53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067"/>
            <a:ext cx="12761905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" y="876409"/>
            <a:ext cx="127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主要内容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内存管理的功能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物理内存管理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smtClean="0"/>
              <a:t>分区存储管理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smtClean="0"/>
              <a:t>覆盖技术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smtClean="0"/>
              <a:t>对换技术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虚拟内存管理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smtClean="0"/>
              <a:t>页式存储管理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smtClean="0"/>
              <a:t>段式存储管理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LINUX</a:t>
            </a:r>
            <a:r>
              <a:rPr lang="zh-CN" altLang="en-US" sz="2400" smtClean="0"/>
              <a:t>存储管理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重点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地址映射概念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虚拟存储概念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页式存储管理原理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251950" cy="584201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存储管理的功能：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）内存分配功能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为程序运行分配足够的内存空间</a:t>
            </a:r>
          </a:p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需要解决的问题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放置策略</a:t>
            </a:r>
          </a:p>
          <a:p>
            <a:pPr lvl="2" eaLnBrk="1" hangingPunct="1"/>
            <a:r>
              <a:rPr lang="zh-CN" altLang="en-US" smtClean="0">
                <a:latin typeface="宋体" pitchFamily="2" charset="-122"/>
              </a:rPr>
              <a:t>程序调入内存时将其放置在哪个</a:t>
            </a:r>
            <a:r>
              <a:rPr lang="en-US" altLang="zh-CN" smtClean="0">
                <a:latin typeface="宋体" pitchFamily="2" charset="-122"/>
              </a:rPr>
              <a:t>/</a:t>
            </a:r>
            <a:r>
              <a:rPr lang="zh-CN" altLang="en-US" smtClean="0">
                <a:latin typeface="宋体" pitchFamily="2" charset="-122"/>
              </a:rPr>
              <a:t>哪些内存区</a:t>
            </a:r>
          </a:p>
          <a:p>
            <a:pPr lvl="1" eaLnBrk="1" hangingPunct="1"/>
            <a:r>
              <a:rPr lang="zh-CN" altLang="en-US" smtClean="0"/>
              <a:t>调入策略</a:t>
            </a:r>
          </a:p>
          <a:p>
            <a:pPr lvl="2" eaLnBrk="1" hangingPunct="1"/>
            <a:r>
              <a:rPr lang="zh-CN" altLang="en-US" smtClean="0"/>
              <a:t>何时把要</a:t>
            </a:r>
            <a:r>
              <a:rPr lang="zh-CN" altLang="en-US" smtClean="0">
                <a:solidFill>
                  <a:srgbClr val="0000FF"/>
                </a:solidFill>
              </a:rPr>
              <a:t>运行的代码</a:t>
            </a:r>
            <a:r>
              <a:rPr lang="zh-CN" altLang="en-US" smtClean="0"/>
              <a:t>和要</a:t>
            </a:r>
            <a:r>
              <a:rPr lang="zh-CN" altLang="en-US" smtClean="0">
                <a:solidFill>
                  <a:srgbClr val="0000FF"/>
                </a:solidFill>
              </a:rPr>
              <a:t>访问的数据</a:t>
            </a:r>
            <a:r>
              <a:rPr lang="zh-CN" altLang="en-US" smtClean="0"/>
              <a:t>调入内存？</a:t>
            </a:r>
          </a:p>
          <a:p>
            <a:pPr lvl="1" eaLnBrk="1" hangingPunct="1"/>
            <a:r>
              <a:rPr lang="zh-CN" altLang="en-US" smtClean="0"/>
              <a:t>淘汰策略</a:t>
            </a:r>
          </a:p>
          <a:p>
            <a:pPr lvl="2" eaLnBrk="1" hangingPunct="1"/>
            <a:r>
              <a:rPr lang="zh-CN" altLang="en-US" smtClean="0"/>
              <a:t>内存空间不够时，</a:t>
            </a:r>
            <a:r>
              <a:rPr lang="zh-CN" altLang="en-US" smtClean="0">
                <a:solidFill>
                  <a:srgbClr val="0000FF"/>
                </a:solidFill>
              </a:rPr>
              <a:t>迁出</a:t>
            </a:r>
            <a:r>
              <a:rPr lang="zh-CN" altLang="en-US" smtClean="0">
                <a:solidFill>
                  <a:schemeClr val="hlink"/>
                </a:solidFill>
              </a:rPr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/</a:t>
            </a:r>
            <a:r>
              <a:rPr lang="zh-CN" altLang="en-US" smtClean="0">
                <a:solidFill>
                  <a:schemeClr val="hlink"/>
                </a:solidFill>
              </a:rPr>
              <a:t>淘汰）</a:t>
            </a:r>
            <a:r>
              <a:rPr lang="zh-CN" altLang="en-US" smtClean="0"/>
              <a:t>哪些代码或数据以腾出内存空间。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823325" cy="584201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存储管理的功能：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）存储保护功能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保证在内存中的多道程序只能在给定的存储区域内活动并互不干扰。</a:t>
            </a:r>
            <a:endParaRPr lang="zh-CN" altLang="en-US" smtClean="0"/>
          </a:p>
          <a:p>
            <a:pPr lvl="1" eaLnBrk="1" hangingPunct="1"/>
            <a:r>
              <a:rPr lang="zh-CN" altLang="en-US" sz="2400" smtClean="0"/>
              <a:t>防止访问越界</a:t>
            </a:r>
          </a:p>
          <a:p>
            <a:pPr lvl="1" eaLnBrk="1" hangingPunct="1"/>
            <a:r>
              <a:rPr lang="zh-CN" altLang="en-US" sz="2400" smtClean="0"/>
              <a:t>防止访问越权</a:t>
            </a:r>
          </a:p>
          <a:p>
            <a:pPr eaLnBrk="1" hangingPunct="1"/>
            <a:r>
              <a:rPr lang="zh-CN" altLang="en-US" smtClean="0"/>
              <a:t>方法：界址寄存器</a:t>
            </a:r>
          </a:p>
          <a:p>
            <a:pPr lvl="1"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中设置一对</a:t>
            </a:r>
            <a:r>
              <a:rPr lang="zh-CN" altLang="en-US" sz="2400" smtClean="0">
                <a:solidFill>
                  <a:srgbClr val="FF0000"/>
                </a:solidFill>
              </a:rPr>
              <a:t>下限寄存器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上限寄存器</a:t>
            </a:r>
            <a:r>
              <a:rPr lang="zh-CN" altLang="en-US" sz="2400" smtClean="0"/>
              <a:t>存放程序在内存中的</a:t>
            </a:r>
            <a:r>
              <a:rPr lang="zh-CN" altLang="en-US" sz="2400" smtClean="0">
                <a:solidFill>
                  <a:srgbClr val="FF0000"/>
                </a:solidFill>
              </a:rPr>
              <a:t>下限地址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上限地址</a:t>
            </a:r>
          </a:p>
          <a:p>
            <a:pPr lvl="2" eaLnBrk="1" hangingPunct="1"/>
            <a:r>
              <a:rPr lang="zh-CN" altLang="en-US" sz="2400" smtClean="0"/>
              <a:t>程序访问内存时硬件自动将</a:t>
            </a:r>
            <a:r>
              <a:rPr lang="zh-CN" altLang="en-US" sz="2400" smtClean="0">
                <a:solidFill>
                  <a:srgbClr val="FF0000"/>
                </a:solidFill>
              </a:rPr>
              <a:t>目的地址</a:t>
            </a:r>
            <a:r>
              <a:rPr lang="zh-CN" altLang="en-US" sz="2400" smtClean="0"/>
              <a:t>与</a:t>
            </a:r>
            <a:r>
              <a:rPr lang="zh-CN" altLang="en-US" sz="2400" smtClean="0">
                <a:solidFill>
                  <a:schemeClr val="hlink"/>
                </a:solidFill>
              </a:rPr>
              <a:t>下限寄存器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chemeClr val="hlink"/>
                </a:solidFill>
              </a:rPr>
              <a:t>上限寄存器</a:t>
            </a:r>
            <a:r>
              <a:rPr lang="zh-CN" altLang="en-US" sz="2400" smtClean="0"/>
              <a:t>中存放的地址界限比较，判断是否越界。</a:t>
            </a:r>
          </a:p>
          <a:p>
            <a:pPr lvl="1" eaLnBrk="1" hangingPunct="1"/>
            <a:r>
              <a:rPr lang="zh-CN" altLang="en-US" sz="2400" smtClean="0">
                <a:solidFill>
                  <a:srgbClr val="FF3300"/>
                </a:solidFill>
              </a:rPr>
              <a:t>基址</a:t>
            </a:r>
            <a:r>
              <a:rPr lang="zh-CN" altLang="en-US" sz="2400" smtClean="0">
                <a:solidFill>
                  <a:srgbClr val="FF0000"/>
                </a:solidFill>
              </a:rPr>
              <a:t>寄存器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限长寄存器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44145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6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44038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39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0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1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2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3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4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5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6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7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8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49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0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1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3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4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5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6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7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8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59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0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1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2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3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4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5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6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7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8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69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0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1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2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3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4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5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6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7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8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79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0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1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2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3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4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5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6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7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8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89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0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1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2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3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4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5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6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7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8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099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0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1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2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3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4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5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6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7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8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09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0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1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2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3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4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5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6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7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8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19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0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1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2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3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4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5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6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7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8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29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0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1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2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3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4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5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6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7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8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39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0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1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2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3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44144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44037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物理内存管理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物理内存管理方法</a:t>
            </a:r>
          </a:p>
          <a:p>
            <a:pPr lvl="1" eaLnBrk="1" hangingPunct="1"/>
            <a:r>
              <a:rPr lang="zh-CN" altLang="en-US" dirty="0" smtClean="0"/>
              <a:t>单一区存储管理（不分区存储管理）</a:t>
            </a:r>
          </a:p>
          <a:p>
            <a:pPr lvl="1" eaLnBrk="1" hangingPunct="1"/>
            <a:r>
              <a:rPr lang="zh-CN" altLang="en-US" dirty="0" smtClean="0"/>
              <a:t>分区存储管理</a:t>
            </a:r>
          </a:p>
          <a:p>
            <a:pPr lvl="1" eaLnBrk="1" hangingPunct="1"/>
            <a:r>
              <a:rPr lang="zh-CN" altLang="en-US" dirty="0" smtClean="0"/>
              <a:t>内存覆盖技术</a:t>
            </a:r>
          </a:p>
          <a:p>
            <a:pPr lvl="1" eaLnBrk="1" hangingPunct="1"/>
            <a:r>
              <a:rPr lang="zh-CN" altLang="en-US" dirty="0" smtClean="0"/>
              <a:t>内存交换技术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765925" cy="57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单一区存储管理（不分区存储管理）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/>
              <a:t>用户区</a:t>
            </a:r>
            <a:r>
              <a:rPr lang="zh-CN" altLang="en-US" smtClean="0">
                <a:solidFill>
                  <a:srgbClr val="FF0000"/>
                </a:solidFill>
              </a:rPr>
              <a:t>不分区</a:t>
            </a:r>
            <a:r>
              <a:rPr lang="zh-CN" altLang="en-US" smtClean="0"/>
              <a:t>，完全被一个程序占用。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例如：</a:t>
            </a:r>
            <a:r>
              <a:rPr lang="en-US" altLang="zh-CN" smtClean="0"/>
              <a:t>DOS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优点</a:t>
            </a:r>
          </a:p>
          <a:p>
            <a:pPr lvl="1" eaLnBrk="1" hangingPunct="1"/>
            <a:r>
              <a:rPr lang="zh-CN" altLang="en-US" smtClean="0"/>
              <a:t>简单，不需复杂硬件支持，适于单用户单任务</a:t>
            </a:r>
            <a:r>
              <a:rPr lang="en-US" altLang="zh-CN" smtClean="0"/>
              <a:t>OS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缺点</a:t>
            </a:r>
          </a:p>
          <a:p>
            <a:pPr lvl="1" eaLnBrk="1" hangingPunct="1"/>
            <a:r>
              <a:rPr lang="zh-CN" altLang="en-US" smtClean="0"/>
              <a:t>程序运行占用整个内存，即使小程序也是如此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内存浪费</a:t>
            </a:r>
            <a:r>
              <a:rPr lang="zh-CN" altLang="en-US" smtClean="0"/>
              <a:t>，利用率低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分区存储管理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定义</a:t>
            </a:r>
          </a:p>
          <a:p>
            <a:pPr lvl="1" algn="just" eaLnBrk="1" hangingPunct="1"/>
            <a:r>
              <a:rPr lang="zh-CN" altLang="en-US" smtClean="0">
                <a:latin typeface="宋体" pitchFamily="2" charset="-122"/>
              </a:rPr>
              <a:t>把用户区内存划分为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若干</a:t>
            </a:r>
            <a:r>
              <a:rPr lang="zh-CN" altLang="en-US" smtClean="0">
                <a:latin typeface="宋体" pitchFamily="2" charset="-122"/>
              </a:rPr>
              <a:t>大小不等的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分区</a:t>
            </a:r>
            <a:r>
              <a:rPr lang="zh-CN" altLang="en-US" smtClean="0">
                <a:latin typeface="宋体" pitchFamily="2" charset="-122"/>
              </a:rPr>
              <a:t>，供不同程序使用。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最简单的存储管理</a:t>
            </a:r>
            <a:r>
              <a:rPr lang="en-US" altLang="zh-CN" smtClean="0">
                <a:latin typeface="宋体" pitchFamily="2" charset="-122"/>
              </a:rPr>
              <a:t>,</a:t>
            </a:r>
            <a:r>
              <a:rPr lang="zh-CN" altLang="en-US" smtClean="0">
                <a:latin typeface="宋体" pitchFamily="2" charset="-122"/>
              </a:rPr>
              <a:t>适合单用户单任务系统。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分类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固定分区</a:t>
            </a:r>
          </a:p>
          <a:p>
            <a:pPr lvl="1" eaLnBrk="1" hangingPunct="1"/>
            <a:r>
              <a:rPr lang="zh-CN" altLang="en-US" smtClean="0"/>
              <a:t>动态分区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固定分区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/>
              <a:t>把内存</a:t>
            </a:r>
            <a:r>
              <a:rPr lang="zh-CN" altLang="en-US" smtClean="0">
                <a:solidFill>
                  <a:srgbClr val="FF0000"/>
                </a:solidFill>
              </a:rPr>
              <a:t>固定地</a:t>
            </a:r>
            <a:r>
              <a:rPr lang="zh-CN" altLang="en-US" smtClean="0"/>
              <a:t>划分为若干个大小不等的分区供各个程序使用。每个分区的</a:t>
            </a:r>
            <a:r>
              <a:rPr lang="zh-CN" altLang="en-US" smtClean="0">
                <a:solidFill>
                  <a:srgbClr val="FF0000"/>
                </a:solidFill>
              </a:rPr>
              <a:t>大小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位置</a:t>
            </a:r>
            <a:r>
              <a:rPr lang="zh-CN" altLang="en-US" smtClean="0"/>
              <a:t>都固定，系统运行期间不再重新划分。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分区表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记录分区的位置、大小和使用标志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03" y="908720"/>
            <a:ext cx="8248189" cy="5616624"/>
          </a:xfrm>
          <a:prstGeom prst="rect">
            <a:avLst/>
          </a:prstGeom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固定分区的例子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个分区的例子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分区表</a:t>
            </a:r>
          </a:p>
          <a:p>
            <a:pPr lvl="1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859432"/>
            <a:ext cx="7993063" cy="54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固定分区的例子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个分区的例子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分区表</a:t>
            </a:r>
          </a:p>
          <a:p>
            <a:pPr lvl="1"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个程序在占用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固定分区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使用特点</a:t>
            </a:r>
          </a:p>
          <a:p>
            <a:pPr lvl="1" eaLnBrk="1" hangingPunct="1"/>
            <a:r>
              <a:rPr lang="zh-CN" altLang="en-US" dirty="0" smtClean="0"/>
              <a:t>在程序装入前，内存已被分区，不再改变。</a:t>
            </a:r>
          </a:p>
          <a:p>
            <a:pPr lvl="1" eaLnBrk="1" hangingPunct="1"/>
            <a:r>
              <a:rPr lang="zh-CN" altLang="en-US" dirty="0" smtClean="0"/>
              <a:t>每个分区大小不同，适应不同大小的程序。</a:t>
            </a:r>
          </a:p>
          <a:p>
            <a:pPr lvl="1" eaLnBrk="1" hangingPunct="1"/>
            <a:r>
              <a:rPr lang="zh-CN" altLang="en-US" dirty="0" smtClean="0"/>
              <a:t>系统要维护</a:t>
            </a:r>
            <a:r>
              <a:rPr lang="zh-CN" altLang="en-US" dirty="0" smtClean="0">
                <a:solidFill>
                  <a:srgbClr val="FF0000"/>
                </a:solidFill>
              </a:rPr>
              <a:t>分区表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OS/360</a:t>
            </a:r>
            <a:r>
              <a:rPr lang="zh-CN" altLang="en-US" dirty="0" smtClean="0"/>
              <a:t>采用了固定分区方法。 </a:t>
            </a:r>
          </a:p>
          <a:p>
            <a:pPr lvl="2" eaLnBrk="1" hangingPunct="1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FF3300"/>
                </a:solidFill>
              </a:rPr>
              <a:t>具有固定任务数的多道程序系统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11377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8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11270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1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2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3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4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5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6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7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8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79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0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1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2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3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4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5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6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7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8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89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0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1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2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3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4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5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6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7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8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299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0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1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2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3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4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5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6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7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8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09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0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1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2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3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4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5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6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7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8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19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0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1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2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3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4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5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6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7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8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29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0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1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2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3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4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5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6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7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8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39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0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1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2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3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4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5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6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7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8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49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0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1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2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3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4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5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6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7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8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59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0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1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2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3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4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5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6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7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8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69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0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1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2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3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4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5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1376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11269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1.</a:t>
            </a: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存储管理的功能</a:t>
            </a:r>
            <a:endParaRPr lang="zh-CN" altLang="en-US" sz="3600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固定分区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固定分区的缺点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浪费</a:t>
            </a:r>
            <a:r>
              <a:rPr lang="zh-CN" altLang="en-US" b="1" dirty="0" smtClean="0">
                <a:solidFill>
                  <a:srgbClr val="FF0000"/>
                </a:solidFill>
              </a:rPr>
              <a:t>内存：</a:t>
            </a:r>
            <a:r>
              <a:rPr lang="zh-CN" altLang="en-US" dirty="0" smtClean="0"/>
              <a:t>程序比所在分区小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大程序</a:t>
            </a:r>
            <a:r>
              <a:rPr lang="zh-CN" altLang="en-US" dirty="0">
                <a:solidFill>
                  <a:srgbClr val="FF0000"/>
                </a:solidFill>
              </a:rPr>
              <a:t>无法</a:t>
            </a:r>
            <a:r>
              <a:rPr lang="zh-CN" altLang="en-US" dirty="0" smtClean="0">
                <a:solidFill>
                  <a:srgbClr val="FF0000"/>
                </a:solidFill>
              </a:rPr>
              <a:t>运行：</a:t>
            </a:r>
            <a:r>
              <a:rPr lang="zh-CN" altLang="en-US" dirty="0" smtClean="0"/>
              <a:t>程序比最大分区大，无法装入</a:t>
            </a:r>
          </a:p>
          <a:p>
            <a:pPr eaLnBrk="1" hangingPunct="1"/>
            <a:r>
              <a:rPr lang="zh-CN" altLang="en-US" b="0" dirty="0" smtClean="0"/>
              <a:t>建议</a:t>
            </a:r>
          </a:p>
          <a:p>
            <a:pPr lvl="2" eaLnBrk="1" hangingPunct="1"/>
            <a:r>
              <a:rPr lang="zh-CN" altLang="en-US" dirty="0" smtClean="0"/>
              <a:t>根据</a:t>
            </a:r>
            <a:r>
              <a:rPr lang="zh-CN" altLang="en-US" b="1" dirty="0" smtClean="0">
                <a:solidFill>
                  <a:srgbClr val="FF0000"/>
                </a:solidFill>
              </a:rPr>
              <a:t>分区表</a:t>
            </a:r>
            <a:r>
              <a:rPr lang="zh-CN" altLang="en-US" dirty="0" smtClean="0"/>
              <a:t>安排程序</a:t>
            </a:r>
            <a:r>
              <a:rPr lang="zh-CN" altLang="en-US" b="1" dirty="0" smtClean="0">
                <a:solidFill>
                  <a:srgbClr val="FF0000"/>
                </a:solidFill>
              </a:rPr>
              <a:t>装入顺序</a:t>
            </a:r>
            <a:r>
              <a:rPr lang="zh-CN" altLang="en-US" dirty="0" smtClean="0"/>
              <a:t>，使每个程序都能找到合适的分区运行。</a:t>
            </a:r>
          </a:p>
          <a:p>
            <a:pPr lvl="2" eaLnBrk="1" hangingPunct="1"/>
            <a:r>
              <a:rPr lang="zh-CN" altLang="en-US" dirty="0" smtClean="0"/>
              <a:t>当程序的大小、个数、装入顺序等都</a:t>
            </a:r>
            <a:r>
              <a:rPr lang="zh-CN" altLang="en-US" b="1" dirty="0" smtClean="0">
                <a:solidFill>
                  <a:srgbClr val="FF0000"/>
                </a:solidFill>
              </a:rPr>
              <a:t>固定</a:t>
            </a:r>
            <a:r>
              <a:rPr lang="zh-CN" altLang="en-US" dirty="0" smtClean="0"/>
              <a:t>时，内存使用</a:t>
            </a:r>
            <a:r>
              <a:rPr lang="zh-CN" altLang="en-US" b="1" dirty="0" smtClean="0">
                <a:solidFill>
                  <a:srgbClr val="FF0000"/>
                </a:solidFill>
              </a:rPr>
              <a:t>效率很高</a:t>
            </a:r>
            <a:r>
              <a:rPr lang="zh-CN" altLang="en-US" dirty="0" smtClean="0"/>
              <a:t>。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动态分区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    </a:t>
            </a:r>
          </a:p>
          <a:p>
            <a:pPr lvl="1" eaLnBrk="1" hangingPunct="1"/>
            <a:r>
              <a:rPr lang="zh-CN" altLang="en-US" dirty="0" smtClean="0"/>
              <a:t>在程序</a:t>
            </a:r>
            <a:r>
              <a:rPr lang="zh-CN" altLang="en-US" dirty="0" smtClean="0">
                <a:solidFill>
                  <a:srgbClr val="0000FF"/>
                </a:solidFill>
              </a:rPr>
              <a:t>装入时</a:t>
            </a:r>
            <a:r>
              <a:rPr lang="zh-CN" altLang="en-US" dirty="0" smtClean="0"/>
              <a:t>创建分区，使分区的大小刚好与程序的大小相等。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dirty="0" smtClean="0"/>
              <a:t>特点</a:t>
            </a:r>
          </a:p>
          <a:p>
            <a:pPr lvl="1" eaLnBrk="1" hangingPunct="1">
              <a:buFont typeface="Wingdings" pitchFamily="2" charset="2"/>
              <a:buChar char="p"/>
            </a:pPr>
            <a:r>
              <a:rPr lang="zh-CN" altLang="en-US" dirty="0" smtClean="0"/>
              <a:t>分区动态建立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动态分区例子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1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20K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2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16k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3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24k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4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30K</a:t>
            </a:r>
            <a:r>
              <a:rPr lang="zh-CN" altLang="en-US" sz="2400" smtClean="0">
                <a:latin typeface="宋体" pitchFamily="2" charset="-122"/>
              </a:rPr>
              <a:t>）</a:t>
            </a:r>
          </a:p>
        </p:txBody>
      </p:sp>
      <p:sp>
        <p:nvSpPr>
          <p:cNvPr id="53252" name="Text Box 16"/>
          <p:cNvSpPr txBox="1">
            <a:spLocks noChangeArrowheads="1"/>
          </p:cNvSpPr>
          <p:nvPr/>
        </p:nvSpPr>
        <p:spPr bwMode="auto">
          <a:xfrm>
            <a:off x="935038" y="5564188"/>
            <a:ext cx="20875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内存初始状态</a:t>
            </a:r>
          </a:p>
        </p:txBody>
      </p:sp>
      <p:sp>
        <p:nvSpPr>
          <p:cNvPr id="588841" name="Text Box 41"/>
          <p:cNvSpPr txBox="1">
            <a:spLocks noChangeArrowheads="1"/>
          </p:cNvSpPr>
          <p:nvPr/>
        </p:nvSpPr>
        <p:spPr bwMode="auto">
          <a:xfrm>
            <a:off x="3454400" y="5564188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动态划分分区</a:t>
            </a:r>
          </a:p>
        </p:txBody>
      </p:sp>
      <p:sp>
        <p:nvSpPr>
          <p:cNvPr id="588866" name="Text Box 66"/>
          <p:cNvSpPr txBox="1">
            <a:spLocks noChangeArrowheads="1"/>
          </p:cNvSpPr>
          <p:nvPr/>
        </p:nvSpPr>
        <p:spPr bwMode="auto">
          <a:xfrm>
            <a:off x="7134225" y="5300663"/>
            <a:ext cx="2622550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程序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运行完；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程序撤出收回内存</a:t>
            </a:r>
          </a:p>
        </p:txBody>
      </p:sp>
      <p:sp>
        <p:nvSpPr>
          <p:cNvPr id="53255" name="Rectangle 67"/>
          <p:cNvSpPr>
            <a:spLocks noChangeArrowheads="1"/>
          </p:cNvSpPr>
          <p:nvPr/>
        </p:nvSpPr>
        <p:spPr bwMode="auto">
          <a:xfrm>
            <a:off x="935038" y="1500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53256" name="Rectangle 68"/>
          <p:cNvSpPr>
            <a:spLocks noChangeArrowheads="1"/>
          </p:cNvSpPr>
          <p:nvPr/>
        </p:nvSpPr>
        <p:spPr bwMode="auto">
          <a:xfrm>
            <a:off x="647700" y="1500188"/>
            <a:ext cx="2232025" cy="37512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684213" y="1525588"/>
            <a:ext cx="2159000" cy="719137"/>
            <a:chOff x="431" y="961"/>
            <a:chExt cx="1360" cy="453"/>
          </a:xfrm>
        </p:grpSpPr>
        <p:sp>
          <p:nvSpPr>
            <p:cNvPr id="53341" name="Rectangle 70"/>
            <p:cNvSpPr>
              <a:spLocks noChangeArrowheads="1"/>
            </p:cNvSpPr>
            <p:nvPr/>
          </p:nvSpPr>
          <p:spPr bwMode="auto">
            <a:xfrm>
              <a:off x="431" y="961"/>
              <a:ext cx="1360" cy="453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42" name="Text Box 71"/>
            <p:cNvSpPr txBox="1">
              <a:spLocks noChangeArrowheads="1"/>
            </p:cNvSpPr>
            <p:nvPr/>
          </p:nvSpPr>
          <p:spPr bwMode="auto">
            <a:xfrm>
              <a:off x="681" y="1036"/>
              <a:ext cx="90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操作系统</a:t>
              </a:r>
            </a:p>
          </p:txBody>
        </p:sp>
      </p:grpSp>
      <p:sp>
        <p:nvSpPr>
          <p:cNvPr id="53258" name="Text Box 97"/>
          <p:cNvSpPr txBox="1">
            <a:spLocks noChangeArrowheads="1"/>
          </p:cNvSpPr>
          <p:nvPr/>
        </p:nvSpPr>
        <p:spPr bwMode="auto">
          <a:xfrm>
            <a:off x="1227138" y="4784725"/>
            <a:ext cx="1077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空闲区</a:t>
            </a:r>
          </a:p>
        </p:txBody>
      </p:sp>
      <p:sp>
        <p:nvSpPr>
          <p:cNvPr id="53259" name="Text Box 98"/>
          <p:cNvSpPr txBox="1">
            <a:spLocks noChangeArrowheads="1"/>
          </p:cNvSpPr>
          <p:nvPr/>
        </p:nvSpPr>
        <p:spPr bwMode="auto">
          <a:xfrm>
            <a:off x="173038" y="1317625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0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42863" y="2066925"/>
            <a:ext cx="2836862" cy="396875"/>
            <a:chOff x="27" y="1302"/>
            <a:chExt cx="1787" cy="250"/>
          </a:xfrm>
        </p:grpSpPr>
        <p:sp>
          <p:nvSpPr>
            <p:cNvPr id="53339" name="Line 69"/>
            <p:cNvSpPr>
              <a:spLocks noChangeShapeType="1"/>
            </p:cNvSpPr>
            <p:nvPr/>
          </p:nvSpPr>
          <p:spPr bwMode="auto">
            <a:xfrm flipV="1">
              <a:off x="408" y="1433"/>
              <a:ext cx="140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Text Box 99"/>
            <p:cNvSpPr txBox="1">
              <a:spLocks noChangeArrowheads="1"/>
            </p:cNvSpPr>
            <p:nvPr/>
          </p:nvSpPr>
          <p:spPr bwMode="auto">
            <a:xfrm>
              <a:off x="27" y="1302"/>
              <a:ext cx="43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30k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3261" name="Rectangle 105"/>
          <p:cNvSpPr>
            <a:spLocks noChangeArrowheads="1"/>
          </p:cNvSpPr>
          <p:nvPr/>
        </p:nvSpPr>
        <p:spPr bwMode="auto">
          <a:xfrm>
            <a:off x="4089400" y="15081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3819525" y="2287588"/>
            <a:ext cx="2159000" cy="533400"/>
            <a:chOff x="419" y="1597"/>
            <a:chExt cx="1360" cy="336"/>
          </a:xfrm>
        </p:grpSpPr>
        <p:sp>
          <p:nvSpPr>
            <p:cNvPr id="53336" name="Rectangle 113"/>
            <p:cNvSpPr>
              <a:spLocks noChangeArrowheads="1"/>
            </p:cNvSpPr>
            <p:nvPr/>
          </p:nvSpPr>
          <p:spPr bwMode="auto">
            <a:xfrm>
              <a:off x="577" y="1597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7" name="Rectangle 114"/>
            <p:cNvSpPr>
              <a:spLocks noChangeArrowheads="1"/>
            </p:cNvSpPr>
            <p:nvPr/>
          </p:nvSpPr>
          <p:spPr bwMode="auto">
            <a:xfrm>
              <a:off x="419" y="1613"/>
              <a:ext cx="1360" cy="320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8" name="Text Box 115"/>
            <p:cNvSpPr txBox="1">
              <a:spLocks noChangeArrowheads="1"/>
            </p:cNvSpPr>
            <p:nvPr/>
          </p:nvSpPr>
          <p:spPr bwMode="auto">
            <a:xfrm>
              <a:off x="484" y="1616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1</a:t>
              </a:r>
              <a:r>
                <a:rPr lang="zh-CN" altLang="en-US" sz="2400"/>
                <a:t>（</a:t>
              </a:r>
              <a:r>
                <a:rPr lang="en-US" altLang="zh-CN" sz="2400"/>
                <a:t>20K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3819525" y="2847975"/>
            <a:ext cx="2159000" cy="457200"/>
            <a:chOff x="408" y="1844"/>
            <a:chExt cx="1360" cy="288"/>
          </a:xfrm>
        </p:grpSpPr>
        <p:sp>
          <p:nvSpPr>
            <p:cNvPr id="53333" name="Rectangle 117"/>
            <p:cNvSpPr>
              <a:spLocks noChangeArrowheads="1"/>
            </p:cNvSpPr>
            <p:nvPr/>
          </p:nvSpPr>
          <p:spPr bwMode="auto">
            <a:xfrm>
              <a:off x="566" y="1869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4" name="Rectangle 118"/>
            <p:cNvSpPr>
              <a:spLocks noChangeArrowheads="1"/>
            </p:cNvSpPr>
            <p:nvPr/>
          </p:nvSpPr>
          <p:spPr bwMode="auto">
            <a:xfrm>
              <a:off x="408" y="1885"/>
              <a:ext cx="1360" cy="196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5" name="Text Box 119"/>
            <p:cNvSpPr txBox="1">
              <a:spLocks noChangeArrowheads="1"/>
            </p:cNvSpPr>
            <p:nvPr/>
          </p:nvSpPr>
          <p:spPr bwMode="auto">
            <a:xfrm>
              <a:off x="473" y="1844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2</a:t>
              </a:r>
              <a:r>
                <a:rPr lang="zh-CN" altLang="en-US" sz="2400"/>
                <a:t>（</a:t>
              </a:r>
              <a:r>
                <a:rPr lang="en-US" altLang="zh-CN" sz="2400"/>
                <a:t>16K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3835400" y="3275013"/>
            <a:ext cx="2159000" cy="655637"/>
            <a:chOff x="363" y="2232"/>
            <a:chExt cx="1360" cy="413"/>
          </a:xfrm>
        </p:grpSpPr>
        <p:sp>
          <p:nvSpPr>
            <p:cNvPr id="53330" name="Rectangle 121"/>
            <p:cNvSpPr>
              <a:spLocks noChangeArrowheads="1"/>
            </p:cNvSpPr>
            <p:nvPr/>
          </p:nvSpPr>
          <p:spPr bwMode="auto">
            <a:xfrm>
              <a:off x="521" y="223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1" name="Rectangle 122"/>
            <p:cNvSpPr>
              <a:spLocks noChangeArrowheads="1"/>
            </p:cNvSpPr>
            <p:nvPr/>
          </p:nvSpPr>
          <p:spPr bwMode="auto">
            <a:xfrm>
              <a:off x="363" y="2248"/>
              <a:ext cx="1360" cy="397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32" name="Text Box 123"/>
            <p:cNvSpPr txBox="1">
              <a:spLocks noChangeArrowheads="1"/>
            </p:cNvSpPr>
            <p:nvPr/>
          </p:nvSpPr>
          <p:spPr bwMode="auto">
            <a:xfrm>
              <a:off x="428" y="2284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3</a:t>
              </a:r>
              <a:r>
                <a:rPr lang="zh-CN" altLang="en-US" sz="2400"/>
                <a:t>（</a:t>
              </a:r>
              <a:r>
                <a:rPr lang="en-US" altLang="zh-CN" sz="2400"/>
                <a:t>24K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3822700" y="3960813"/>
            <a:ext cx="2159000" cy="709612"/>
            <a:chOff x="363" y="2523"/>
            <a:chExt cx="1360" cy="447"/>
          </a:xfrm>
        </p:grpSpPr>
        <p:sp>
          <p:nvSpPr>
            <p:cNvPr id="53327" name="Rectangle 125"/>
            <p:cNvSpPr>
              <a:spLocks noChangeArrowheads="1"/>
            </p:cNvSpPr>
            <p:nvPr/>
          </p:nvSpPr>
          <p:spPr bwMode="auto">
            <a:xfrm>
              <a:off x="521" y="2523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28" name="Rectangle 126"/>
            <p:cNvSpPr>
              <a:spLocks noChangeArrowheads="1"/>
            </p:cNvSpPr>
            <p:nvPr/>
          </p:nvSpPr>
          <p:spPr bwMode="auto">
            <a:xfrm>
              <a:off x="363" y="2539"/>
              <a:ext cx="1360" cy="431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29" name="Text Box 127"/>
            <p:cNvSpPr txBox="1">
              <a:spLocks noChangeArrowheads="1"/>
            </p:cNvSpPr>
            <p:nvPr/>
          </p:nvSpPr>
          <p:spPr bwMode="auto">
            <a:xfrm>
              <a:off x="428" y="2597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4</a:t>
              </a:r>
              <a:r>
                <a:rPr lang="zh-CN" altLang="en-US" sz="2400"/>
                <a:t>（</a:t>
              </a:r>
              <a:r>
                <a:rPr lang="en-US" altLang="zh-CN" sz="2400"/>
                <a:t>30K</a:t>
              </a:r>
              <a:r>
                <a:rPr lang="zh-CN" altLang="en-US" sz="2400"/>
                <a:t>）</a:t>
              </a:r>
            </a:p>
          </p:txBody>
        </p:sp>
      </p:grpSp>
      <p:sp>
        <p:nvSpPr>
          <p:cNvPr id="588928" name="Line 128"/>
          <p:cNvSpPr>
            <a:spLocks noChangeShapeType="1"/>
          </p:cNvSpPr>
          <p:nvPr/>
        </p:nvSpPr>
        <p:spPr bwMode="auto">
          <a:xfrm flipV="1">
            <a:off x="3802063" y="3252788"/>
            <a:ext cx="22320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74"/>
          <p:cNvGrpSpPr>
            <a:grpSpLocks/>
          </p:cNvGrpSpPr>
          <p:nvPr/>
        </p:nvGrpSpPr>
        <p:grpSpPr bwMode="auto">
          <a:xfrm>
            <a:off x="3197225" y="2673350"/>
            <a:ext cx="2817813" cy="396875"/>
            <a:chOff x="2014" y="1684"/>
            <a:chExt cx="1775" cy="250"/>
          </a:xfrm>
        </p:grpSpPr>
        <p:sp>
          <p:nvSpPr>
            <p:cNvPr id="53325" name="Line 111"/>
            <p:cNvSpPr>
              <a:spLocks noChangeShapeType="1"/>
            </p:cNvSpPr>
            <p:nvPr/>
          </p:nvSpPr>
          <p:spPr bwMode="auto">
            <a:xfrm flipV="1">
              <a:off x="2383" y="1802"/>
              <a:ext cx="140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Text Box 134"/>
            <p:cNvSpPr txBox="1">
              <a:spLocks noChangeArrowheads="1"/>
            </p:cNvSpPr>
            <p:nvPr/>
          </p:nvSpPr>
          <p:spPr bwMode="auto">
            <a:xfrm>
              <a:off x="2014" y="1684"/>
              <a:ext cx="43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50k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8935" name="Text Box 135"/>
          <p:cNvSpPr txBox="1">
            <a:spLocks noChangeArrowheads="1"/>
          </p:cNvSpPr>
          <p:nvPr/>
        </p:nvSpPr>
        <p:spPr bwMode="auto">
          <a:xfrm>
            <a:off x="3197225" y="3076575"/>
            <a:ext cx="6842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66k</a:t>
            </a:r>
          </a:p>
        </p:txBody>
      </p:sp>
      <p:grpSp>
        <p:nvGrpSpPr>
          <p:cNvPr id="9" name="Group 175"/>
          <p:cNvGrpSpPr>
            <a:grpSpLocks/>
          </p:cNvGrpSpPr>
          <p:nvPr/>
        </p:nvGrpSpPr>
        <p:grpSpPr bwMode="auto">
          <a:xfrm>
            <a:off x="3197225" y="3752850"/>
            <a:ext cx="2825750" cy="396875"/>
            <a:chOff x="2014" y="2364"/>
            <a:chExt cx="1780" cy="250"/>
          </a:xfrm>
        </p:grpSpPr>
        <p:sp>
          <p:nvSpPr>
            <p:cNvPr id="53323" name="Line 129"/>
            <p:cNvSpPr>
              <a:spLocks noChangeShapeType="1"/>
            </p:cNvSpPr>
            <p:nvPr/>
          </p:nvSpPr>
          <p:spPr bwMode="auto">
            <a:xfrm flipV="1">
              <a:off x="2388" y="2492"/>
              <a:ext cx="140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Text Box 136"/>
            <p:cNvSpPr txBox="1">
              <a:spLocks noChangeArrowheads="1"/>
            </p:cNvSpPr>
            <p:nvPr/>
          </p:nvSpPr>
          <p:spPr bwMode="auto">
            <a:xfrm>
              <a:off x="2014" y="2364"/>
              <a:ext cx="43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90k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176"/>
          <p:cNvGrpSpPr>
            <a:grpSpLocks/>
          </p:cNvGrpSpPr>
          <p:nvPr/>
        </p:nvGrpSpPr>
        <p:grpSpPr bwMode="auto">
          <a:xfrm>
            <a:off x="3052763" y="4502150"/>
            <a:ext cx="2994025" cy="396875"/>
            <a:chOff x="1923" y="2836"/>
            <a:chExt cx="1886" cy="250"/>
          </a:xfrm>
        </p:grpSpPr>
        <p:sp>
          <p:nvSpPr>
            <p:cNvPr id="53321" name="Line 130"/>
            <p:cNvSpPr>
              <a:spLocks noChangeShapeType="1"/>
            </p:cNvSpPr>
            <p:nvPr/>
          </p:nvSpPr>
          <p:spPr bwMode="auto">
            <a:xfrm flipV="1">
              <a:off x="2403" y="2957"/>
              <a:ext cx="140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Text Box 137"/>
            <p:cNvSpPr txBox="1">
              <a:spLocks noChangeArrowheads="1"/>
            </p:cNvSpPr>
            <p:nvPr/>
          </p:nvSpPr>
          <p:spPr bwMode="auto">
            <a:xfrm>
              <a:off x="1923" y="2836"/>
              <a:ext cx="52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120k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179"/>
          <p:cNvGrpSpPr>
            <a:grpSpLocks/>
          </p:cNvGrpSpPr>
          <p:nvPr/>
        </p:nvGrpSpPr>
        <p:grpSpPr bwMode="auto">
          <a:xfrm>
            <a:off x="3052763" y="1325563"/>
            <a:ext cx="2981325" cy="4127500"/>
            <a:chOff x="1923" y="835"/>
            <a:chExt cx="1878" cy="2600"/>
          </a:xfrm>
        </p:grpSpPr>
        <p:sp>
          <p:nvSpPr>
            <p:cNvPr id="53311" name="Text Box 132"/>
            <p:cNvSpPr txBox="1">
              <a:spLocks noChangeArrowheads="1"/>
            </p:cNvSpPr>
            <p:nvPr/>
          </p:nvSpPr>
          <p:spPr bwMode="auto">
            <a:xfrm>
              <a:off x="2096" y="835"/>
              <a:ext cx="34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0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53312" name="Group 177"/>
            <p:cNvGrpSpPr>
              <a:grpSpLocks/>
            </p:cNvGrpSpPr>
            <p:nvPr/>
          </p:nvGrpSpPr>
          <p:grpSpPr bwMode="auto">
            <a:xfrm>
              <a:off x="2014" y="950"/>
              <a:ext cx="1787" cy="2363"/>
              <a:chOff x="2014" y="950"/>
              <a:chExt cx="1787" cy="2363"/>
            </a:xfrm>
          </p:grpSpPr>
          <p:sp>
            <p:nvSpPr>
              <p:cNvPr id="53314" name="Rectangle 106"/>
              <p:cNvSpPr>
                <a:spLocks noChangeArrowheads="1"/>
              </p:cNvSpPr>
              <p:nvPr/>
            </p:nvSpPr>
            <p:spPr bwMode="auto">
              <a:xfrm>
                <a:off x="2395" y="950"/>
                <a:ext cx="1406" cy="2363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3315" name="Line 107"/>
              <p:cNvSpPr>
                <a:spLocks noChangeShapeType="1"/>
              </p:cNvSpPr>
              <p:nvPr/>
            </p:nvSpPr>
            <p:spPr bwMode="auto">
              <a:xfrm flipV="1">
                <a:off x="2395" y="1438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316" name="Group 108"/>
              <p:cNvGrpSpPr>
                <a:grpSpLocks/>
              </p:cNvGrpSpPr>
              <p:nvPr/>
            </p:nvGrpSpPr>
            <p:grpSpPr bwMode="auto">
              <a:xfrm>
                <a:off x="2418" y="966"/>
                <a:ext cx="1360" cy="453"/>
                <a:chOff x="431" y="961"/>
                <a:chExt cx="1360" cy="453"/>
              </a:xfrm>
            </p:grpSpPr>
            <p:sp>
              <p:nvSpPr>
                <p:cNvPr id="53319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1" y="961"/>
                  <a:ext cx="1360" cy="453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320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81" y="1036"/>
                  <a:ext cx="906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操作系统</a:t>
                  </a:r>
                </a:p>
              </p:txBody>
            </p:sp>
          </p:grpSp>
          <p:sp>
            <p:nvSpPr>
              <p:cNvPr id="53317" name="Text Box 131"/>
              <p:cNvSpPr txBox="1">
                <a:spLocks noChangeArrowheads="1"/>
              </p:cNvSpPr>
              <p:nvPr/>
            </p:nvSpPr>
            <p:spPr bwMode="auto">
              <a:xfrm>
                <a:off x="2760" y="3019"/>
                <a:ext cx="67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2"/>
                    </a:solidFill>
                  </a:rPr>
                  <a:t>空闲区</a:t>
                </a:r>
              </a:p>
            </p:txBody>
          </p:sp>
          <p:sp>
            <p:nvSpPr>
              <p:cNvPr id="53318" name="Text Box 133"/>
              <p:cNvSpPr txBox="1">
                <a:spLocks noChangeArrowheads="1"/>
              </p:cNvSpPr>
              <p:nvPr/>
            </p:nvSpPr>
            <p:spPr bwMode="auto">
              <a:xfrm>
                <a:off x="2014" y="1307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30k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3313" name="Text Box 138"/>
            <p:cNvSpPr txBox="1">
              <a:spLocks noChangeArrowheads="1"/>
            </p:cNvSpPr>
            <p:nvPr/>
          </p:nvSpPr>
          <p:spPr bwMode="auto">
            <a:xfrm>
              <a:off x="1923" y="3185"/>
              <a:ext cx="52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128k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146"/>
          <p:cNvGrpSpPr>
            <a:grpSpLocks/>
          </p:cNvGrpSpPr>
          <p:nvPr/>
        </p:nvGrpSpPr>
        <p:grpSpPr bwMode="auto">
          <a:xfrm>
            <a:off x="7246938" y="2289175"/>
            <a:ext cx="2159000" cy="533400"/>
            <a:chOff x="419" y="1597"/>
            <a:chExt cx="1360" cy="336"/>
          </a:xfrm>
        </p:grpSpPr>
        <p:sp>
          <p:nvSpPr>
            <p:cNvPr id="53308" name="Rectangle 147"/>
            <p:cNvSpPr>
              <a:spLocks noChangeArrowheads="1"/>
            </p:cNvSpPr>
            <p:nvPr/>
          </p:nvSpPr>
          <p:spPr bwMode="auto">
            <a:xfrm>
              <a:off x="577" y="1597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09" name="Rectangle 148"/>
            <p:cNvSpPr>
              <a:spLocks noChangeArrowheads="1"/>
            </p:cNvSpPr>
            <p:nvPr/>
          </p:nvSpPr>
          <p:spPr bwMode="auto">
            <a:xfrm>
              <a:off x="419" y="1613"/>
              <a:ext cx="1360" cy="320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10" name="Text Box 149"/>
            <p:cNvSpPr txBox="1">
              <a:spLocks noChangeArrowheads="1"/>
            </p:cNvSpPr>
            <p:nvPr/>
          </p:nvSpPr>
          <p:spPr bwMode="auto">
            <a:xfrm>
              <a:off x="484" y="1616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1</a:t>
              </a:r>
              <a:r>
                <a:rPr lang="zh-CN" altLang="en-US" sz="2400"/>
                <a:t>（</a:t>
              </a:r>
              <a:r>
                <a:rPr lang="en-US" altLang="zh-CN" sz="2400"/>
                <a:t>20K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15" name="Group 154"/>
          <p:cNvGrpSpPr>
            <a:grpSpLocks/>
          </p:cNvGrpSpPr>
          <p:nvPr/>
        </p:nvGrpSpPr>
        <p:grpSpPr bwMode="auto">
          <a:xfrm>
            <a:off x="7262813" y="3276600"/>
            <a:ext cx="2159000" cy="655638"/>
            <a:chOff x="363" y="2232"/>
            <a:chExt cx="1360" cy="413"/>
          </a:xfrm>
        </p:grpSpPr>
        <p:sp>
          <p:nvSpPr>
            <p:cNvPr id="53305" name="Rectangle 155"/>
            <p:cNvSpPr>
              <a:spLocks noChangeArrowheads="1"/>
            </p:cNvSpPr>
            <p:nvPr/>
          </p:nvSpPr>
          <p:spPr bwMode="auto">
            <a:xfrm>
              <a:off x="521" y="223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06" name="Rectangle 156"/>
            <p:cNvSpPr>
              <a:spLocks noChangeArrowheads="1"/>
            </p:cNvSpPr>
            <p:nvPr/>
          </p:nvSpPr>
          <p:spPr bwMode="auto">
            <a:xfrm>
              <a:off x="363" y="2248"/>
              <a:ext cx="1360" cy="397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3307" name="Text Box 157"/>
            <p:cNvSpPr txBox="1">
              <a:spLocks noChangeArrowheads="1"/>
            </p:cNvSpPr>
            <p:nvPr/>
          </p:nvSpPr>
          <p:spPr bwMode="auto">
            <a:xfrm>
              <a:off x="428" y="2284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3</a:t>
              </a:r>
              <a:r>
                <a:rPr lang="zh-CN" altLang="en-US" sz="2400"/>
                <a:t>（</a:t>
              </a:r>
              <a:r>
                <a:rPr lang="en-US" altLang="zh-CN" sz="2400"/>
                <a:t>24K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16" name="Group 181"/>
          <p:cNvGrpSpPr>
            <a:grpSpLocks/>
          </p:cNvGrpSpPr>
          <p:nvPr/>
        </p:nvGrpSpPr>
        <p:grpSpPr bwMode="auto">
          <a:xfrm>
            <a:off x="6478588" y="1327150"/>
            <a:ext cx="2995612" cy="4127500"/>
            <a:chOff x="4081" y="836"/>
            <a:chExt cx="1887" cy="2600"/>
          </a:xfrm>
        </p:grpSpPr>
        <p:grpSp>
          <p:nvGrpSpPr>
            <p:cNvPr id="53278" name="Group 180"/>
            <p:cNvGrpSpPr>
              <a:grpSpLocks/>
            </p:cNvGrpSpPr>
            <p:nvPr/>
          </p:nvGrpSpPr>
          <p:grpSpPr bwMode="auto">
            <a:xfrm>
              <a:off x="4081" y="836"/>
              <a:ext cx="1887" cy="2478"/>
              <a:chOff x="4081" y="836"/>
              <a:chExt cx="1887" cy="2478"/>
            </a:xfrm>
          </p:grpSpPr>
          <p:sp>
            <p:nvSpPr>
              <p:cNvPr id="53280" name="Rectangle 139"/>
              <p:cNvSpPr>
                <a:spLocks noChangeArrowheads="1"/>
              </p:cNvSpPr>
              <p:nvPr/>
            </p:nvSpPr>
            <p:spPr bwMode="auto">
              <a:xfrm>
                <a:off x="4690" y="951"/>
                <a:ext cx="182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3281" name="Rectangle 140"/>
              <p:cNvSpPr>
                <a:spLocks noChangeArrowheads="1"/>
              </p:cNvSpPr>
              <p:nvPr/>
            </p:nvSpPr>
            <p:spPr bwMode="auto">
              <a:xfrm>
                <a:off x="4554" y="951"/>
                <a:ext cx="1406" cy="2363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3282" name="Line 141"/>
              <p:cNvSpPr>
                <a:spLocks noChangeShapeType="1"/>
              </p:cNvSpPr>
              <p:nvPr/>
            </p:nvSpPr>
            <p:spPr bwMode="auto">
              <a:xfrm flipV="1">
                <a:off x="4554" y="1439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83" name="Group 142"/>
              <p:cNvGrpSpPr>
                <a:grpSpLocks/>
              </p:cNvGrpSpPr>
              <p:nvPr/>
            </p:nvGrpSpPr>
            <p:grpSpPr bwMode="auto">
              <a:xfrm>
                <a:off x="4577" y="967"/>
                <a:ext cx="1360" cy="453"/>
                <a:chOff x="431" y="961"/>
                <a:chExt cx="1360" cy="453"/>
              </a:xfrm>
            </p:grpSpPr>
            <p:sp>
              <p:nvSpPr>
                <p:cNvPr id="533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" y="961"/>
                  <a:ext cx="1360" cy="453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304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81" y="1036"/>
                  <a:ext cx="906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操作系统</a:t>
                  </a:r>
                </a:p>
              </p:txBody>
            </p:sp>
          </p:grpSp>
          <p:sp>
            <p:nvSpPr>
              <p:cNvPr id="53284" name="Line 145"/>
              <p:cNvSpPr>
                <a:spLocks noChangeShapeType="1"/>
              </p:cNvSpPr>
              <p:nvPr/>
            </p:nvSpPr>
            <p:spPr bwMode="auto">
              <a:xfrm flipV="1">
                <a:off x="4542" y="1803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85" name="Group 150"/>
              <p:cNvGrpSpPr>
                <a:grpSpLocks/>
              </p:cNvGrpSpPr>
              <p:nvPr/>
            </p:nvGrpSpPr>
            <p:grpSpPr bwMode="auto">
              <a:xfrm>
                <a:off x="4565" y="1795"/>
                <a:ext cx="1360" cy="288"/>
                <a:chOff x="408" y="1844"/>
                <a:chExt cx="1360" cy="288"/>
              </a:xfrm>
            </p:grpSpPr>
            <p:sp>
              <p:nvSpPr>
                <p:cNvPr id="53300" name="Rectangle 151"/>
                <p:cNvSpPr>
                  <a:spLocks noChangeArrowheads="1"/>
                </p:cNvSpPr>
                <p:nvPr/>
              </p:nvSpPr>
              <p:spPr bwMode="auto">
                <a:xfrm>
                  <a:off x="566" y="1869"/>
                  <a:ext cx="182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30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08" y="1885"/>
                  <a:ext cx="1360" cy="196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302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73" y="1844"/>
                  <a:ext cx="1179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程序</a:t>
                  </a:r>
                  <a:r>
                    <a:rPr lang="en-US" altLang="zh-CN" sz="2400"/>
                    <a:t>2</a:t>
                  </a:r>
                  <a:r>
                    <a:rPr lang="zh-CN" altLang="en-US" sz="2400"/>
                    <a:t>（</a:t>
                  </a:r>
                  <a:r>
                    <a:rPr lang="en-US" altLang="zh-CN" sz="2400"/>
                    <a:t>16K</a:t>
                  </a:r>
                  <a:r>
                    <a:rPr lang="zh-CN" altLang="en-US" sz="2400"/>
                    <a:t>）</a:t>
                  </a:r>
                </a:p>
              </p:txBody>
            </p:sp>
          </p:grpSp>
          <p:grpSp>
            <p:nvGrpSpPr>
              <p:cNvPr id="53286" name="Group 158"/>
              <p:cNvGrpSpPr>
                <a:grpSpLocks/>
              </p:cNvGrpSpPr>
              <p:nvPr/>
            </p:nvGrpSpPr>
            <p:grpSpPr bwMode="auto">
              <a:xfrm>
                <a:off x="4567" y="2496"/>
                <a:ext cx="1360" cy="447"/>
                <a:chOff x="363" y="2523"/>
                <a:chExt cx="1360" cy="447"/>
              </a:xfrm>
            </p:grpSpPr>
            <p:sp>
              <p:nvSpPr>
                <p:cNvPr id="53297" name="Rectangle 159"/>
                <p:cNvSpPr>
                  <a:spLocks noChangeArrowheads="1"/>
                </p:cNvSpPr>
                <p:nvPr/>
              </p:nvSpPr>
              <p:spPr bwMode="auto">
                <a:xfrm>
                  <a:off x="521" y="2523"/>
                  <a:ext cx="182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298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3" y="2539"/>
                  <a:ext cx="1360" cy="431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3299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28" y="2597"/>
                  <a:ext cx="1179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程序</a:t>
                  </a:r>
                  <a:r>
                    <a:rPr lang="en-US" altLang="zh-CN" sz="2400"/>
                    <a:t>4</a:t>
                  </a:r>
                  <a:r>
                    <a:rPr lang="zh-CN" altLang="en-US" sz="2400"/>
                    <a:t>（</a:t>
                  </a:r>
                  <a:r>
                    <a:rPr lang="en-US" altLang="zh-CN" sz="2400"/>
                    <a:t>30K</a:t>
                  </a:r>
                  <a:r>
                    <a:rPr lang="zh-CN" altLang="en-US" sz="2400"/>
                    <a:t>）</a:t>
                  </a:r>
                </a:p>
              </p:txBody>
            </p:sp>
          </p:grpSp>
          <p:sp>
            <p:nvSpPr>
              <p:cNvPr id="53287" name="Line 162"/>
              <p:cNvSpPr>
                <a:spLocks noChangeShapeType="1"/>
              </p:cNvSpPr>
              <p:nvPr/>
            </p:nvSpPr>
            <p:spPr bwMode="auto">
              <a:xfrm flipV="1">
                <a:off x="4554" y="2050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Line 163"/>
              <p:cNvSpPr>
                <a:spLocks noChangeShapeType="1"/>
              </p:cNvSpPr>
              <p:nvPr/>
            </p:nvSpPr>
            <p:spPr bwMode="auto">
              <a:xfrm flipV="1">
                <a:off x="4547" y="2493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Line 164"/>
              <p:cNvSpPr>
                <a:spLocks noChangeShapeType="1"/>
              </p:cNvSpPr>
              <p:nvPr/>
            </p:nvSpPr>
            <p:spPr bwMode="auto">
              <a:xfrm flipV="1">
                <a:off x="4562" y="2958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Text Box 165"/>
              <p:cNvSpPr txBox="1">
                <a:spLocks noChangeArrowheads="1"/>
              </p:cNvSpPr>
              <p:nvPr/>
            </p:nvSpPr>
            <p:spPr bwMode="auto">
              <a:xfrm>
                <a:off x="4919" y="3020"/>
                <a:ext cx="67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2"/>
                    </a:solidFill>
                  </a:rPr>
                  <a:t>空闲区</a:t>
                </a:r>
              </a:p>
            </p:txBody>
          </p:sp>
          <p:sp>
            <p:nvSpPr>
              <p:cNvPr id="53291" name="Text Box 166"/>
              <p:cNvSpPr txBox="1">
                <a:spLocks noChangeArrowheads="1"/>
              </p:cNvSpPr>
              <p:nvPr/>
            </p:nvSpPr>
            <p:spPr bwMode="auto">
              <a:xfrm>
                <a:off x="4254" y="836"/>
                <a:ext cx="34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0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292" name="Text Box 167"/>
              <p:cNvSpPr txBox="1">
                <a:spLocks noChangeArrowheads="1"/>
              </p:cNvSpPr>
              <p:nvPr/>
            </p:nvSpPr>
            <p:spPr bwMode="auto">
              <a:xfrm>
                <a:off x="4172" y="1308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30k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293" name="Text Box 168"/>
              <p:cNvSpPr txBox="1">
                <a:spLocks noChangeArrowheads="1"/>
              </p:cNvSpPr>
              <p:nvPr/>
            </p:nvSpPr>
            <p:spPr bwMode="auto">
              <a:xfrm>
                <a:off x="4172" y="1685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50k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294" name="Text Box 169"/>
              <p:cNvSpPr txBox="1">
                <a:spLocks noChangeArrowheads="1"/>
              </p:cNvSpPr>
              <p:nvPr/>
            </p:nvSpPr>
            <p:spPr bwMode="auto">
              <a:xfrm>
                <a:off x="4172" y="1939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66k</a:t>
                </a:r>
              </a:p>
            </p:txBody>
          </p:sp>
          <p:sp>
            <p:nvSpPr>
              <p:cNvPr id="53295" name="Text Box 170"/>
              <p:cNvSpPr txBox="1">
                <a:spLocks noChangeArrowheads="1"/>
              </p:cNvSpPr>
              <p:nvPr/>
            </p:nvSpPr>
            <p:spPr bwMode="auto">
              <a:xfrm>
                <a:off x="4172" y="2365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90k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296" name="Text Box 171"/>
              <p:cNvSpPr txBox="1">
                <a:spLocks noChangeArrowheads="1"/>
              </p:cNvSpPr>
              <p:nvPr/>
            </p:nvSpPr>
            <p:spPr bwMode="auto">
              <a:xfrm>
                <a:off x="4081" y="2837"/>
                <a:ext cx="52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120k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3279" name="Text Box 172"/>
            <p:cNvSpPr txBox="1">
              <a:spLocks noChangeArrowheads="1"/>
            </p:cNvSpPr>
            <p:nvPr/>
          </p:nvSpPr>
          <p:spPr bwMode="auto">
            <a:xfrm>
              <a:off x="4081" y="3186"/>
              <a:ext cx="52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128k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3275" name="Text Box 178"/>
          <p:cNvSpPr txBox="1">
            <a:spLocks noChangeArrowheads="1"/>
          </p:cNvSpPr>
          <p:nvPr/>
        </p:nvSpPr>
        <p:spPr bwMode="auto">
          <a:xfrm>
            <a:off x="-125413" y="5049838"/>
            <a:ext cx="82867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128k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8984" name="Text Box 184"/>
          <p:cNvSpPr txBox="1">
            <a:spLocks noChangeArrowheads="1"/>
          </p:cNvSpPr>
          <p:nvPr/>
        </p:nvSpPr>
        <p:spPr bwMode="auto">
          <a:xfrm>
            <a:off x="7920038" y="3416300"/>
            <a:ext cx="1077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空闲区</a:t>
            </a:r>
          </a:p>
        </p:txBody>
      </p:sp>
      <p:sp>
        <p:nvSpPr>
          <p:cNvPr id="588985" name="Text Box 185"/>
          <p:cNvSpPr txBox="1">
            <a:spLocks noChangeArrowheads="1"/>
          </p:cNvSpPr>
          <p:nvPr/>
        </p:nvSpPr>
        <p:spPr bwMode="auto">
          <a:xfrm>
            <a:off x="7953375" y="2328863"/>
            <a:ext cx="107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空闲区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41" grpId="0"/>
      <p:bldP spid="588866" grpId="0"/>
      <p:bldP spid="588928" grpId="0" animBg="1"/>
      <p:bldP spid="588935" grpId="0"/>
      <p:bldP spid="588984" grpId="0"/>
      <p:bldP spid="5889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动态分区存在的问题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1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20K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2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16k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3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24k</a:t>
            </a:r>
            <a:r>
              <a:rPr lang="zh-CN" altLang="en-US" sz="2400" smtClean="0">
                <a:latin typeface="宋体" pitchFamily="2" charset="-122"/>
              </a:rPr>
              <a:t>）</a:t>
            </a:r>
            <a:r>
              <a:rPr lang="en-US" altLang="zh-CN" sz="2400" smtClean="0">
                <a:latin typeface="宋体" pitchFamily="2" charset="-122"/>
              </a:rPr>
              <a:t>;</a:t>
            </a:r>
            <a:r>
              <a:rPr lang="zh-CN" altLang="en-US" sz="2400" smtClean="0">
                <a:latin typeface="宋体" pitchFamily="2" charset="-122"/>
              </a:rPr>
              <a:t>程序</a:t>
            </a:r>
            <a:r>
              <a:rPr lang="en-US" altLang="zh-CN" sz="2400" smtClean="0">
                <a:latin typeface="宋体" pitchFamily="2" charset="-122"/>
              </a:rPr>
              <a:t>4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宋体" pitchFamily="2" charset="-122"/>
              </a:rPr>
              <a:t>30K</a:t>
            </a:r>
            <a:r>
              <a:rPr lang="zh-CN" altLang="en-US" sz="2400" smtClean="0">
                <a:latin typeface="宋体" pitchFamily="2" charset="-122"/>
              </a:rPr>
              <a:t>）</a:t>
            </a:r>
          </a:p>
        </p:txBody>
      </p:sp>
      <p:sp>
        <p:nvSpPr>
          <p:cNvPr id="54276" name="Text Box 66"/>
          <p:cNvSpPr txBox="1">
            <a:spLocks noChangeArrowheads="1"/>
          </p:cNvSpPr>
          <p:nvPr/>
        </p:nvSpPr>
        <p:spPr bwMode="auto">
          <a:xfrm>
            <a:off x="1195388" y="5300663"/>
            <a:ext cx="2622550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程序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运行完；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程序撤出收回内存</a:t>
            </a:r>
          </a:p>
        </p:txBody>
      </p:sp>
      <p:grpSp>
        <p:nvGrpSpPr>
          <p:cNvPr id="54277" name="组合 146"/>
          <p:cNvGrpSpPr>
            <a:grpSpLocks/>
          </p:cNvGrpSpPr>
          <p:nvPr/>
        </p:nvGrpSpPr>
        <p:grpSpPr bwMode="auto">
          <a:xfrm>
            <a:off x="539750" y="1327150"/>
            <a:ext cx="2995613" cy="4127500"/>
            <a:chOff x="539718" y="1327150"/>
            <a:chExt cx="2995612" cy="4127500"/>
          </a:xfrm>
        </p:grpSpPr>
        <p:grpSp>
          <p:nvGrpSpPr>
            <p:cNvPr id="54322" name="Group 181"/>
            <p:cNvGrpSpPr>
              <a:grpSpLocks/>
            </p:cNvGrpSpPr>
            <p:nvPr/>
          </p:nvGrpSpPr>
          <p:grpSpPr bwMode="auto">
            <a:xfrm>
              <a:off x="539718" y="1327150"/>
              <a:ext cx="2995612" cy="4127500"/>
              <a:chOff x="4081" y="836"/>
              <a:chExt cx="1887" cy="2600"/>
            </a:xfrm>
          </p:grpSpPr>
          <p:grpSp>
            <p:nvGrpSpPr>
              <p:cNvPr id="54325" name="Group 180"/>
              <p:cNvGrpSpPr>
                <a:grpSpLocks/>
              </p:cNvGrpSpPr>
              <p:nvPr/>
            </p:nvGrpSpPr>
            <p:grpSpPr bwMode="auto">
              <a:xfrm>
                <a:off x="4081" y="836"/>
                <a:ext cx="1887" cy="2478"/>
                <a:chOff x="4081" y="836"/>
                <a:chExt cx="1887" cy="2478"/>
              </a:xfrm>
            </p:grpSpPr>
            <p:sp>
              <p:nvSpPr>
                <p:cNvPr id="543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4690" y="951"/>
                  <a:ext cx="182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54" y="951"/>
                  <a:ext cx="1406" cy="2363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29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554" y="1439"/>
                  <a:ext cx="1406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30" name="Group 142"/>
                <p:cNvGrpSpPr>
                  <a:grpSpLocks/>
                </p:cNvGrpSpPr>
                <p:nvPr/>
              </p:nvGrpSpPr>
              <p:grpSpPr bwMode="auto">
                <a:xfrm>
                  <a:off x="4577" y="967"/>
                  <a:ext cx="1360" cy="453"/>
                  <a:chOff x="431" y="961"/>
                  <a:chExt cx="1360" cy="453"/>
                </a:xfrm>
              </p:grpSpPr>
              <p:sp>
                <p:nvSpPr>
                  <p:cNvPr id="5435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961"/>
                    <a:ext cx="1360" cy="453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</a:pPr>
                    <a:endParaRPr lang="zh-CN" altLang="en-US"/>
                  </a:p>
                </p:txBody>
              </p:sp>
              <p:sp>
                <p:nvSpPr>
                  <p:cNvPr id="54351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1" y="1036"/>
                    <a:ext cx="906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/>
                      <a:t>操作系统</a:t>
                    </a:r>
                  </a:p>
                </p:txBody>
              </p:sp>
            </p:grpSp>
            <p:sp>
              <p:nvSpPr>
                <p:cNvPr id="5433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4542" y="1803"/>
                  <a:ext cx="1406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32" name="Group 150"/>
                <p:cNvGrpSpPr>
                  <a:grpSpLocks/>
                </p:cNvGrpSpPr>
                <p:nvPr/>
              </p:nvGrpSpPr>
              <p:grpSpPr bwMode="auto">
                <a:xfrm>
                  <a:off x="4565" y="1795"/>
                  <a:ext cx="1360" cy="288"/>
                  <a:chOff x="408" y="1844"/>
                  <a:chExt cx="1360" cy="288"/>
                </a:xfrm>
              </p:grpSpPr>
              <p:sp>
                <p:nvSpPr>
                  <p:cNvPr id="5434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66" y="1869"/>
                    <a:ext cx="182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</a:pPr>
                    <a:endParaRPr lang="zh-CN" altLang="en-US"/>
                  </a:p>
                </p:txBody>
              </p:sp>
              <p:sp>
                <p:nvSpPr>
                  <p:cNvPr id="543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08" y="1885"/>
                    <a:ext cx="1360" cy="196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</a:pPr>
                    <a:endParaRPr lang="zh-CN" altLang="en-US"/>
                  </a:p>
                </p:txBody>
              </p:sp>
              <p:sp>
                <p:nvSpPr>
                  <p:cNvPr id="54349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" y="1844"/>
                    <a:ext cx="1179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/>
                      <a:t>程序</a:t>
                    </a:r>
                    <a:r>
                      <a:rPr lang="en-US" altLang="zh-CN" sz="2400"/>
                      <a:t>2</a:t>
                    </a:r>
                    <a:r>
                      <a:rPr lang="zh-CN" altLang="en-US" sz="2400"/>
                      <a:t>（</a:t>
                    </a:r>
                    <a:r>
                      <a:rPr lang="en-US" altLang="zh-CN" sz="2400"/>
                      <a:t>16K</a:t>
                    </a:r>
                    <a:r>
                      <a:rPr lang="zh-CN" altLang="en-US" sz="2400"/>
                      <a:t>）</a:t>
                    </a:r>
                  </a:p>
                </p:txBody>
              </p:sp>
            </p:grpSp>
            <p:grpSp>
              <p:nvGrpSpPr>
                <p:cNvPr id="54333" name="Group 158"/>
                <p:cNvGrpSpPr>
                  <a:grpSpLocks/>
                </p:cNvGrpSpPr>
                <p:nvPr/>
              </p:nvGrpSpPr>
              <p:grpSpPr bwMode="auto">
                <a:xfrm>
                  <a:off x="4567" y="2496"/>
                  <a:ext cx="1360" cy="447"/>
                  <a:chOff x="363" y="2523"/>
                  <a:chExt cx="1360" cy="447"/>
                </a:xfrm>
              </p:grpSpPr>
              <p:sp>
                <p:nvSpPr>
                  <p:cNvPr id="54344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2523"/>
                    <a:ext cx="182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</a:pPr>
                    <a:endParaRPr lang="zh-CN" altLang="en-US"/>
                  </a:p>
                </p:txBody>
              </p:sp>
              <p:sp>
                <p:nvSpPr>
                  <p:cNvPr id="5434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2539"/>
                    <a:ext cx="1360" cy="431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</a:pPr>
                    <a:endParaRPr lang="zh-CN" altLang="en-US"/>
                  </a:p>
                </p:txBody>
              </p:sp>
              <p:sp>
                <p:nvSpPr>
                  <p:cNvPr id="54346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" y="2597"/>
                    <a:ext cx="1179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/>
                      <a:t>程序</a:t>
                    </a:r>
                    <a:r>
                      <a:rPr lang="en-US" altLang="zh-CN" sz="2400"/>
                      <a:t>4</a:t>
                    </a:r>
                    <a:r>
                      <a:rPr lang="zh-CN" altLang="en-US" sz="2400"/>
                      <a:t>（</a:t>
                    </a:r>
                    <a:r>
                      <a:rPr lang="en-US" altLang="zh-CN" sz="2400"/>
                      <a:t>30K</a:t>
                    </a:r>
                    <a:r>
                      <a:rPr lang="zh-CN" altLang="en-US" sz="2400"/>
                      <a:t>）</a:t>
                    </a:r>
                  </a:p>
                </p:txBody>
              </p:sp>
            </p:grpSp>
            <p:sp>
              <p:nvSpPr>
                <p:cNvPr id="54334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554" y="2050"/>
                  <a:ext cx="1406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4547" y="2493"/>
                  <a:ext cx="1406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4562" y="2958"/>
                  <a:ext cx="1406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7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919" y="3020"/>
                  <a:ext cx="679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chemeClr val="tx2"/>
                      </a:solidFill>
                    </a:rPr>
                    <a:t>空闲区</a:t>
                  </a:r>
                </a:p>
              </p:txBody>
            </p:sp>
            <p:sp>
              <p:nvSpPr>
                <p:cNvPr id="5433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254" y="836"/>
                  <a:ext cx="349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0</a:t>
                  </a:r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433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172" y="1308"/>
                  <a:ext cx="431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30k</a:t>
                  </a:r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4340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4172" y="1685"/>
                  <a:ext cx="431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50k</a:t>
                  </a:r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434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172" y="1939"/>
                  <a:ext cx="431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66k</a:t>
                  </a:r>
                </a:p>
              </p:txBody>
            </p:sp>
            <p:sp>
              <p:nvSpPr>
                <p:cNvPr id="543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172" y="2365"/>
                  <a:ext cx="431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90k</a:t>
                  </a:r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434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081" y="2837"/>
                  <a:ext cx="522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120k</a:t>
                  </a:r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54326" name="Text Box 172"/>
              <p:cNvSpPr txBox="1">
                <a:spLocks noChangeArrowheads="1"/>
              </p:cNvSpPr>
              <p:nvPr/>
            </p:nvSpPr>
            <p:spPr bwMode="auto">
              <a:xfrm>
                <a:off x="4081" y="3186"/>
                <a:ext cx="52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128k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4323" name="Text Box 184"/>
            <p:cNvSpPr txBox="1">
              <a:spLocks noChangeArrowheads="1"/>
            </p:cNvSpPr>
            <p:nvPr/>
          </p:nvSpPr>
          <p:spPr bwMode="auto">
            <a:xfrm>
              <a:off x="1897040" y="3416300"/>
              <a:ext cx="107791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空闲区</a:t>
              </a:r>
            </a:p>
          </p:txBody>
        </p:sp>
        <p:sp>
          <p:nvSpPr>
            <p:cNvPr id="54324" name="Text Box 185"/>
            <p:cNvSpPr txBox="1">
              <a:spLocks noChangeArrowheads="1"/>
            </p:cNvSpPr>
            <p:nvPr/>
          </p:nvSpPr>
          <p:spPr bwMode="auto">
            <a:xfrm>
              <a:off x="1930377" y="2328863"/>
              <a:ext cx="10779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空闲区</a:t>
              </a:r>
            </a:p>
          </p:txBody>
        </p:sp>
      </p:grp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3900488" y="1535113"/>
            <a:ext cx="1851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>
                <a:latin typeface="宋体" pitchFamily="2" charset="-122"/>
              </a:rPr>
              <a:t>程序</a:t>
            </a:r>
            <a:r>
              <a:rPr lang="en-US" altLang="zh-CN">
                <a:latin typeface="宋体" pitchFamily="2" charset="-122"/>
              </a:rPr>
              <a:t>5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solidFill>
                  <a:srgbClr val="FF0066"/>
                </a:solidFill>
                <a:latin typeface="宋体" pitchFamily="2" charset="-122"/>
              </a:rPr>
              <a:t>22K</a:t>
            </a:r>
            <a:r>
              <a:rPr lang="zh-CN" altLang="en-US">
                <a:latin typeface="宋体" pitchFamily="2" charset="-122"/>
              </a:rPr>
              <a:t>）</a:t>
            </a:r>
            <a:endParaRPr lang="zh-CN" altLang="en-US"/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3897313" y="1885950"/>
            <a:ext cx="1851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>
                <a:latin typeface="宋体" pitchFamily="2" charset="-122"/>
              </a:rPr>
              <a:t>程序</a:t>
            </a:r>
            <a:r>
              <a:rPr lang="en-US" altLang="zh-CN">
                <a:latin typeface="宋体" pitchFamily="2" charset="-122"/>
              </a:rPr>
              <a:t>6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solidFill>
                  <a:srgbClr val="FF0066"/>
                </a:solidFill>
                <a:latin typeface="宋体" pitchFamily="2" charset="-122"/>
              </a:rPr>
              <a:t>17K</a:t>
            </a:r>
            <a:r>
              <a:rPr lang="zh-CN" altLang="en-US">
                <a:latin typeface="宋体" pitchFamily="2" charset="-122"/>
              </a:rPr>
              <a:t>）</a:t>
            </a:r>
            <a:endParaRPr lang="zh-CN" altLang="en-US"/>
          </a:p>
        </p:txBody>
      </p:sp>
      <p:grpSp>
        <p:nvGrpSpPr>
          <p:cNvPr id="8" name="组合 139"/>
          <p:cNvGrpSpPr>
            <a:grpSpLocks/>
          </p:cNvGrpSpPr>
          <p:nvPr/>
        </p:nvGrpSpPr>
        <p:grpSpPr bwMode="auto">
          <a:xfrm>
            <a:off x="5888038" y="2398713"/>
            <a:ext cx="2159000" cy="487362"/>
            <a:chOff x="7246938" y="2289175"/>
            <a:chExt cx="2159000" cy="487363"/>
          </a:xfrm>
        </p:grpSpPr>
        <p:sp>
          <p:nvSpPr>
            <p:cNvPr id="54319" name="Rectangle 147"/>
            <p:cNvSpPr>
              <a:spLocks noChangeArrowheads="1"/>
            </p:cNvSpPr>
            <p:nvPr/>
          </p:nvSpPr>
          <p:spPr bwMode="auto">
            <a:xfrm>
              <a:off x="7497763" y="2289175"/>
              <a:ext cx="2889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4320" name="Rectangle 148"/>
            <p:cNvSpPr>
              <a:spLocks noChangeArrowheads="1"/>
            </p:cNvSpPr>
            <p:nvPr/>
          </p:nvSpPr>
          <p:spPr bwMode="auto">
            <a:xfrm>
              <a:off x="7246938" y="2314575"/>
              <a:ext cx="2159000" cy="411163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4321" name="Text Box 149"/>
            <p:cNvSpPr txBox="1">
              <a:spLocks noChangeArrowheads="1"/>
            </p:cNvSpPr>
            <p:nvPr/>
          </p:nvSpPr>
          <p:spPr bwMode="auto">
            <a:xfrm>
              <a:off x="7350126" y="2319338"/>
              <a:ext cx="187166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6</a:t>
              </a:r>
              <a:r>
                <a:rPr lang="zh-CN" altLang="en-US" sz="2400"/>
                <a:t>（</a:t>
              </a:r>
              <a:r>
                <a:rPr lang="en-US" altLang="zh-CN" sz="2400"/>
                <a:t>17K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9" name="组合 133"/>
          <p:cNvGrpSpPr>
            <a:grpSpLocks/>
          </p:cNvGrpSpPr>
          <p:nvPr/>
        </p:nvGrpSpPr>
        <p:grpSpPr bwMode="auto">
          <a:xfrm>
            <a:off x="5897563" y="3338513"/>
            <a:ext cx="2159000" cy="608012"/>
            <a:chOff x="5829520" y="3306763"/>
            <a:chExt cx="2159000" cy="608615"/>
          </a:xfrm>
        </p:grpSpPr>
        <p:sp>
          <p:nvSpPr>
            <p:cNvPr id="54317" name="Rectangle 156"/>
            <p:cNvSpPr>
              <a:spLocks noChangeArrowheads="1"/>
            </p:cNvSpPr>
            <p:nvPr/>
          </p:nvSpPr>
          <p:spPr bwMode="auto">
            <a:xfrm>
              <a:off x="5829520" y="3306763"/>
              <a:ext cx="2159000" cy="608615"/>
            </a:xfrm>
            <a:prstGeom prst="rect">
              <a:avLst/>
            </a:prstGeom>
            <a:solidFill>
              <a:srgbClr val="B2B2B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54318" name="Text Box 157"/>
            <p:cNvSpPr txBox="1">
              <a:spLocks noChangeArrowheads="1"/>
            </p:cNvSpPr>
            <p:nvPr/>
          </p:nvSpPr>
          <p:spPr bwMode="auto">
            <a:xfrm>
              <a:off x="6026344" y="3357562"/>
              <a:ext cx="187166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程序</a:t>
              </a:r>
              <a:r>
                <a:rPr lang="en-US" altLang="zh-CN" sz="2400"/>
                <a:t>5</a:t>
              </a:r>
              <a:r>
                <a:rPr lang="zh-CN" altLang="en-US" sz="2400"/>
                <a:t>（</a:t>
              </a:r>
              <a:r>
                <a:rPr lang="en-US" altLang="zh-CN" sz="2400"/>
                <a:t>22K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10" name="Group 181"/>
          <p:cNvGrpSpPr>
            <a:grpSpLocks/>
          </p:cNvGrpSpPr>
          <p:nvPr/>
        </p:nvGrpSpPr>
        <p:grpSpPr bwMode="auto">
          <a:xfrm>
            <a:off x="5116513" y="1325563"/>
            <a:ext cx="2995612" cy="4127500"/>
            <a:chOff x="4081" y="836"/>
            <a:chExt cx="1887" cy="2600"/>
          </a:xfrm>
        </p:grpSpPr>
        <p:grpSp>
          <p:nvGrpSpPr>
            <p:cNvPr id="54290" name="Group 180"/>
            <p:cNvGrpSpPr>
              <a:grpSpLocks/>
            </p:cNvGrpSpPr>
            <p:nvPr/>
          </p:nvGrpSpPr>
          <p:grpSpPr bwMode="auto">
            <a:xfrm>
              <a:off x="4081" y="836"/>
              <a:ext cx="1887" cy="2478"/>
              <a:chOff x="4081" y="836"/>
              <a:chExt cx="1887" cy="2478"/>
            </a:xfrm>
          </p:grpSpPr>
          <p:sp>
            <p:nvSpPr>
              <p:cNvPr id="54292" name="Rectangle 139"/>
              <p:cNvSpPr>
                <a:spLocks noChangeArrowheads="1"/>
              </p:cNvSpPr>
              <p:nvPr/>
            </p:nvSpPr>
            <p:spPr bwMode="auto">
              <a:xfrm>
                <a:off x="4690" y="951"/>
                <a:ext cx="182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4293" name="Rectangle 140"/>
              <p:cNvSpPr>
                <a:spLocks noChangeArrowheads="1"/>
              </p:cNvSpPr>
              <p:nvPr/>
            </p:nvSpPr>
            <p:spPr bwMode="auto">
              <a:xfrm>
                <a:off x="4554" y="951"/>
                <a:ext cx="1406" cy="2363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4294" name="Line 141"/>
              <p:cNvSpPr>
                <a:spLocks noChangeShapeType="1"/>
              </p:cNvSpPr>
              <p:nvPr/>
            </p:nvSpPr>
            <p:spPr bwMode="auto">
              <a:xfrm flipV="1">
                <a:off x="4554" y="1439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95" name="Group 142"/>
              <p:cNvGrpSpPr>
                <a:grpSpLocks/>
              </p:cNvGrpSpPr>
              <p:nvPr/>
            </p:nvGrpSpPr>
            <p:grpSpPr bwMode="auto">
              <a:xfrm>
                <a:off x="4577" y="967"/>
                <a:ext cx="1360" cy="453"/>
                <a:chOff x="431" y="961"/>
                <a:chExt cx="1360" cy="453"/>
              </a:xfrm>
            </p:grpSpPr>
            <p:sp>
              <p:nvSpPr>
                <p:cNvPr id="543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" y="961"/>
                  <a:ext cx="1360" cy="453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1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81" y="1036"/>
                  <a:ext cx="906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操作系统</a:t>
                  </a:r>
                </a:p>
              </p:txBody>
            </p:sp>
          </p:grpSp>
          <p:sp>
            <p:nvSpPr>
              <p:cNvPr id="54296" name="Line 145"/>
              <p:cNvSpPr>
                <a:spLocks noChangeShapeType="1"/>
              </p:cNvSpPr>
              <p:nvPr/>
            </p:nvSpPr>
            <p:spPr bwMode="auto">
              <a:xfrm flipV="1">
                <a:off x="4542" y="1803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97" name="Group 150"/>
              <p:cNvGrpSpPr>
                <a:grpSpLocks/>
              </p:cNvGrpSpPr>
              <p:nvPr/>
            </p:nvGrpSpPr>
            <p:grpSpPr bwMode="auto">
              <a:xfrm>
                <a:off x="4565" y="1795"/>
                <a:ext cx="1360" cy="288"/>
                <a:chOff x="408" y="1844"/>
                <a:chExt cx="1360" cy="288"/>
              </a:xfrm>
            </p:grpSpPr>
            <p:sp>
              <p:nvSpPr>
                <p:cNvPr id="54312" name="Rectangle 151"/>
                <p:cNvSpPr>
                  <a:spLocks noChangeArrowheads="1"/>
                </p:cNvSpPr>
                <p:nvPr/>
              </p:nvSpPr>
              <p:spPr bwMode="auto">
                <a:xfrm>
                  <a:off x="566" y="1869"/>
                  <a:ext cx="182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13" name="Rectangle 152"/>
                <p:cNvSpPr>
                  <a:spLocks noChangeArrowheads="1"/>
                </p:cNvSpPr>
                <p:nvPr/>
              </p:nvSpPr>
              <p:spPr bwMode="auto">
                <a:xfrm>
                  <a:off x="408" y="1885"/>
                  <a:ext cx="1360" cy="196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14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73" y="1844"/>
                  <a:ext cx="1179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程序</a:t>
                  </a:r>
                  <a:r>
                    <a:rPr lang="en-US" altLang="zh-CN" sz="2400"/>
                    <a:t>2</a:t>
                  </a:r>
                  <a:r>
                    <a:rPr lang="zh-CN" altLang="en-US" sz="2400"/>
                    <a:t>（</a:t>
                  </a:r>
                  <a:r>
                    <a:rPr lang="en-US" altLang="zh-CN" sz="2400"/>
                    <a:t>16K</a:t>
                  </a:r>
                  <a:r>
                    <a:rPr lang="zh-CN" altLang="en-US" sz="2400"/>
                    <a:t>）</a:t>
                  </a:r>
                </a:p>
              </p:txBody>
            </p:sp>
          </p:grpSp>
          <p:grpSp>
            <p:nvGrpSpPr>
              <p:cNvPr id="54298" name="Group 158"/>
              <p:cNvGrpSpPr>
                <a:grpSpLocks/>
              </p:cNvGrpSpPr>
              <p:nvPr/>
            </p:nvGrpSpPr>
            <p:grpSpPr bwMode="auto">
              <a:xfrm>
                <a:off x="4567" y="2496"/>
                <a:ext cx="1360" cy="447"/>
                <a:chOff x="363" y="2523"/>
                <a:chExt cx="1360" cy="447"/>
              </a:xfrm>
            </p:grpSpPr>
            <p:sp>
              <p:nvSpPr>
                <p:cNvPr id="54309" name="Rectangle 159"/>
                <p:cNvSpPr>
                  <a:spLocks noChangeArrowheads="1"/>
                </p:cNvSpPr>
                <p:nvPr/>
              </p:nvSpPr>
              <p:spPr bwMode="auto">
                <a:xfrm>
                  <a:off x="521" y="2523"/>
                  <a:ext cx="182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10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3" y="2539"/>
                  <a:ext cx="1360" cy="431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lang="zh-CN" altLang="en-US"/>
                </a:p>
              </p:txBody>
            </p:sp>
            <p:sp>
              <p:nvSpPr>
                <p:cNvPr id="5431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28" y="2597"/>
                  <a:ext cx="1179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/>
                    <a:t>程序</a:t>
                  </a:r>
                  <a:r>
                    <a:rPr lang="en-US" altLang="zh-CN" sz="2400"/>
                    <a:t>4</a:t>
                  </a:r>
                  <a:r>
                    <a:rPr lang="zh-CN" altLang="en-US" sz="2400"/>
                    <a:t>（</a:t>
                  </a:r>
                  <a:r>
                    <a:rPr lang="en-US" altLang="zh-CN" sz="2400"/>
                    <a:t>30K</a:t>
                  </a:r>
                  <a:r>
                    <a:rPr lang="zh-CN" altLang="en-US" sz="2400"/>
                    <a:t>）</a:t>
                  </a:r>
                </a:p>
              </p:txBody>
            </p:sp>
          </p:grpSp>
          <p:sp>
            <p:nvSpPr>
              <p:cNvPr id="54299" name="Line 162"/>
              <p:cNvSpPr>
                <a:spLocks noChangeShapeType="1"/>
              </p:cNvSpPr>
              <p:nvPr/>
            </p:nvSpPr>
            <p:spPr bwMode="auto">
              <a:xfrm flipV="1">
                <a:off x="4554" y="2050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163"/>
              <p:cNvSpPr>
                <a:spLocks noChangeShapeType="1"/>
              </p:cNvSpPr>
              <p:nvPr/>
            </p:nvSpPr>
            <p:spPr bwMode="auto">
              <a:xfrm flipV="1">
                <a:off x="4547" y="2493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164"/>
              <p:cNvSpPr>
                <a:spLocks noChangeShapeType="1"/>
              </p:cNvSpPr>
              <p:nvPr/>
            </p:nvSpPr>
            <p:spPr bwMode="auto">
              <a:xfrm flipV="1">
                <a:off x="4562" y="2958"/>
                <a:ext cx="1406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Text Box 165"/>
              <p:cNvSpPr txBox="1">
                <a:spLocks noChangeArrowheads="1"/>
              </p:cNvSpPr>
              <p:nvPr/>
            </p:nvSpPr>
            <p:spPr bwMode="auto">
              <a:xfrm>
                <a:off x="4919" y="3020"/>
                <a:ext cx="67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2"/>
                    </a:solidFill>
                  </a:rPr>
                  <a:t>空闲区</a:t>
                </a:r>
              </a:p>
            </p:txBody>
          </p:sp>
          <p:sp>
            <p:nvSpPr>
              <p:cNvPr id="54303" name="Text Box 166"/>
              <p:cNvSpPr txBox="1">
                <a:spLocks noChangeArrowheads="1"/>
              </p:cNvSpPr>
              <p:nvPr/>
            </p:nvSpPr>
            <p:spPr bwMode="auto">
              <a:xfrm>
                <a:off x="4254" y="836"/>
                <a:ext cx="34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0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4304" name="Text Box 167"/>
              <p:cNvSpPr txBox="1">
                <a:spLocks noChangeArrowheads="1"/>
              </p:cNvSpPr>
              <p:nvPr/>
            </p:nvSpPr>
            <p:spPr bwMode="auto">
              <a:xfrm>
                <a:off x="4172" y="1308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30k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4305" name="Text Box 168"/>
              <p:cNvSpPr txBox="1">
                <a:spLocks noChangeArrowheads="1"/>
              </p:cNvSpPr>
              <p:nvPr/>
            </p:nvSpPr>
            <p:spPr bwMode="auto">
              <a:xfrm>
                <a:off x="4172" y="1685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50k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4306" name="Text Box 169"/>
              <p:cNvSpPr txBox="1">
                <a:spLocks noChangeArrowheads="1"/>
              </p:cNvSpPr>
              <p:nvPr/>
            </p:nvSpPr>
            <p:spPr bwMode="auto">
              <a:xfrm>
                <a:off x="4172" y="1939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66k</a:t>
                </a:r>
              </a:p>
            </p:txBody>
          </p:sp>
          <p:sp>
            <p:nvSpPr>
              <p:cNvPr id="54307" name="Text Box 170"/>
              <p:cNvSpPr txBox="1">
                <a:spLocks noChangeArrowheads="1"/>
              </p:cNvSpPr>
              <p:nvPr/>
            </p:nvSpPr>
            <p:spPr bwMode="auto">
              <a:xfrm>
                <a:off x="4172" y="2365"/>
                <a:ext cx="431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90k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4308" name="Text Box 171"/>
              <p:cNvSpPr txBox="1">
                <a:spLocks noChangeArrowheads="1"/>
              </p:cNvSpPr>
              <p:nvPr/>
            </p:nvSpPr>
            <p:spPr bwMode="auto">
              <a:xfrm>
                <a:off x="4081" y="2837"/>
                <a:ext cx="52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120k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4291" name="Text Box 172"/>
            <p:cNvSpPr txBox="1">
              <a:spLocks noChangeArrowheads="1"/>
            </p:cNvSpPr>
            <p:nvPr/>
          </p:nvSpPr>
          <p:spPr bwMode="auto">
            <a:xfrm>
              <a:off x="4081" y="3186"/>
              <a:ext cx="52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128k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组合 182"/>
          <p:cNvGrpSpPr>
            <a:grpSpLocks/>
          </p:cNvGrpSpPr>
          <p:nvPr/>
        </p:nvGrpSpPr>
        <p:grpSpPr bwMode="auto">
          <a:xfrm>
            <a:off x="8043863" y="1928813"/>
            <a:ext cx="1711325" cy="400050"/>
            <a:chOff x="8043882" y="1928802"/>
            <a:chExt cx="1711338" cy="400110"/>
          </a:xfrm>
        </p:grpSpPr>
        <p:sp>
          <p:nvSpPr>
            <p:cNvPr id="54288" name="Text Box 185"/>
            <p:cNvSpPr txBox="1">
              <a:spLocks noChangeArrowheads="1"/>
            </p:cNvSpPr>
            <p:nvPr/>
          </p:nvSpPr>
          <p:spPr bwMode="auto">
            <a:xfrm>
              <a:off x="8397898" y="1928802"/>
              <a:ext cx="135732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空闲区</a:t>
              </a:r>
              <a:r>
                <a:rPr lang="en-US" altLang="zh-CN">
                  <a:solidFill>
                    <a:srgbClr val="FF0066"/>
                  </a:solidFill>
                </a:rPr>
                <a:t>3K</a:t>
              </a:r>
              <a:endParaRPr lang="zh-CN" altLang="en-US">
                <a:solidFill>
                  <a:srgbClr val="FF0066"/>
                </a:solidFill>
              </a:endParaRPr>
            </a:p>
          </p:txBody>
        </p:sp>
        <p:cxnSp>
          <p:nvCxnSpPr>
            <p:cNvPr id="54289" name="直接箭头连接符 179"/>
            <p:cNvCxnSpPr>
              <a:cxnSpLocks noChangeShapeType="1"/>
              <a:stCxn id="54288" idx="1"/>
            </p:cNvCxnSpPr>
            <p:nvPr/>
          </p:nvCxnSpPr>
          <p:spPr bwMode="auto">
            <a:xfrm rot="10800000" flipV="1">
              <a:off x="8043882" y="2128856"/>
              <a:ext cx="354017" cy="20005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6" name="组合 181"/>
          <p:cNvGrpSpPr>
            <a:grpSpLocks/>
          </p:cNvGrpSpPr>
          <p:nvPr/>
        </p:nvGrpSpPr>
        <p:grpSpPr bwMode="auto">
          <a:xfrm>
            <a:off x="8069263" y="2876550"/>
            <a:ext cx="1752600" cy="409575"/>
            <a:chOff x="8069583" y="2876389"/>
            <a:chExt cx="1753012" cy="409735"/>
          </a:xfrm>
        </p:grpSpPr>
        <p:sp>
          <p:nvSpPr>
            <p:cNvPr id="54286" name="Text Box 185"/>
            <p:cNvSpPr txBox="1">
              <a:spLocks noChangeArrowheads="1"/>
            </p:cNvSpPr>
            <p:nvPr/>
          </p:nvSpPr>
          <p:spPr bwMode="auto">
            <a:xfrm>
              <a:off x="8465273" y="2876389"/>
              <a:ext cx="135732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空闲区</a:t>
              </a:r>
              <a:r>
                <a:rPr lang="en-US" altLang="zh-CN">
                  <a:solidFill>
                    <a:srgbClr val="FF0066"/>
                  </a:solidFill>
                </a:rPr>
                <a:t>2K</a:t>
              </a:r>
              <a:endParaRPr lang="zh-CN" altLang="en-US">
                <a:solidFill>
                  <a:srgbClr val="FF0066"/>
                </a:solidFill>
              </a:endParaRPr>
            </a:p>
          </p:txBody>
        </p:sp>
        <p:cxnSp>
          <p:nvCxnSpPr>
            <p:cNvPr id="54287" name="直接箭头连接符 180"/>
            <p:cNvCxnSpPr>
              <a:cxnSpLocks noChangeShapeType="1"/>
            </p:cNvCxnSpPr>
            <p:nvPr/>
          </p:nvCxnSpPr>
          <p:spPr bwMode="auto">
            <a:xfrm rot="10800000" flipV="1">
              <a:off x="8069583" y="3086069"/>
              <a:ext cx="354017" cy="20005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184" name="矩形 183"/>
          <p:cNvSpPr>
            <a:spLocks noChangeArrowheads="1"/>
          </p:cNvSpPr>
          <p:nvPr/>
        </p:nvSpPr>
        <p:spPr bwMode="auto">
          <a:xfrm>
            <a:off x="4468813" y="5681663"/>
            <a:ext cx="5416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FF0066"/>
                </a:solidFill>
              </a:rPr>
              <a:t>内存碎片</a:t>
            </a:r>
            <a:r>
              <a:rPr lang="zh-CN" altLang="en-US" sz="2400"/>
              <a:t>：过小的空闲区，难实际利用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动态分区的特点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765175"/>
            <a:ext cx="9145587" cy="5360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特点</a:t>
            </a:r>
          </a:p>
          <a:p>
            <a:pPr lvl="1" eaLnBrk="1" hangingPunct="1"/>
            <a:r>
              <a:rPr lang="zh-CN" altLang="en-US" dirty="0" smtClean="0"/>
              <a:t>分区的个数和大小均可变</a:t>
            </a:r>
          </a:p>
          <a:p>
            <a:pPr lvl="1" eaLnBrk="1" hangingPunct="1"/>
            <a:r>
              <a:rPr lang="zh-CN" altLang="en-US" dirty="0" smtClean="0"/>
              <a:t>存在</a:t>
            </a:r>
            <a:r>
              <a:rPr lang="zh-CN" altLang="en-US" dirty="0" smtClean="0">
                <a:solidFill>
                  <a:srgbClr val="FF0000"/>
                </a:solidFill>
              </a:rPr>
              <a:t>内存碎片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动态分区</a:t>
            </a:r>
            <a:r>
              <a:rPr lang="zh-CN" altLang="en-US" dirty="0" smtClean="0"/>
              <a:t>需要解决的问题</a:t>
            </a:r>
          </a:p>
          <a:p>
            <a:pPr lvl="1" eaLnBrk="1" hangingPunct="1"/>
            <a:r>
              <a:rPr lang="zh-CN" altLang="en-US" dirty="0" smtClean="0"/>
              <a:t>分区的分配？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分区</a:t>
            </a:r>
            <a:r>
              <a:rPr lang="zh-CN" altLang="en-US" dirty="0" smtClean="0"/>
              <a:t>的选择</a:t>
            </a:r>
            <a:r>
              <a:rPr lang="zh-CN" altLang="en-US" dirty="0"/>
              <a:t>？</a:t>
            </a:r>
          </a:p>
          <a:p>
            <a:pPr lvl="1" eaLnBrk="1" hangingPunct="1"/>
            <a:r>
              <a:rPr lang="zh-CN" altLang="en-US" dirty="0" smtClean="0"/>
              <a:t>分区的回收？</a:t>
            </a:r>
          </a:p>
          <a:p>
            <a:pPr lvl="1" eaLnBrk="1" hangingPunct="1"/>
            <a:r>
              <a:rPr lang="zh-CN" altLang="en-US" dirty="0" smtClean="0"/>
              <a:t>解决内存碎片问题？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分区的分配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</a:rPr>
              <a:t>功能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在所有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  <a:r>
              <a:rPr lang="zh-CN" altLang="en-US" sz="2400" dirty="0" smtClean="0">
                <a:latin typeface="宋体" pitchFamily="2" charset="-122"/>
              </a:rPr>
              <a:t>中寻找一个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</a:rPr>
              <a:t>空闲区</a:t>
            </a:r>
            <a:r>
              <a:rPr lang="zh-CN" altLang="en-US" sz="2400" dirty="0" smtClean="0">
                <a:latin typeface="宋体" pitchFamily="2" charset="-122"/>
              </a:rPr>
              <a:t>，分配给用户使用。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基本要求：空闲区的大小应满足用户要求。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/>
            <a:r>
              <a:rPr lang="zh-CN" altLang="en-US" sz="2400" dirty="0" smtClean="0"/>
              <a:t>空闲区表：描述内存</a:t>
            </a:r>
            <a:r>
              <a:rPr lang="zh-CN" altLang="en-US" sz="2400" dirty="0" smtClean="0">
                <a:solidFill>
                  <a:srgbClr val="0000FF"/>
                </a:solidFill>
              </a:rPr>
              <a:t>空闲区</a:t>
            </a:r>
            <a:r>
              <a:rPr lang="zh-CN" altLang="en-US" sz="2400" dirty="0" smtClean="0"/>
              <a:t>的位置和大小的数据结构</a:t>
            </a:r>
            <a:endParaRPr lang="zh-CN" altLang="en-US" dirty="0" smtClean="0">
              <a:latin typeface="宋体" pitchFamily="2" charset="-122"/>
            </a:endParaRP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287838" y="3814763"/>
            <a:ext cx="1223962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4287838" y="4606925"/>
            <a:ext cx="12239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4287838" y="4967288"/>
            <a:ext cx="1223962" cy="1150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6591300" y="2878138"/>
            <a:ext cx="1409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空闲区表</a:t>
            </a: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3688" y="2662238"/>
            <a:ext cx="27241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Group 9"/>
          <p:cNvGraphicFramePr>
            <a:graphicFrameLocks/>
          </p:cNvGraphicFramePr>
          <p:nvPr/>
        </p:nvGraphicFramePr>
        <p:xfrm>
          <a:off x="5727700" y="3598863"/>
          <a:ext cx="3455988" cy="1893888"/>
        </p:xfrm>
        <a:graphic>
          <a:graphicData uri="http://schemas.openxmlformats.org/drawingml/2006/table">
            <a:tbl>
              <a:tblPr/>
              <a:tblGrid>
                <a:gridCol w="1728788"/>
                <a:gridCol w="1727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30K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66K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24K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120K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 animBg="1"/>
      <p:bldP spid="563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分区的分配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pitchFamily="2" charset="-122"/>
                <a:cs typeface="Courier New" pitchFamily="49" charset="0"/>
              </a:rPr>
              <a:t>过程</a:t>
            </a:r>
            <a:r>
              <a:rPr lang="en-US" altLang="zh-CN" sz="2400" dirty="0" smtClean="0">
                <a:latin typeface="宋体" pitchFamily="2" charset="-122"/>
                <a:cs typeface="Courier New" pitchFamily="49" charset="0"/>
              </a:rPr>
              <a:t>(</a:t>
            </a:r>
            <a:r>
              <a:rPr lang="zh-CN" altLang="en-US" sz="2400" dirty="0" smtClean="0">
                <a:latin typeface="宋体" pitchFamily="2" charset="-122"/>
              </a:rPr>
              <a:t>假定用户要求的空间大小为</a:t>
            </a:r>
            <a:r>
              <a:rPr lang="en-US" altLang="zh-CN" sz="2400" b="0" dirty="0" smtClean="0">
                <a:solidFill>
                  <a:srgbClr val="FF3300"/>
                </a:solidFill>
                <a:latin typeface="宋体" pitchFamily="2" charset="-122"/>
                <a:cs typeface="Times New Roman" pitchFamily="18" charset="0"/>
              </a:rPr>
              <a:t>SIZE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)</a:t>
            </a:r>
            <a:endParaRPr lang="zh-CN" altLang="en-US" sz="2400" dirty="0" smtClean="0">
              <a:latin typeface="宋体" pitchFamily="2" charset="-122"/>
            </a:endParaRP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</a:rPr>
              <a:t>）从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空闲区表</a:t>
            </a:r>
            <a:r>
              <a:rPr lang="zh-CN" altLang="en-US" sz="2400" dirty="0" smtClean="0">
                <a:latin typeface="宋体" pitchFamily="2" charset="-122"/>
              </a:rPr>
              <a:t>的第</a:t>
            </a:r>
            <a:r>
              <a:rPr lang="en-US" altLang="zh-CN" sz="2400" dirty="0" smtClean="0">
                <a:latin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</a:rPr>
              <a:t>个区开始，寻找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≥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SIZE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</a:rPr>
              <a:t>）找到后从分区中分割出大小为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SIZE</a:t>
            </a:r>
            <a:r>
              <a:rPr lang="zh-CN" altLang="en-US" sz="2400" dirty="0" smtClean="0">
                <a:latin typeface="宋体" pitchFamily="2" charset="-122"/>
              </a:rPr>
              <a:t>的部分给用户使用。</a:t>
            </a:r>
          </a:p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</a:rPr>
              <a:t>）分割后的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剩余部分</a:t>
            </a:r>
            <a:r>
              <a:rPr lang="zh-CN" altLang="en-US" sz="2400" dirty="0" smtClean="0">
                <a:latin typeface="宋体" pitchFamily="2" charset="-122"/>
              </a:rPr>
              <a:t>作为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  <a:r>
              <a:rPr lang="zh-CN" altLang="en-US" sz="2400" dirty="0" smtClean="0">
                <a:latin typeface="宋体" pitchFamily="2" charset="-122"/>
              </a:rPr>
              <a:t>仍然登记在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空闲区表</a:t>
            </a:r>
            <a:r>
              <a:rPr lang="zh-CN" altLang="en-US" sz="2400" dirty="0" smtClean="0">
                <a:latin typeface="宋体" pitchFamily="2" charset="-122"/>
              </a:rPr>
              <a:t>中。</a:t>
            </a:r>
          </a:p>
          <a:p>
            <a:pPr lvl="1" algn="just" eaLnBrk="1" hangingPunct="1"/>
            <a:r>
              <a:rPr lang="zh-CN" altLang="en-US" sz="2400" dirty="0" smtClean="0"/>
              <a:t>注意：分割空闲区时一般从  </a:t>
            </a:r>
            <a:r>
              <a:rPr lang="zh-CN" altLang="en-US" sz="2400" dirty="0" smtClean="0">
                <a:solidFill>
                  <a:srgbClr val="FF0000"/>
                </a:solidFill>
              </a:rPr>
              <a:t>（顶部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底部</a:t>
            </a:r>
            <a:r>
              <a:rPr lang="en-US" altLang="zh-CN" sz="2400" dirty="0" smtClean="0">
                <a:solidFill>
                  <a:srgbClr val="FF0000"/>
                </a:solidFill>
              </a:rPr>
              <a:t>?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分割。</a:t>
            </a:r>
            <a:endParaRPr lang="zh-CN" altLang="en-US" sz="2400" dirty="0" smtClean="0">
              <a:latin typeface="宋体" pitchFamily="2" charset="-122"/>
            </a:endParaRPr>
          </a:p>
          <a:p>
            <a:pPr algn="just" eaLnBrk="1" hangingPunct="1"/>
            <a:endParaRPr lang="zh-CN" altLang="en-US" dirty="0" smtClean="0">
              <a:latin typeface="宋体" pitchFamily="2" charset="-12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298825"/>
            <a:ext cx="371475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 bwMode="auto">
          <a:xfrm flipH="1">
            <a:off x="6336456" y="3645024"/>
            <a:ext cx="1080120" cy="936104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2453097" y="4455170"/>
            <a:ext cx="3886150" cy="376932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4020" y="2575396"/>
            <a:ext cx="18958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（  底部  ）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分区的选择</a:t>
            </a:r>
            <a:r>
              <a:rPr lang="en-US" altLang="zh-CN" smtClean="0"/>
              <a:t>——</a:t>
            </a:r>
            <a:r>
              <a:rPr lang="zh-CN" altLang="en-US" smtClean="0"/>
              <a:t>放置策略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功能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选择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个空闲分区。从</a:t>
            </a:r>
            <a:r>
              <a:rPr lang="zh-CN" altLang="en-US" sz="2400" dirty="0" smtClean="0">
                <a:solidFill>
                  <a:srgbClr val="FF0000"/>
                </a:solidFill>
              </a:rPr>
              <a:t>排好序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空闲区表</a:t>
            </a:r>
            <a:r>
              <a:rPr lang="zh-CN" altLang="en-US" sz="2400" dirty="0"/>
              <a:t>中选择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满足要求的分区，分割给用户使用。</a:t>
            </a:r>
          </a:p>
          <a:p>
            <a:pPr eaLnBrk="1" hangingPunct="1"/>
            <a:r>
              <a:rPr lang="zh-CN" altLang="en-US" sz="2400" dirty="0" smtClean="0"/>
              <a:t>空闲区表的</a:t>
            </a:r>
            <a:r>
              <a:rPr lang="zh-CN" altLang="en-US" sz="2400" dirty="0" smtClean="0">
                <a:solidFill>
                  <a:srgbClr val="FF0000"/>
                </a:solidFill>
              </a:rPr>
              <a:t>排序</a:t>
            </a:r>
            <a:r>
              <a:rPr lang="zh-CN" altLang="en-US" sz="2400" dirty="0" smtClean="0"/>
              <a:t>原则</a:t>
            </a:r>
          </a:p>
          <a:p>
            <a:pPr lvl="1" eaLnBrk="1" hangingPunct="1"/>
            <a:r>
              <a:rPr lang="zh-CN" altLang="en-US" sz="2400" dirty="0" smtClean="0"/>
              <a:t>按空闲区位置（</a:t>
            </a:r>
            <a:r>
              <a:rPr lang="zh-CN" altLang="en-US" sz="2400" dirty="0" smtClean="0">
                <a:solidFill>
                  <a:srgbClr val="FF0000"/>
                </a:solidFill>
              </a:rPr>
              <a:t>首址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递增</a:t>
            </a:r>
            <a:r>
              <a:rPr lang="zh-CN" altLang="en-US" sz="2400" dirty="0" smtClean="0"/>
              <a:t>排序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首次</a:t>
            </a:r>
            <a:r>
              <a:rPr lang="zh-CN" altLang="en-US" sz="2400" dirty="0"/>
              <a:t>适应</a:t>
            </a:r>
            <a:r>
              <a:rPr lang="zh-CN" altLang="en-US" sz="2400" dirty="0" smtClean="0"/>
              <a:t>算法</a:t>
            </a:r>
          </a:p>
          <a:p>
            <a:pPr lvl="1" eaLnBrk="1" hangingPunct="1"/>
            <a:r>
              <a:rPr lang="zh-CN" altLang="en-US" sz="2400" dirty="0" smtClean="0"/>
              <a:t>按空闲区位置（</a:t>
            </a:r>
            <a:r>
              <a:rPr lang="zh-CN" altLang="en-US" sz="2400" dirty="0" smtClean="0">
                <a:solidFill>
                  <a:srgbClr val="FF0000"/>
                </a:solidFill>
              </a:rPr>
              <a:t>首址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递减</a:t>
            </a:r>
            <a:r>
              <a:rPr lang="zh-CN" altLang="en-US" sz="2400" dirty="0" smtClean="0"/>
              <a:t>排序</a:t>
            </a:r>
            <a:endParaRPr lang="en-US" altLang="zh-CN" sz="2400" dirty="0" smtClean="0"/>
          </a:p>
          <a:p>
            <a:pPr lvl="2" eaLnBrk="1" hangingPunct="1"/>
            <a:r>
              <a:rPr lang="en-US" altLang="zh-CN" sz="2400" dirty="0" smtClean="0"/>
              <a:t>…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按空闲区</a:t>
            </a:r>
            <a:r>
              <a:rPr lang="zh-CN" altLang="en-US" sz="2400" dirty="0" smtClean="0">
                <a:solidFill>
                  <a:srgbClr val="FF0000"/>
                </a:solidFill>
              </a:rPr>
              <a:t>大小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递增</a:t>
            </a:r>
            <a:r>
              <a:rPr lang="zh-CN" altLang="en-US" sz="2400" dirty="0" smtClean="0"/>
              <a:t>排序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最佳</a:t>
            </a:r>
            <a:r>
              <a:rPr lang="zh-CN" altLang="en-US" sz="2400" dirty="0"/>
              <a:t>适应</a:t>
            </a:r>
            <a:r>
              <a:rPr lang="zh-CN" altLang="en-US" sz="2400" dirty="0" smtClean="0"/>
              <a:t>算法 </a:t>
            </a:r>
            <a:r>
              <a:rPr lang="zh-CN" altLang="en-US" sz="2400" dirty="0"/>
              <a:t>　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按空闲区</a:t>
            </a:r>
            <a:r>
              <a:rPr lang="zh-CN" altLang="en-US" sz="2400" dirty="0" smtClean="0">
                <a:solidFill>
                  <a:srgbClr val="FF0000"/>
                </a:solidFill>
              </a:rPr>
              <a:t>大小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递减</a:t>
            </a:r>
            <a:r>
              <a:rPr lang="zh-CN" altLang="en-US" sz="2400" dirty="0" smtClean="0"/>
              <a:t>排序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最坏</a:t>
            </a:r>
            <a:r>
              <a:rPr lang="zh-CN" altLang="en-US" sz="2400" dirty="0"/>
              <a:t>适应</a:t>
            </a:r>
            <a:r>
              <a:rPr lang="zh-CN" altLang="en-US" sz="2400" dirty="0" smtClean="0"/>
              <a:t>算法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064" y="2397869"/>
            <a:ext cx="3214688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076754" y="2950914"/>
            <a:ext cx="500062" cy="163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首址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递增</a:t>
            </a:r>
            <a:endParaRPr lang="zh-CN" altLang="en-US" dirty="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5760392" y="2924944"/>
            <a:ext cx="3829050" cy="1762125"/>
            <a:chOff x="5640414" y="1738313"/>
            <a:chExt cx="3829054" cy="1762125"/>
          </a:xfrm>
        </p:grpSpPr>
        <p:pic>
          <p:nvPicPr>
            <p:cNvPr id="5838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0414" y="1738313"/>
              <a:ext cx="3257550" cy="1762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8382" name="矩形 7"/>
            <p:cNvSpPr>
              <a:spLocks noChangeArrowheads="1"/>
            </p:cNvSpPr>
            <p:nvPr/>
          </p:nvSpPr>
          <p:spPr bwMode="auto">
            <a:xfrm>
              <a:off x="8969402" y="1797784"/>
              <a:ext cx="500066" cy="1631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首址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FF0000"/>
                  </a:solidFill>
                </a:rPr>
                <a:t>递减</a:t>
              </a:r>
              <a:endParaRPr lang="zh-CN" altLang="en-US"/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760392" y="2924944"/>
            <a:ext cx="3786188" cy="1762125"/>
            <a:chOff x="5468940" y="3286124"/>
            <a:chExt cx="3786214" cy="1762125"/>
          </a:xfrm>
        </p:grpSpPr>
        <p:pic>
          <p:nvPicPr>
            <p:cNvPr id="58379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68940" y="3286124"/>
              <a:ext cx="3200400" cy="1762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8380" name="矩形 8"/>
            <p:cNvSpPr>
              <a:spLocks noChangeArrowheads="1"/>
            </p:cNvSpPr>
            <p:nvPr/>
          </p:nvSpPr>
          <p:spPr bwMode="auto">
            <a:xfrm>
              <a:off x="8755088" y="3369420"/>
              <a:ext cx="500066" cy="1631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大小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FF0000"/>
                  </a:solidFill>
                </a:rPr>
                <a:t>递增</a:t>
              </a:r>
              <a:endParaRPr lang="zh-CN" altLang="en-US"/>
            </a:p>
          </p:txBody>
        </p:sp>
      </p:grpSp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5760392" y="2924944"/>
            <a:ext cx="3786183" cy="1762125"/>
            <a:chOff x="5111753" y="4762515"/>
            <a:chExt cx="3786211" cy="1762125"/>
          </a:xfrm>
        </p:grpSpPr>
        <p:pic>
          <p:nvPicPr>
            <p:cNvPr id="58377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11753" y="4762515"/>
              <a:ext cx="3190877" cy="1762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8378" name="矩形 10"/>
            <p:cNvSpPr>
              <a:spLocks noChangeArrowheads="1"/>
            </p:cNvSpPr>
            <p:nvPr/>
          </p:nvSpPr>
          <p:spPr bwMode="auto">
            <a:xfrm>
              <a:off x="8397898" y="4857760"/>
              <a:ext cx="500066" cy="1631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大小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FF0000"/>
                  </a:solidFill>
                </a:rPr>
                <a:t>递减</a:t>
              </a:r>
              <a:endParaRPr lang="zh-CN" altLang="en-US" dirty="0"/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>
            <a:off x="5040312" y="2950914"/>
            <a:ext cx="792088" cy="586644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首次适应法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前提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空闲区表</a:t>
            </a:r>
            <a:r>
              <a:rPr lang="zh-CN" altLang="en-US" dirty="0" smtClean="0"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首址递增</a:t>
            </a:r>
            <a:r>
              <a:rPr lang="zh-CN" altLang="en-US" dirty="0" smtClean="0">
                <a:latin typeface="宋体" pitchFamily="2" charset="-122"/>
              </a:rPr>
              <a:t>排序</a:t>
            </a:r>
          </a:p>
          <a:p>
            <a:pPr eaLnBrk="1" hangingPunct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尽可能地先利用</a:t>
            </a:r>
            <a:r>
              <a:rPr lang="zh-CN" altLang="en-US" dirty="0" smtClean="0">
                <a:solidFill>
                  <a:srgbClr val="FF0000"/>
                </a:solidFill>
              </a:rPr>
              <a:t>低地址空间</a:t>
            </a:r>
            <a:r>
              <a:rPr lang="zh-CN" altLang="en-US" dirty="0" smtClean="0"/>
              <a:t>，保证高地址空间有较大的空闲区，当大程序需要较大分区时，满足的可能性很大。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0" y="214313"/>
            <a:ext cx="27860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pitchFamily="2" charset="-122"/>
              </a:rPr>
              <a:t>最佳适应法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前提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空闲区表</a:t>
            </a:r>
            <a:r>
              <a:rPr lang="zh-CN" altLang="en-US" dirty="0" smtClean="0"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大小递增</a:t>
            </a:r>
            <a:r>
              <a:rPr lang="zh-CN" altLang="en-US" dirty="0" smtClean="0">
                <a:latin typeface="宋体" pitchFamily="2" charset="-122"/>
              </a:rPr>
              <a:t>排序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选中分区是满足要求的</a:t>
            </a:r>
            <a:r>
              <a:rPr lang="zh-CN" altLang="en-US" dirty="0" smtClean="0">
                <a:solidFill>
                  <a:srgbClr val="FF0000"/>
                </a:solidFill>
              </a:rPr>
              <a:t>最小的</a:t>
            </a:r>
            <a:r>
              <a:rPr lang="zh-CN" altLang="en-US" dirty="0" smtClean="0"/>
              <a:t>空闲区，尽量保留较大空闲区，当大程序需要较大分区时，满足的可能性很大。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6988" y="357188"/>
            <a:ext cx="3200400" cy="176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6"/>
          <p:cNvGrpSpPr>
            <a:grpSpLocks/>
          </p:cNvGrpSpPr>
          <p:nvPr/>
        </p:nvGrpSpPr>
        <p:grpSpPr bwMode="auto">
          <a:xfrm>
            <a:off x="487363" y="2857500"/>
            <a:ext cx="2552700" cy="2297113"/>
            <a:chOff x="3910002" y="239729"/>
            <a:chExt cx="2552718" cy="2297108"/>
          </a:xfrm>
        </p:grpSpPr>
        <p:sp>
          <p:nvSpPr>
            <p:cNvPr id="25617" name="矩形 13"/>
            <p:cNvSpPr>
              <a:spLocks noChangeArrowheads="1"/>
            </p:cNvSpPr>
            <p:nvPr/>
          </p:nvSpPr>
          <p:spPr bwMode="auto">
            <a:xfrm>
              <a:off x="4338630" y="765175"/>
              <a:ext cx="2124090" cy="1771662"/>
            </a:xfrm>
            <a:prstGeom prst="rect">
              <a:avLst/>
            </a:prstGeom>
            <a:solidFill>
              <a:srgbClr val="B2B2B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2400"/>
            </a:p>
            <a:p>
              <a:pPr>
                <a:spcBef>
                  <a:spcPct val="20000"/>
                </a:spcBef>
              </a:pPr>
              <a:r>
                <a:rPr lang="en-US" altLang="zh-CN" sz="2400"/>
                <a:t>   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/>
                <a:t>   </a:t>
              </a:r>
              <a:r>
                <a:rPr lang="zh-CN" altLang="en-US" sz="2400"/>
                <a:t>操作系统</a:t>
              </a:r>
            </a:p>
          </p:txBody>
        </p:sp>
        <p:sp>
          <p:nvSpPr>
            <p:cNvPr id="25618" name="矩形 14"/>
            <p:cNvSpPr>
              <a:spLocks noChangeArrowheads="1"/>
            </p:cNvSpPr>
            <p:nvPr/>
          </p:nvSpPr>
          <p:spPr bwMode="auto">
            <a:xfrm>
              <a:off x="3910002" y="239729"/>
              <a:ext cx="2124090" cy="109695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      模块</a:t>
              </a:r>
              <a:r>
                <a:rPr lang="en-US" altLang="zh-CN" sz="2400"/>
                <a:t>B</a:t>
              </a:r>
              <a:endParaRPr lang="zh-CN" altLang="en-US" sz="2400"/>
            </a:p>
          </p:txBody>
        </p:sp>
        <p:sp>
          <p:nvSpPr>
            <p:cNvPr id="25619" name="矩形 15"/>
            <p:cNvSpPr>
              <a:spLocks noChangeArrowheads="1"/>
            </p:cNvSpPr>
            <p:nvPr/>
          </p:nvSpPr>
          <p:spPr bwMode="auto">
            <a:xfrm>
              <a:off x="4143366" y="979489"/>
              <a:ext cx="2124090" cy="64294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400"/>
                <a:t>     模块</a:t>
              </a:r>
              <a:r>
                <a:rPr lang="en-US" altLang="zh-CN" sz="2400"/>
                <a:t>A</a:t>
              </a:r>
              <a:endParaRPr lang="zh-CN" altLang="en-US" sz="2400"/>
            </a:p>
          </p:txBody>
        </p:sp>
      </p:grpSp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换出与换入的讨论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换入</a:t>
            </a:r>
            <a:r>
              <a:rPr lang="zh-CN" altLang="en-US" dirty="0" smtClean="0"/>
              <a:t>到硬盘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放到什么位置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原来位置？</a:t>
            </a:r>
            <a:endParaRPr lang="en-US" altLang="zh-CN" dirty="0" smtClean="0"/>
          </a:p>
          <a:p>
            <a:pPr lvl="2" eaLnBrk="1" hangingPunct="1"/>
            <a:r>
              <a:rPr lang="zh-CN" altLang="en-US" b="1" dirty="0" smtClean="0">
                <a:solidFill>
                  <a:srgbClr val="FF0000"/>
                </a:solidFill>
              </a:rPr>
              <a:t>任一位置</a:t>
            </a:r>
            <a:endParaRPr lang="zh-CN" altLang="en-US" dirty="0" smtClean="0"/>
          </a:p>
        </p:txBody>
      </p:sp>
      <p:sp>
        <p:nvSpPr>
          <p:cNvPr id="25605" name="流程图: 磁盘 4"/>
          <p:cNvSpPr>
            <a:spLocks noChangeArrowheads="1"/>
          </p:cNvSpPr>
          <p:nvPr/>
        </p:nvSpPr>
        <p:spPr bwMode="auto">
          <a:xfrm>
            <a:off x="6826250" y="1143000"/>
            <a:ext cx="2643188" cy="4429125"/>
          </a:xfrm>
          <a:prstGeom prst="flowChartMagneticDisk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25606" name="矩形 6"/>
          <p:cNvSpPr>
            <a:spLocks noChangeArrowheads="1"/>
          </p:cNvSpPr>
          <p:nvPr/>
        </p:nvSpPr>
        <p:spPr bwMode="auto">
          <a:xfrm>
            <a:off x="3683000" y="2000250"/>
            <a:ext cx="2143125" cy="321468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endParaRPr lang="zh-CN" altLang="en-US" sz="2400"/>
          </a:p>
        </p:txBody>
      </p:sp>
      <p:sp>
        <p:nvSpPr>
          <p:cNvPr id="25607" name="矩形 8"/>
          <p:cNvSpPr>
            <a:spLocks noChangeArrowheads="1"/>
          </p:cNvSpPr>
          <p:nvPr/>
        </p:nvSpPr>
        <p:spPr bwMode="auto">
          <a:xfrm>
            <a:off x="3692525" y="3424238"/>
            <a:ext cx="2124075" cy="177165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2400"/>
          </a:p>
          <a:p>
            <a:pPr>
              <a:spcBef>
                <a:spcPct val="20000"/>
              </a:spcBef>
            </a:pPr>
            <a:r>
              <a:rPr lang="en-US" altLang="zh-CN" sz="2400"/>
              <a:t>    </a:t>
            </a:r>
          </a:p>
          <a:p>
            <a:pPr>
              <a:spcBef>
                <a:spcPct val="20000"/>
              </a:spcBef>
            </a:pPr>
            <a:r>
              <a:rPr lang="en-US" altLang="zh-CN" sz="2400"/>
              <a:t>   </a:t>
            </a:r>
            <a:r>
              <a:rPr lang="zh-CN" altLang="en-US" sz="2400"/>
              <a:t>操作系统</a:t>
            </a:r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1077913" y="5572125"/>
            <a:ext cx="153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/>
              <a:t>进程</a:t>
            </a:r>
            <a:r>
              <a:rPr lang="en-US" altLang="zh-CN" sz="2400"/>
              <a:t>/</a:t>
            </a:r>
            <a:r>
              <a:rPr lang="zh-CN" altLang="en-US" sz="2400"/>
              <a:t>模块</a:t>
            </a: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4364038" y="5572125"/>
            <a:ext cx="153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/>
              <a:t>内存</a:t>
            </a:r>
          </a:p>
        </p:txBody>
      </p:sp>
      <p:sp>
        <p:nvSpPr>
          <p:cNvPr id="25610" name="TextBox 12"/>
          <p:cNvSpPr txBox="1">
            <a:spLocks noChangeArrowheads="1"/>
          </p:cNvSpPr>
          <p:nvPr/>
        </p:nvSpPr>
        <p:spPr bwMode="auto">
          <a:xfrm>
            <a:off x="7793038" y="5610225"/>
            <a:ext cx="153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/>
              <a:t>硬盘</a:t>
            </a:r>
          </a:p>
        </p:txBody>
      </p:sp>
      <p:sp>
        <p:nvSpPr>
          <p:cNvPr id="25611" name="矩形 18"/>
          <p:cNvSpPr>
            <a:spLocks noChangeArrowheads="1"/>
          </p:cNvSpPr>
          <p:nvPr/>
        </p:nvSpPr>
        <p:spPr bwMode="auto">
          <a:xfrm>
            <a:off x="3683000" y="2286000"/>
            <a:ext cx="2124075" cy="64293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400"/>
              <a:t>     模块</a:t>
            </a: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33813" y="928688"/>
            <a:ext cx="2954337" cy="4619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zh-CN" altLang="en-US" sz="2400"/>
              <a:t>优点：利用内存灵活</a:t>
            </a:r>
            <a:endParaRPr lang="en-US" altLang="zh-CN" sz="240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25875" y="1466850"/>
            <a:ext cx="2954655" cy="46166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zh-CN" altLang="en-US" sz="2400" dirty="0"/>
              <a:t>问题</a:t>
            </a:r>
            <a:r>
              <a:rPr lang="zh-CN" altLang="en-US" sz="2400" dirty="0" smtClean="0"/>
              <a:t>：地址要重定位</a:t>
            </a:r>
            <a:endParaRPr lang="en-US" altLang="zh-CN" sz="2400" dirty="0"/>
          </a:p>
        </p:txBody>
      </p:sp>
      <p:sp>
        <p:nvSpPr>
          <p:cNvPr id="25614" name="TextBox 11"/>
          <p:cNvSpPr txBox="1">
            <a:spLocks noChangeArrowheads="1"/>
          </p:cNvSpPr>
          <p:nvPr/>
        </p:nvSpPr>
        <p:spPr bwMode="auto">
          <a:xfrm>
            <a:off x="3897313" y="1938338"/>
            <a:ext cx="1919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7030A0"/>
                </a:solidFill>
              </a:rPr>
              <a:t>使用情况未知</a:t>
            </a:r>
          </a:p>
        </p:txBody>
      </p:sp>
      <p:sp>
        <p:nvSpPr>
          <p:cNvPr id="25615" name="TextBox 18"/>
          <p:cNvSpPr txBox="1">
            <a:spLocks noChangeArrowheads="1"/>
          </p:cNvSpPr>
          <p:nvPr/>
        </p:nvSpPr>
        <p:spPr bwMode="auto">
          <a:xfrm>
            <a:off x="2897188" y="3182938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/>
              <a:t>8000H</a:t>
            </a:r>
            <a:endParaRPr lang="zh-CN" altLang="en-US" sz="1800"/>
          </a:p>
        </p:txBody>
      </p:sp>
      <p:sp>
        <p:nvSpPr>
          <p:cNvPr id="25616" name="矩形 9"/>
          <p:cNvSpPr>
            <a:spLocks noChangeArrowheads="1"/>
          </p:cNvSpPr>
          <p:nvPr/>
        </p:nvSpPr>
        <p:spPr bwMode="auto">
          <a:xfrm>
            <a:off x="7059613" y="3475038"/>
            <a:ext cx="2124075" cy="10969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400"/>
              <a:t>      模块</a:t>
            </a:r>
            <a:r>
              <a:rPr lang="en-US" altLang="zh-CN" sz="2400"/>
              <a:t>B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pitchFamily="2" charset="-122"/>
              </a:rPr>
              <a:t>最坏适应法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前提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空闲区表</a:t>
            </a:r>
            <a:r>
              <a:rPr lang="zh-CN" altLang="en-US" dirty="0" smtClean="0"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大小递减</a:t>
            </a:r>
            <a:r>
              <a:rPr lang="zh-CN" altLang="en-US" dirty="0" smtClean="0">
                <a:latin typeface="宋体" pitchFamily="2" charset="-122"/>
              </a:rPr>
              <a:t>排序</a:t>
            </a:r>
          </a:p>
          <a:p>
            <a:pPr eaLnBrk="1" hangingPunct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最大的空闲区</a:t>
            </a:r>
            <a:r>
              <a:rPr lang="zh-CN" altLang="en-US" dirty="0" smtClean="0">
                <a:solidFill>
                  <a:srgbClr val="FF0000"/>
                </a:solidFill>
              </a:rPr>
              <a:t>分割</a:t>
            </a:r>
            <a:r>
              <a:rPr lang="zh-CN" altLang="en-US" dirty="0" smtClean="0"/>
              <a:t>后的剩下部分还可能</a:t>
            </a:r>
            <a:r>
              <a:rPr lang="zh-CN" altLang="en-US" dirty="0" smtClean="0">
                <a:solidFill>
                  <a:srgbClr val="FF0000"/>
                </a:solidFill>
              </a:rPr>
              <a:t>相当大</a:t>
            </a:r>
            <a:r>
              <a:rPr lang="zh-CN" altLang="en-US" dirty="0" smtClean="0"/>
              <a:t>，还能装下较大的程序。</a:t>
            </a:r>
          </a:p>
          <a:p>
            <a:pPr eaLnBrk="1" hangingPunct="1"/>
            <a:r>
              <a:rPr lang="zh-CN" altLang="en-US" sz="3200" dirty="0" smtClean="0">
                <a:latin typeface="宋体" pitchFamily="2" charset="-122"/>
              </a:rPr>
              <a:t>特点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仅作</a:t>
            </a:r>
            <a:r>
              <a:rPr lang="zh-CN" altLang="en-US" dirty="0" smtClean="0">
                <a:solidFill>
                  <a:srgbClr val="FF0000"/>
                </a:solidFill>
              </a:rPr>
              <a:t>一次查找</a:t>
            </a:r>
            <a:r>
              <a:rPr lang="zh-CN" altLang="en-US" dirty="0" smtClean="0"/>
              <a:t>就可找到所要分区。</a:t>
            </a: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250" y="428625"/>
            <a:ext cx="3190875" cy="176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分区的回收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功能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回收程序结束后所释放的分区（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mtClean="0">
                <a:latin typeface="宋体" pitchFamily="2" charset="-122"/>
              </a:rPr>
              <a:t>），将其</a:t>
            </a:r>
            <a:r>
              <a:rPr lang="zh-CN" altLang="en-US" b="1" smtClean="0">
                <a:solidFill>
                  <a:srgbClr val="55AF84"/>
                </a:solidFill>
                <a:latin typeface="宋体" pitchFamily="2" charset="-122"/>
              </a:rPr>
              <a:t>适当处理</a:t>
            </a:r>
            <a:r>
              <a:rPr lang="zh-CN" altLang="en-US" smtClean="0">
                <a:latin typeface="宋体" pitchFamily="2" charset="-122"/>
              </a:rPr>
              <a:t>后登记到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空闲区表</a:t>
            </a:r>
            <a:r>
              <a:rPr lang="zh-CN" altLang="en-US" smtClean="0">
                <a:latin typeface="宋体" pitchFamily="2" charset="-122"/>
              </a:rPr>
              <a:t>中，以便再分配。</a:t>
            </a:r>
            <a:endParaRPr lang="en-US" altLang="zh-CN" smtClean="0">
              <a:latin typeface="宋体" pitchFamily="2" charset="-122"/>
            </a:endParaRP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要考虑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mtClean="0">
                <a:latin typeface="宋体" pitchFamily="2" charset="-122"/>
              </a:rPr>
              <a:t>与现有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  <a:r>
              <a:rPr lang="zh-CN" altLang="en-US" b="1" smtClean="0">
                <a:solidFill>
                  <a:srgbClr val="00B050"/>
                </a:solidFill>
                <a:latin typeface="宋体" pitchFamily="2" charset="-122"/>
              </a:rPr>
              <a:t>是否相邻</a:t>
            </a:r>
            <a:r>
              <a:rPr lang="zh-CN" altLang="en-US" smtClean="0">
                <a:latin typeface="宋体" pitchFamily="2" charset="-122"/>
              </a:rPr>
              <a:t>？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回收算法</a:t>
            </a:r>
          </a:p>
          <a:p>
            <a:pPr lvl="1" eaLnBrk="1" hangingPunct="1"/>
            <a:r>
              <a:rPr lang="zh-CN" altLang="en-US" sz="2400" smtClean="0">
                <a:latin typeface="宋体" pitchFamily="2" charset="-122"/>
              </a:rPr>
              <a:t>若</a:t>
            </a:r>
            <a:r>
              <a:rPr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z="2400" smtClean="0">
                <a:latin typeface="宋体" pitchFamily="2" charset="-122"/>
              </a:rPr>
              <a:t>与</a:t>
            </a:r>
            <a:r>
              <a:rPr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  <a:r>
              <a:rPr lang="zh-CN" altLang="en-US" sz="2400" smtClean="0">
                <a:solidFill>
                  <a:srgbClr val="00B050"/>
                </a:solidFill>
                <a:latin typeface="宋体" pitchFamily="2" charset="-122"/>
              </a:rPr>
              <a:t>不相邻</a:t>
            </a:r>
            <a:r>
              <a:rPr lang="zh-CN" altLang="en-US" sz="2400" smtClean="0">
                <a:latin typeface="宋体" pitchFamily="2" charset="-122"/>
              </a:rPr>
              <a:t>，则把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z="2400" smtClean="0">
                <a:latin typeface="宋体" pitchFamily="2" charset="-122"/>
              </a:rPr>
              <a:t>直接插入空闲区表。</a:t>
            </a:r>
            <a:endParaRPr lang="zh-CN" altLang="en-US" sz="2400" smtClean="0"/>
          </a:p>
          <a:p>
            <a:pPr lvl="1" eaLnBrk="1" hangingPunct="1"/>
            <a:r>
              <a:rPr lang="zh-CN" altLang="en-US" sz="2400" smtClean="0">
                <a:latin typeface="宋体" pitchFamily="2" charset="-122"/>
              </a:rPr>
              <a:t>若</a:t>
            </a:r>
            <a:r>
              <a:rPr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z="2400" smtClean="0">
                <a:latin typeface="宋体" pitchFamily="2" charset="-122"/>
              </a:rPr>
              <a:t>与</a:t>
            </a:r>
            <a:r>
              <a:rPr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空闲区</a:t>
            </a:r>
            <a:r>
              <a:rPr lang="zh-CN" altLang="en-US" sz="2400" smtClean="0">
                <a:solidFill>
                  <a:srgbClr val="00B050"/>
                </a:solidFill>
                <a:latin typeface="宋体" pitchFamily="2" charset="-122"/>
              </a:rPr>
              <a:t>相邻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zh-CN" altLang="en-US" sz="2400" smtClean="0">
                <a:latin typeface="宋体" pitchFamily="2" charset="-122"/>
              </a:rPr>
              <a:t>则把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释放区</a:t>
            </a:r>
            <a:r>
              <a:rPr lang="zh-CN" altLang="en-US" sz="2400" smtClean="0">
                <a:latin typeface="宋体" pitchFamily="2" charset="-122"/>
              </a:rPr>
              <a:t>和空闲区</a:t>
            </a:r>
            <a:r>
              <a:rPr lang="zh-CN" altLang="en-US" sz="2400" b="1" smtClean="0">
                <a:solidFill>
                  <a:srgbClr val="FF0000"/>
                </a:solidFill>
                <a:latin typeface="宋体" pitchFamily="2" charset="-122"/>
              </a:rPr>
              <a:t>合并后作为新的更大的空闲区</a:t>
            </a:r>
            <a:r>
              <a:rPr lang="zh-CN" altLang="en-US" sz="2400" smtClean="0">
                <a:latin typeface="宋体" pitchFamily="2" charset="-122"/>
              </a:rPr>
              <a:t>插入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空闲区表</a:t>
            </a:r>
            <a:r>
              <a:rPr lang="zh-CN" altLang="en-US" sz="2400" smtClean="0">
                <a:latin typeface="宋体" pitchFamily="2" charset="-122"/>
              </a:rPr>
              <a:t>。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250" y="4562475"/>
            <a:ext cx="338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9431338" cy="584200"/>
          </a:xfrm>
        </p:spPr>
        <p:txBody>
          <a:bodyPr/>
          <a:lstStyle/>
          <a:p>
            <a:pPr eaLnBrk="1" hangingPunct="1"/>
            <a:endParaRPr lang="en-US" altLang="zh-CN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具体的回收过程</a:t>
            </a:r>
          </a:p>
          <a:p>
            <a:pPr lvl="1" eaLnBrk="1" hangingPunct="1"/>
            <a:r>
              <a:rPr lang="zh-CN" altLang="en-US" smtClean="0"/>
              <a:t>        当前的空闲区</a:t>
            </a:r>
          </a:p>
          <a:p>
            <a:pPr lvl="1" eaLnBrk="1" hangingPunct="1"/>
            <a:r>
              <a:rPr lang="zh-CN" altLang="en-US" smtClean="0"/>
              <a:t>        释放区</a:t>
            </a:r>
          </a:p>
          <a:p>
            <a:pPr lvl="1" eaLnBrk="1" hangingPunct="1"/>
            <a:r>
              <a:rPr lang="zh-CN" altLang="en-US" smtClean="0"/>
              <a:t>        占用区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377950" y="1412875"/>
            <a:ext cx="709613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368425" y="2420938"/>
            <a:ext cx="709613" cy="2889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368425" y="1916113"/>
            <a:ext cx="709613" cy="288925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-73025" y="3141663"/>
            <a:ext cx="2554288" cy="2476500"/>
            <a:chOff x="0" y="1979"/>
            <a:chExt cx="1609" cy="1560"/>
          </a:xfrm>
        </p:grpSpPr>
        <p:sp>
          <p:nvSpPr>
            <p:cNvPr id="63530" name="Rectangle 8"/>
            <p:cNvSpPr>
              <a:spLocks noChangeArrowheads="1"/>
            </p:cNvSpPr>
            <p:nvPr/>
          </p:nvSpPr>
          <p:spPr bwMode="auto">
            <a:xfrm>
              <a:off x="430" y="2069"/>
              <a:ext cx="1179" cy="1361"/>
            </a:xfrm>
            <a:prstGeom prst="rec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31" name="Rectangle 9"/>
            <p:cNvSpPr>
              <a:spLocks noChangeArrowheads="1"/>
            </p:cNvSpPr>
            <p:nvPr/>
          </p:nvSpPr>
          <p:spPr bwMode="auto">
            <a:xfrm>
              <a:off x="436" y="2704"/>
              <a:ext cx="1173" cy="182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32" name="Rectangle 10"/>
            <p:cNvSpPr>
              <a:spLocks noChangeArrowheads="1"/>
            </p:cNvSpPr>
            <p:nvPr/>
          </p:nvSpPr>
          <p:spPr bwMode="auto">
            <a:xfrm>
              <a:off x="436" y="2894"/>
              <a:ext cx="1173" cy="182"/>
            </a:xfrm>
            <a:prstGeom prst="rect">
              <a:avLst/>
            </a:prstGeom>
            <a:solidFill>
              <a:srgbClr val="96969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33" name="Rectangle 11"/>
            <p:cNvSpPr>
              <a:spLocks noChangeArrowheads="1"/>
            </p:cNvSpPr>
            <p:nvPr/>
          </p:nvSpPr>
          <p:spPr bwMode="auto">
            <a:xfrm>
              <a:off x="446" y="2516"/>
              <a:ext cx="1156" cy="1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34" name="Text Box 12"/>
            <p:cNvSpPr txBox="1">
              <a:spLocks noChangeArrowheads="1"/>
            </p:cNvSpPr>
            <p:nvPr/>
          </p:nvSpPr>
          <p:spPr bwMode="auto">
            <a:xfrm>
              <a:off x="249" y="1979"/>
              <a:ext cx="2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3535" name="Text Box 13"/>
            <p:cNvSpPr txBox="1">
              <a:spLocks noChangeArrowheads="1"/>
            </p:cNvSpPr>
            <p:nvPr/>
          </p:nvSpPr>
          <p:spPr bwMode="auto">
            <a:xfrm>
              <a:off x="0" y="3289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MAX</a:t>
              </a:r>
            </a:p>
          </p:txBody>
        </p:sp>
        <p:sp>
          <p:nvSpPr>
            <p:cNvPr id="63536" name="Rectangle 14"/>
            <p:cNvSpPr>
              <a:spLocks noChangeArrowheads="1"/>
            </p:cNvSpPr>
            <p:nvPr/>
          </p:nvSpPr>
          <p:spPr bwMode="auto">
            <a:xfrm>
              <a:off x="444" y="2192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37" name="Rectangle 15"/>
            <p:cNvSpPr>
              <a:spLocks noChangeArrowheads="1"/>
            </p:cNvSpPr>
            <p:nvPr/>
          </p:nvSpPr>
          <p:spPr bwMode="auto">
            <a:xfrm>
              <a:off x="444" y="3219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</p:grpSp>
      <p:grpSp>
        <p:nvGrpSpPr>
          <p:cNvPr id="63496" name="Group 16"/>
          <p:cNvGrpSpPr>
            <a:grpSpLocks/>
          </p:cNvGrpSpPr>
          <p:nvPr/>
        </p:nvGrpSpPr>
        <p:grpSpPr bwMode="auto">
          <a:xfrm>
            <a:off x="2447925" y="3141663"/>
            <a:ext cx="2554288" cy="2476500"/>
            <a:chOff x="1542" y="1979"/>
            <a:chExt cx="1609" cy="1560"/>
          </a:xfrm>
        </p:grpSpPr>
        <p:grpSp>
          <p:nvGrpSpPr>
            <p:cNvPr id="63521" name="Group 17"/>
            <p:cNvGrpSpPr>
              <a:grpSpLocks/>
            </p:cNvGrpSpPr>
            <p:nvPr/>
          </p:nvGrpSpPr>
          <p:grpSpPr bwMode="auto">
            <a:xfrm>
              <a:off x="1542" y="1979"/>
              <a:ext cx="1609" cy="1560"/>
              <a:chOff x="160" y="1979"/>
              <a:chExt cx="1609" cy="1560"/>
            </a:xfrm>
          </p:grpSpPr>
          <p:sp>
            <p:nvSpPr>
              <p:cNvPr id="63524" name="Rectangle 18"/>
              <p:cNvSpPr>
                <a:spLocks noChangeArrowheads="1"/>
              </p:cNvSpPr>
              <p:nvPr/>
            </p:nvSpPr>
            <p:spPr bwMode="auto">
              <a:xfrm>
                <a:off x="590" y="2069"/>
                <a:ext cx="1179" cy="1361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25" name="Rectangle 19"/>
              <p:cNvSpPr>
                <a:spLocks noChangeArrowheads="1"/>
              </p:cNvSpPr>
              <p:nvPr/>
            </p:nvSpPr>
            <p:spPr bwMode="auto">
              <a:xfrm>
                <a:off x="596" y="2704"/>
                <a:ext cx="1173" cy="18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26" name="Rectangle 20"/>
              <p:cNvSpPr>
                <a:spLocks noChangeArrowheads="1"/>
              </p:cNvSpPr>
              <p:nvPr/>
            </p:nvSpPr>
            <p:spPr bwMode="auto">
              <a:xfrm>
                <a:off x="600" y="2894"/>
                <a:ext cx="1157" cy="18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27" name="Rectangle 21"/>
              <p:cNvSpPr>
                <a:spLocks noChangeArrowheads="1"/>
              </p:cNvSpPr>
              <p:nvPr/>
            </p:nvSpPr>
            <p:spPr bwMode="auto">
              <a:xfrm>
                <a:off x="596" y="2516"/>
                <a:ext cx="1173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28" name="Text Box 22"/>
              <p:cNvSpPr txBox="1">
                <a:spLocks noChangeArrowheads="1"/>
              </p:cNvSpPr>
              <p:nvPr/>
            </p:nvSpPr>
            <p:spPr bwMode="auto">
              <a:xfrm>
                <a:off x="409" y="1979"/>
                <a:ext cx="22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63529" name="Text Box 23"/>
              <p:cNvSpPr txBox="1">
                <a:spLocks noChangeArrowheads="1"/>
              </p:cNvSpPr>
              <p:nvPr/>
            </p:nvSpPr>
            <p:spPr bwMode="auto">
              <a:xfrm>
                <a:off x="160" y="3289"/>
                <a:ext cx="49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MAX</a:t>
                </a:r>
              </a:p>
            </p:txBody>
          </p:sp>
        </p:grpSp>
        <p:sp>
          <p:nvSpPr>
            <p:cNvPr id="63522" name="Rectangle 24"/>
            <p:cNvSpPr>
              <a:spLocks noChangeArrowheads="1"/>
            </p:cNvSpPr>
            <p:nvPr/>
          </p:nvSpPr>
          <p:spPr bwMode="auto">
            <a:xfrm>
              <a:off x="1986" y="2197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23" name="Rectangle 25"/>
            <p:cNvSpPr>
              <a:spLocks noChangeArrowheads="1"/>
            </p:cNvSpPr>
            <p:nvPr/>
          </p:nvSpPr>
          <p:spPr bwMode="auto">
            <a:xfrm>
              <a:off x="1986" y="3224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</p:grpSp>
      <p:grpSp>
        <p:nvGrpSpPr>
          <p:cNvPr id="63497" name="Group 26"/>
          <p:cNvGrpSpPr>
            <a:grpSpLocks/>
          </p:cNvGrpSpPr>
          <p:nvPr/>
        </p:nvGrpSpPr>
        <p:grpSpPr bwMode="auto">
          <a:xfrm>
            <a:off x="4968875" y="3141663"/>
            <a:ext cx="2554288" cy="2476500"/>
            <a:chOff x="3175" y="1979"/>
            <a:chExt cx="1609" cy="1560"/>
          </a:xfrm>
        </p:grpSpPr>
        <p:grpSp>
          <p:nvGrpSpPr>
            <p:cNvPr id="63512" name="Group 27"/>
            <p:cNvGrpSpPr>
              <a:grpSpLocks/>
            </p:cNvGrpSpPr>
            <p:nvPr/>
          </p:nvGrpSpPr>
          <p:grpSpPr bwMode="auto">
            <a:xfrm>
              <a:off x="3175" y="1979"/>
              <a:ext cx="1609" cy="1560"/>
              <a:chOff x="160" y="1979"/>
              <a:chExt cx="1609" cy="1560"/>
            </a:xfrm>
          </p:grpSpPr>
          <p:sp>
            <p:nvSpPr>
              <p:cNvPr id="63515" name="Rectangle 28"/>
              <p:cNvSpPr>
                <a:spLocks noChangeArrowheads="1"/>
              </p:cNvSpPr>
              <p:nvPr/>
            </p:nvSpPr>
            <p:spPr bwMode="auto">
              <a:xfrm>
                <a:off x="590" y="2069"/>
                <a:ext cx="1179" cy="1361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16" name="Rectangle 29"/>
              <p:cNvSpPr>
                <a:spLocks noChangeArrowheads="1"/>
              </p:cNvSpPr>
              <p:nvPr/>
            </p:nvSpPr>
            <p:spPr bwMode="auto">
              <a:xfrm>
                <a:off x="596" y="2704"/>
                <a:ext cx="1173" cy="18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17" name="Rectangle 30"/>
              <p:cNvSpPr>
                <a:spLocks noChangeArrowheads="1"/>
              </p:cNvSpPr>
              <p:nvPr/>
            </p:nvSpPr>
            <p:spPr bwMode="auto">
              <a:xfrm>
                <a:off x="600" y="2894"/>
                <a:ext cx="1157" cy="18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18" name="Rectangle 31"/>
              <p:cNvSpPr>
                <a:spLocks noChangeArrowheads="1"/>
              </p:cNvSpPr>
              <p:nvPr/>
            </p:nvSpPr>
            <p:spPr bwMode="auto">
              <a:xfrm>
                <a:off x="602" y="2516"/>
                <a:ext cx="1157" cy="18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19" name="Text Box 32"/>
              <p:cNvSpPr txBox="1">
                <a:spLocks noChangeArrowheads="1"/>
              </p:cNvSpPr>
              <p:nvPr/>
            </p:nvSpPr>
            <p:spPr bwMode="auto">
              <a:xfrm>
                <a:off x="409" y="1979"/>
                <a:ext cx="22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63520" name="Text Box 33"/>
              <p:cNvSpPr txBox="1">
                <a:spLocks noChangeArrowheads="1"/>
              </p:cNvSpPr>
              <p:nvPr/>
            </p:nvSpPr>
            <p:spPr bwMode="auto">
              <a:xfrm>
                <a:off x="160" y="3289"/>
                <a:ext cx="49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MAX</a:t>
                </a:r>
              </a:p>
            </p:txBody>
          </p:sp>
        </p:grpSp>
        <p:sp>
          <p:nvSpPr>
            <p:cNvPr id="63513" name="Rectangle 34"/>
            <p:cNvSpPr>
              <a:spLocks noChangeArrowheads="1"/>
            </p:cNvSpPr>
            <p:nvPr/>
          </p:nvSpPr>
          <p:spPr bwMode="auto">
            <a:xfrm>
              <a:off x="3619" y="2197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14" name="Rectangle 35"/>
            <p:cNvSpPr>
              <a:spLocks noChangeArrowheads="1"/>
            </p:cNvSpPr>
            <p:nvPr/>
          </p:nvSpPr>
          <p:spPr bwMode="auto">
            <a:xfrm>
              <a:off x="3619" y="3224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</p:grpSp>
      <p:grpSp>
        <p:nvGrpSpPr>
          <p:cNvPr id="63498" name="Group 36"/>
          <p:cNvGrpSpPr>
            <a:grpSpLocks/>
          </p:cNvGrpSpPr>
          <p:nvPr/>
        </p:nvGrpSpPr>
        <p:grpSpPr bwMode="auto">
          <a:xfrm>
            <a:off x="7488238" y="3141663"/>
            <a:ext cx="2554287" cy="2476500"/>
            <a:chOff x="4741" y="1979"/>
            <a:chExt cx="1609" cy="1560"/>
          </a:xfrm>
        </p:grpSpPr>
        <p:grpSp>
          <p:nvGrpSpPr>
            <p:cNvPr id="63503" name="Group 37"/>
            <p:cNvGrpSpPr>
              <a:grpSpLocks/>
            </p:cNvGrpSpPr>
            <p:nvPr/>
          </p:nvGrpSpPr>
          <p:grpSpPr bwMode="auto">
            <a:xfrm>
              <a:off x="4741" y="1979"/>
              <a:ext cx="1609" cy="1560"/>
              <a:chOff x="160" y="1979"/>
              <a:chExt cx="1609" cy="1560"/>
            </a:xfrm>
          </p:grpSpPr>
          <p:sp>
            <p:nvSpPr>
              <p:cNvPr id="63506" name="Rectangle 38"/>
              <p:cNvSpPr>
                <a:spLocks noChangeArrowheads="1"/>
              </p:cNvSpPr>
              <p:nvPr/>
            </p:nvSpPr>
            <p:spPr bwMode="auto">
              <a:xfrm>
                <a:off x="590" y="2069"/>
                <a:ext cx="1179" cy="1361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07" name="Rectangle 39"/>
              <p:cNvSpPr>
                <a:spLocks noChangeArrowheads="1"/>
              </p:cNvSpPr>
              <p:nvPr/>
            </p:nvSpPr>
            <p:spPr bwMode="auto">
              <a:xfrm>
                <a:off x="596" y="2704"/>
                <a:ext cx="1173" cy="18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08" name="Rectangle 40"/>
              <p:cNvSpPr>
                <a:spLocks noChangeArrowheads="1"/>
              </p:cNvSpPr>
              <p:nvPr/>
            </p:nvSpPr>
            <p:spPr bwMode="auto">
              <a:xfrm>
                <a:off x="594" y="2894"/>
                <a:ext cx="1173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09" name="Rectangle 41"/>
              <p:cNvSpPr>
                <a:spLocks noChangeArrowheads="1"/>
              </p:cNvSpPr>
              <p:nvPr/>
            </p:nvSpPr>
            <p:spPr bwMode="auto">
              <a:xfrm>
                <a:off x="596" y="2516"/>
                <a:ext cx="1173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63510" name="Text Box 42"/>
              <p:cNvSpPr txBox="1">
                <a:spLocks noChangeArrowheads="1"/>
              </p:cNvSpPr>
              <p:nvPr/>
            </p:nvSpPr>
            <p:spPr bwMode="auto">
              <a:xfrm>
                <a:off x="409" y="1979"/>
                <a:ext cx="22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63511" name="Text Box 43"/>
              <p:cNvSpPr txBox="1">
                <a:spLocks noChangeArrowheads="1"/>
              </p:cNvSpPr>
              <p:nvPr/>
            </p:nvSpPr>
            <p:spPr bwMode="auto">
              <a:xfrm>
                <a:off x="160" y="3289"/>
                <a:ext cx="499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28600" indent="-228600">
                  <a:spcBef>
                    <a:spcPct val="50000"/>
                  </a:spcBef>
                </a:pPr>
                <a:r>
                  <a:rPr lang="en-US" altLang="zh-CN"/>
                  <a:t>MAX</a:t>
                </a:r>
              </a:p>
            </p:txBody>
          </p:sp>
        </p:grpSp>
        <p:sp>
          <p:nvSpPr>
            <p:cNvPr id="63504" name="Rectangle 44"/>
            <p:cNvSpPr>
              <a:spLocks noChangeArrowheads="1"/>
            </p:cNvSpPr>
            <p:nvPr/>
          </p:nvSpPr>
          <p:spPr bwMode="auto">
            <a:xfrm>
              <a:off x="5183" y="2199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3505" name="Rectangle 45"/>
            <p:cNvSpPr>
              <a:spLocks noChangeArrowheads="1"/>
            </p:cNvSpPr>
            <p:nvPr/>
          </p:nvSpPr>
          <p:spPr bwMode="auto">
            <a:xfrm>
              <a:off x="5183" y="3226"/>
              <a:ext cx="1157" cy="11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</p:grpSp>
      <p:sp>
        <p:nvSpPr>
          <p:cNvPr id="622638" name="Text Box 46"/>
          <p:cNvSpPr txBox="1">
            <a:spLocks noChangeArrowheads="1"/>
          </p:cNvSpPr>
          <p:nvPr/>
        </p:nvSpPr>
        <p:spPr bwMode="auto">
          <a:xfrm>
            <a:off x="1050925" y="5516563"/>
            <a:ext cx="1203325" cy="862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合并，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/>
              <a:t>更新大小</a:t>
            </a:r>
          </a:p>
        </p:txBody>
      </p:sp>
      <p:sp>
        <p:nvSpPr>
          <p:cNvPr id="622639" name="Text Box 47"/>
          <p:cNvSpPr txBox="1">
            <a:spLocks noChangeArrowheads="1"/>
          </p:cNvSpPr>
          <p:nvPr/>
        </p:nvSpPr>
        <p:spPr bwMode="auto">
          <a:xfrm>
            <a:off x="3254375" y="5516563"/>
            <a:ext cx="2159000" cy="862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合并，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/>
              <a:t>更新位置和大小</a:t>
            </a:r>
          </a:p>
        </p:txBody>
      </p:sp>
      <p:sp>
        <p:nvSpPr>
          <p:cNvPr id="622640" name="Text Box 48"/>
          <p:cNvSpPr txBox="1">
            <a:spLocks noChangeArrowheads="1"/>
          </p:cNvSpPr>
          <p:nvPr/>
        </p:nvSpPr>
        <p:spPr bwMode="auto">
          <a:xfrm>
            <a:off x="5754688" y="5516563"/>
            <a:ext cx="2435225" cy="862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合并，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/>
              <a:t>先删除后更新大小</a:t>
            </a:r>
          </a:p>
        </p:txBody>
      </p:sp>
      <p:sp>
        <p:nvSpPr>
          <p:cNvPr id="622641" name="Text Box 49"/>
          <p:cNvSpPr txBox="1">
            <a:spLocks noChangeArrowheads="1"/>
          </p:cNvSpPr>
          <p:nvPr/>
        </p:nvSpPr>
        <p:spPr bwMode="auto">
          <a:xfrm>
            <a:off x="8897938" y="5516563"/>
            <a:ext cx="8223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38" grpId="0"/>
      <p:bldP spid="622639" grpId="0"/>
      <p:bldP spid="622640" grpId="0"/>
      <p:bldP spid="6226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碎片问题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动态分区的缺点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容易产生内存碎片：内存反复分配和分割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首次适应法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最佳适应法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最坏适应法？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解决碎片的办法</a:t>
            </a:r>
          </a:p>
          <a:p>
            <a:pPr lvl="1" eaLnBrk="1" hangingPunct="1"/>
            <a:r>
              <a:rPr lang="zh-CN" altLang="en-US" dirty="0" smtClean="0"/>
              <a:t>规定门限值</a:t>
            </a:r>
          </a:p>
          <a:p>
            <a:pPr lvl="2" eaLnBrk="1" hangingPunct="1"/>
            <a:r>
              <a:rPr lang="zh-CN" altLang="en-US" dirty="0" smtClean="0"/>
              <a:t>分割空闲区时，若</a:t>
            </a:r>
            <a:r>
              <a:rPr lang="zh-CN" altLang="en-US" dirty="0" smtClean="0">
                <a:solidFill>
                  <a:srgbClr val="FF0000"/>
                </a:solidFill>
              </a:rPr>
              <a:t>剩余部分</a:t>
            </a:r>
            <a:r>
              <a:rPr lang="zh-CN" altLang="en-US" dirty="0" smtClean="0">
                <a:solidFill>
                  <a:schemeClr val="hlink"/>
                </a:solidFill>
              </a:rPr>
              <a:t>小于</a:t>
            </a:r>
            <a:r>
              <a:rPr lang="zh-CN" altLang="en-US" dirty="0" smtClean="0">
                <a:solidFill>
                  <a:srgbClr val="FF0000"/>
                </a:solidFill>
              </a:rPr>
              <a:t>门限值</a:t>
            </a:r>
            <a:r>
              <a:rPr lang="zh-CN" altLang="en-US" dirty="0" smtClean="0"/>
              <a:t>，则此空闲区</a:t>
            </a:r>
            <a:r>
              <a:rPr lang="zh-CN" altLang="en-US" dirty="0" smtClean="0">
                <a:solidFill>
                  <a:srgbClr val="FF0000"/>
                </a:solidFill>
              </a:rPr>
              <a:t>不进行分割</a:t>
            </a:r>
            <a:r>
              <a:rPr lang="zh-CN" altLang="en-US" dirty="0" smtClean="0"/>
              <a:t>，而是全部分配给用户。</a:t>
            </a:r>
          </a:p>
          <a:p>
            <a:pPr lvl="1" eaLnBrk="1" hangingPunct="1"/>
            <a:r>
              <a:rPr lang="zh-CN" altLang="en-US" dirty="0" smtClean="0"/>
              <a:t>内存拼接技术</a:t>
            </a:r>
          </a:p>
          <a:p>
            <a:pPr lvl="2" eaLnBrk="1" hangingPunct="1"/>
            <a:r>
              <a:rPr lang="zh-CN" altLang="en-US" dirty="0" smtClean="0"/>
              <a:t>将所有空闲区</a:t>
            </a:r>
            <a:r>
              <a:rPr lang="zh-CN" altLang="en-US" dirty="0" smtClean="0">
                <a:solidFill>
                  <a:srgbClr val="FF0000"/>
                </a:solidFill>
              </a:rPr>
              <a:t>集中</a:t>
            </a:r>
            <a:r>
              <a:rPr lang="zh-CN" altLang="en-US" dirty="0" smtClean="0"/>
              <a:t>一起构成一个大的空闲区。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3374701" y="1700808"/>
            <a:ext cx="1872208" cy="43280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拼接的时机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释放区回收的时候</a:t>
            </a:r>
          </a:p>
          <a:p>
            <a:pPr lvl="2" eaLnBrk="1" hangingPunct="1"/>
            <a:r>
              <a:rPr lang="zh-CN" altLang="en-US" sz="2400" dirty="0" smtClean="0"/>
              <a:t>拼接频率过大，系统开销大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/>
              <a:t>系统找不到足够大的空闲区时</a:t>
            </a:r>
          </a:p>
          <a:p>
            <a:pPr lvl="2" eaLnBrk="1" hangingPunct="1"/>
            <a:r>
              <a:rPr lang="zh-CN" altLang="en-US" sz="2400" dirty="0"/>
              <a:t>空闲区的管理复杂</a:t>
            </a:r>
          </a:p>
          <a:p>
            <a:pPr lvl="1" eaLnBrk="1" hangingPunct="1"/>
            <a:r>
              <a:rPr lang="zh-CN" altLang="en-US" sz="2400" dirty="0" smtClean="0"/>
              <a:t>定期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空闲区的管理复杂</a:t>
            </a:r>
          </a:p>
          <a:p>
            <a:pPr eaLnBrk="1" hangingPunct="1"/>
            <a:r>
              <a:rPr lang="zh-CN" altLang="en-US" sz="2400" dirty="0" smtClean="0"/>
              <a:t>拼接技术的缺点</a:t>
            </a:r>
          </a:p>
          <a:p>
            <a:pPr lvl="1" eaLnBrk="1" hangingPunct="1"/>
            <a:r>
              <a:rPr lang="zh-CN" altLang="en-US" sz="2400" dirty="0" smtClean="0"/>
              <a:t>消耗系统资源；</a:t>
            </a:r>
          </a:p>
          <a:p>
            <a:pPr lvl="1" eaLnBrk="1" hangingPunct="1"/>
            <a:r>
              <a:rPr lang="zh-CN" altLang="en-US" sz="2400" dirty="0" smtClean="0"/>
              <a:t>离线拼接</a:t>
            </a:r>
            <a:r>
              <a:rPr lang="zh-CN" altLang="en-US" sz="2400" dirty="0"/>
              <a:t>；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重新定义作业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解决碎片的办法（续）</a:t>
            </a:r>
          </a:p>
          <a:p>
            <a:pPr lvl="1" eaLnBrk="1" hangingPunct="1"/>
            <a:r>
              <a:rPr lang="zh-CN" altLang="en-US" dirty="0" smtClean="0"/>
              <a:t>把程序分拆</a:t>
            </a:r>
            <a:r>
              <a:rPr lang="zh-CN" altLang="en-US" dirty="0" smtClean="0">
                <a:solidFill>
                  <a:srgbClr val="FF0000"/>
                </a:solidFill>
              </a:rPr>
              <a:t>几个部分</a:t>
            </a:r>
            <a:r>
              <a:rPr lang="zh-CN" altLang="en-US" dirty="0" smtClean="0"/>
              <a:t>装入不同分区，充分利用碎片。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96729" y="1988840"/>
            <a:ext cx="1300163" cy="4105275"/>
            <a:chOff x="2880" y="935"/>
            <a:chExt cx="819" cy="2586"/>
          </a:xfrm>
        </p:grpSpPr>
        <p:sp>
          <p:nvSpPr>
            <p:cNvPr id="66574" name="Rectangle 5"/>
            <p:cNvSpPr>
              <a:spLocks noChangeArrowheads="1"/>
            </p:cNvSpPr>
            <p:nvPr/>
          </p:nvSpPr>
          <p:spPr bwMode="auto">
            <a:xfrm>
              <a:off x="2880" y="935"/>
              <a:ext cx="816" cy="2586"/>
            </a:xfrm>
            <a:prstGeom prst="rect">
              <a:avLst/>
            </a:prstGeom>
            <a:solidFill>
              <a:srgbClr val="C0C0C0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6575" name="Rectangle 6"/>
            <p:cNvSpPr>
              <a:spLocks noChangeArrowheads="1"/>
            </p:cNvSpPr>
            <p:nvPr/>
          </p:nvSpPr>
          <p:spPr bwMode="auto">
            <a:xfrm>
              <a:off x="2883" y="2795"/>
              <a:ext cx="816" cy="31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6576" name="Rectangle 7"/>
            <p:cNvSpPr>
              <a:spLocks noChangeArrowheads="1"/>
            </p:cNvSpPr>
            <p:nvPr/>
          </p:nvSpPr>
          <p:spPr bwMode="auto">
            <a:xfrm>
              <a:off x="2880" y="1298"/>
              <a:ext cx="816" cy="7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6577" name="Text Box 8"/>
            <p:cNvSpPr txBox="1">
              <a:spLocks noChangeArrowheads="1"/>
            </p:cNvSpPr>
            <p:nvPr/>
          </p:nvSpPr>
          <p:spPr bwMode="auto">
            <a:xfrm>
              <a:off x="3064" y="1525"/>
              <a:ext cx="589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3300"/>
                  </a:solidFill>
                  <a:latin typeface="Times New Roman" pitchFamily="18" charset="0"/>
                </a:rPr>
                <a:t>2KB</a:t>
              </a:r>
            </a:p>
          </p:txBody>
        </p:sp>
        <p:sp>
          <p:nvSpPr>
            <p:cNvPr id="66578" name="Text Box 9"/>
            <p:cNvSpPr txBox="1">
              <a:spLocks noChangeArrowheads="1"/>
            </p:cNvSpPr>
            <p:nvPr/>
          </p:nvSpPr>
          <p:spPr bwMode="auto">
            <a:xfrm>
              <a:off x="3043" y="2811"/>
              <a:ext cx="589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3300"/>
                  </a:solidFill>
                  <a:latin typeface="Times New Roman" pitchFamily="18" charset="0"/>
                </a:rPr>
                <a:t>1KB</a:t>
              </a:r>
            </a:p>
          </p:txBody>
        </p:sp>
      </p:grp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5731942" y="4581227"/>
            <a:ext cx="1295400" cy="15128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34891" name="Line 11"/>
          <p:cNvSpPr>
            <a:spLocks noChangeShapeType="1"/>
          </p:cNvSpPr>
          <p:nvPr/>
        </p:nvSpPr>
        <p:spPr bwMode="auto">
          <a:xfrm>
            <a:off x="5731942" y="5086052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028804" y="4628852"/>
            <a:ext cx="947738" cy="1049338"/>
            <a:chOff x="6327775" y="4845050"/>
            <a:chExt cx="947738" cy="1049338"/>
          </a:xfrm>
        </p:grpSpPr>
        <p:sp>
          <p:nvSpPr>
            <p:cNvPr id="634892" name="Text Box 12"/>
            <p:cNvSpPr txBox="1">
              <a:spLocks noChangeArrowheads="1"/>
            </p:cNvSpPr>
            <p:nvPr/>
          </p:nvSpPr>
          <p:spPr bwMode="auto">
            <a:xfrm>
              <a:off x="6340475" y="4845050"/>
              <a:ext cx="9350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1KB</a:t>
              </a:r>
            </a:p>
          </p:txBody>
        </p:sp>
        <p:sp>
          <p:nvSpPr>
            <p:cNvPr id="634893" name="Text Box 13"/>
            <p:cNvSpPr txBox="1">
              <a:spLocks noChangeArrowheads="1"/>
            </p:cNvSpPr>
            <p:nvPr/>
          </p:nvSpPr>
          <p:spPr bwMode="auto">
            <a:xfrm>
              <a:off x="6327775" y="5497513"/>
              <a:ext cx="9350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2KB</a:t>
              </a:r>
            </a:p>
          </p:txBody>
        </p:sp>
      </p:grpSp>
      <p:sp>
        <p:nvSpPr>
          <p:cNvPr id="634894" name="Line 14"/>
          <p:cNvSpPr>
            <a:spLocks noChangeShapeType="1"/>
          </p:cNvSpPr>
          <p:nvPr/>
        </p:nvSpPr>
        <p:spPr bwMode="auto">
          <a:xfrm flipH="1">
            <a:off x="4560367" y="4886027"/>
            <a:ext cx="1152525" cy="361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895" name="Line 15"/>
          <p:cNvSpPr>
            <a:spLocks noChangeShapeType="1"/>
          </p:cNvSpPr>
          <p:nvPr/>
        </p:nvSpPr>
        <p:spPr bwMode="auto">
          <a:xfrm flipH="1" flipV="1">
            <a:off x="4598467" y="3141365"/>
            <a:ext cx="1079500" cy="2520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896" name="Rectangle 16"/>
          <p:cNvSpPr>
            <a:spLocks noChangeArrowheads="1"/>
          </p:cNvSpPr>
          <p:nvPr/>
        </p:nvSpPr>
        <p:spPr bwMode="auto">
          <a:xfrm>
            <a:off x="1367904" y="3120727"/>
            <a:ext cx="1717675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内存空间有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两块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空闲区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1KB </a:t>
            </a:r>
            <a:r>
              <a:rPr kumimoji="1" lang="zh-CN" altLang="en-US" sz="2400" dirty="0">
                <a:latin typeface="Times New Roman" pitchFamily="18" charset="0"/>
              </a:rPr>
              <a:t>＋</a:t>
            </a:r>
            <a:r>
              <a:rPr kumimoji="1" lang="en-US" altLang="zh-CN" sz="2400" dirty="0">
                <a:latin typeface="Times New Roman" pitchFamily="18" charset="0"/>
              </a:rPr>
              <a:t>2KB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634897" name="Rectangle 17"/>
          <p:cNvSpPr>
            <a:spLocks noChangeArrowheads="1"/>
          </p:cNvSpPr>
          <p:nvPr/>
        </p:nvSpPr>
        <p:spPr bwMode="auto">
          <a:xfrm>
            <a:off x="7243242" y="5143202"/>
            <a:ext cx="1674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3KB</a:t>
            </a:r>
            <a:r>
              <a:rPr kumimoji="1" lang="zh-CN" altLang="en-US" sz="2400" dirty="0">
                <a:latin typeface="Times New Roman" pitchFamily="18" charset="0"/>
              </a:rPr>
              <a:t>的进程</a:t>
            </a:r>
          </a:p>
        </p:txBody>
      </p:sp>
      <p:sp>
        <p:nvSpPr>
          <p:cNvPr id="634898" name="Rectangle 18"/>
          <p:cNvSpPr>
            <a:spLocks noChangeArrowheads="1"/>
          </p:cNvSpPr>
          <p:nvPr/>
        </p:nvSpPr>
        <p:spPr bwMode="auto">
          <a:xfrm>
            <a:off x="5185842" y="2755602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解除程序占用连续内存的限制。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792" y="5741190"/>
            <a:ext cx="602184" cy="604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0" grpId="0" animBg="1"/>
      <p:bldP spid="634891" grpId="0" animBg="1"/>
      <p:bldP spid="634894" grpId="0" animBg="1"/>
      <p:bldP spid="634895" grpId="0" animBg="1"/>
      <p:bldP spid="634896" grpId="0"/>
      <p:bldP spid="634897" grpId="0"/>
      <p:bldP spid="6348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4925"/>
            <a:ext cx="5254625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覆盖</a:t>
            </a:r>
            <a:r>
              <a:rPr lang="en-US" altLang="zh-CN" smtClean="0"/>
              <a:t>——Overlay</a:t>
            </a:r>
            <a:endParaRPr lang="zh-CN" altLang="en-US" smtClean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575800" cy="536098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目的</a:t>
            </a:r>
          </a:p>
          <a:p>
            <a:pPr lvl="1" eaLnBrk="1" hangingPunct="1"/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0000"/>
                </a:solidFill>
              </a:rPr>
              <a:t>较小</a:t>
            </a:r>
            <a:r>
              <a:rPr lang="zh-CN" altLang="en-US" sz="2400" dirty="0" smtClean="0"/>
              <a:t>的内存空间中运行</a:t>
            </a:r>
            <a:r>
              <a:rPr lang="zh-CN" altLang="en-US" sz="2400" dirty="0" smtClean="0">
                <a:solidFill>
                  <a:srgbClr val="FF0000"/>
                </a:solidFill>
              </a:rPr>
              <a:t>较大</a:t>
            </a:r>
            <a:r>
              <a:rPr lang="zh-CN" altLang="en-US" sz="2400" dirty="0" smtClean="0"/>
              <a:t>的程序</a:t>
            </a:r>
          </a:p>
          <a:p>
            <a:pPr eaLnBrk="1" hangingPunct="1"/>
            <a:r>
              <a:rPr lang="zh-CN" altLang="en-US" sz="2400" dirty="0" smtClean="0"/>
              <a:t>内存分区</a:t>
            </a:r>
          </a:p>
          <a:p>
            <a:pPr lvl="1" eaLnBrk="1" hangingPunct="1"/>
            <a:r>
              <a:rPr lang="zh-CN" altLang="en-US" sz="2400" dirty="0" smtClean="0"/>
              <a:t>常驻区：被某段单独且固定地占用的区域，可划分多个</a:t>
            </a:r>
          </a:p>
          <a:p>
            <a:pPr lvl="1" eaLnBrk="1" hangingPunct="1"/>
            <a:r>
              <a:rPr lang="zh-CN" altLang="en-US" sz="2400" dirty="0" smtClean="0"/>
              <a:t>覆盖区： 能被多段</a:t>
            </a:r>
            <a:r>
              <a:rPr lang="zh-CN" altLang="en-US" sz="2400" b="1" dirty="0" smtClean="0">
                <a:solidFill>
                  <a:srgbClr val="55AF84"/>
                </a:solidFill>
              </a:rPr>
              <a:t>共用</a:t>
            </a:r>
            <a:r>
              <a:rPr lang="zh-CN" altLang="en-US" sz="2400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覆盖</a:t>
            </a:r>
            <a:r>
              <a:rPr lang="zh-CN" altLang="en-US" sz="2400" dirty="0" smtClean="0"/>
              <a:t>）的区域， 可划分多个</a:t>
            </a:r>
          </a:p>
        </p:txBody>
      </p:sp>
      <p:sp>
        <p:nvSpPr>
          <p:cNvPr id="68612" name="Rectangle 11"/>
          <p:cNvSpPr>
            <a:spLocks noChangeArrowheads="1"/>
          </p:cNvSpPr>
          <p:nvPr/>
        </p:nvSpPr>
        <p:spPr bwMode="auto">
          <a:xfrm>
            <a:off x="3376613" y="2940050"/>
            <a:ext cx="1735137" cy="3417888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8613" name="Rectangle 12"/>
          <p:cNvSpPr>
            <a:spLocks noChangeArrowheads="1"/>
          </p:cNvSpPr>
          <p:nvPr/>
        </p:nvSpPr>
        <p:spPr bwMode="auto">
          <a:xfrm>
            <a:off x="3376613" y="2949575"/>
            <a:ext cx="1728787" cy="360363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800"/>
              <a:t>os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3376613" y="416401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376613" y="56038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592513" y="3587750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2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40K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592513" y="4740275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50K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540125" y="5805488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常驻区</a:t>
            </a:r>
            <a:endParaRPr lang="en-US" altLang="zh-CN"/>
          </a:p>
          <a:p>
            <a:pPr algn="ctr">
              <a:spcBef>
                <a:spcPct val="20000"/>
              </a:spcBef>
            </a:pPr>
            <a:r>
              <a:rPr lang="en-US" altLang="zh-CN" sz="2400"/>
              <a:t>20K</a:t>
            </a:r>
          </a:p>
        </p:txBody>
      </p:sp>
      <p:sp>
        <p:nvSpPr>
          <p:cNvPr id="68619" name="Rectangle 4"/>
          <p:cNvSpPr>
            <a:spLocks noChangeArrowheads="1"/>
          </p:cNvSpPr>
          <p:nvPr/>
        </p:nvSpPr>
        <p:spPr bwMode="auto">
          <a:xfrm>
            <a:off x="5400675" y="4543425"/>
            <a:ext cx="2725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/>
              <a:t>用户内存（</a:t>
            </a:r>
            <a:r>
              <a:rPr kumimoji="1" lang="en-US" altLang="zh-CN" sz="2400"/>
              <a:t>110K</a:t>
            </a:r>
            <a:r>
              <a:rPr kumimoji="1"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4925"/>
            <a:ext cx="5254625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覆盖</a:t>
            </a:r>
            <a:r>
              <a:rPr lang="en-US" altLang="zh-CN" smtClean="0"/>
              <a:t>——Overlay</a:t>
            </a:r>
            <a:endParaRPr lang="zh-CN" altLang="en-US" smtClean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7225158" cy="536098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工作原理</a:t>
            </a:r>
          </a:p>
          <a:p>
            <a:pPr lvl="1" eaLnBrk="1" hangingPunct="1"/>
            <a:r>
              <a:rPr lang="zh-CN" altLang="en-US" sz="2400" dirty="0" smtClean="0"/>
              <a:t>程序分成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若干</a:t>
            </a:r>
            <a:r>
              <a:rPr lang="zh-CN" altLang="en-US" sz="2400" dirty="0" smtClean="0"/>
              <a:t>代码段或数据段</a:t>
            </a:r>
          </a:p>
          <a:p>
            <a:pPr lvl="1" eaLnBrk="1" hangingPunct="1"/>
            <a:r>
              <a:rPr lang="zh-CN" altLang="en-US" sz="2400" dirty="0" smtClean="0"/>
              <a:t>将程序</a:t>
            </a:r>
            <a:r>
              <a:rPr lang="zh-CN" altLang="en-US" sz="2400" dirty="0" smtClean="0">
                <a:solidFill>
                  <a:srgbClr val="FF0000"/>
                </a:solidFill>
              </a:rPr>
              <a:t>常用的段</a:t>
            </a:r>
            <a:r>
              <a:rPr lang="zh-CN" altLang="en-US" sz="2400" dirty="0" smtClean="0"/>
              <a:t>装入常驻区；</a:t>
            </a:r>
            <a:r>
              <a:rPr lang="zh-CN" altLang="en-US" sz="2400" dirty="0" smtClean="0">
                <a:solidFill>
                  <a:srgbClr val="0000FF"/>
                </a:solidFill>
              </a:rPr>
              <a:t>（核心段）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正运行的的段</a:t>
            </a:r>
            <a:r>
              <a:rPr lang="zh-CN" altLang="en-US" sz="2400" dirty="0" smtClean="0"/>
              <a:t>处于覆盖区；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将目前</a:t>
            </a:r>
            <a:r>
              <a:rPr lang="zh-CN" altLang="en-US" sz="2400" dirty="0" smtClean="0">
                <a:solidFill>
                  <a:srgbClr val="FF0000"/>
                </a:solidFill>
              </a:rPr>
              <a:t>不用的段</a:t>
            </a:r>
            <a:r>
              <a:rPr lang="zh-CN" altLang="en-US" sz="2400" dirty="0" smtClean="0"/>
              <a:t>放在</a:t>
            </a:r>
            <a:r>
              <a:rPr lang="zh-CN" altLang="en-US" sz="2400" dirty="0" smtClean="0">
                <a:solidFill>
                  <a:srgbClr val="0000FF"/>
                </a:solidFill>
              </a:rPr>
              <a:t>硬盘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覆盖文件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要用的段</a:t>
            </a:r>
            <a:r>
              <a:rPr lang="zh-CN" altLang="en-US" sz="2400" dirty="0" smtClean="0"/>
              <a:t>从硬盘装入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覆盖区</a:t>
            </a:r>
            <a:r>
              <a:rPr lang="zh-CN" altLang="en-US" sz="2400" dirty="0" smtClean="0"/>
              <a:t>（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覆盖</a:t>
            </a:r>
            <a:r>
              <a:rPr lang="zh-CN" altLang="en-US" sz="2400" dirty="0"/>
              <a:t>旧</a:t>
            </a:r>
            <a:r>
              <a:rPr lang="zh-CN" altLang="en-US" sz="2400" dirty="0" smtClean="0"/>
              <a:t>内容）；</a:t>
            </a:r>
          </a:p>
          <a:p>
            <a:pPr lvl="2" eaLnBrk="1" hangingPunct="1"/>
            <a:r>
              <a:rPr lang="zh-CN" altLang="en-US" sz="2400" dirty="0" smtClean="0"/>
              <a:t>意义：减少程序对内存需求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769671" y="1451272"/>
            <a:ext cx="1735137" cy="3417888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769671" y="1460797"/>
            <a:ext cx="1728787" cy="360363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800"/>
              <a:t>os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7769671" y="267523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7769671" y="4115097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985571" y="2098972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2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40K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985571" y="3251497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50K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933183" y="4316710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常驻区</a:t>
            </a:r>
            <a:endParaRPr lang="en-US" altLang="zh-CN"/>
          </a:p>
          <a:p>
            <a:pPr algn="ctr">
              <a:spcBef>
                <a:spcPct val="20000"/>
              </a:spcBef>
            </a:pPr>
            <a:r>
              <a:rPr lang="en-US" altLang="zh-CN" sz="2400"/>
              <a:t>20K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覆盖的例子</a:t>
            </a:r>
          </a:p>
          <a:p>
            <a:pPr lvl="1" eaLnBrk="1" hangingPunct="1"/>
            <a:r>
              <a:rPr lang="zh-CN" altLang="en-US" sz="2400" smtClean="0"/>
              <a:t>内存（</a:t>
            </a:r>
            <a:r>
              <a:rPr lang="en-US" altLang="zh-CN" sz="2400" smtClean="0"/>
              <a:t>110K</a:t>
            </a:r>
            <a:r>
              <a:rPr lang="zh-CN" altLang="en-US" sz="2400" smtClean="0"/>
              <a:t>）：一个常驻区，两个覆盖区</a:t>
            </a:r>
          </a:p>
          <a:p>
            <a:pPr lvl="1" eaLnBrk="1" hangingPunct="1"/>
            <a:r>
              <a:rPr lang="zh-CN" altLang="en-US" sz="2400" smtClean="0"/>
              <a:t>程序（</a:t>
            </a:r>
            <a:r>
              <a:rPr lang="en-US" altLang="zh-CN" sz="2400" smtClean="0"/>
              <a:t>190K</a:t>
            </a:r>
            <a:r>
              <a:rPr lang="zh-CN" altLang="en-US" sz="2400" smtClean="0"/>
              <a:t>）：多个模块（段）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01688" y="5780088"/>
            <a:ext cx="272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/>
              <a:t>用户内存（</a:t>
            </a:r>
            <a:r>
              <a:rPr kumimoji="1" lang="en-US" altLang="zh-CN" sz="2400"/>
              <a:t>110K</a:t>
            </a:r>
            <a:r>
              <a:rPr kumimoji="1" lang="zh-CN" altLang="en-US" sz="2400"/>
              <a:t>）</a:t>
            </a:r>
          </a:p>
        </p:txBody>
      </p:sp>
      <p:sp>
        <p:nvSpPr>
          <p:cNvPr id="627717" name="Text Box 5"/>
          <p:cNvSpPr txBox="1">
            <a:spLocks noChangeArrowheads="1"/>
          </p:cNvSpPr>
          <p:nvPr/>
        </p:nvSpPr>
        <p:spPr bwMode="auto">
          <a:xfrm>
            <a:off x="3384550" y="484822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/>
              <a:t>常驻</a:t>
            </a: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3384550" y="3751263"/>
            <a:ext cx="1462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共用</a:t>
            </a:r>
            <a:endParaRPr lang="en-US" altLang="zh-CN"/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348038" y="2652713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 、</a:t>
            </a:r>
            <a:r>
              <a:rPr lang="en-US" altLang="zh-CN"/>
              <a:t>F</a:t>
            </a:r>
            <a:r>
              <a:rPr lang="zh-CN" altLang="en-US"/>
              <a:t>共用</a:t>
            </a:r>
          </a:p>
        </p:txBody>
      </p:sp>
      <p:sp>
        <p:nvSpPr>
          <p:cNvPr id="627720" name="Line 8"/>
          <p:cNvSpPr>
            <a:spLocks noChangeShapeType="1"/>
          </p:cNvSpPr>
          <p:nvPr/>
        </p:nvSpPr>
        <p:spPr bwMode="auto">
          <a:xfrm flipH="1">
            <a:off x="3024188" y="5245100"/>
            <a:ext cx="39385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7721" name="Line 9"/>
          <p:cNvSpPr>
            <a:spLocks noChangeShapeType="1"/>
          </p:cNvSpPr>
          <p:nvPr/>
        </p:nvSpPr>
        <p:spPr bwMode="auto">
          <a:xfrm flipH="1">
            <a:off x="3024188" y="4175125"/>
            <a:ext cx="3024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7722" name="Line 10"/>
          <p:cNvSpPr>
            <a:spLocks noChangeShapeType="1"/>
          </p:cNvSpPr>
          <p:nvPr/>
        </p:nvSpPr>
        <p:spPr bwMode="auto">
          <a:xfrm flipH="1">
            <a:off x="3024188" y="3048000"/>
            <a:ext cx="2254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079500" y="2220913"/>
            <a:ext cx="1735138" cy="3417887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079500" y="2230438"/>
            <a:ext cx="1728788" cy="36036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800"/>
              <a:t>os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1079500" y="344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1079500" y="48847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295400" y="2868613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2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40K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1295400" y="4021138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dirty="0"/>
              <a:t>覆盖区</a:t>
            </a:r>
            <a:r>
              <a:rPr lang="en-US" altLang="zh-CN" dirty="0"/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zh-CN" sz="2400" dirty="0"/>
              <a:t>50K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1243013" y="5086350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常驻区</a:t>
            </a:r>
            <a:endParaRPr lang="en-US" altLang="zh-CN"/>
          </a:p>
          <a:p>
            <a:pPr algn="ctr">
              <a:spcBef>
                <a:spcPct val="20000"/>
              </a:spcBef>
            </a:pPr>
            <a:r>
              <a:rPr lang="en-US" altLang="zh-CN" sz="2400"/>
              <a:t>20K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688013" y="2652713"/>
            <a:ext cx="3684587" cy="3571875"/>
            <a:chOff x="3583" y="1671"/>
            <a:chExt cx="2321" cy="2250"/>
          </a:xfrm>
        </p:grpSpPr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3583" y="1671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20K</a:t>
              </a:r>
            </a:p>
          </p:txBody>
        </p:sp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4386" y="1671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E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40K</a:t>
              </a:r>
            </a:p>
          </p:txBody>
        </p:sp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5189" y="1671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F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30K</a:t>
              </a:r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4023" y="2396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B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30K</a:t>
              </a:r>
            </a:p>
          </p:txBody>
        </p: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5189" y="2396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C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50K</a:t>
              </a:r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4624" y="3123"/>
              <a:ext cx="648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20K</a:t>
              </a:r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 flipV="1">
              <a:off x="4944" y="2987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>
              <a:off x="4386" y="2987"/>
              <a:ext cx="1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Line 27"/>
            <p:cNvSpPr>
              <a:spLocks noChangeShapeType="1"/>
            </p:cNvSpPr>
            <p:nvPr/>
          </p:nvSpPr>
          <p:spPr bwMode="auto">
            <a:xfrm flipV="1">
              <a:off x="4386" y="2849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 flipV="1">
              <a:off x="5534" y="2849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Line 29"/>
            <p:cNvSpPr>
              <a:spLocks noChangeShapeType="1"/>
            </p:cNvSpPr>
            <p:nvPr/>
          </p:nvSpPr>
          <p:spPr bwMode="auto">
            <a:xfrm flipV="1">
              <a:off x="4309" y="2261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6" name="Line 30"/>
            <p:cNvSpPr>
              <a:spLocks noChangeShapeType="1"/>
            </p:cNvSpPr>
            <p:nvPr/>
          </p:nvSpPr>
          <p:spPr bwMode="auto">
            <a:xfrm>
              <a:off x="3901" y="2261"/>
              <a:ext cx="7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Line 31"/>
            <p:cNvSpPr>
              <a:spLocks noChangeShapeType="1"/>
            </p:cNvSpPr>
            <p:nvPr/>
          </p:nvSpPr>
          <p:spPr bwMode="auto">
            <a:xfrm flipV="1">
              <a:off x="4671" y="2124"/>
              <a:ext cx="0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Line 32"/>
            <p:cNvSpPr>
              <a:spLocks noChangeShapeType="1"/>
            </p:cNvSpPr>
            <p:nvPr/>
          </p:nvSpPr>
          <p:spPr bwMode="auto">
            <a:xfrm flipV="1">
              <a:off x="3901" y="2124"/>
              <a:ext cx="0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 flipV="1">
              <a:off x="5534" y="21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0" name="Rectangle 34"/>
            <p:cNvSpPr>
              <a:spLocks noChangeArrowheads="1"/>
            </p:cNvSpPr>
            <p:nvPr/>
          </p:nvSpPr>
          <p:spPr bwMode="auto">
            <a:xfrm>
              <a:off x="4187" y="3633"/>
              <a:ext cx="17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/>
                <a:t>用户程序（</a:t>
              </a:r>
              <a:r>
                <a:rPr kumimoji="1" lang="en-US" altLang="zh-CN" sz="2400"/>
                <a:t>190K</a:t>
              </a:r>
              <a:r>
                <a:rPr kumimoji="1" lang="zh-CN" altLang="en-US" sz="2400"/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7" grpId="0"/>
      <p:bldP spid="627718" grpId="0"/>
      <p:bldP spid="627719" grpId="0"/>
      <p:bldP spid="627720" grpId="0" animBg="1"/>
      <p:bldP spid="627721" grpId="0" animBg="1"/>
      <p:bldP spid="6277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覆盖的缺点</a:t>
            </a:r>
          </a:p>
          <a:p>
            <a:pPr lvl="1" eaLnBrk="1" hangingPunct="1"/>
            <a:r>
              <a:rPr lang="zh-CN" altLang="en-US" dirty="0" smtClean="0"/>
              <a:t>编程复杂：程序员划分程序模块并确定覆盖关系。</a:t>
            </a:r>
          </a:p>
          <a:p>
            <a:pPr lvl="1" eaLnBrk="1" hangingPunct="1"/>
            <a:r>
              <a:rPr lang="zh-CN" altLang="en-US" dirty="0" smtClean="0"/>
              <a:t>程序执行时间长：从外存装入内存耗时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952750" y="2652713"/>
            <a:ext cx="1028700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20K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227513" y="2652713"/>
            <a:ext cx="1028700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E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40K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502275" y="2652713"/>
            <a:ext cx="1028700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F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30K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651250" y="3803650"/>
            <a:ext cx="1028700" cy="7191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B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30K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502275" y="3803650"/>
            <a:ext cx="1028700" cy="7191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50K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05338" y="4957763"/>
            <a:ext cx="1028700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A</a:t>
            </a:r>
          </a:p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20K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V="1">
            <a:off x="5113338" y="47418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4227513" y="4741863"/>
            <a:ext cx="182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V="1">
            <a:off x="4227513" y="4522788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6049963" y="4522788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4105275" y="3589338"/>
            <a:ext cx="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3457575" y="3589338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V="1">
            <a:off x="4679950" y="33718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3457575" y="33718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V="1">
            <a:off x="6049963" y="33718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3911600" y="5767388"/>
            <a:ext cx="2725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/>
              <a:t>用户程序（</a:t>
            </a:r>
            <a:r>
              <a:rPr kumimoji="1" lang="en-US" altLang="zh-CN" sz="2400"/>
              <a:t>190K</a:t>
            </a:r>
            <a:r>
              <a:rPr kumimoji="1" lang="zh-CN" altLang="en-US" sz="2400"/>
              <a:t>）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798763" y="3611563"/>
            <a:ext cx="5695950" cy="1154112"/>
            <a:chOff x="2798358" y="3611150"/>
            <a:chExt cx="5696183" cy="1154113"/>
          </a:xfrm>
        </p:grpSpPr>
        <p:sp>
          <p:nvSpPr>
            <p:cNvPr id="71704" name="椭圆 19"/>
            <p:cNvSpPr>
              <a:spLocks noChangeArrowheads="1"/>
            </p:cNvSpPr>
            <p:nvPr/>
          </p:nvSpPr>
          <p:spPr bwMode="auto">
            <a:xfrm>
              <a:off x="2798358" y="3611150"/>
              <a:ext cx="4429156" cy="1154113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1143000" indent="-228600"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71705" name="矩形 21"/>
            <p:cNvSpPr>
              <a:spLocks noChangeArrowheads="1"/>
            </p:cNvSpPr>
            <p:nvPr/>
          </p:nvSpPr>
          <p:spPr bwMode="auto">
            <a:xfrm>
              <a:off x="7397766" y="3929066"/>
              <a:ext cx="1096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/>
                <a:t>覆盖区</a:t>
              </a:r>
              <a:r>
                <a:rPr lang="en-US" altLang="zh-CN"/>
                <a:t>1</a:t>
              </a:r>
            </a:p>
          </p:txBody>
        </p:sp>
      </p:grp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2611438" y="2357438"/>
            <a:ext cx="5713412" cy="1154112"/>
            <a:chOff x="2611420" y="2357430"/>
            <a:chExt cx="5712869" cy="1154113"/>
          </a:xfrm>
        </p:grpSpPr>
        <p:sp>
          <p:nvSpPr>
            <p:cNvPr id="71702" name="椭圆 20"/>
            <p:cNvSpPr>
              <a:spLocks noChangeArrowheads="1"/>
            </p:cNvSpPr>
            <p:nvPr/>
          </p:nvSpPr>
          <p:spPr bwMode="auto">
            <a:xfrm>
              <a:off x="2611420" y="2357430"/>
              <a:ext cx="4429156" cy="1154113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pPr marL="1143000" indent="-228600"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71703" name="矩形 22"/>
            <p:cNvSpPr>
              <a:spLocks noChangeArrowheads="1"/>
            </p:cNvSpPr>
            <p:nvPr/>
          </p:nvSpPr>
          <p:spPr bwMode="auto">
            <a:xfrm>
              <a:off x="7227514" y="2652713"/>
              <a:ext cx="1096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/>
                <a:t>覆盖区</a:t>
              </a:r>
              <a:r>
                <a:rPr lang="en-US" altLang="zh-CN"/>
                <a:t>2</a:t>
              </a: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31800" y="5780088"/>
            <a:ext cx="272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/>
              <a:t>用户内存（</a:t>
            </a:r>
            <a:r>
              <a:rPr kumimoji="1" lang="en-US" altLang="zh-CN" sz="2400"/>
              <a:t>110K</a:t>
            </a:r>
            <a:r>
              <a:rPr kumimoji="1" lang="zh-CN" altLang="en-US" sz="2400"/>
              <a:t>）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709612" y="2220913"/>
            <a:ext cx="1735138" cy="3417887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709612" y="2230438"/>
            <a:ext cx="1728788" cy="36036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800"/>
              <a:t>os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709612" y="344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709612" y="48847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925512" y="2868613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覆盖区</a:t>
            </a:r>
            <a:r>
              <a:rPr lang="en-US" altLang="zh-CN"/>
              <a:t>2</a:t>
            </a:r>
          </a:p>
          <a:p>
            <a:pPr algn="ctr">
              <a:spcBef>
                <a:spcPct val="20000"/>
              </a:spcBef>
            </a:pPr>
            <a:r>
              <a:rPr lang="en-US" altLang="zh-CN" sz="2400"/>
              <a:t>40K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925512" y="4021138"/>
            <a:ext cx="1368425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dirty="0"/>
              <a:t>覆盖区</a:t>
            </a:r>
            <a:r>
              <a:rPr lang="en-US" altLang="zh-CN" dirty="0"/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zh-CN" sz="2400" dirty="0"/>
              <a:t>50K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873125" y="5086350"/>
            <a:ext cx="13684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常驻区</a:t>
            </a:r>
            <a:endParaRPr lang="en-US" altLang="zh-CN"/>
          </a:p>
          <a:p>
            <a:pPr algn="ctr">
              <a:spcBef>
                <a:spcPct val="20000"/>
              </a:spcBef>
            </a:pPr>
            <a:r>
              <a:rPr lang="en-US" altLang="zh-CN" sz="2400"/>
              <a:t>20K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dirty="0" smtClean="0"/>
              <a:t>进程或模块</a:t>
            </a:r>
            <a:r>
              <a:rPr lang="zh-CN" altLang="en-US" dirty="0" smtClean="0">
                <a:solidFill>
                  <a:srgbClr val="FF0000"/>
                </a:solidFill>
              </a:rPr>
              <a:t>换出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换入</a:t>
            </a:r>
            <a:r>
              <a:rPr lang="zh-CN" altLang="en-US" dirty="0" smtClean="0"/>
              <a:t>需要解决的问题：</a:t>
            </a:r>
            <a:r>
              <a:rPr lang="zh-CN" altLang="en-US" sz="2400" dirty="0" smtClean="0">
                <a:solidFill>
                  <a:srgbClr val="FF0000"/>
                </a:solidFill>
              </a:rPr>
              <a:t>访问地址有变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地址重定位（地址重映射）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辅存</a:t>
            </a:r>
            <a:r>
              <a:rPr lang="zh-CN" altLang="en-US" dirty="0" smtClean="0"/>
              <a:t>上的映像</a:t>
            </a:r>
            <a:r>
              <a:rPr lang="zh-CN" altLang="en-US" b="1" dirty="0" smtClean="0">
                <a:solidFill>
                  <a:srgbClr val="FF0000"/>
                </a:solidFill>
              </a:rPr>
              <a:t>换入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0000FF"/>
                </a:solidFill>
              </a:rPr>
              <a:t>内存</a:t>
            </a:r>
            <a:r>
              <a:rPr lang="zh-CN" altLang="en-US" dirty="0" smtClean="0"/>
              <a:t>时，需要</a:t>
            </a:r>
            <a:r>
              <a:rPr lang="zh-CN" altLang="en-US" dirty="0" smtClean="0">
                <a:solidFill>
                  <a:srgbClr val="FF0000"/>
                </a:solidFill>
              </a:rPr>
              <a:t>重新确定</a:t>
            </a:r>
            <a:r>
              <a:rPr lang="zh-CN" altLang="en-US" dirty="0" smtClean="0"/>
              <a:t>目标数据的正确地址，更新</a:t>
            </a:r>
            <a:r>
              <a:rPr lang="zh-CN" altLang="en-US" b="1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对换技术</a:t>
            </a:r>
            <a:r>
              <a:rPr lang="en-US" altLang="zh-CN" smtClean="0"/>
              <a:t>——Swapping</a:t>
            </a:r>
            <a:endParaRPr lang="zh-CN" altLang="en-US" smtClean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原理</a:t>
            </a:r>
          </a:p>
          <a:p>
            <a:pPr lvl="1" eaLnBrk="1" hangingPunct="1"/>
            <a:r>
              <a:rPr lang="zh-CN" altLang="en-US" dirty="0" smtClean="0"/>
              <a:t>内存不够时把进程写到磁盘（</a:t>
            </a:r>
            <a:r>
              <a:rPr lang="zh-CN" altLang="en-US" dirty="0" smtClean="0">
                <a:solidFill>
                  <a:srgbClr val="FF0000"/>
                </a:solidFill>
              </a:rPr>
              <a:t>换出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</a:rPr>
              <a:t>Swap Out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）。当进程要运行时重新写回内存（</a:t>
            </a:r>
            <a:r>
              <a:rPr lang="zh-CN" altLang="en-US" dirty="0" smtClean="0">
                <a:solidFill>
                  <a:srgbClr val="FF0000"/>
                </a:solidFill>
              </a:rPr>
              <a:t>换入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</a:rPr>
              <a:t>Swap 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）。</a:t>
            </a:r>
          </a:p>
          <a:p>
            <a:pPr eaLnBrk="1" hangingPunct="1"/>
            <a:r>
              <a:rPr lang="zh-CN" altLang="en-US" dirty="0" smtClean="0"/>
              <a:t>优点</a:t>
            </a:r>
          </a:p>
          <a:p>
            <a:pPr lvl="1" eaLnBrk="1" hangingPunct="1"/>
            <a:r>
              <a:rPr lang="zh-CN" altLang="en-US" dirty="0" smtClean="0"/>
              <a:t>增加进程并发数；</a:t>
            </a:r>
          </a:p>
          <a:p>
            <a:pPr lvl="1" eaLnBrk="1" hangingPunct="1"/>
            <a:r>
              <a:rPr lang="zh-CN" altLang="en-US" dirty="0" smtClean="0"/>
              <a:t>不考虑程序结构。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25" y="2643188"/>
            <a:ext cx="5257800" cy="394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对换技术的缺点</a:t>
            </a:r>
          </a:p>
          <a:p>
            <a:pPr lvl="1" eaLnBrk="1" hangingPunct="1"/>
            <a:r>
              <a:rPr lang="zh-CN" altLang="en-US" dirty="0" smtClean="0"/>
              <a:t>换入和换出增加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开销；</a:t>
            </a:r>
          </a:p>
          <a:p>
            <a:pPr lvl="1" eaLnBrk="1" hangingPunct="1"/>
            <a:r>
              <a:rPr lang="zh-CN" altLang="en-US" dirty="0" smtClean="0"/>
              <a:t>对换单位太大（整个进程）</a:t>
            </a:r>
            <a:r>
              <a:rPr lang="zh-CN" altLang="en-US" dirty="0" smtClean="0">
                <a:solidFill>
                  <a:srgbClr val="FF0000"/>
                </a:solidFill>
              </a:rPr>
              <a:t>：页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段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需要考虑的问题</a:t>
            </a:r>
          </a:p>
          <a:p>
            <a:pPr lvl="1" eaLnBrk="1" hangingPunct="1"/>
            <a:r>
              <a:rPr lang="zh-CN" altLang="en-US" dirty="0" smtClean="0"/>
              <a:t>程序换入时的地址重定位</a:t>
            </a:r>
          </a:p>
          <a:p>
            <a:pPr lvl="1" eaLnBrk="1" hangingPunct="1"/>
            <a:r>
              <a:rPr lang="zh-CN" altLang="en-US" dirty="0" smtClean="0"/>
              <a:t>减少对换传送的信息量</a:t>
            </a:r>
          </a:p>
          <a:p>
            <a:pPr lvl="1" eaLnBrk="1" hangingPunct="1"/>
            <a:r>
              <a:rPr lang="zh-CN" altLang="en-US" dirty="0" smtClean="0"/>
              <a:t>外存对换空间的管理方法</a:t>
            </a:r>
          </a:p>
          <a:p>
            <a:pPr eaLnBrk="1" hangingPunct="1">
              <a:buClr>
                <a:srgbClr val="150399"/>
              </a:buClr>
              <a:buSzPct val="70000"/>
              <a:buFont typeface="Wingdings" pitchFamily="2" charset="2"/>
              <a:buChar char="n"/>
            </a:pPr>
            <a:r>
              <a:rPr lang="zh-CN" altLang="en-US" b="0" dirty="0" smtClean="0"/>
              <a:t>采用交换技术的</a:t>
            </a:r>
            <a:r>
              <a:rPr lang="en-US" altLang="zh-CN" b="0" dirty="0" smtClean="0"/>
              <a:t>OS</a:t>
            </a:r>
          </a:p>
          <a:p>
            <a:pPr lvl="1" eaLnBrk="1" hangingPunct="1">
              <a:buClr>
                <a:srgbClr val="150399"/>
              </a:buClr>
              <a:buSzPct val="70000"/>
            </a:pPr>
            <a:r>
              <a:rPr lang="en-US" altLang="zh-CN" b="1" dirty="0" smtClean="0"/>
              <a:t>UNIX, Linux, Windows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 bwMode="auto">
          <a:xfrm>
            <a:off x="5544368" y="1700808"/>
            <a:ext cx="194421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74865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6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74758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59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1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2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3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4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5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6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7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8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69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0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1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2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3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4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5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6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7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8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79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0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1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2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3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4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5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6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7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8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89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0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1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2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3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4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5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6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7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8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799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0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1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2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3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4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5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6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7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8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09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0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1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2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3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4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5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6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7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8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19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0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1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2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3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4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5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6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7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8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29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0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1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2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3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4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5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6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7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8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39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0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1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2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3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4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5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6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7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8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49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0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1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2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3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4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5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6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7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8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59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0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1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2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3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74864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kumimoji="1" lang="zh-TW" altLang="zh-TW" sz="18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74757" name="Rectangle 115"/>
          <p:cNvSpPr>
            <a:spLocks noChangeArrowheads="1"/>
          </p:cNvSpPr>
          <p:nvPr/>
        </p:nvSpPr>
        <p:spPr bwMode="gray">
          <a:xfrm>
            <a:off x="3600450" y="2852738"/>
            <a:ext cx="4392613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宋体" pitchFamily="2" charset="-122"/>
              </a:rPr>
              <a:t>3.</a:t>
            </a: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虚拟内存管理</a:t>
            </a:r>
            <a:endParaRPr lang="zh-CN" altLang="en-US" sz="3600" b="1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5254625" cy="523875"/>
          </a:xfrm>
        </p:spPr>
        <p:txBody>
          <a:bodyPr/>
          <a:lstStyle/>
          <a:p>
            <a:pPr eaLnBrk="1" hangingPunct="1"/>
            <a:r>
              <a:rPr lang="zh-CN" altLang="en-US" smtClean="0"/>
              <a:t>虚拟内存的概念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虚拟内存是</a:t>
            </a:r>
            <a:r>
              <a:rPr lang="zh-CN" altLang="en-US" sz="2400" dirty="0" smtClean="0">
                <a:solidFill>
                  <a:srgbClr val="FF0000"/>
                </a:solidFill>
              </a:rPr>
              <a:t>面向用户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虚拟</a:t>
            </a:r>
            <a:r>
              <a:rPr lang="zh-CN" altLang="en-US" sz="2400" dirty="0" smtClean="0">
                <a:solidFill>
                  <a:srgbClr val="FF0000"/>
                </a:solidFill>
              </a:rPr>
              <a:t>封闭</a:t>
            </a:r>
            <a:r>
              <a:rPr lang="zh-CN" altLang="en-US" sz="2400" dirty="0" smtClean="0"/>
              <a:t>存储空间。</a:t>
            </a:r>
          </a:p>
          <a:p>
            <a:pPr lvl="1" eaLnBrk="1" hangingPunct="1">
              <a:defRPr/>
            </a:pPr>
            <a:r>
              <a:rPr lang="zh-CN" altLang="en-US" sz="2400" b="1" dirty="0" smtClean="0"/>
              <a:t>线性地址空间。</a:t>
            </a:r>
          </a:p>
          <a:p>
            <a:pPr lvl="1" eaLnBrk="1" hangingPunct="1">
              <a:defRPr/>
            </a:pPr>
            <a:r>
              <a:rPr lang="zh-CN" altLang="en-US" sz="2400" b="1" dirty="0" smtClean="0"/>
              <a:t>容量</a:t>
            </a:r>
            <a:r>
              <a:rPr lang="en-US" altLang="zh-CN" sz="2400" b="1" dirty="0" smtClean="0"/>
              <a:t>4G = 2</a:t>
            </a:r>
            <a:r>
              <a:rPr lang="en-US" altLang="zh-CN" sz="2400" b="1" baseline="30000" dirty="0" smtClean="0"/>
              <a:t>32 </a:t>
            </a:r>
            <a:r>
              <a:rPr lang="en-US" altLang="zh-CN" sz="2400" b="1" dirty="0" smtClean="0"/>
              <a:t>Byte</a:t>
            </a:r>
            <a:endParaRPr lang="zh-CN" altLang="en-US" sz="2400" b="1" dirty="0" smtClean="0"/>
          </a:p>
          <a:p>
            <a:pPr lvl="1" eaLnBrk="1" hangingPunct="1">
              <a:defRPr/>
            </a:pPr>
            <a:r>
              <a:rPr lang="zh-CN" altLang="en-US" sz="2400" b="1" dirty="0" smtClean="0"/>
              <a:t>封闭空间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（进程空间）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/>
              <a:t>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物理地址分离（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地址无冲突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程序员编程时使用线性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虚拟地址</a:t>
            </a:r>
            <a:endParaRPr lang="en-US" altLang="zh-CN" sz="2400" b="1" dirty="0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183313" y="1428750"/>
            <a:ext cx="1728787" cy="39592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6183313" y="186055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183313" y="222091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183313" y="265271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6183313" y="5029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183313" y="46688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6183313" y="4308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327775" y="1463675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0000 0000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327775" y="18240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0000 0001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327775" y="4632325"/>
            <a:ext cx="1728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FFFF FFFE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327775" y="4991100"/>
            <a:ext cx="1728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FFFF FFFF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6615113" y="2887663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……..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6327775" y="3316288"/>
            <a:ext cx="15843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虚拟内存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虚拟内存管理的目标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使得</a:t>
            </a:r>
            <a:r>
              <a:rPr lang="zh-CN" altLang="en-US" dirty="0" smtClean="0">
                <a:solidFill>
                  <a:srgbClr val="FF0000"/>
                </a:solidFill>
              </a:rPr>
              <a:t>大的</a:t>
            </a:r>
            <a:r>
              <a:rPr lang="zh-CN" altLang="en-US" dirty="0" smtClean="0"/>
              <a:t>程序能在较小的内存中运行；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使得</a:t>
            </a:r>
            <a:r>
              <a:rPr lang="zh-CN" altLang="en-US" dirty="0" smtClean="0">
                <a:solidFill>
                  <a:srgbClr val="FF0000"/>
                </a:solidFill>
              </a:rPr>
              <a:t>多个</a:t>
            </a:r>
            <a:r>
              <a:rPr lang="zh-CN" altLang="en-US" dirty="0" smtClean="0"/>
              <a:t>程序能在较小的内存中运行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能容纳下）</a:t>
            </a:r>
            <a:r>
              <a:rPr lang="zh-CN" altLang="en-US" dirty="0" smtClean="0"/>
              <a:t>；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使得</a:t>
            </a:r>
            <a:r>
              <a:rPr lang="zh-CN" altLang="en-US" dirty="0" smtClean="0">
                <a:solidFill>
                  <a:srgbClr val="FF0000"/>
                </a:solidFill>
              </a:rPr>
              <a:t>多个</a:t>
            </a:r>
            <a:r>
              <a:rPr lang="zh-CN" altLang="en-US" dirty="0" smtClean="0"/>
              <a:t>程序并发运行时地址不冲突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方便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高效）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使得内存利用</a:t>
            </a:r>
            <a:r>
              <a:rPr lang="zh-CN" altLang="en-US" dirty="0" smtClean="0">
                <a:solidFill>
                  <a:srgbClr val="FF0000"/>
                </a:solidFill>
              </a:rPr>
              <a:t>效率高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无碎片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共享方便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程序运行的局部性</a:t>
            </a:r>
          </a:p>
          <a:p>
            <a:pPr lvl="1" algn="just"/>
            <a:r>
              <a:rPr lang="zh-CN" altLang="en-US" dirty="0" smtClean="0">
                <a:latin typeface="宋体" pitchFamily="2" charset="-122"/>
              </a:rPr>
              <a:t>程序在一个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有限的时间段</a:t>
            </a:r>
            <a:r>
              <a:rPr lang="zh-CN" altLang="en-US" dirty="0" smtClean="0">
                <a:latin typeface="宋体" pitchFamily="2" charset="-122"/>
              </a:rPr>
              <a:t>内访问的代码和数据往往集中在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有限的地址范围</a:t>
            </a:r>
            <a:r>
              <a:rPr lang="zh-CN" altLang="en-US" dirty="0" smtClean="0">
                <a:latin typeface="宋体" pitchFamily="2" charset="-122"/>
              </a:rPr>
              <a:t>内。</a:t>
            </a:r>
            <a:endParaRPr lang="en-US" altLang="zh-CN" dirty="0" smtClean="0">
              <a:latin typeface="宋体" pitchFamily="2" charset="-122"/>
            </a:endParaRPr>
          </a:p>
          <a:p>
            <a:pPr lvl="1" algn="just"/>
            <a:r>
              <a:rPr lang="zh-CN" altLang="en-US" dirty="0" smtClean="0">
                <a:latin typeface="宋体" pitchFamily="2" charset="-122"/>
              </a:rPr>
              <a:t>把程序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一部分</a:t>
            </a:r>
            <a:r>
              <a:rPr lang="zh-CN" altLang="en-US" dirty="0" smtClean="0">
                <a:latin typeface="宋体" pitchFamily="2" charset="-122"/>
              </a:rPr>
              <a:t>装入内存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在较大概率上</a:t>
            </a:r>
            <a:r>
              <a:rPr lang="zh-CN" altLang="en-US" dirty="0" smtClean="0">
                <a:latin typeface="宋体" pitchFamily="2" charset="-122"/>
              </a:rPr>
              <a:t>也足够让其运行一小段时间。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1111250" y="1857375"/>
            <a:ext cx="8215313" cy="3786188"/>
          </a:xfrm>
          <a:prstGeom prst="roundRect">
            <a:avLst>
              <a:gd name="adj" fmla="val 11741"/>
            </a:avLst>
          </a:prstGeom>
          <a:solidFill>
            <a:schemeClr val="tx1"/>
          </a:solidFill>
          <a:ln w="18000">
            <a:noFill/>
            <a:round/>
            <a:headEnd/>
            <a:tailEnd/>
          </a:ln>
        </p:spPr>
        <p:txBody>
          <a:bodyPr lIns="89803" tIns="48983" rIns="89803" bIns="48983" anchor="ctr"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在程序运行时，只把当前必要的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很小一部分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代码和数据装入内存中，以节省内存需求。其余代码和数据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需要时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再装入。不再运行的代码和数据及时从内存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实际内存很容易就能满足上述的内存需求。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8718" y="428604"/>
            <a:ext cx="8324998" cy="815712"/>
          </a:xfrm>
          <a:prstGeom prst="rect">
            <a:avLst/>
          </a:prstGeom>
        </p:spPr>
        <p:txBody>
          <a:bodyPr lIns="91411" tIns="45708" rIns="91411" bIns="45708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ea typeface="黑体" pitchFamily="2" charset="-122"/>
                <a:cs typeface="Arial" pitchFamily="34" charset="0"/>
              </a:rPr>
              <a:t>虚拟内存管理的实现思路</a:t>
            </a:r>
            <a:endParaRPr lang="en-US" altLang="zh-CN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ea typeface="黑体" pitchFamily="2" charset="-122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1395413"/>
            <a:ext cx="2430463" cy="5176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3895725" y="2814638"/>
            <a:ext cx="2430463" cy="8572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3897313" y="3714750"/>
            <a:ext cx="2430462" cy="8572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175"/>
            <a:ext cx="5254625" cy="523875"/>
          </a:xfrm>
        </p:spPr>
        <p:txBody>
          <a:bodyPr/>
          <a:lstStyle/>
          <a:p>
            <a:r>
              <a:rPr lang="zh-CN" altLang="en-US" smtClean="0"/>
              <a:t>虚拟内存原理</a:t>
            </a:r>
            <a:r>
              <a:rPr lang="en-US" altLang="zh-CN" smtClean="0"/>
              <a:t>/</a:t>
            </a:r>
            <a:r>
              <a:rPr lang="zh-CN" altLang="en-US" smtClean="0"/>
              <a:t>技术的用处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、应用层程序：编写一些较底层或有特殊功能的应用程序时，往往需要使用虚拟内存相关技术；</a:t>
            </a:r>
            <a:endParaRPr lang="en-US" altLang="zh-CN" smtClean="0"/>
          </a:p>
          <a:p>
            <a:pPr lvl="1"/>
            <a:r>
              <a:rPr lang="zh-CN" altLang="en-US" smtClean="0"/>
              <a:t>例：</a:t>
            </a:r>
            <a:r>
              <a:rPr lang="zh-CN" altLang="en-US" smtClean="0">
                <a:sym typeface="Wingdings" pitchFamily="2" charset="2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防</a:t>
            </a:r>
            <a:r>
              <a:rPr lang="zh-CN" altLang="en-US" smtClean="0">
                <a:sym typeface="Wingdings" pitchFamily="2" charset="2"/>
              </a:rPr>
              <a:t>）</a:t>
            </a:r>
            <a:r>
              <a:rPr lang="zh-CN" altLang="en-US" smtClean="0"/>
              <a:t>木马和病毒会使用</a:t>
            </a:r>
            <a:r>
              <a:rPr lang="zh-CN" altLang="en-US" smtClean="0">
                <a:solidFill>
                  <a:srgbClr val="FF0000"/>
                </a:solidFill>
              </a:rPr>
              <a:t>虚拟内存</a:t>
            </a:r>
            <a:r>
              <a:rPr lang="zh-CN" altLang="en-US" smtClean="0"/>
              <a:t>技术进行代码注入操作。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、内核层程序：优化或裁减</a:t>
            </a:r>
            <a:r>
              <a:rPr lang="en-US" altLang="zh-CN" smtClean="0"/>
              <a:t>OS</a:t>
            </a:r>
            <a:r>
              <a:rPr lang="zh-CN" altLang="en-US" smtClean="0"/>
              <a:t>内核（尤其是开源嵌入式</a:t>
            </a:r>
            <a:r>
              <a:rPr lang="en-US" altLang="zh-CN" smtClean="0"/>
              <a:t>OS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内存管理优化</a:t>
            </a:r>
            <a:endParaRPr lang="en-US" altLang="zh-CN" smtClean="0"/>
          </a:p>
          <a:p>
            <a:pPr lvl="1"/>
            <a:r>
              <a:rPr lang="zh-CN" altLang="en-US" smtClean="0"/>
              <a:t>实时性优化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典型虚拟内存管理方式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页式虚拟存储管理</a:t>
            </a:r>
          </a:p>
          <a:p>
            <a:pPr lvl="1" eaLnBrk="1" hangingPunct="1"/>
            <a:r>
              <a:rPr lang="zh-CN" altLang="en-US" smtClean="0"/>
              <a:t>段式虚拟存储管理</a:t>
            </a:r>
          </a:p>
          <a:p>
            <a:pPr lvl="1" eaLnBrk="1" hangingPunct="1"/>
            <a:r>
              <a:rPr lang="zh-CN" altLang="en-US" smtClean="0"/>
              <a:t>段页式虚拟存储管理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页式虚拟存储管理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189163"/>
            <a:ext cx="6697663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概念</a:t>
            </a:r>
          </a:p>
          <a:p>
            <a:pPr lvl="1" eaLnBrk="1" hangingPunct="1"/>
            <a:r>
              <a:rPr lang="zh-CN" altLang="en-US" sz="2400" smtClean="0"/>
              <a:t>把</a:t>
            </a:r>
            <a:r>
              <a:rPr lang="zh-CN" altLang="en-US" sz="2400" smtClean="0">
                <a:solidFill>
                  <a:srgbClr val="0000FF"/>
                </a:solidFill>
              </a:rPr>
              <a:t>进程空间</a:t>
            </a:r>
            <a:r>
              <a:rPr lang="zh-CN" altLang="en-US" sz="2400" b="1" smtClean="0">
                <a:solidFill>
                  <a:srgbClr val="FF0000"/>
                </a:solidFill>
              </a:rPr>
              <a:t>（虚拟）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0000FF"/>
                </a:solidFill>
              </a:rPr>
              <a:t>内存空间</a:t>
            </a:r>
            <a:r>
              <a:rPr lang="zh-CN" altLang="en-US" sz="2400" smtClean="0"/>
              <a:t>都划分成等大小的</a:t>
            </a:r>
            <a:r>
              <a:rPr lang="zh-CN" altLang="en-US" sz="2400" smtClean="0">
                <a:solidFill>
                  <a:srgbClr val="FF0000"/>
                </a:solidFill>
              </a:rPr>
              <a:t>小片</a:t>
            </a:r>
          </a:p>
          <a:p>
            <a:pPr lvl="2" eaLnBrk="1" hangingPunct="1"/>
            <a:r>
              <a:rPr lang="zh-CN" altLang="en-US" sz="2400" smtClean="0">
                <a:solidFill>
                  <a:schemeClr val="tx2"/>
                </a:solidFill>
              </a:rPr>
              <a:t>小片的典型大小：</a:t>
            </a:r>
            <a:r>
              <a:rPr lang="en-US" altLang="zh-CN" sz="2400" smtClean="0">
                <a:solidFill>
                  <a:schemeClr val="tx2"/>
                </a:solidFill>
              </a:rPr>
              <a:t>1K</a:t>
            </a:r>
            <a:r>
              <a:rPr lang="zh-CN" altLang="en-US" sz="2400" smtClean="0">
                <a:solidFill>
                  <a:schemeClr val="tx2"/>
                </a:solidFill>
              </a:rPr>
              <a:t>，</a:t>
            </a:r>
            <a:r>
              <a:rPr lang="en-US" altLang="zh-CN" sz="2400" smtClean="0">
                <a:solidFill>
                  <a:schemeClr val="tx2"/>
                </a:solidFill>
              </a:rPr>
              <a:t>2K</a:t>
            </a:r>
            <a:r>
              <a:rPr lang="zh-CN" altLang="en-US" sz="2400" smtClean="0">
                <a:solidFill>
                  <a:schemeClr val="tx2"/>
                </a:solidFill>
              </a:rPr>
              <a:t>或</a:t>
            </a:r>
            <a:r>
              <a:rPr lang="en-US" altLang="zh-CN" sz="2400" smtClean="0">
                <a:solidFill>
                  <a:srgbClr val="FF0000"/>
                </a:solidFill>
              </a:rPr>
              <a:t>4K</a:t>
            </a:r>
            <a:r>
              <a:rPr lang="en-US" altLang="zh-CN" sz="2400" smtClean="0">
                <a:solidFill>
                  <a:schemeClr val="tx2"/>
                </a:solidFill>
              </a:rPr>
              <a:t>…</a:t>
            </a:r>
          </a:p>
          <a:p>
            <a:pPr lvl="2" eaLnBrk="1" hangingPunct="1"/>
            <a:r>
              <a:rPr lang="zh-CN" altLang="en-US" sz="2400" smtClean="0"/>
              <a:t>进程的小片</a:t>
            </a:r>
            <a:r>
              <a:rPr lang="en-US" altLang="zh-CN" sz="2400" smtClean="0"/>
              <a:t>——</a:t>
            </a:r>
            <a:r>
              <a:rPr lang="zh-CN" altLang="en-US" sz="2400" smtClean="0">
                <a:solidFill>
                  <a:srgbClr val="FF0000"/>
                </a:solidFill>
              </a:rPr>
              <a:t>页</a:t>
            </a:r>
            <a:r>
              <a:rPr lang="zh-CN" altLang="en-US" sz="2400" smtClean="0"/>
              <a:t>（</a:t>
            </a:r>
            <a:r>
              <a:rPr lang="zh-CN" altLang="en-US" sz="2400" smtClean="0">
                <a:solidFill>
                  <a:srgbClr val="FF0000"/>
                </a:solidFill>
              </a:rPr>
              <a:t>虚拟页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FF0000"/>
                </a:solidFill>
              </a:rPr>
              <a:t>页面</a:t>
            </a:r>
            <a:r>
              <a:rPr lang="zh-CN" altLang="en-US" sz="2400" smtClean="0"/>
              <a:t>）</a:t>
            </a:r>
          </a:p>
          <a:p>
            <a:pPr lvl="2" eaLnBrk="1" hangingPunct="1"/>
            <a:r>
              <a:rPr lang="zh-CN" altLang="en-US" sz="2400" smtClean="0"/>
              <a:t>内存的小片</a:t>
            </a:r>
            <a:r>
              <a:rPr lang="en-US" altLang="zh-CN" sz="2400" smtClean="0"/>
              <a:t>——</a:t>
            </a:r>
            <a:r>
              <a:rPr lang="zh-CN" altLang="en-US" sz="2400" smtClean="0">
                <a:solidFill>
                  <a:srgbClr val="FF0000"/>
                </a:solidFill>
              </a:rPr>
              <a:t>页框</a:t>
            </a:r>
            <a:r>
              <a:rPr lang="zh-CN" altLang="en-US" sz="2400" smtClean="0"/>
              <a:t>（</a:t>
            </a:r>
            <a:r>
              <a:rPr lang="zh-CN" altLang="en-US" sz="2400" smtClean="0">
                <a:solidFill>
                  <a:srgbClr val="FF0000"/>
                </a:solidFill>
              </a:rPr>
              <a:t>物理页</a:t>
            </a:r>
            <a:r>
              <a:rPr lang="zh-CN" altLang="en-US" sz="2400" smtClean="0"/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3286125"/>
            <a:ext cx="17922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进程装入和使用内存的原则</a:t>
            </a:r>
          </a:p>
          <a:p>
            <a:pPr lvl="1" eaLnBrk="1" hangingPunct="1"/>
            <a:r>
              <a:rPr lang="zh-CN" altLang="en-US" sz="2400" dirty="0" smtClean="0"/>
              <a:t>内存以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页框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单位</a:t>
            </a:r>
            <a:r>
              <a:rPr lang="zh-CN" altLang="en-US" sz="2400" dirty="0" smtClean="0"/>
              <a:t>分配使用。</a:t>
            </a:r>
          </a:p>
          <a:p>
            <a:pPr lvl="1" eaLnBrk="1" hangingPunct="1"/>
            <a:r>
              <a:rPr lang="zh-CN" altLang="en-US" sz="2400" dirty="0" smtClean="0"/>
              <a:t>进程以</a:t>
            </a:r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单位</a:t>
            </a:r>
            <a:r>
              <a:rPr lang="zh-CN" altLang="en-US" sz="2400" dirty="0" smtClean="0"/>
              <a:t>装入内存</a:t>
            </a:r>
          </a:p>
          <a:p>
            <a:pPr lvl="2" eaLnBrk="1" hangingPunct="1"/>
            <a:r>
              <a:rPr lang="zh-CN" altLang="en-US" sz="2400" dirty="0" smtClean="0"/>
              <a:t>只把程序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</a:t>
            </a:r>
            <a:r>
              <a:rPr lang="zh-CN" altLang="en-US" sz="2400" dirty="0" smtClean="0">
                <a:solidFill>
                  <a:srgbClr val="0000FF"/>
                </a:solidFill>
              </a:rPr>
              <a:t>页</a:t>
            </a:r>
            <a:r>
              <a:rPr lang="zh-CN" altLang="en-US" sz="2400" dirty="0" smtClean="0"/>
              <a:t>装入</a:t>
            </a:r>
            <a:r>
              <a:rPr lang="zh-CN" altLang="en-US" sz="2400" dirty="0" smtClean="0">
                <a:solidFill>
                  <a:srgbClr val="0000FF"/>
                </a:solidFill>
              </a:rPr>
              <a:t>内存</a:t>
            </a:r>
            <a:r>
              <a:rPr lang="zh-CN" altLang="en-US" sz="2400" dirty="0" smtClean="0"/>
              <a:t>便可运行。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 smtClean="0"/>
              <a:t>在内存中占用的</a:t>
            </a:r>
            <a:r>
              <a:rPr lang="zh-CN" altLang="en-US" sz="2400" dirty="0" smtClean="0">
                <a:solidFill>
                  <a:srgbClr val="FF0000"/>
                </a:solidFill>
              </a:rPr>
              <a:t>页框</a:t>
            </a:r>
            <a:r>
              <a:rPr lang="zh-CN" altLang="en-US" sz="2400" dirty="0" smtClean="0"/>
              <a:t>不必相邻。</a:t>
            </a:r>
          </a:p>
          <a:p>
            <a:pPr lvl="2" eaLnBrk="1" hangingPunct="1"/>
            <a:r>
              <a:rPr lang="zh-CN" altLang="en-US" sz="2400" dirty="0" smtClean="0"/>
              <a:t>需要新</a:t>
            </a:r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 smtClean="0"/>
              <a:t>时，按需从</a:t>
            </a:r>
            <a:r>
              <a:rPr lang="zh-CN" altLang="en-US" sz="2400" dirty="0" smtClean="0">
                <a:solidFill>
                  <a:srgbClr val="FF0000"/>
                </a:solidFill>
              </a:rPr>
              <a:t>硬盘</a:t>
            </a:r>
            <a:r>
              <a:rPr lang="zh-CN" altLang="en-US" sz="2400" dirty="0" smtClean="0"/>
              <a:t>调入内存。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b="1" dirty="0" smtClean="0"/>
              <a:t>不再运行的页及时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400" b="1" dirty="0" smtClean="0"/>
              <a:t>，腾出空间</a:t>
            </a:r>
            <a:endParaRPr lang="zh-CN" altLang="en-US" sz="2400" dirty="0" smtClean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2878138" y="3951288"/>
            <a:ext cx="1512887" cy="2305050"/>
            <a:chOff x="1111" y="1298"/>
            <a:chExt cx="953" cy="1452"/>
          </a:xfrm>
        </p:grpSpPr>
        <p:sp>
          <p:nvSpPr>
            <p:cNvPr id="87077" name="Rectangle 5"/>
            <p:cNvSpPr>
              <a:spLocks noChangeArrowheads="1"/>
            </p:cNvSpPr>
            <p:nvPr/>
          </p:nvSpPr>
          <p:spPr bwMode="auto">
            <a:xfrm>
              <a:off x="1111" y="1298"/>
              <a:ext cx="953" cy="145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87078" name="Line 6"/>
            <p:cNvSpPr>
              <a:spLocks noChangeShapeType="1"/>
            </p:cNvSpPr>
            <p:nvPr/>
          </p:nvSpPr>
          <p:spPr bwMode="auto">
            <a:xfrm>
              <a:off x="1111" y="148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9" name="Line 7"/>
            <p:cNvSpPr>
              <a:spLocks noChangeShapeType="1"/>
            </p:cNvSpPr>
            <p:nvPr/>
          </p:nvSpPr>
          <p:spPr bwMode="auto">
            <a:xfrm>
              <a:off x="1111" y="166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0" name="Line 8"/>
            <p:cNvSpPr>
              <a:spLocks noChangeShapeType="1"/>
            </p:cNvSpPr>
            <p:nvPr/>
          </p:nvSpPr>
          <p:spPr bwMode="auto">
            <a:xfrm>
              <a:off x="1111" y="1843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1" name="Line 9"/>
            <p:cNvSpPr>
              <a:spLocks noChangeShapeType="1"/>
            </p:cNvSpPr>
            <p:nvPr/>
          </p:nvSpPr>
          <p:spPr bwMode="auto">
            <a:xfrm>
              <a:off x="1111" y="202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2" name="Line 10"/>
            <p:cNvSpPr>
              <a:spLocks noChangeShapeType="1"/>
            </p:cNvSpPr>
            <p:nvPr/>
          </p:nvSpPr>
          <p:spPr bwMode="auto">
            <a:xfrm>
              <a:off x="1111" y="220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3" name="Line 11"/>
            <p:cNvSpPr>
              <a:spLocks noChangeShapeType="1"/>
            </p:cNvSpPr>
            <p:nvPr/>
          </p:nvSpPr>
          <p:spPr bwMode="auto">
            <a:xfrm>
              <a:off x="1111" y="238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4" name="Line 12"/>
            <p:cNvSpPr>
              <a:spLocks noChangeShapeType="1"/>
            </p:cNvSpPr>
            <p:nvPr/>
          </p:nvSpPr>
          <p:spPr bwMode="auto">
            <a:xfrm>
              <a:off x="1111" y="2569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045" name="Group 13"/>
          <p:cNvGrpSpPr>
            <a:grpSpLocks/>
          </p:cNvGrpSpPr>
          <p:nvPr/>
        </p:nvGrpSpPr>
        <p:grpSpPr bwMode="auto">
          <a:xfrm>
            <a:off x="7269163" y="1863725"/>
            <a:ext cx="1514475" cy="4392613"/>
            <a:chOff x="3877" y="1026"/>
            <a:chExt cx="954" cy="2767"/>
          </a:xfrm>
        </p:grpSpPr>
        <p:sp>
          <p:nvSpPr>
            <p:cNvPr id="87062" name="Rectangle 14"/>
            <p:cNvSpPr>
              <a:spLocks noChangeArrowheads="1"/>
            </p:cNvSpPr>
            <p:nvPr/>
          </p:nvSpPr>
          <p:spPr bwMode="auto">
            <a:xfrm>
              <a:off x="3877" y="1026"/>
              <a:ext cx="953" cy="2767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87063" name="Line 15"/>
            <p:cNvSpPr>
              <a:spLocks noChangeShapeType="1"/>
            </p:cNvSpPr>
            <p:nvPr/>
          </p:nvSpPr>
          <p:spPr bwMode="auto">
            <a:xfrm>
              <a:off x="3877" y="120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4" name="Line 16"/>
            <p:cNvSpPr>
              <a:spLocks noChangeShapeType="1"/>
            </p:cNvSpPr>
            <p:nvPr/>
          </p:nvSpPr>
          <p:spPr bwMode="auto">
            <a:xfrm>
              <a:off x="3877" y="139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5" name="Line 17"/>
            <p:cNvSpPr>
              <a:spLocks noChangeShapeType="1"/>
            </p:cNvSpPr>
            <p:nvPr/>
          </p:nvSpPr>
          <p:spPr bwMode="auto">
            <a:xfrm>
              <a:off x="3877" y="1571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6" name="Line 18"/>
            <p:cNvSpPr>
              <a:spLocks noChangeShapeType="1"/>
            </p:cNvSpPr>
            <p:nvPr/>
          </p:nvSpPr>
          <p:spPr bwMode="auto">
            <a:xfrm>
              <a:off x="3877" y="175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7" name="Line 19"/>
            <p:cNvSpPr>
              <a:spLocks noChangeShapeType="1"/>
            </p:cNvSpPr>
            <p:nvPr/>
          </p:nvSpPr>
          <p:spPr bwMode="auto">
            <a:xfrm>
              <a:off x="3877" y="193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8" name="Line 20"/>
            <p:cNvSpPr>
              <a:spLocks noChangeShapeType="1"/>
            </p:cNvSpPr>
            <p:nvPr/>
          </p:nvSpPr>
          <p:spPr bwMode="auto">
            <a:xfrm>
              <a:off x="3877" y="211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9" name="Line 21"/>
            <p:cNvSpPr>
              <a:spLocks noChangeShapeType="1"/>
            </p:cNvSpPr>
            <p:nvPr/>
          </p:nvSpPr>
          <p:spPr bwMode="auto">
            <a:xfrm>
              <a:off x="3877" y="2297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0" name="Line 22"/>
            <p:cNvSpPr>
              <a:spLocks noChangeShapeType="1"/>
            </p:cNvSpPr>
            <p:nvPr/>
          </p:nvSpPr>
          <p:spPr bwMode="auto">
            <a:xfrm>
              <a:off x="3877" y="247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1" name="Line 23"/>
            <p:cNvSpPr>
              <a:spLocks noChangeShapeType="1"/>
            </p:cNvSpPr>
            <p:nvPr/>
          </p:nvSpPr>
          <p:spPr bwMode="auto">
            <a:xfrm>
              <a:off x="3877" y="266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2" name="Line 24"/>
            <p:cNvSpPr>
              <a:spLocks noChangeShapeType="1"/>
            </p:cNvSpPr>
            <p:nvPr/>
          </p:nvSpPr>
          <p:spPr bwMode="auto">
            <a:xfrm>
              <a:off x="3877" y="284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3" name="Line 25"/>
            <p:cNvSpPr>
              <a:spLocks noChangeShapeType="1"/>
            </p:cNvSpPr>
            <p:nvPr/>
          </p:nvSpPr>
          <p:spPr bwMode="auto">
            <a:xfrm>
              <a:off x="3877" y="3023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4" name="Line 26"/>
            <p:cNvSpPr>
              <a:spLocks noChangeShapeType="1"/>
            </p:cNvSpPr>
            <p:nvPr/>
          </p:nvSpPr>
          <p:spPr bwMode="auto">
            <a:xfrm>
              <a:off x="3877" y="320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5" name="Line 27"/>
            <p:cNvSpPr>
              <a:spLocks noChangeShapeType="1"/>
            </p:cNvSpPr>
            <p:nvPr/>
          </p:nvSpPr>
          <p:spPr bwMode="auto">
            <a:xfrm>
              <a:off x="3878" y="3385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6" name="Line 28"/>
            <p:cNvSpPr>
              <a:spLocks noChangeShapeType="1"/>
            </p:cNvSpPr>
            <p:nvPr/>
          </p:nvSpPr>
          <p:spPr bwMode="auto">
            <a:xfrm>
              <a:off x="3878" y="356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3190875" y="6400800"/>
            <a:ext cx="841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进程</a:t>
            </a:r>
          </a:p>
        </p:txBody>
      </p:sp>
      <p:sp>
        <p:nvSpPr>
          <p:cNvPr id="87047" name="AutoShape 32"/>
          <p:cNvSpPr>
            <a:spLocks noChangeArrowheads="1"/>
          </p:cNvSpPr>
          <p:nvPr/>
        </p:nvSpPr>
        <p:spPr bwMode="auto">
          <a:xfrm>
            <a:off x="4606925" y="4456113"/>
            <a:ext cx="2303463" cy="12239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965022927 h 21600"/>
              <a:gd name="T4" fmla="*/ 2147483647 w 21600"/>
              <a:gd name="T5" fmla="*/ 2147483647 h 21600"/>
              <a:gd name="T6" fmla="*/ 2147483647 w 21600"/>
              <a:gd name="T7" fmla="*/ 19650229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905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rgbClr val="FF3300"/>
              </a:buClr>
              <a:buFont typeface="Wingdings 2" pitchFamily="18" charset="2"/>
              <a:buNone/>
            </a:pP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</a:rPr>
              <a:t>按需</a:t>
            </a:r>
            <a:r>
              <a:rPr kumimoji="1" lang="zh-CN" altLang="en-US" sz="1800">
                <a:latin typeface="Times New Roman" pitchFamily="18" charset="0"/>
              </a:rPr>
              <a:t>调入</a:t>
            </a: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</a:rPr>
              <a:t>部分</a:t>
            </a:r>
            <a:r>
              <a:rPr kumimoji="1" lang="zh-CN" altLang="en-US" sz="1800">
                <a:solidFill>
                  <a:srgbClr val="FF0000"/>
                </a:solidFill>
                <a:latin typeface="Times New Roman" pitchFamily="18" charset="0"/>
              </a:rPr>
              <a:t>页</a:t>
            </a:r>
          </a:p>
          <a:p>
            <a:pPr marL="342900" indent="-342900" algn="ctr">
              <a:spcBef>
                <a:spcPct val="20000"/>
              </a:spcBef>
              <a:buClr>
                <a:srgbClr val="FF3300"/>
              </a:buClr>
              <a:buFont typeface="Wingdings 2" pitchFamily="18" charset="2"/>
              <a:buNone/>
            </a:pPr>
            <a:r>
              <a:rPr kumimoji="1" lang="zh-CN" altLang="en-US" sz="1800">
                <a:latin typeface="Times New Roman" pitchFamily="18" charset="0"/>
              </a:rPr>
              <a:t>进入内存</a:t>
            </a:r>
          </a:p>
        </p:txBody>
      </p:sp>
      <p:sp>
        <p:nvSpPr>
          <p:cNvPr id="87048" name="Rectangle 34"/>
          <p:cNvSpPr>
            <a:spLocks noChangeArrowheads="1"/>
          </p:cNvSpPr>
          <p:nvPr/>
        </p:nvSpPr>
        <p:spPr bwMode="auto">
          <a:xfrm>
            <a:off x="2878138" y="5103813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87049" name="Rectangle 35"/>
          <p:cNvSpPr>
            <a:spLocks noChangeArrowheads="1"/>
          </p:cNvSpPr>
          <p:nvPr/>
        </p:nvSpPr>
        <p:spPr bwMode="auto">
          <a:xfrm>
            <a:off x="2878138" y="5392738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87050" name="Rectangle 36"/>
          <p:cNvSpPr>
            <a:spLocks noChangeArrowheads="1"/>
          </p:cNvSpPr>
          <p:nvPr/>
        </p:nvSpPr>
        <p:spPr bwMode="auto">
          <a:xfrm>
            <a:off x="7269163" y="3303588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87051" name="Rectangle 37"/>
          <p:cNvSpPr>
            <a:spLocks noChangeArrowheads="1"/>
          </p:cNvSpPr>
          <p:nvPr/>
        </p:nvSpPr>
        <p:spPr bwMode="auto">
          <a:xfrm>
            <a:off x="7269163" y="3879850"/>
            <a:ext cx="1512887" cy="28733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87052" name="Rectangle 38"/>
          <p:cNvSpPr>
            <a:spLocks noChangeArrowheads="1"/>
          </p:cNvSpPr>
          <p:nvPr/>
        </p:nvSpPr>
        <p:spPr bwMode="auto">
          <a:xfrm>
            <a:off x="7269163" y="4745038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87053" name="Text Box 39"/>
          <p:cNvSpPr txBox="1">
            <a:spLocks noChangeArrowheads="1"/>
          </p:cNvSpPr>
          <p:nvPr/>
        </p:nvSpPr>
        <p:spPr bwMode="auto">
          <a:xfrm>
            <a:off x="7693025" y="6400800"/>
            <a:ext cx="876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内存</a:t>
            </a:r>
          </a:p>
        </p:txBody>
      </p:sp>
      <p:sp>
        <p:nvSpPr>
          <p:cNvPr id="87054" name="Rectangle 34"/>
          <p:cNvSpPr>
            <a:spLocks noChangeArrowheads="1"/>
          </p:cNvSpPr>
          <p:nvPr/>
        </p:nvSpPr>
        <p:spPr bwMode="auto">
          <a:xfrm>
            <a:off x="2879725" y="4816475"/>
            <a:ext cx="1511300" cy="288925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371850" y="4787900"/>
            <a:ext cx="612775" cy="931863"/>
            <a:chOff x="2124" y="2761"/>
            <a:chExt cx="386" cy="587"/>
          </a:xfrm>
        </p:grpSpPr>
        <p:sp>
          <p:nvSpPr>
            <p:cNvPr id="87059" name="Text Box 39"/>
            <p:cNvSpPr txBox="1">
              <a:spLocks noChangeArrowheads="1"/>
            </p:cNvSpPr>
            <p:nvPr/>
          </p:nvSpPr>
          <p:spPr bwMode="auto">
            <a:xfrm>
              <a:off x="2124" y="2761"/>
              <a:ext cx="2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87060" name="Text Box 40"/>
            <p:cNvSpPr txBox="1">
              <a:spLocks noChangeArrowheads="1"/>
            </p:cNvSpPr>
            <p:nvPr/>
          </p:nvSpPr>
          <p:spPr bwMode="auto">
            <a:xfrm>
              <a:off x="2124" y="2920"/>
              <a:ext cx="38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x+</a:t>
              </a:r>
              <a:r>
                <a:rPr lang="en-US" altLang="zh-CN" sz="1800"/>
                <a:t>1</a:t>
              </a:r>
            </a:p>
          </p:txBody>
        </p:sp>
        <p:sp>
          <p:nvSpPr>
            <p:cNvPr id="87061" name="Text Box 41"/>
            <p:cNvSpPr txBox="1">
              <a:spLocks noChangeArrowheads="1"/>
            </p:cNvSpPr>
            <p:nvPr/>
          </p:nvSpPr>
          <p:spPr bwMode="auto">
            <a:xfrm>
              <a:off x="2124" y="3098"/>
              <a:ext cx="38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x+</a:t>
              </a:r>
              <a:r>
                <a:rPr lang="en-US" altLang="zh-CN" sz="1800"/>
                <a:t>2</a:t>
              </a:r>
            </a:p>
          </p:txBody>
        </p:sp>
      </p:grp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7642225" y="3806825"/>
            <a:ext cx="358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</a:t>
            </a:r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7667625" y="4660900"/>
            <a:ext cx="612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x+</a:t>
            </a:r>
            <a:r>
              <a:rPr lang="en-US" altLang="zh-CN" sz="1800"/>
              <a:t>1</a:t>
            </a:r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7632700" y="3221038"/>
            <a:ext cx="612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x+</a:t>
            </a:r>
            <a:r>
              <a:rPr lang="en-US" altLang="zh-CN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8" grpId="0"/>
      <p:bldP spid="60459" grpId="0"/>
      <p:bldP spid="604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072563" cy="5903913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存储器功能需求</a:t>
            </a:r>
          </a:p>
          <a:p>
            <a:pPr lvl="1" eaLnBrk="1" hangingPunct="1"/>
            <a:r>
              <a:rPr lang="zh-CN" altLang="en-US" smtClean="0"/>
              <a:t>容量足够大</a:t>
            </a:r>
          </a:p>
          <a:p>
            <a:pPr lvl="1" eaLnBrk="1" hangingPunct="1"/>
            <a:r>
              <a:rPr lang="zh-CN" altLang="en-US" smtClean="0">
                <a:solidFill>
                  <a:srgbClr val="7030A0"/>
                </a:solidFill>
              </a:rPr>
              <a:t>速度足够快</a:t>
            </a:r>
          </a:p>
          <a:p>
            <a:pPr lvl="1" eaLnBrk="1" hangingPunct="1"/>
            <a:r>
              <a:rPr lang="zh-CN" altLang="en-US" smtClean="0">
                <a:solidFill>
                  <a:srgbClr val="7030A0"/>
                </a:solidFill>
              </a:rPr>
              <a:t>信息永久保存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多道程序并行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页式系统中的地址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虚拟地址</a:t>
            </a:r>
            <a:r>
              <a:rPr lang="en-US" altLang="zh-CN" dirty="0" smtClean="0">
                <a:solidFill>
                  <a:srgbClr val="FF0000"/>
                </a:solidFill>
              </a:rPr>
              <a:t>VA</a:t>
            </a:r>
            <a:r>
              <a:rPr lang="zh-CN" altLang="en-US" dirty="0" smtClean="0"/>
              <a:t> 分成页号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和页内偏移</a:t>
            </a:r>
            <a:r>
              <a:rPr lang="en-US" altLang="zh-CN" dirty="0" smtClean="0"/>
              <a:t>W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页号（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所处页编号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VA / </a:t>
            </a:r>
            <a:r>
              <a:rPr lang="zh-CN" altLang="en-US" dirty="0" smtClean="0">
                <a:solidFill>
                  <a:srgbClr val="FF0000"/>
                </a:solidFill>
              </a:rPr>
              <a:t>页大小</a:t>
            </a:r>
          </a:p>
          <a:p>
            <a:pPr lvl="1"/>
            <a:r>
              <a:rPr lang="zh-CN" altLang="en-US" dirty="0" smtClean="0"/>
              <a:t>页内偏移</a:t>
            </a:r>
            <a:r>
              <a:rPr lang="en-US" altLang="zh-CN" dirty="0" smtClean="0"/>
              <a:t>(W)</a:t>
            </a:r>
          </a:p>
          <a:p>
            <a:pPr lvl="2"/>
            <a:r>
              <a:rPr lang="zh-CN" altLang="en-US" dirty="0" smtClean="0"/>
              <a:t>所处页内的偏移 </a:t>
            </a:r>
            <a:r>
              <a:rPr lang="en-US" altLang="zh-CN" dirty="0" smtClean="0"/>
              <a:t>=  </a:t>
            </a:r>
            <a:r>
              <a:rPr lang="en-US" altLang="zh-CN" dirty="0" smtClean="0">
                <a:solidFill>
                  <a:srgbClr val="FF0000"/>
                </a:solidFill>
              </a:rPr>
              <a:t>VA % </a:t>
            </a:r>
            <a:r>
              <a:rPr lang="zh-CN" altLang="en-US" dirty="0" smtClean="0">
                <a:solidFill>
                  <a:srgbClr val="FF0000"/>
                </a:solidFill>
              </a:rPr>
              <a:t>页大小</a:t>
            </a:r>
          </a:p>
          <a:p>
            <a:r>
              <a:rPr lang="zh-CN" altLang="en-US" dirty="0" smtClean="0"/>
              <a:t>例子</a:t>
            </a:r>
          </a:p>
          <a:p>
            <a:pPr lvl="1"/>
            <a:r>
              <a:rPr lang="en-US" altLang="zh-CN" dirty="0" smtClean="0"/>
              <a:t>VA = 2500;  </a:t>
            </a:r>
            <a:r>
              <a:rPr lang="zh-CN" altLang="en-US" dirty="0" smtClean="0"/>
              <a:t>页面大小</a:t>
            </a:r>
            <a:r>
              <a:rPr lang="en-US" altLang="zh-CN" dirty="0" smtClean="0"/>
              <a:t>1K(1024)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  = 2500  /  1024 </a:t>
            </a:r>
            <a:r>
              <a:rPr lang="en-US" altLang="zh-CN" dirty="0" smtClean="0">
                <a:solidFill>
                  <a:srgbClr val="FF0000"/>
                </a:solidFill>
              </a:rPr>
              <a:t>= 2</a:t>
            </a:r>
            <a:r>
              <a:rPr lang="en-US" altLang="zh-CN" dirty="0" smtClean="0"/>
              <a:t> 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W </a:t>
            </a:r>
            <a:r>
              <a:rPr lang="en-US" altLang="zh-CN" dirty="0" smtClean="0"/>
              <a:t>= 2500 % 1024 </a:t>
            </a:r>
            <a:r>
              <a:rPr lang="en-US" altLang="zh-CN" dirty="0" smtClean="0">
                <a:solidFill>
                  <a:srgbClr val="FF0000"/>
                </a:solidFill>
              </a:rPr>
              <a:t>= 452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6536" y="285750"/>
            <a:ext cx="2867025" cy="6105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7056536" y="876300"/>
            <a:ext cx="2867025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7056536" y="1492250"/>
            <a:ext cx="2867025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7056536" y="2108200"/>
            <a:ext cx="2867025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7056536" y="2722563"/>
            <a:ext cx="2867025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7056536" y="3954463"/>
            <a:ext cx="2867025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7056536" y="3338513"/>
            <a:ext cx="2867025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7056536" y="4570413"/>
            <a:ext cx="2867025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7056536" y="5184775"/>
            <a:ext cx="2867025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7056536" y="5800725"/>
            <a:ext cx="2867025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grpSp>
        <p:nvGrpSpPr>
          <p:cNvPr id="15" name="组合 14"/>
          <p:cNvGrpSpPr/>
          <p:nvPr/>
        </p:nvGrpSpPr>
        <p:grpSpPr>
          <a:xfrm>
            <a:off x="4824288" y="44624"/>
            <a:ext cx="2160240" cy="1748676"/>
            <a:chOff x="4824288" y="24140"/>
            <a:chExt cx="2160240" cy="1748676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5184328" y="546100"/>
              <a:ext cx="1800200" cy="1226716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4824288" y="24140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VA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rgbClr val="FF0000"/>
                </a:solidFill>
              </a:rPr>
              <a:t>W</a:t>
            </a:r>
            <a:r>
              <a:rPr lang="zh-CN" altLang="en-US" smtClean="0"/>
              <a:t>的另一种计算方法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已知</a:t>
            </a:r>
          </a:p>
          <a:p>
            <a:pPr lvl="1" eaLnBrk="1" hangingPunct="1"/>
            <a:r>
              <a:rPr lang="zh-CN" altLang="en-US" dirty="0" smtClean="0"/>
              <a:t>虚拟地址的宽度：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</a:t>
            </a:r>
          </a:p>
          <a:p>
            <a:pPr lvl="1" eaLnBrk="1" hangingPunct="1"/>
            <a:r>
              <a:rPr lang="zh-CN" altLang="en-US" dirty="0" smtClean="0"/>
              <a:t>页的大小：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单元 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显然</a:t>
            </a:r>
            <a:r>
              <a:rPr lang="en-US" altLang="zh-CN" dirty="0" smtClean="0">
                <a:solidFill>
                  <a:srgbClr val="0000FF"/>
                </a:solidFill>
              </a:rPr>
              <a:t>m  &gt; n)</a:t>
            </a:r>
          </a:p>
          <a:p>
            <a:pPr lvl="1" eaLnBrk="1" hangingPunct="1"/>
            <a:endParaRPr lang="zh-CN" altLang="en-US" dirty="0" smtClean="0">
              <a:solidFill>
                <a:srgbClr val="0000FF"/>
              </a:solidFill>
            </a:endParaRP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计算</a:t>
            </a:r>
          </a:p>
          <a:p>
            <a:pPr lvl="1" eaLnBrk="1" hangingPunct="1"/>
            <a:r>
              <a:rPr lang="zh-CN" altLang="en-US" dirty="0" smtClean="0"/>
              <a:t>页号</a:t>
            </a:r>
            <a:r>
              <a:rPr lang="en-US" altLang="zh-CN" dirty="0" smtClean="0"/>
              <a:t>P = </a:t>
            </a:r>
            <a:r>
              <a:rPr lang="zh-CN" altLang="en-US" dirty="0" smtClean="0"/>
              <a:t>虚拟地址的高（</a:t>
            </a:r>
            <a:r>
              <a:rPr lang="en-US" altLang="zh-CN" dirty="0" smtClean="0"/>
              <a:t>m - n</a:t>
            </a:r>
            <a:r>
              <a:rPr lang="zh-CN" altLang="en-US" dirty="0" smtClean="0"/>
              <a:t>）位 </a:t>
            </a:r>
            <a:r>
              <a:rPr lang="en-US" altLang="zh-CN" dirty="0" smtClean="0"/>
              <a:t>= VA &gt;&gt; n</a:t>
            </a:r>
          </a:p>
          <a:p>
            <a:pPr lvl="1" eaLnBrk="1" hangingPunct="1"/>
            <a:r>
              <a:rPr lang="zh-CN" altLang="en-US" dirty="0" smtClean="0"/>
              <a:t>页内偏移</a:t>
            </a:r>
            <a:r>
              <a:rPr lang="en-US" altLang="zh-CN" dirty="0" smtClean="0"/>
              <a:t>W = </a:t>
            </a:r>
            <a:r>
              <a:rPr lang="zh-CN" altLang="en-US" dirty="0" smtClean="0"/>
              <a:t>低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= VA &amp;&amp; 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-1)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14525" y="2851150"/>
            <a:ext cx="5797550" cy="6985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41029" name="Line 5"/>
          <p:cNvSpPr>
            <a:spLocks noChangeShapeType="1"/>
          </p:cNvSpPr>
          <p:nvPr/>
        </p:nvSpPr>
        <p:spPr bwMode="auto">
          <a:xfrm>
            <a:off x="4005263" y="2854325"/>
            <a:ext cx="0" cy="695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2282825" y="2919413"/>
            <a:ext cx="1617663" cy="396875"/>
          </a:xfrm>
          <a:prstGeom prst="rect">
            <a:avLst/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页号（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4856163" y="2922588"/>
            <a:ext cx="2281237" cy="457200"/>
          </a:xfrm>
          <a:prstGeom prst="rect">
            <a:avLst/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页内偏移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44688" y="3643313"/>
            <a:ext cx="2016125" cy="685800"/>
            <a:chOff x="1225" y="2069"/>
            <a:chExt cx="1270" cy="432"/>
          </a:xfrm>
        </p:grpSpPr>
        <p:sp>
          <p:nvSpPr>
            <p:cNvPr id="92175" name="AutoShape 9"/>
            <p:cNvSpPr>
              <a:spLocks/>
            </p:cNvSpPr>
            <p:nvPr/>
          </p:nvSpPr>
          <p:spPr bwMode="auto">
            <a:xfrm rot="-5400000">
              <a:off x="1744" y="1550"/>
              <a:ext cx="232" cy="1270"/>
            </a:xfrm>
            <a:prstGeom prst="leftBrace">
              <a:avLst>
                <a:gd name="adj1" fmla="val 4561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92176" name="Rectangle 10"/>
            <p:cNvSpPr>
              <a:spLocks noChangeArrowheads="1"/>
            </p:cNvSpPr>
            <p:nvPr/>
          </p:nvSpPr>
          <p:spPr bwMode="auto">
            <a:xfrm>
              <a:off x="1424" y="2251"/>
              <a:ext cx="9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1143000">
                <a:spcBef>
                  <a:spcPct val="20000"/>
                </a:spcBef>
              </a:pPr>
              <a:r>
                <a:rPr lang="zh-CN" altLang="en-US" b="1"/>
                <a:t>（</a:t>
              </a:r>
              <a:r>
                <a:rPr lang="en-US" altLang="zh-CN" b="1"/>
                <a:t>m - n</a:t>
              </a:r>
              <a:r>
                <a:rPr lang="zh-CN" altLang="en-US" b="1"/>
                <a:t>）位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32250" y="3643313"/>
            <a:ext cx="3679825" cy="685800"/>
            <a:chOff x="2540" y="2295"/>
            <a:chExt cx="2318" cy="432"/>
          </a:xfrm>
        </p:grpSpPr>
        <p:sp>
          <p:nvSpPr>
            <p:cNvPr id="92173" name="AutoShape 12"/>
            <p:cNvSpPr>
              <a:spLocks/>
            </p:cNvSpPr>
            <p:nvPr/>
          </p:nvSpPr>
          <p:spPr bwMode="auto">
            <a:xfrm rot="-5400000">
              <a:off x="3583" y="1252"/>
              <a:ext cx="232" cy="2318"/>
            </a:xfrm>
            <a:prstGeom prst="leftBrace">
              <a:avLst>
                <a:gd name="adj1" fmla="val 832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92174" name="Rectangle 13"/>
            <p:cNvSpPr>
              <a:spLocks noChangeArrowheads="1"/>
            </p:cNvSpPr>
            <p:nvPr/>
          </p:nvSpPr>
          <p:spPr bwMode="auto">
            <a:xfrm>
              <a:off x="3538" y="2477"/>
              <a:ext cx="37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1143000">
                <a:spcBef>
                  <a:spcPct val="20000"/>
                </a:spcBef>
              </a:pPr>
              <a:r>
                <a:rPr lang="en-US" altLang="zh-CN" b="1"/>
                <a:t>n</a:t>
              </a:r>
              <a:r>
                <a:rPr lang="zh-CN" altLang="en-US" b="1"/>
                <a:t>位</a:t>
              </a:r>
            </a:p>
          </p:txBody>
        </p:sp>
      </p:grpSp>
      <p:sp>
        <p:nvSpPr>
          <p:cNvPr id="92170" name="Rectangle 14"/>
          <p:cNvSpPr>
            <a:spLocks noChangeArrowheads="1"/>
          </p:cNvSpPr>
          <p:nvPr/>
        </p:nvSpPr>
        <p:spPr bwMode="auto">
          <a:xfrm>
            <a:off x="7451725" y="249237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0" indent="-1143000">
              <a:spcBef>
                <a:spcPct val="20000"/>
              </a:spcBef>
            </a:pP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92171" name="Rectangle 15"/>
          <p:cNvSpPr>
            <a:spLocks noChangeArrowheads="1"/>
          </p:cNvSpPr>
          <p:nvPr/>
        </p:nvSpPr>
        <p:spPr bwMode="auto">
          <a:xfrm>
            <a:off x="1800225" y="2492375"/>
            <a:ext cx="63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0" indent="-1143000">
              <a:spcBef>
                <a:spcPct val="20000"/>
              </a:spcBef>
            </a:pPr>
            <a:r>
              <a:rPr lang="en-US" altLang="zh-CN" b="1"/>
              <a:t>m-1</a:t>
            </a:r>
            <a:endParaRPr lang="zh-CN" altLang="en-US" b="1"/>
          </a:p>
        </p:txBody>
      </p:sp>
      <p:sp>
        <p:nvSpPr>
          <p:cNvPr id="92172" name="Rectangle 16"/>
          <p:cNvSpPr>
            <a:spLocks noChangeArrowheads="1"/>
          </p:cNvSpPr>
          <p:nvPr/>
        </p:nvSpPr>
        <p:spPr bwMode="auto">
          <a:xfrm>
            <a:off x="792163" y="2935288"/>
            <a:ext cx="7921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>
              <a:spcBef>
                <a:spcPct val="20000"/>
              </a:spcBef>
            </a:pPr>
            <a:r>
              <a:rPr lang="en-US" altLang="zh-CN" sz="2400" b="1"/>
              <a:t>VA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9" grpId="0" animBg="1"/>
      <p:bldP spid="641030" grpId="0" animBg="1"/>
      <p:bldP spid="6410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地址映射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页面映射表</a:t>
            </a:r>
          </a:p>
          <a:p>
            <a:pPr eaLnBrk="1" hangingPunct="1"/>
            <a:r>
              <a:rPr lang="zh-CN" altLang="en-US" dirty="0" smtClean="0"/>
              <a:t>地址映射过程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15976" y="3284190"/>
            <a:ext cx="1512887" cy="2305050"/>
            <a:chOff x="1111" y="1298"/>
            <a:chExt cx="953" cy="145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11" y="1298"/>
              <a:ext cx="953" cy="145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11" y="148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11" y="166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11" y="1843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11" y="202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111" y="220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111" y="238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11" y="2569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407001" y="1196627"/>
            <a:ext cx="1514475" cy="4392613"/>
            <a:chOff x="3877" y="1026"/>
            <a:chExt cx="954" cy="2767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877" y="1026"/>
              <a:ext cx="953" cy="2767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77" y="120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77" y="139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77" y="1571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77" y="175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77" y="193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77" y="211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877" y="2297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877" y="2478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77" y="2660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77" y="2842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77" y="3023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877" y="3204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878" y="3385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878" y="3566"/>
              <a:ext cx="9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3744763" y="3789015"/>
            <a:ext cx="2303463" cy="12239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965022927 h 21600"/>
              <a:gd name="T4" fmla="*/ 2147483647 w 21600"/>
              <a:gd name="T5" fmla="*/ 2147483647 h 21600"/>
              <a:gd name="T6" fmla="*/ 2147483647 w 21600"/>
              <a:gd name="T7" fmla="*/ 19650229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1905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rgbClr val="FF3300"/>
              </a:buClr>
              <a:buFont typeface="Wingdings 2" pitchFamily="18" charset="2"/>
              <a:buNone/>
            </a:pP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</a:rPr>
              <a:t>按需</a:t>
            </a:r>
            <a:r>
              <a:rPr kumimoji="1" lang="zh-CN" altLang="en-US" sz="1800">
                <a:latin typeface="Times New Roman" pitchFamily="18" charset="0"/>
              </a:rPr>
              <a:t>调入</a:t>
            </a: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</a:rPr>
              <a:t>部分</a:t>
            </a:r>
            <a:r>
              <a:rPr kumimoji="1" lang="zh-CN" altLang="en-US" sz="1800">
                <a:solidFill>
                  <a:srgbClr val="FF0000"/>
                </a:solidFill>
                <a:latin typeface="Times New Roman" pitchFamily="18" charset="0"/>
              </a:rPr>
              <a:t>页</a:t>
            </a:r>
          </a:p>
          <a:p>
            <a:pPr marL="342900" indent="-342900" algn="ctr">
              <a:spcBef>
                <a:spcPct val="20000"/>
              </a:spcBef>
              <a:buClr>
                <a:srgbClr val="FF3300"/>
              </a:buClr>
              <a:buFont typeface="Wingdings 2" pitchFamily="18" charset="2"/>
              <a:buNone/>
            </a:pPr>
            <a:r>
              <a:rPr kumimoji="1" lang="zh-CN" altLang="en-US" sz="1800">
                <a:latin typeface="Times New Roman" pitchFamily="18" charset="0"/>
              </a:rPr>
              <a:t>进入内存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015976" y="4436715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015976" y="4725640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6407001" y="2636490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6407001" y="3212752"/>
            <a:ext cx="1512887" cy="28733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407001" y="4077940"/>
            <a:ext cx="1512887" cy="287337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7563" y="4149377"/>
            <a:ext cx="1511300" cy="288925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2509688" y="4120802"/>
            <a:ext cx="612775" cy="931863"/>
            <a:chOff x="2124" y="2761"/>
            <a:chExt cx="386" cy="587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124" y="2761"/>
              <a:ext cx="2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2124" y="2920"/>
              <a:ext cx="38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x+</a:t>
              </a:r>
              <a:r>
                <a:rPr lang="en-US" altLang="zh-CN" sz="1800"/>
                <a:t>1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124" y="3098"/>
              <a:ext cx="38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x+</a:t>
              </a:r>
              <a:r>
                <a:rPr lang="en-US" altLang="zh-CN" sz="1800"/>
                <a:t>2</a:t>
              </a:r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6780063" y="3139727"/>
            <a:ext cx="358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805463" y="3993802"/>
            <a:ext cx="612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x+</a:t>
            </a:r>
            <a:r>
              <a:rPr lang="en-US" altLang="zh-CN" sz="1800"/>
              <a:t>1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770538" y="2553940"/>
            <a:ext cx="612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x+</a:t>
            </a:r>
            <a:r>
              <a:rPr lang="en-US" altLang="zh-CN" sz="1800"/>
              <a:t>2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112320" y="2204864"/>
            <a:ext cx="1584176" cy="64807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3024807" y="2092786"/>
            <a:ext cx="208751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 AX, </a:t>
            </a:r>
            <a:r>
              <a:rPr lang="en-US" altLang="zh-CN" dirty="0" smtClean="0">
                <a:solidFill>
                  <a:srgbClr val="FF0000"/>
                </a:solidFill>
              </a:rPr>
              <a:t>2500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页面映射表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记录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页框</a:t>
            </a:r>
            <a:r>
              <a:rPr lang="zh-CN" altLang="en-US" dirty="0" smtClean="0"/>
              <a:t>之间的</a:t>
            </a:r>
            <a:r>
              <a:rPr lang="zh-CN" altLang="en-US" dirty="0" smtClean="0">
                <a:solidFill>
                  <a:srgbClr val="FF0000"/>
                </a:solidFill>
              </a:rPr>
              <a:t>对应关系</a:t>
            </a:r>
            <a:r>
              <a:rPr lang="zh-CN" altLang="en-US" dirty="0" smtClean="0"/>
              <a:t>。也叫</a:t>
            </a:r>
            <a:r>
              <a:rPr lang="zh-CN" altLang="en-US" dirty="0" smtClean="0">
                <a:solidFill>
                  <a:srgbClr val="FF0000"/>
                </a:solidFill>
              </a:rPr>
              <a:t>页表</a:t>
            </a:r>
            <a:r>
              <a:rPr lang="zh-CN" altLang="en-US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页号：登记程序地址的页号。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页框号：登记页所在的物理页号。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页面其他特性：登记含存取权限在内的其他特性。</a:t>
            </a:r>
            <a:endParaRPr lang="zh-CN" altLang="en-US" sz="2400" dirty="0" smtClean="0"/>
          </a:p>
        </p:txBody>
      </p:sp>
      <p:graphicFrame>
        <p:nvGraphicFramePr>
          <p:cNvPr id="642052" name="Group 4"/>
          <p:cNvGraphicFramePr>
            <a:graphicFrameLocks noGrp="1"/>
          </p:cNvGraphicFramePr>
          <p:nvPr>
            <p:ph sz="half" idx="2"/>
          </p:nvPr>
        </p:nvGraphicFramePr>
        <p:xfrm>
          <a:off x="1223963" y="1844675"/>
          <a:ext cx="7416800" cy="2120900"/>
        </p:xfrm>
        <a:graphic>
          <a:graphicData uri="http://schemas.openxmlformats.org/drawingml/2006/table">
            <a:tbl>
              <a:tblPr/>
              <a:tblGrid>
                <a:gridCol w="1965325"/>
                <a:gridCol w="2597150"/>
                <a:gridCol w="2854325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页面其它特性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页表例子：一个进程：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71638" y="1772816"/>
            <a:ext cx="1135062" cy="2889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b="1">
                <a:latin typeface="Times New Roman" pitchFamily="18" charset="0"/>
              </a:rPr>
              <a:t>程序</a:t>
            </a:r>
            <a:endParaRPr lang="zh-CN" altLang="en-US" b="1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514475" y="2280816"/>
            <a:ext cx="874713" cy="165100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1500188" y="2658641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1500188" y="3077741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1500188" y="3550816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776413" y="2333203"/>
            <a:ext cx="407987" cy="2714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b="1">
                <a:latin typeface="Times New Roman" pitchFamily="18" charset="0"/>
              </a:rPr>
              <a:t>0</a:t>
            </a:r>
            <a:r>
              <a:rPr lang="zh-CN" altLang="en-US" b="1">
                <a:latin typeface="Times New Roman" pitchFamily="18" charset="0"/>
              </a:rPr>
              <a:t>页</a:t>
            </a:r>
            <a:endParaRPr lang="zh-CN" altLang="en-US" b="1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776413" y="2723728"/>
            <a:ext cx="407987" cy="2714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b="1">
                <a:latin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</a:rPr>
              <a:t>页</a:t>
            </a:r>
            <a:endParaRPr lang="zh-CN" altLang="en-US" b="1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792288" y="3169816"/>
            <a:ext cx="407987" cy="2714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b="1">
                <a:latin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</a:rPr>
              <a:t>页</a:t>
            </a:r>
            <a:endParaRPr lang="zh-CN" altLang="en-US" b="1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1779588" y="3615903"/>
            <a:ext cx="406400" cy="269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b="1">
                <a:latin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</a:rPr>
              <a:t>页</a:t>
            </a:r>
            <a:endParaRPr lang="zh-CN" altLang="en-US" b="1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44913" y="1772816"/>
            <a:ext cx="1773237" cy="2559050"/>
            <a:chOff x="2359" y="1389"/>
            <a:chExt cx="1117" cy="1612"/>
          </a:xfrm>
        </p:grpSpPr>
        <p:sp>
          <p:nvSpPr>
            <p:cNvPr id="95272" name="Text Box 14"/>
            <p:cNvSpPr txBox="1">
              <a:spLocks noChangeArrowheads="1"/>
            </p:cNvSpPr>
            <p:nvPr/>
          </p:nvSpPr>
          <p:spPr bwMode="auto">
            <a:xfrm>
              <a:off x="2619" y="1389"/>
              <a:ext cx="413" cy="1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b="1">
                  <a:latin typeface="Times New Roman" pitchFamily="18" charset="0"/>
                </a:rPr>
                <a:t>页表</a:t>
              </a:r>
              <a:endParaRPr lang="zh-CN" altLang="en-US" b="1"/>
            </a:p>
          </p:txBody>
        </p:sp>
        <p:sp>
          <p:nvSpPr>
            <p:cNvPr id="95273" name="Rectangle 15"/>
            <p:cNvSpPr>
              <a:spLocks noChangeArrowheads="1"/>
            </p:cNvSpPr>
            <p:nvPr/>
          </p:nvSpPr>
          <p:spPr bwMode="auto">
            <a:xfrm>
              <a:off x="2368" y="1907"/>
              <a:ext cx="947" cy="1094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95274" name="Line 16"/>
            <p:cNvSpPr>
              <a:spLocks noChangeShapeType="1"/>
            </p:cNvSpPr>
            <p:nvPr/>
          </p:nvSpPr>
          <p:spPr bwMode="auto">
            <a:xfrm flipV="1">
              <a:off x="2359" y="2136"/>
              <a:ext cx="929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75" name="Line 17"/>
            <p:cNvSpPr>
              <a:spLocks noChangeShapeType="1"/>
            </p:cNvSpPr>
            <p:nvPr/>
          </p:nvSpPr>
          <p:spPr bwMode="auto">
            <a:xfrm flipV="1">
              <a:off x="2359" y="2400"/>
              <a:ext cx="937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76" name="Line 18"/>
            <p:cNvSpPr>
              <a:spLocks noChangeShapeType="1"/>
            </p:cNvSpPr>
            <p:nvPr/>
          </p:nvSpPr>
          <p:spPr bwMode="auto">
            <a:xfrm>
              <a:off x="2359" y="2707"/>
              <a:ext cx="9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77" name="Text Box 19"/>
            <p:cNvSpPr txBox="1">
              <a:spLocks noChangeArrowheads="1"/>
            </p:cNvSpPr>
            <p:nvPr/>
          </p:nvSpPr>
          <p:spPr bwMode="auto">
            <a:xfrm>
              <a:off x="2533" y="1939"/>
              <a:ext cx="257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0</a:t>
              </a:r>
              <a:endParaRPr lang="zh-CN" altLang="en-US" b="1"/>
            </a:p>
          </p:txBody>
        </p:sp>
        <p:sp>
          <p:nvSpPr>
            <p:cNvPr id="95278" name="Text Box 20"/>
            <p:cNvSpPr txBox="1">
              <a:spLocks noChangeArrowheads="1"/>
            </p:cNvSpPr>
            <p:nvPr/>
          </p:nvSpPr>
          <p:spPr bwMode="auto">
            <a:xfrm>
              <a:off x="2533" y="2186"/>
              <a:ext cx="257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1</a:t>
              </a:r>
              <a:endParaRPr lang="zh-CN" altLang="en-US" b="1"/>
            </a:p>
          </p:txBody>
        </p:sp>
        <p:sp>
          <p:nvSpPr>
            <p:cNvPr id="95279" name="Text Box 21"/>
            <p:cNvSpPr txBox="1">
              <a:spLocks noChangeArrowheads="1"/>
            </p:cNvSpPr>
            <p:nvPr/>
          </p:nvSpPr>
          <p:spPr bwMode="auto">
            <a:xfrm>
              <a:off x="2543" y="2466"/>
              <a:ext cx="257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2</a:t>
              </a:r>
              <a:endParaRPr lang="zh-CN" altLang="en-US" b="1"/>
            </a:p>
          </p:txBody>
        </p:sp>
        <p:sp>
          <p:nvSpPr>
            <p:cNvPr id="95280" name="Text Box 22"/>
            <p:cNvSpPr txBox="1">
              <a:spLocks noChangeArrowheads="1"/>
            </p:cNvSpPr>
            <p:nvPr/>
          </p:nvSpPr>
          <p:spPr bwMode="auto">
            <a:xfrm>
              <a:off x="2535" y="2747"/>
              <a:ext cx="257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3</a:t>
              </a:r>
              <a:endParaRPr lang="zh-CN" altLang="en-US" b="1"/>
            </a:p>
          </p:txBody>
        </p:sp>
        <p:sp>
          <p:nvSpPr>
            <p:cNvPr id="95281" name="Line 23"/>
            <p:cNvSpPr>
              <a:spLocks noChangeShapeType="1"/>
            </p:cNvSpPr>
            <p:nvPr/>
          </p:nvSpPr>
          <p:spPr bwMode="auto">
            <a:xfrm flipH="1">
              <a:off x="2839" y="1937"/>
              <a:ext cx="4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82" name="Text Box 24"/>
            <p:cNvSpPr txBox="1">
              <a:spLocks noChangeArrowheads="1"/>
            </p:cNvSpPr>
            <p:nvPr/>
          </p:nvSpPr>
          <p:spPr bwMode="auto">
            <a:xfrm>
              <a:off x="2910" y="1939"/>
              <a:ext cx="257" cy="1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2</a:t>
              </a:r>
              <a:endParaRPr lang="zh-CN" altLang="en-US" b="1"/>
            </a:p>
          </p:txBody>
        </p:sp>
        <p:sp>
          <p:nvSpPr>
            <p:cNvPr id="95283" name="Text Box 25"/>
            <p:cNvSpPr txBox="1">
              <a:spLocks noChangeArrowheads="1"/>
            </p:cNvSpPr>
            <p:nvPr/>
          </p:nvSpPr>
          <p:spPr bwMode="auto">
            <a:xfrm>
              <a:off x="2902" y="2169"/>
              <a:ext cx="257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3</a:t>
              </a:r>
              <a:endParaRPr lang="zh-CN" altLang="en-US" b="1"/>
            </a:p>
          </p:txBody>
        </p:sp>
        <p:sp>
          <p:nvSpPr>
            <p:cNvPr id="95284" name="Text Box 26"/>
            <p:cNvSpPr txBox="1">
              <a:spLocks noChangeArrowheads="1"/>
            </p:cNvSpPr>
            <p:nvPr/>
          </p:nvSpPr>
          <p:spPr bwMode="auto">
            <a:xfrm>
              <a:off x="2903" y="2441"/>
              <a:ext cx="256" cy="17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6</a:t>
              </a:r>
              <a:endParaRPr lang="zh-CN" altLang="en-US" b="1"/>
            </a:p>
          </p:txBody>
        </p:sp>
        <p:sp>
          <p:nvSpPr>
            <p:cNvPr id="95285" name="Text Box 27"/>
            <p:cNvSpPr txBox="1">
              <a:spLocks noChangeArrowheads="1"/>
            </p:cNvSpPr>
            <p:nvPr/>
          </p:nvSpPr>
          <p:spPr bwMode="auto">
            <a:xfrm>
              <a:off x="2903" y="2739"/>
              <a:ext cx="256" cy="1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8</a:t>
              </a:r>
              <a:endParaRPr lang="zh-CN" altLang="en-US" b="1"/>
            </a:p>
          </p:txBody>
        </p:sp>
        <p:sp>
          <p:nvSpPr>
            <p:cNvPr id="95286" name="Text Box 28"/>
            <p:cNvSpPr txBox="1">
              <a:spLocks noChangeArrowheads="1"/>
            </p:cNvSpPr>
            <p:nvPr/>
          </p:nvSpPr>
          <p:spPr bwMode="auto">
            <a:xfrm>
              <a:off x="2359" y="1661"/>
              <a:ext cx="413" cy="1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b="1">
                  <a:latin typeface="Times New Roman" pitchFamily="18" charset="0"/>
                </a:rPr>
                <a:t>页号</a:t>
              </a:r>
              <a:endParaRPr lang="zh-CN" altLang="en-US" b="1"/>
            </a:p>
          </p:txBody>
        </p:sp>
        <p:sp>
          <p:nvSpPr>
            <p:cNvPr id="95287" name="Text Box 29"/>
            <p:cNvSpPr txBox="1">
              <a:spLocks noChangeArrowheads="1"/>
            </p:cNvSpPr>
            <p:nvPr/>
          </p:nvSpPr>
          <p:spPr bwMode="auto">
            <a:xfrm>
              <a:off x="2812" y="1661"/>
              <a:ext cx="664" cy="1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b="1">
                  <a:latin typeface="Times New Roman" pitchFamily="18" charset="0"/>
                </a:rPr>
                <a:t>页框号</a:t>
              </a:r>
              <a:endParaRPr lang="zh-CN" altLang="en-US" b="1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248275" y="2734841"/>
            <a:ext cx="1373188" cy="2389187"/>
            <a:chOff x="3306" y="1995"/>
            <a:chExt cx="865" cy="1505"/>
          </a:xfrm>
        </p:grpSpPr>
        <p:sp>
          <p:nvSpPr>
            <p:cNvPr id="95268" name="Line 31"/>
            <p:cNvSpPr>
              <a:spLocks noChangeShapeType="1"/>
            </p:cNvSpPr>
            <p:nvPr/>
          </p:nvSpPr>
          <p:spPr bwMode="auto">
            <a:xfrm>
              <a:off x="3325" y="1995"/>
              <a:ext cx="846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9" name="Line 32"/>
            <p:cNvSpPr>
              <a:spLocks noChangeShapeType="1"/>
            </p:cNvSpPr>
            <p:nvPr/>
          </p:nvSpPr>
          <p:spPr bwMode="auto">
            <a:xfrm>
              <a:off x="3306" y="2250"/>
              <a:ext cx="865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70" name="Line 33"/>
            <p:cNvSpPr>
              <a:spLocks noChangeShapeType="1"/>
            </p:cNvSpPr>
            <p:nvPr/>
          </p:nvSpPr>
          <p:spPr bwMode="auto">
            <a:xfrm>
              <a:off x="3306" y="2539"/>
              <a:ext cx="865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71" name="Line 34"/>
            <p:cNvSpPr>
              <a:spLocks noChangeShapeType="1"/>
            </p:cNvSpPr>
            <p:nvPr/>
          </p:nvSpPr>
          <p:spPr bwMode="auto">
            <a:xfrm>
              <a:off x="3306" y="2820"/>
              <a:ext cx="855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5247" name="Group 35"/>
          <p:cNvGrpSpPr>
            <a:grpSpLocks/>
          </p:cNvGrpSpPr>
          <p:nvPr/>
        </p:nvGrpSpPr>
        <p:grpSpPr bwMode="auto">
          <a:xfrm>
            <a:off x="6192838" y="1772816"/>
            <a:ext cx="1871662" cy="4141787"/>
            <a:chOff x="3901" y="1389"/>
            <a:chExt cx="1179" cy="2609"/>
          </a:xfrm>
        </p:grpSpPr>
        <p:sp>
          <p:nvSpPr>
            <p:cNvPr id="95252" name="Rectangle 36"/>
            <p:cNvSpPr>
              <a:spLocks noChangeArrowheads="1"/>
            </p:cNvSpPr>
            <p:nvPr/>
          </p:nvSpPr>
          <p:spPr bwMode="auto">
            <a:xfrm>
              <a:off x="4171" y="1754"/>
              <a:ext cx="901" cy="22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95253" name="Text Box 37"/>
            <p:cNvSpPr txBox="1">
              <a:spLocks noChangeArrowheads="1"/>
            </p:cNvSpPr>
            <p:nvPr/>
          </p:nvSpPr>
          <p:spPr bwMode="auto">
            <a:xfrm>
              <a:off x="4438" y="1389"/>
              <a:ext cx="413" cy="1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b="1">
                  <a:latin typeface="Times New Roman" pitchFamily="18" charset="0"/>
                </a:rPr>
                <a:t>内存</a:t>
              </a:r>
              <a:endParaRPr lang="zh-CN" altLang="en-US" b="1"/>
            </a:p>
          </p:txBody>
        </p:sp>
        <p:sp>
          <p:nvSpPr>
            <p:cNvPr id="95254" name="Line 38"/>
            <p:cNvSpPr>
              <a:spLocks noChangeShapeType="1"/>
            </p:cNvSpPr>
            <p:nvPr/>
          </p:nvSpPr>
          <p:spPr bwMode="auto">
            <a:xfrm>
              <a:off x="4171" y="1950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55" name="Line 39"/>
            <p:cNvSpPr>
              <a:spLocks noChangeShapeType="1"/>
            </p:cNvSpPr>
            <p:nvPr/>
          </p:nvSpPr>
          <p:spPr bwMode="auto">
            <a:xfrm>
              <a:off x="4171" y="2137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56" name="Line 40"/>
            <p:cNvSpPr>
              <a:spLocks noChangeShapeType="1"/>
            </p:cNvSpPr>
            <p:nvPr/>
          </p:nvSpPr>
          <p:spPr bwMode="auto">
            <a:xfrm>
              <a:off x="4171" y="2356"/>
              <a:ext cx="9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>
              <a:off x="4179" y="2570"/>
              <a:ext cx="9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58" name="Line 42"/>
            <p:cNvSpPr>
              <a:spLocks noChangeShapeType="1"/>
            </p:cNvSpPr>
            <p:nvPr/>
          </p:nvSpPr>
          <p:spPr bwMode="auto">
            <a:xfrm>
              <a:off x="4179" y="2733"/>
              <a:ext cx="8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59" name="Line 43"/>
            <p:cNvSpPr>
              <a:spLocks noChangeShapeType="1"/>
            </p:cNvSpPr>
            <p:nvPr/>
          </p:nvSpPr>
          <p:spPr bwMode="auto">
            <a:xfrm>
              <a:off x="4171" y="2945"/>
              <a:ext cx="9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0" name="Line 44"/>
            <p:cNvSpPr>
              <a:spLocks noChangeShapeType="1"/>
            </p:cNvSpPr>
            <p:nvPr/>
          </p:nvSpPr>
          <p:spPr bwMode="auto">
            <a:xfrm>
              <a:off x="4171" y="3158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1" name="Line 45"/>
            <p:cNvSpPr>
              <a:spLocks noChangeShapeType="1"/>
            </p:cNvSpPr>
            <p:nvPr/>
          </p:nvSpPr>
          <p:spPr bwMode="auto">
            <a:xfrm>
              <a:off x="4171" y="3379"/>
              <a:ext cx="9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2" name="Line 46"/>
            <p:cNvSpPr>
              <a:spLocks noChangeShapeType="1"/>
            </p:cNvSpPr>
            <p:nvPr/>
          </p:nvSpPr>
          <p:spPr bwMode="auto">
            <a:xfrm>
              <a:off x="4171" y="3617"/>
              <a:ext cx="9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3" name="Line 47"/>
            <p:cNvSpPr>
              <a:spLocks noChangeShapeType="1"/>
            </p:cNvSpPr>
            <p:nvPr/>
          </p:nvSpPr>
          <p:spPr bwMode="auto">
            <a:xfrm>
              <a:off x="4179" y="3787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264" name="Text Box 48"/>
            <p:cNvSpPr txBox="1">
              <a:spLocks noChangeArrowheads="1"/>
            </p:cNvSpPr>
            <p:nvPr/>
          </p:nvSpPr>
          <p:spPr bwMode="auto">
            <a:xfrm>
              <a:off x="4000" y="1729"/>
              <a:ext cx="3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95265" name="Text Box 49"/>
            <p:cNvSpPr txBox="1">
              <a:spLocks noChangeArrowheads="1"/>
            </p:cNvSpPr>
            <p:nvPr/>
          </p:nvSpPr>
          <p:spPr bwMode="auto">
            <a:xfrm>
              <a:off x="3984" y="1916"/>
              <a:ext cx="3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95266" name="Text Box 50"/>
            <p:cNvSpPr txBox="1">
              <a:spLocks noChangeArrowheads="1"/>
            </p:cNvSpPr>
            <p:nvPr/>
          </p:nvSpPr>
          <p:spPr bwMode="auto">
            <a:xfrm>
              <a:off x="3901" y="3748"/>
              <a:ext cx="3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  <p:sp>
          <p:nvSpPr>
            <p:cNvPr id="95267" name="Text Box 51"/>
            <p:cNvSpPr txBox="1">
              <a:spLocks noChangeArrowheads="1"/>
            </p:cNvSpPr>
            <p:nvPr/>
          </p:nvSpPr>
          <p:spPr bwMode="auto">
            <a:xfrm>
              <a:off x="3973" y="3588"/>
              <a:ext cx="3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sp>
        <p:nvSpPr>
          <p:cNvPr id="643124" name="Text Box 52"/>
          <p:cNvSpPr txBox="1">
            <a:spLocks noChangeArrowheads="1"/>
          </p:cNvSpPr>
          <p:nvPr/>
        </p:nvSpPr>
        <p:spPr bwMode="auto">
          <a:xfrm>
            <a:off x="6657975" y="2999953"/>
            <a:ext cx="1368425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algn="ctr">
              <a:spcBef>
                <a:spcPct val="50000"/>
              </a:spcBef>
              <a:defRPr/>
            </a:pPr>
            <a:r>
              <a:rPr lang="en-US" altLang="zh-CN" sz="1800"/>
              <a:t>0</a:t>
            </a:r>
          </a:p>
        </p:txBody>
      </p:sp>
      <p:sp>
        <p:nvSpPr>
          <p:cNvPr id="643125" name="Text Box 53"/>
          <p:cNvSpPr txBox="1">
            <a:spLocks noChangeArrowheads="1"/>
          </p:cNvSpPr>
          <p:nvPr/>
        </p:nvSpPr>
        <p:spPr bwMode="auto">
          <a:xfrm>
            <a:off x="6667500" y="3347616"/>
            <a:ext cx="1368425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algn="ctr">
              <a:spcBef>
                <a:spcPct val="50000"/>
              </a:spcBef>
              <a:defRPr/>
            </a:pPr>
            <a:r>
              <a:rPr lang="en-US" altLang="zh-CN" sz="1800"/>
              <a:t>1</a:t>
            </a:r>
          </a:p>
        </p:txBody>
      </p:sp>
      <p:sp>
        <p:nvSpPr>
          <p:cNvPr id="643126" name="Text Box 54"/>
          <p:cNvSpPr txBox="1">
            <a:spLocks noChangeArrowheads="1"/>
          </p:cNvSpPr>
          <p:nvPr/>
        </p:nvSpPr>
        <p:spPr bwMode="auto">
          <a:xfrm>
            <a:off x="6662738" y="4277891"/>
            <a:ext cx="1368425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algn="ctr">
              <a:spcBef>
                <a:spcPct val="50000"/>
              </a:spcBef>
              <a:defRPr/>
            </a:pPr>
            <a:r>
              <a:rPr lang="en-US" altLang="zh-CN" sz="1800"/>
              <a:t>2</a:t>
            </a:r>
          </a:p>
        </p:txBody>
      </p:sp>
      <p:sp>
        <p:nvSpPr>
          <p:cNvPr id="643127" name="Text Box 55"/>
          <p:cNvSpPr txBox="1">
            <a:spLocks noChangeArrowheads="1"/>
          </p:cNvSpPr>
          <p:nvPr/>
        </p:nvSpPr>
        <p:spPr bwMode="auto">
          <a:xfrm>
            <a:off x="6667500" y="4995441"/>
            <a:ext cx="1368425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 algn="ctr">
              <a:spcBef>
                <a:spcPct val="50000"/>
              </a:spcBef>
              <a:defRPr/>
            </a:pPr>
            <a:r>
              <a:rPr lang="en-US" altLang="zh-CN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24" grpId="0" animBg="1"/>
      <p:bldP spid="643125" grpId="0" animBg="1"/>
      <p:bldP spid="643126" grpId="0" animBg="1"/>
      <p:bldP spid="6431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页式地址映射　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功能</a:t>
            </a:r>
          </a:p>
          <a:p>
            <a:pPr lvl="1" eaLnBrk="1" hangingPunct="1"/>
            <a:r>
              <a:rPr lang="zh-CN" altLang="en-US" sz="2400" smtClean="0"/>
              <a:t>虚拟地址（页式地址）</a:t>
            </a:r>
            <a:r>
              <a:rPr lang="en-US" altLang="en-US" sz="2400" b="1" smtClean="0">
                <a:solidFill>
                  <a:srgbClr val="FF0000"/>
                </a:solidFill>
              </a:rPr>
              <a:t>→</a:t>
            </a:r>
            <a:r>
              <a:rPr lang="zh-CN" altLang="en-US" sz="2400" smtClean="0"/>
              <a:t>物理地址</a:t>
            </a:r>
          </a:p>
          <a:p>
            <a:pPr eaLnBrk="1" hangingPunct="1"/>
            <a:r>
              <a:rPr lang="zh-CN" altLang="en-US" smtClean="0"/>
              <a:t>过程</a:t>
            </a:r>
            <a:r>
              <a:rPr lang="en-US" altLang="zh-CN" smtClean="0"/>
              <a:t>【</a:t>
            </a:r>
            <a:r>
              <a:rPr lang="zh-CN" altLang="en-US" smtClean="0"/>
              <a:t>三步</a:t>
            </a:r>
            <a:r>
              <a:rPr lang="en-US" altLang="zh-CN" smtClean="0"/>
              <a:t>】</a:t>
            </a:r>
          </a:p>
          <a:p>
            <a:pPr lvl="1"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从</a:t>
            </a:r>
            <a:r>
              <a:rPr lang="en-US" altLang="zh-CN" sz="2400" smtClean="0"/>
              <a:t>VA</a:t>
            </a:r>
            <a:r>
              <a:rPr lang="zh-CN" altLang="en-US" sz="2400" smtClean="0"/>
              <a:t>分离页号</a:t>
            </a:r>
            <a:r>
              <a:rPr lang="en-US" altLang="zh-CN" sz="2400" smtClean="0">
                <a:solidFill>
                  <a:srgbClr val="FF0000"/>
                </a:solidFill>
              </a:rPr>
              <a:t>P</a:t>
            </a:r>
            <a:r>
              <a:rPr lang="zh-CN" altLang="en-US" sz="2400" smtClean="0"/>
              <a:t>和页内偏移</a:t>
            </a:r>
            <a:r>
              <a:rPr lang="en-US" altLang="zh-CN" sz="2400" smtClean="0">
                <a:solidFill>
                  <a:srgbClr val="FF0000"/>
                </a:solidFill>
              </a:rPr>
              <a:t>W</a:t>
            </a:r>
            <a:r>
              <a:rPr lang="zh-CN" altLang="en-US" sz="2400" smtClean="0"/>
              <a:t>；</a:t>
            </a:r>
          </a:p>
          <a:p>
            <a:pPr lvl="1" eaLnBrk="1" hangingPunct="1"/>
            <a:r>
              <a:rPr lang="en-US" altLang="zh-CN" sz="2400" smtClean="0"/>
              <a:t>2.</a:t>
            </a:r>
            <a:r>
              <a:rPr lang="zh-CN" altLang="en-US" sz="2400" smtClean="0"/>
              <a:t>查</a:t>
            </a:r>
            <a:r>
              <a:rPr lang="zh-CN" altLang="en-US" sz="2400" smtClean="0">
                <a:solidFill>
                  <a:srgbClr val="FF0000"/>
                </a:solidFill>
              </a:rPr>
              <a:t>页表</a:t>
            </a:r>
            <a:r>
              <a:rPr lang="zh-CN" altLang="en-US" sz="2400" smtClean="0"/>
              <a:t>：以</a:t>
            </a:r>
            <a:r>
              <a:rPr lang="en-US" altLang="zh-CN" sz="2400" smtClean="0"/>
              <a:t>P</a:t>
            </a:r>
            <a:r>
              <a:rPr lang="zh-CN" altLang="en-US" sz="2400" smtClean="0"/>
              <a:t>为索引查</a:t>
            </a:r>
            <a:r>
              <a:rPr lang="zh-CN" altLang="en-US" sz="2400" smtClean="0">
                <a:solidFill>
                  <a:srgbClr val="0000FF"/>
                </a:solidFill>
              </a:rPr>
              <a:t>页框号</a:t>
            </a:r>
            <a:r>
              <a:rPr lang="en-US" altLang="zh-CN" sz="2400" smtClean="0">
                <a:solidFill>
                  <a:srgbClr val="FF0000"/>
                </a:solidFill>
              </a:rPr>
              <a:t>P’</a:t>
            </a:r>
            <a:r>
              <a:rPr lang="zh-CN" altLang="en-US" sz="2400" smtClean="0"/>
              <a:t>；</a:t>
            </a:r>
          </a:p>
          <a:p>
            <a:pPr lvl="1" eaLnBrk="1" hangingPunct="1"/>
            <a:r>
              <a:rPr lang="en-US" altLang="zh-CN" sz="2400" smtClean="0"/>
              <a:t>3.</a:t>
            </a:r>
            <a:r>
              <a:rPr lang="zh-CN" altLang="en-US" sz="2400" smtClean="0"/>
              <a:t>计算物理地址</a:t>
            </a:r>
            <a:r>
              <a:rPr lang="en-US" altLang="zh-CN" sz="2400" smtClean="0">
                <a:solidFill>
                  <a:srgbClr val="FF0000"/>
                </a:solidFill>
              </a:rPr>
              <a:t>MA</a:t>
            </a:r>
            <a:endParaRPr lang="zh-CN" altLang="en-US" sz="240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sz="2400" smtClean="0"/>
              <a:t>MA = P’ x </a:t>
            </a:r>
            <a:r>
              <a:rPr lang="zh-CN" altLang="en-US" sz="2400" smtClean="0"/>
              <a:t>页大小</a:t>
            </a:r>
            <a:r>
              <a:rPr lang="en-US" altLang="zh-CN" sz="2400" smtClean="0"/>
              <a:t>+ W</a:t>
            </a:r>
            <a:endParaRPr lang="zh-CN" altLang="en-US" sz="2400" smtClean="0"/>
          </a:p>
          <a:p>
            <a:pPr eaLnBrk="1" hangingPunct="1"/>
            <a:endParaRPr lang="zh-CN" altLang="en-US" sz="2400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3913" y="2533650"/>
            <a:ext cx="40322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页式地址映射例子</a:t>
            </a:r>
          </a:p>
          <a:p>
            <a:pPr lvl="1" eaLnBrk="1" hangingPunct="1"/>
            <a:r>
              <a:rPr lang="en-US" altLang="zh-CN" dirty="0" smtClean="0"/>
              <a:t>MOV AX, [</a:t>
            </a:r>
            <a:r>
              <a:rPr lang="en-US" altLang="zh-CN" dirty="0" smtClean="0">
                <a:solidFill>
                  <a:srgbClr val="FF0000"/>
                </a:solidFill>
              </a:rPr>
              <a:t>2500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zh-CN" altLang="en-US" dirty="0" smtClean="0"/>
              <a:t>解：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分离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 = VA / </a:t>
            </a:r>
            <a:r>
              <a:rPr lang="zh-CN" altLang="en-US" dirty="0" smtClean="0"/>
              <a:t>页面大小 </a:t>
            </a:r>
            <a:r>
              <a:rPr lang="en-US" altLang="zh-CN" dirty="0" smtClean="0"/>
              <a:t>= 2500 / 1024 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 = VA % </a:t>
            </a:r>
            <a:r>
              <a:rPr lang="zh-CN" altLang="en-US" dirty="0" smtClean="0"/>
              <a:t>页面大小 </a:t>
            </a:r>
            <a:r>
              <a:rPr lang="en-US" altLang="zh-CN" dirty="0" smtClean="0"/>
              <a:t>= 2500 % 1024 = </a:t>
            </a:r>
            <a:r>
              <a:rPr lang="en-US" altLang="zh-CN" dirty="0" smtClean="0">
                <a:solidFill>
                  <a:srgbClr val="FF0000"/>
                </a:solidFill>
              </a:rPr>
              <a:t>452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查找页表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P = 2, </a:t>
            </a:r>
            <a:r>
              <a:rPr lang="en-US" altLang="zh-CN" dirty="0" smtClean="0">
                <a:solidFill>
                  <a:srgbClr val="FF0000"/>
                </a:solidFill>
              </a:rPr>
              <a:t>P’</a:t>
            </a:r>
            <a:r>
              <a:rPr lang="en-US" altLang="zh-CN" dirty="0" smtClean="0"/>
              <a:t> =  7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MA = P’ x</a:t>
            </a:r>
            <a:r>
              <a:rPr lang="zh-CN" altLang="en-US" dirty="0" smtClean="0"/>
              <a:t>页面大小 </a:t>
            </a:r>
            <a:r>
              <a:rPr lang="en-US" altLang="zh-CN" dirty="0" smtClean="0"/>
              <a:t>+ W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MA</a:t>
            </a:r>
            <a:r>
              <a:rPr lang="en-US" altLang="zh-CN" dirty="0" smtClean="0"/>
              <a:t> = 7 * 1024  + 452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7620</a:t>
            </a:r>
          </a:p>
        </p:txBody>
      </p:sp>
      <p:graphicFrame>
        <p:nvGraphicFramePr>
          <p:cNvPr id="645124" name="Group 4"/>
          <p:cNvGraphicFramePr>
            <a:graphicFrameLocks noGrp="1"/>
          </p:cNvGraphicFramePr>
          <p:nvPr>
            <p:ph sz="half" idx="2"/>
          </p:nvPr>
        </p:nvGraphicFramePr>
        <p:xfrm>
          <a:off x="4176713" y="908050"/>
          <a:ext cx="5400675" cy="1828800"/>
        </p:xfrm>
        <a:graphic>
          <a:graphicData uri="http://schemas.openxmlformats.org/drawingml/2006/table">
            <a:tbl>
              <a:tblPr/>
              <a:tblGrid>
                <a:gridCol w="1801812"/>
                <a:gridCol w="1797050"/>
                <a:gridCol w="1801813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其它特性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1FF"/>
                    </a:solidFill>
                  </a:tcPr>
                </a:tc>
              </a:tr>
            </a:tbl>
          </a:graphicData>
        </a:graphic>
      </p:graphicFrame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4535488" y="2274888"/>
            <a:ext cx="2881312" cy="455612"/>
          </a:xfrm>
          <a:prstGeom prst="ellipse">
            <a:avLst/>
          </a:prstGeom>
          <a:solidFill>
            <a:srgbClr val="FF0000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910388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防止越界访问页面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防止</a:t>
            </a:r>
            <a:r>
              <a:rPr lang="zh-CN" altLang="en-US" smtClean="0">
                <a:solidFill>
                  <a:srgbClr val="FF0000"/>
                </a:solidFill>
              </a:rPr>
              <a:t>越界</a:t>
            </a:r>
            <a:r>
              <a:rPr lang="zh-CN" altLang="en-US" smtClean="0"/>
              <a:t>访问其它进程</a:t>
            </a:r>
          </a:p>
          <a:p>
            <a:pPr lvl="1" eaLnBrk="1" hangingPunct="1"/>
            <a:r>
              <a:rPr lang="zh-CN" altLang="en-US" smtClean="0"/>
              <a:t>检查访问的目的页号</a:t>
            </a:r>
            <a:r>
              <a:rPr lang="en-US" altLang="zh-CN" smtClean="0">
                <a:solidFill>
                  <a:srgbClr val="FF3300"/>
                </a:solidFill>
              </a:rPr>
              <a:t>X</a:t>
            </a:r>
            <a:r>
              <a:rPr lang="zh-CN" altLang="en-US" smtClean="0"/>
              <a:t>是否在进程内？</a:t>
            </a:r>
          </a:p>
          <a:p>
            <a:pPr lvl="2" eaLnBrk="1" hangingPunct="1"/>
            <a:r>
              <a:rPr lang="zh-CN" altLang="en-US" smtClean="0"/>
              <a:t>检查标准：</a:t>
            </a:r>
            <a:r>
              <a:rPr lang="en-US" altLang="zh-CN" smtClean="0"/>
              <a:t>0 &lt; = </a:t>
            </a:r>
            <a:r>
              <a:rPr lang="en-US" altLang="zh-CN" smtClean="0">
                <a:solidFill>
                  <a:srgbClr val="FF3300"/>
                </a:solidFill>
              </a:rPr>
              <a:t>X </a:t>
            </a:r>
            <a:r>
              <a:rPr lang="en-US" altLang="zh-CN" smtClean="0"/>
              <a:t>&lt; </a:t>
            </a:r>
            <a:r>
              <a:rPr lang="zh-CN" altLang="en-US" smtClean="0"/>
              <a:t>虚拟页数</a:t>
            </a:r>
          </a:p>
          <a:p>
            <a:pPr lvl="2" eaLnBrk="1" hangingPunct="1"/>
            <a:r>
              <a:rPr lang="zh-CN" altLang="en-US" smtClean="0"/>
              <a:t>越界：产生越界中断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页式</a:t>
            </a:r>
            <a:r>
              <a:rPr lang="zh-CN" altLang="en-US" dirty="0" smtClean="0"/>
              <a:t>地址映射图示</a:t>
            </a:r>
            <a:r>
              <a:rPr lang="zh-CN" altLang="en-US" dirty="0"/>
              <a:t>　</a:t>
            </a:r>
            <a:endParaRPr lang="zh-CN" alt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页表地址寄存器：页表在内存的存放地址。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752480" y="594928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3300"/>
                </a:solidFill>
                <a:latin typeface="宋体" pitchFamily="2" charset="-122"/>
              </a:rPr>
              <a:t>物理地址</a:t>
            </a:r>
            <a:r>
              <a:rPr kumimoji="1" lang="en-US" altLang="zh-CN" b="1" dirty="0">
                <a:solidFill>
                  <a:srgbClr val="FF3300"/>
                </a:solidFill>
                <a:latin typeface="宋体" pitchFamily="2" charset="-122"/>
              </a:rPr>
              <a:t>MA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354263" y="3909144"/>
            <a:ext cx="1273175" cy="1992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latin typeface="宋体" pitchFamily="2" charset="-122"/>
            </a:endParaRPr>
          </a:p>
          <a:p>
            <a:pPr algn="ctr"/>
            <a:endParaRPr kumimoji="1" lang="zh-CN" altLang="en-US">
              <a:latin typeface="宋体" pitchFamily="2" charset="-122"/>
            </a:endParaRPr>
          </a:p>
          <a:p>
            <a:pPr algn="ctr"/>
            <a:endParaRPr kumimoji="1" lang="en-US" altLang="zh-CN">
              <a:latin typeface="宋体" pitchFamily="2" charset="-122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606675" y="3510682"/>
            <a:ext cx="8350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页表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2354263" y="5037857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2354263" y="5372819"/>
            <a:ext cx="127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836988" y="4136157"/>
            <a:ext cx="1130300" cy="3857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800">
                <a:latin typeface="宋体" pitchFamily="2" charset="-122"/>
              </a:rPr>
              <a:t>地址越界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627438" y="1916832"/>
            <a:ext cx="1554162" cy="398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宋体" pitchFamily="2" charset="-122"/>
              </a:rPr>
              <a:t>L</a:t>
            </a: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4121150" y="2847107"/>
            <a:ext cx="655638" cy="4651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比较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279107" y="3431307"/>
            <a:ext cx="9953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dirty="0">
                <a:latin typeface="宋体" pitchFamily="2" charset="-122"/>
              </a:rPr>
              <a:t> P&gt;=</a:t>
            </a:r>
            <a:r>
              <a:rPr kumimoji="1" lang="en-US" altLang="zh-CN" dirty="0"/>
              <a:t>L</a:t>
            </a: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4403725" y="2315294"/>
            <a:ext cx="1588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403725" y="3334469"/>
            <a:ext cx="1588" cy="795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H="1">
            <a:off x="2354263" y="3112219"/>
            <a:ext cx="17668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1293813" y="1916832"/>
            <a:ext cx="1555750" cy="398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dirty="0">
                <a:latin typeface="宋体" pitchFamily="2" charset="-122"/>
              </a:rPr>
              <a:t> </a:t>
            </a:r>
            <a:r>
              <a:rPr kumimoji="1" lang="en-US" altLang="zh-CN" dirty="0">
                <a:latin typeface="宋体" pitchFamily="2" charset="-122"/>
              </a:rPr>
              <a:t>Base </a:t>
            </a:r>
            <a:r>
              <a:rPr kumimoji="1" lang="en-US" altLang="zh-CN" dirty="0" err="1">
                <a:latin typeface="宋体" pitchFamily="2" charset="-122"/>
              </a:rPr>
              <a:t>Addr</a:t>
            </a:r>
            <a:r>
              <a:rPr kumimoji="1" lang="en-US" altLang="zh-CN" dirty="0">
                <a:latin typeface="宋体" pitchFamily="2" charset="-122"/>
              </a:rPr>
              <a:t>.</a:t>
            </a:r>
          </a:p>
        </p:txBody>
      </p:sp>
      <p:sp>
        <p:nvSpPr>
          <p:cNvPr id="104484" name="Oval 36"/>
          <p:cNvSpPr>
            <a:spLocks noChangeArrowheads="1"/>
          </p:cNvSpPr>
          <p:nvPr/>
        </p:nvSpPr>
        <p:spPr bwMode="auto">
          <a:xfrm>
            <a:off x="1789113" y="2847107"/>
            <a:ext cx="565150" cy="4651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宋体" pitchFamily="2" charset="-122"/>
              </a:rPr>
              <a:t>+</a:t>
            </a:r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2071688" y="2315294"/>
            <a:ext cx="0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>
            <a:off x="2071688" y="3312244"/>
            <a:ext cx="0" cy="1925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2071688" y="5237882"/>
            <a:ext cx="282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5888038" y="1916832"/>
            <a:ext cx="3040062" cy="3984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latin typeface="宋体" pitchFamily="2" charset="-122"/>
              </a:rPr>
              <a:t>页号</a:t>
            </a:r>
            <a:r>
              <a:rPr kumimoji="1" lang="en-US" altLang="zh-CN">
                <a:latin typeface="宋体" pitchFamily="2" charset="-122"/>
              </a:rPr>
              <a:t>P    </a:t>
            </a:r>
            <a:r>
              <a:rPr kumimoji="1" lang="zh-CN" altLang="en-US">
                <a:latin typeface="宋体" pitchFamily="2" charset="-122"/>
              </a:rPr>
              <a:t>页内偏移</a:t>
            </a:r>
            <a:r>
              <a:rPr kumimoji="1" lang="en-US" altLang="zh-CN">
                <a:latin typeface="宋体" pitchFamily="2" charset="-122"/>
              </a:rPr>
              <a:t>W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7161213" y="1916832"/>
            <a:ext cx="0" cy="39846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6524625" y="2315294"/>
            <a:ext cx="0" cy="796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H="1">
            <a:off x="4789488" y="3112219"/>
            <a:ext cx="172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6737350" y="5550694"/>
            <a:ext cx="1554163" cy="33178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latin typeface="宋体" pitchFamily="2" charset="-122"/>
            </a:endParaRPr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7515225" y="5550694"/>
            <a:ext cx="0" cy="331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7004050" y="5523706"/>
            <a:ext cx="565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P’</a:t>
            </a:r>
          </a:p>
        </p:txBody>
      </p:sp>
      <p:sp>
        <p:nvSpPr>
          <p:cNvPr id="104495" name="Text Box 47"/>
          <p:cNvSpPr txBox="1">
            <a:spLocks noChangeArrowheads="1"/>
          </p:cNvSpPr>
          <p:nvPr/>
        </p:nvSpPr>
        <p:spPr bwMode="auto">
          <a:xfrm>
            <a:off x="7720013" y="5520531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W</a:t>
            </a:r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V="1">
            <a:off x="3635376" y="5202087"/>
            <a:ext cx="338454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>
            <a:off x="7019925" y="5217319"/>
            <a:ext cx="1588" cy="3333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2" name="Line 54"/>
          <p:cNvSpPr>
            <a:spLocks noChangeShapeType="1"/>
          </p:cNvSpPr>
          <p:nvPr/>
        </p:nvSpPr>
        <p:spPr bwMode="auto">
          <a:xfrm>
            <a:off x="8008938" y="2315295"/>
            <a:ext cx="22225" cy="3232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3" name="Text Box 55"/>
          <p:cNvSpPr txBox="1">
            <a:spLocks noChangeArrowheads="1"/>
          </p:cNvSpPr>
          <p:nvPr/>
        </p:nvSpPr>
        <p:spPr bwMode="auto">
          <a:xfrm>
            <a:off x="1079500" y="1310407"/>
            <a:ext cx="201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latin typeface="宋体" pitchFamily="2" charset="-122"/>
              </a:rPr>
              <a:t>页表地址寄存器</a:t>
            </a:r>
          </a:p>
        </p:txBody>
      </p:sp>
      <p:sp>
        <p:nvSpPr>
          <p:cNvPr id="104504" name="Text Box 56"/>
          <p:cNvSpPr txBox="1">
            <a:spLocks noChangeArrowheads="1"/>
          </p:cNvSpPr>
          <p:nvPr/>
        </p:nvSpPr>
        <p:spPr bwMode="auto">
          <a:xfrm>
            <a:off x="3382963" y="1310407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latin typeface="宋体" pitchFamily="2" charset="-122"/>
              </a:rPr>
              <a:t>页表长度寄存器</a:t>
            </a:r>
          </a:p>
        </p:txBody>
      </p:sp>
      <p:sp>
        <p:nvSpPr>
          <p:cNvPr id="104505" name="Text Box 57"/>
          <p:cNvSpPr txBox="1">
            <a:spLocks noChangeArrowheads="1"/>
          </p:cNvSpPr>
          <p:nvPr/>
        </p:nvSpPr>
        <p:spPr bwMode="auto">
          <a:xfrm>
            <a:off x="6838950" y="1273894"/>
            <a:ext cx="18018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逻辑地址</a:t>
            </a:r>
          </a:p>
        </p:txBody>
      </p:sp>
      <p:sp>
        <p:nvSpPr>
          <p:cNvPr id="104506" name="Text Box 58"/>
          <p:cNvSpPr txBox="1">
            <a:spLocks noChangeArrowheads="1"/>
          </p:cNvSpPr>
          <p:nvPr/>
        </p:nvSpPr>
        <p:spPr bwMode="auto">
          <a:xfrm>
            <a:off x="2455863" y="4991819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</a:t>
            </a:r>
          </a:p>
        </p:txBody>
      </p:sp>
      <p:sp>
        <p:nvSpPr>
          <p:cNvPr id="104507" name="Text Box 59"/>
          <p:cNvSpPr txBox="1">
            <a:spLocks noChangeArrowheads="1"/>
          </p:cNvSpPr>
          <p:nvPr/>
        </p:nvSpPr>
        <p:spPr bwMode="auto">
          <a:xfrm>
            <a:off x="3106738" y="4996582"/>
            <a:ext cx="671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P’</a:t>
            </a:r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>
            <a:off x="2795588" y="5048969"/>
            <a:ext cx="1587" cy="331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3078163" y="5048969"/>
            <a:ext cx="1587" cy="331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2" name="Line 64"/>
          <p:cNvSpPr>
            <a:spLocks noChangeShapeType="1"/>
          </p:cNvSpPr>
          <p:nvPr/>
        </p:nvSpPr>
        <p:spPr bwMode="auto">
          <a:xfrm>
            <a:off x="2317750" y="4161557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3" name="Line 65"/>
          <p:cNvSpPr>
            <a:spLocks noChangeShapeType="1"/>
          </p:cNvSpPr>
          <p:nvPr/>
        </p:nvSpPr>
        <p:spPr bwMode="auto">
          <a:xfrm>
            <a:off x="2332038" y="4377457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4" name="Line 66"/>
          <p:cNvSpPr>
            <a:spLocks noChangeShapeType="1"/>
          </p:cNvSpPr>
          <p:nvPr/>
        </p:nvSpPr>
        <p:spPr bwMode="auto">
          <a:xfrm>
            <a:off x="2346325" y="4606057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5" name="Line 67"/>
          <p:cNvSpPr>
            <a:spLocks noChangeShapeType="1"/>
          </p:cNvSpPr>
          <p:nvPr/>
        </p:nvSpPr>
        <p:spPr bwMode="auto">
          <a:xfrm>
            <a:off x="2346325" y="4807669"/>
            <a:ext cx="127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6" name="Line 68"/>
          <p:cNvSpPr>
            <a:spLocks noChangeShapeType="1"/>
          </p:cNvSpPr>
          <p:nvPr/>
        </p:nvSpPr>
        <p:spPr bwMode="auto">
          <a:xfrm>
            <a:off x="2325688" y="5656982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31737" y="2700188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宋体" pitchFamily="2" charset="-122"/>
              </a:rPr>
              <a:t>P&lt;</a:t>
            </a:r>
            <a:r>
              <a:rPr kumimoji="1" lang="en-US" altLang="zh-CN" dirty="0" smtClean="0"/>
              <a:t>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页面的存取权限特性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页面映射表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其它特性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存取权限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是否被访问过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是否被修改过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……</a:t>
            </a:r>
          </a:p>
        </p:txBody>
      </p:sp>
      <p:graphicFrame>
        <p:nvGraphicFramePr>
          <p:cNvPr id="646148" name="Group 4"/>
          <p:cNvGraphicFramePr>
            <a:graphicFrameLocks noGrp="1"/>
          </p:cNvGraphicFramePr>
          <p:nvPr>
            <p:ph sz="half" idx="2"/>
          </p:nvPr>
        </p:nvGraphicFramePr>
        <p:xfrm>
          <a:off x="1223963" y="1341438"/>
          <a:ext cx="7416800" cy="2120900"/>
        </p:xfrm>
        <a:graphic>
          <a:graphicData uri="http://schemas.openxmlformats.org/drawingml/2006/table">
            <a:tbl>
              <a:tblPr/>
              <a:tblGrid>
                <a:gridCol w="1965325"/>
                <a:gridCol w="2597150"/>
                <a:gridCol w="2854325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其它特性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170" name="Rectangle 26"/>
          <p:cNvSpPr>
            <a:spLocks noChangeArrowheads="1"/>
          </p:cNvSpPr>
          <p:nvPr/>
        </p:nvSpPr>
        <p:spPr bwMode="auto">
          <a:xfrm>
            <a:off x="6192838" y="1414463"/>
            <a:ext cx="2087562" cy="3587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多道程序并行带来的问题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共享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代码和数据共享，节省内存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保护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不允许内存中的</a:t>
            </a:r>
            <a:r>
              <a:rPr lang="zh-CN" altLang="en-US" b="1" smtClean="0">
                <a:solidFill>
                  <a:srgbClr val="FF0000"/>
                </a:solidFill>
              </a:rPr>
              <a:t>程序</a:t>
            </a:r>
            <a:r>
              <a:rPr lang="zh-CN" altLang="en-US" b="1" smtClean="0">
                <a:solidFill>
                  <a:schemeClr val="hlink"/>
                </a:solidFill>
              </a:rPr>
              <a:t>相互间</a:t>
            </a:r>
            <a:r>
              <a:rPr lang="zh-CN" altLang="en-US" smtClean="0"/>
              <a:t>非法访问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6910388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页面的存取权限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防止</a:t>
            </a:r>
            <a:r>
              <a:rPr lang="zh-CN" altLang="en-US" smtClean="0">
                <a:solidFill>
                  <a:srgbClr val="FF0000"/>
                </a:solidFill>
              </a:rPr>
              <a:t>越权</a:t>
            </a:r>
            <a:r>
              <a:rPr lang="zh-CN" altLang="en-US" smtClean="0"/>
              <a:t>访问某些页面</a:t>
            </a:r>
          </a:p>
          <a:p>
            <a:pPr lvl="1" eaLnBrk="1" hangingPunct="1"/>
            <a:r>
              <a:rPr lang="zh-CN" altLang="en-US" smtClean="0"/>
              <a:t>在页表中记录每个页面的读、写、执行等权限。</a:t>
            </a:r>
          </a:p>
          <a:p>
            <a:pPr lvl="1" eaLnBrk="1" hangingPunct="1"/>
            <a:r>
              <a:rPr lang="zh-CN" altLang="en-US" smtClean="0"/>
              <a:t>当访问页面时首先检查该次访问是否越权。</a:t>
            </a:r>
          </a:p>
          <a:p>
            <a:pPr eaLnBrk="1" hangingPunct="1"/>
            <a:r>
              <a:rPr lang="zh-CN" altLang="en-US" smtClean="0"/>
              <a:t>防止</a:t>
            </a:r>
            <a:r>
              <a:rPr lang="zh-CN" altLang="en-US" smtClean="0">
                <a:solidFill>
                  <a:srgbClr val="FF0000"/>
                </a:solidFill>
              </a:rPr>
              <a:t>越界</a:t>
            </a:r>
            <a:r>
              <a:rPr lang="zh-CN" altLang="en-US" smtClean="0"/>
              <a:t>访问其它进程</a:t>
            </a:r>
          </a:p>
          <a:p>
            <a:pPr lvl="1" eaLnBrk="1" hangingPunct="1"/>
            <a:r>
              <a:rPr lang="zh-CN" altLang="en-US" smtClean="0"/>
              <a:t>检查访问的目的页号</a:t>
            </a:r>
            <a:r>
              <a:rPr lang="en-US" altLang="zh-CN" smtClean="0">
                <a:solidFill>
                  <a:srgbClr val="FF3300"/>
                </a:solidFill>
              </a:rPr>
              <a:t>X</a:t>
            </a:r>
            <a:r>
              <a:rPr lang="zh-CN" altLang="en-US" smtClean="0"/>
              <a:t>是否在进程内？</a:t>
            </a:r>
          </a:p>
          <a:p>
            <a:pPr lvl="2" eaLnBrk="1" hangingPunct="1"/>
            <a:r>
              <a:rPr lang="zh-CN" altLang="en-US" smtClean="0"/>
              <a:t>检查标准：</a:t>
            </a:r>
            <a:r>
              <a:rPr lang="en-US" altLang="zh-CN" smtClean="0"/>
              <a:t>0 &lt; = </a:t>
            </a:r>
            <a:r>
              <a:rPr lang="en-US" altLang="zh-CN" smtClean="0">
                <a:solidFill>
                  <a:srgbClr val="FF3300"/>
                </a:solidFill>
              </a:rPr>
              <a:t>X </a:t>
            </a:r>
            <a:r>
              <a:rPr lang="en-US" altLang="zh-CN" smtClean="0"/>
              <a:t>&lt; </a:t>
            </a:r>
            <a:r>
              <a:rPr lang="zh-CN" altLang="en-US" smtClean="0"/>
              <a:t>虚拟页数</a:t>
            </a:r>
          </a:p>
          <a:p>
            <a:pPr lvl="2" eaLnBrk="1" hangingPunct="1"/>
            <a:r>
              <a:rPr lang="zh-CN" altLang="en-US" smtClean="0"/>
              <a:t>越界：产生越界中断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5254625" cy="5847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快表的概念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分级存储体系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CACHE + </a:t>
            </a:r>
            <a:r>
              <a:rPr lang="zh-CN" altLang="en-US" dirty="0" smtClean="0"/>
              <a:t>内存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辅存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355999" y="2720776"/>
            <a:ext cx="14398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Cache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661049" y="2720776"/>
            <a:ext cx="12239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主存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316812" y="2685851"/>
            <a:ext cx="12239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辅存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195412" y="2720776"/>
            <a:ext cx="14398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2636862" y="2936676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492399" y="2492176"/>
            <a:ext cx="1008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命中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44699" y="1928614"/>
            <a:ext cx="4248150" cy="792162"/>
            <a:chOff x="1180" y="943"/>
            <a:chExt cx="2676" cy="499"/>
          </a:xfrm>
        </p:grpSpPr>
        <p:sp>
          <p:nvSpPr>
            <p:cNvPr id="102419" name="Line 11"/>
            <p:cNvSpPr>
              <a:spLocks noChangeShapeType="1"/>
            </p:cNvSpPr>
            <p:nvPr/>
          </p:nvSpPr>
          <p:spPr bwMode="auto">
            <a:xfrm flipV="1">
              <a:off x="1270" y="121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Line 12"/>
            <p:cNvSpPr>
              <a:spLocks noChangeShapeType="1"/>
            </p:cNvSpPr>
            <p:nvPr/>
          </p:nvSpPr>
          <p:spPr bwMode="auto">
            <a:xfrm>
              <a:off x="1270" y="1215"/>
              <a:ext cx="258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Line 13"/>
            <p:cNvSpPr>
              <a:spLocks noChangeShapeType="1"/>
            </p:cNvSpPr>
            <p:nvPr/>
          </p:nvSpPr>
          <p:spPr bwMode="auto">
            <a:xfrm>
              <a:off x="3856" y="121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Text Box 14"/>
            <p:cNvSpPr txBox="1">
              <a:spLocks noChangeArrowheads="1"/>
            </p:cNvSpPr>
            <p:nvPr/>
          </p:nvSpPr>
          <p:spPr bwMode="auto">
            <a:xfrm>
              <a:off x="1180" y="943"/>
              <a:ext cx="126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没有命中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453212" y="3187501"/>
            <a:ext cx="1439862" cy="817563"/>
            <a:chOff x="4083" y="1736"/>
            <a:chExt cx="907" cy="515"/>
          </a:xfrm>
        </p:grpSpPr>
        <p:sp>
          <p:nvSpPr>
            <p:cNvPr id="102415" name="Line 16"/>
            <p:cNvSpPr>
              <a:spLocks noChangeShapeType="1"/>
            </p:cNvSpPr>
            <p:nvPr/>
          </p:nvSpPr>
          <p:spPr bwMode="auto">
            <a:xfrm>
              <a:off x="4990" y="1736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6" name="Line 17"/>
            <p:cNvSpPr>
              <a:spLocks noChangeShapeType="1"/>
            </p:cNvSpPr>
            <p:nvPr/>
          </p:nvSpPr>
          <p:spPr bwMode="auto">
            <a:xfrm flipH="1">
              <a:off x="4083" y="2235"/>
              <a:ext cx="90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7" name="Line 18"/>
            <p:cNvSpPr>
              <a:spLocks noChangeShapeType="1"/>
            </p:cNvSpPr>
            <p:nvPr/>
          </p:nvSpPr>
          <p:spPr bwMode="auto">
            <a:xfrm flipV="1">
              <a:off x="4083" y="1736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8" name="Text Box 19"/>
            <p:cNvSpPr txBox="1">
              <a:spLocks noChangeArrowheads="1"/>
            </p:cNvSpPr>
            <p:nvPr/>
          </p:nvSpPr>
          <p:spPr bwMode="auto">
            <a:xfrm>
              <a:off x="4264" y="1963"/>
              <a:ext cx="54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81574" y="2492176"/>
            <a:ext cx="1022350" cy="457200"/>
            <a:chOff x="3030" y="1298"/>
            <a:chExt cx="644" cy="288"/>
          </a:xfrm>
        </p:grpSpPr>
        <p:sp>
          <p:nvSpPr>
            <p:cNvPr id="102413" name="Line 21"/>
            <p:cNvSpPr>
              <a:spLocks noChangeShapeType="1"/>
            </p:cNvSpPr>
            <p:nvPr/>
          </p:nvSpPr>
          <p:spPr bwMode="auto">
            <a:xfrm>
              <a:off x="3030" y="1578"/>
              <a:ext cx="55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Text Box 22"/>
            <p:cNvSpPr txBox="1">
              <a:spLocks noChangeArrowheads="1"/>
            </p:cNvSpPr>
            <p:nvPr/>
          </p:nvSpPr>
          <p:spPr bwMode="auto">
            <a:xfrm>
              <a:off x="3039" y="1298"/>
              <a:ext cx="63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6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快表机制（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快表的概念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页表放在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内存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慢表</a:t>
            </a:r>
            <a:endParaRPr lang="zh-CN" altLang="en-US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页表放在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快表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容量小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快</a:t>
            </a:r>
            <a:r>
              <a:rPr lang="zh-CN" altLang="en-US" dirty="0" smtClean="0">
                <a:latin typeface="宋体" pitchFamily="2" charset="-122"/>
              </a:rPr>
              <a:t>，成本高。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快表的特点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快表是慢表的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部分内容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复制</a:t>
            </a:r>
            <a:r>
              <a:rPr lang="zh-CN" altLang="en-US" dirty="0" smtClean="0">
                <a:latin typeface="宋体" pitchFamily="2" charset="-122"/>
              </a:rPr>
              <a:t>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地址映射时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优先</a:t>
            </a:r>
            <a:r>
              <a:rPr lang="zh-CN" altLang="en-US" dirty="0" smtClean="0">
                <a:latin typeface="宋体" pitchFamily="2" charset="-122"/>
              </a:rPr>
              <a:t>访问快表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若在快表中找到所需数据，则称为</a:t>
            </a:r>
            <a:r>
              <a:rPr lang="zh-CN" altLang="en-US" dirty="0" smtClean="0">
                <a:latin typeface="Courier New" pitchFamily="49" charset="0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命中</a:t>
            </a:r>
            <a:r>
              <a:rPr lang="zh-CN" altLang="en-US" dirty="0" smtClean="0">
                <a:latin typeface="Courier New" pitchFamily="49" charset="0"/>
              </a:rPr>
              <a:t>”</a:t>
            </a:r>
            <a:endParaRPr lang="zh-CN" altLang="en-US" dirty="0" smtClean="0">
              <a:latin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没有命中时，需要访问慢表，同时</a:t>
            </a:r>
            <a:r>
              <a:rPr lang="zh-CN" altLang="en-US" b="1" dirty="0" smtClean="0">
                <a:solidFill>
                  <a:srgbClr val="55AF84"/>
                </a:solidFill>
                <a:latin typeface="宋体" pitchFamily="2" charset="-122"/>
              </a:rPr>
              <a:t>更新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快表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合理的页面调度策略能使快表具有</a:t>
            </a:r>
            <a:r>
              <a:rPr lang="zh-CN" altLang="en-US" b="1" dirty="0" smtClean="0">
                <a:solidFill>
                  <a:srgbClr val="55AF84"/>
                </a:solidFill>
                <a:latin typeface="宋体" pitchFamily="2" charset="-122"/>
              </a:rPr>
              <a:t>较高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命中率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快表机制下地址映射过程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715125" y="6086475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b="1">
                <a:solidFill>
                  <a:srgbClr val="FF3300"/>
                </a:solidFill>
                <a:latin typeface="宋体" pitchFamily="2" charset="-122"/>
              </a:rPr>
              <a:t>物理地址</a:t>
            </a:r>
            <a:r>
              <a:rPr kumimoji="1" lang="en-US" altLang="zh-CN" b="1">
                <a:solidFill>
                  <a:srgbClr val="FF3300"/>
                </a:solidFill>
                <a:latin typeface="宋体" pitchFamily="2" charset="-122"/>
              </a:rPr>
              <a:t>MA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354263" y="3679825"/>
            <a:ext cx="1273175" cy="1992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latin typeface="宋体" pitchFamily="2" charset="-122"/>
            </a:endParaRPr>
          </a:p>
          <a:p>
            <a:pPr algn="ctr"/>
            <a:endParaRPr kumimoji="1" lang="zh-CN" altLang="en-US">
              <a:latin typeface="宋体" pitchFamily="2" charset="-122"/>
            </a:endParaRPr>
          </a:p>
          <a:p>
            <a:pPr algn="ctr"/>
            <a:endParaRPr kumimoji="1" lang="en-US" altLang="zh-CN">
              <a:latin typeface="宋体" pitchFamily="2" charset="-122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606675" y="3281363"/>
            <a:ext cx="8350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页表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2354263" y="4808538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2354263" y="5143500"/>
            <a:ext cx="127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836988" y="3906838"/>
            <a:ext cx="1130300" cy="3857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800">
                <a:latin typeface="宋体" pitchFamily="2" charset="-122"/>
              </a:rPr>
              <a:t>地址越界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627438" y="1687513"/>
            <a:ext cx="1554162" cy="398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宋体" pitchFamily="2" charset="-122"/>
              </a:rPr>
              <a:t>L</a:t>
            </a: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4121150" y="2617788"/>
            <a:ext cx="655638" cy="4651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latin typeface="宋体" pitchFamily="2" charset="-122"/>
              </a:rPr>
              <a:t>比较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319588" y="3248025"/>
            <a:ext cx="9953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 P&gt;=</a:t>
            </a:r>
            <a:r>
              <a:rPr kumimoji="1" lang="en-US" altLang="zh-CN"/>
              <a:t>L</a:t>
            </a: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4403725" y="2085975"/>
            <a:ext cx="1588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403725" y="3105150"/>
            <a:ext cx="1588" cy="795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H="1">
            <a:off x="2354263" y="2882900"/>
            <a:ext cx="17668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5746750" y="3679825"/>
            <a:ext cx="1060450" cy="1527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latin typeface="宋体" pitchFamily="2" charset="-122"/>
            </a:endParaRPr>
          </a:p>
          <a:p>
            <a:pPr algn="ctr"/>
            <a:endParaRPr kumimoji="1" lang="zh-CN" altLang="en-US">
              <a:latin typeface="宋体" pitchFamily="2" charset="-122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5789613" y="4249738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383338" y="4254500"/>
            <a:ext cx="671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P’</a:t>
            </a:r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5732463" y="3908425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5746750" y="4278313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5746750" y="4610100"/>
            <a:ext cx="1060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5959475" y="463550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6130925" y="463550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6313488" y="4646613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5888038" y="3214688"/>
            <a:ext cx="958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快表</a:t>
            </a:r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6100763" y="4278313"/>
            <a:ext cx="1587" cy="3317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6383338" y="4278313"/>
            <a:ext cx="1587" cy="3317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5322888" y="2882900"/>
            <a:ext cx="1587" cy="2190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5322888" y="3746500"/>
            <a:ext cx="4238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5322888" y="4078288"/>
            <a:ext cx="4238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5322888" y="4410075"/>
            <a:ext cx="4238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5322888" y="4741863"/>
            <a:ext cx="4238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5322888" y="5073650"/>
            <a:ext cx="4238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6807200" y="4410075"/>
            <a:ext cx="495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1293813" y="1687513"/>
            <a:ext cx="1555750" cy="3984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latin typeface="宋体" pitchFamily="2" charset="-122"/>
              </a:rPr>
              <a:t> </a:t>
            </a:r>
            <a:r>
              <a:rPr kumimoji="1" lang="en-US" altLang="zh-CN">
                <a:latin typeface="宋体" pitchFamily="2" charset="-122"/>
              </a:rPr>
              <a:t>Base Addr.</a:t>
            </a:r>
          </a:p>
        </p:txBody>
      </p:sp>
      <p:sp>
        <p:nvSpPr>
          <p:cNvPr id="104484" name="Oval 36"/>
          <p:cNvSpPr>
            <a:spLocks noChangeArrowheads="1"/>
          </p:cNvSpPr>
          <p:nvPr/>
        </p:nvSpPr>
        <p:spPr bwMode="auto">
          <a:xfrm>
            <a:off x="1789113" y="2617788"/>
            <a:ext cx="565150" cy="4651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宋体" pitchFamily="2" charset="-122"/>
              </a:rPr>
              <a:t>+</a:t>
            </a:r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2071688" y="2085975"/>
            <a:ext cx="0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>
            <a:off x="2071688" y="3082925"/>
            <a:ext cx="0" cy="1925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2071688" y="5008563"/>
            <a:ext cx="282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5888038" y="1687513"/>
            <a:ext cx="3040062" cy="3984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latin typeface="宋体" pitchFamily="2" charset="-122"/>
              </a:rPr>
              <a:t>页号</a:t>
            </a:r>
            <a:r>
              <a:rPr kumimoji="1" lang="en-US" altLang="zh-CN">
                <a:latin typeface="宋体" pitchFamily="2" charset="-122"/>
              </a:rPr>
              <a:t>P    </a:t>
            </a:r>
            <a:r>
              <a:rPr kumimoji="1" lang="zh-CN" altLang="en-US">
                <a:latin typeface="宋体" pitchFamily="2" charset="-122"/>
              </a:rPr>
              <a:t>页内偏移</a:t>
            </a:r>
            <a:r>
              <a:rPr kumimoji="1" lang="en-US" altLang="zh-CN">
                <a:latin typeface="宋体" pitchFamily="2" charset="-122"/>
              </a:rPr>
              <a:t>W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7161213" y="1687513"/>
            <a:ext cx="0" cy="39846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6524625" y="2085975"/>
            <a:ext cx="0" cy="796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H="1">
            <a:off x="4789488" y="2882900"/>
            <a:ext cx="172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6737350" y="5805488"/>
            <a:ext cx="1554163" cy="33178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>
              <a:latin typeface="宋体" pitchFamily="2" charset="-122"/>
            </a:endParaRPr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7515225" y="5805488"/>
            <a:ext cx="0" cy="3317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7004050" y="5778500"/>
            <a:ext cx="565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P’</a:t>
            </a:r>
          </a:p>
        </p:txBody>
      </p:sp>
      <p:sp>
        <p:nvSpPr>
          <p:cNvPr id="104495" name="Text Box 47"/>
          <p:cNvSpPr txBox="1">
            <a:spLocks noChangeArrowheads="1"/>
          </p:cNvSpPr>
          <p:nvPr/>
        </p:nvSpPr>
        <p:spPr bwMode="auto">
          <a:xfrm>
            <a:off x="7720013" y="577532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W</a:t>
            </a:r>
          </a:p>
        </p:txBody>
      </p:sp>
      <p:sp>
        <p:nvSpPr>
          <p:cNvPr id="104496" name="Line 48"/>
          <p:cNvSpPr>
            <a:spLocks noChangeShapeType="1"/>
          </p:cNvSpPr>
          <p:nvPr/>
        </p:nvSpPr>
        <p:spPr bwMode="auto">
          <a:xfrm>
            <a:off x="2919413" y="5164138"/>
            <a:ext cx="1587" cy="3095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>
            <a:off x="2919413" y="5472113"/>
            <a:ext cx="4100512" cy="15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>
            <a:off x="7019925" y="5472113"/>
            <a:ext cx="1588" cy="3333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99" name="Line 51"/>
          <p:cNvSpPr>
            <a:spLocks noChangeShapeType="1"/>
          </p:cNvSpPr>
          <p:nvPr/>
        </p:nvSpPr>
        <p:spPr bwMode="auto">
          <a:xfrm flipV="1">
            <a:off x="6242050" y="5207000"/>
            <a:ext cx="1588" cy="265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0" name="Line 52"/>
          <p:cNvSpPr>
            <a:spLocks noChangeShapeType="1"/>
          </p:cNvSpPr>
          <p:nvPr/>
        </p:nvSpPr>
        <p:spPr bwMode="auto">
          <a:xfrm>
            <a:off x="6807200" y="4410075"/>
            <a:ext cx="495300" cy="1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1" name="Line 53"/>
          <p:cNvSpPr>
            <a:spLocks noChangeShapeType="1"/>
          </p:cNvSpPr>
          <p:nvPr/>
        </p:nvSpPr>
        <p:spPr bwMode="auto">
          <a:xfrm>
            <a:off x="7302500" y="4410075"/>
            <a:ext cx="1588" cy="13954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2" name="Line 54"/>
          <p:cNvSpPr>
            <a:spLocks noChangeShapeType="1"/>
          </p:cNvSpPr>
          <p:nvPr/>
        </p:nvSpPr>
        <p:spPr bwMode="auto">
          <a:xfrm>
            <a:off x="8008938" y="2085975"/>
            <a:ext cx="1587" cy="3719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3" name="Text Box 55"/>
          <p:cNvSpPr txBox="1">
            <a:spLocks noChangeArrowheads="1"/>
          </p:cNvSpPr>
          <p:nvPr/>
        </p:nvSpPr>
        <p:spPr bwMode="auto">
          <a:xfrm>
            <a:off x="1079500" y="1268413"/>
            <a:ext cx="201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页表地址寄存器</a:t>
            </a:r>
          </a:p>
        </p:txBody>
      </p:sp>
      <p:sp>
        <p:nvSpPr>
          <p:cNvPr id="104504" name="Text Box 56"/>
          <p:cNvSpPr txBox="1">
            <a:spLocks noChangeArrowheads="1"/>
          </p:cNvSpPr>
          <p:nvPr/>
        </p:nvSpPr>
        <p:spPr bwMode="auto">
          <a:xfrm>
            <a:off x="3382963" y="1268413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pitchFamily="2" charset="-122"/>
              </a:rPr>
              <a:t>页表长度寄存器</a:t>
            </a:r>
          </a:p>
        </p:txBody>
      </p:sp>
      <p:sp>
        <p:nvSpPr>
          <p:cNvPr id="104505" name="Text Box 57"/>
          <p:cNvSpPr txBox="1">
            <a:spLocks noChangeArrowheads="1"/>
          </p:cNvSpPr>
          <p:nvPr/>
        </p:nvSpPr>
        <p:spPr bwMode="auto">
          <a:xfrm>
            <a:off x="6838950" y="1231900"/>
            <a:ext cx="18018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逻辑地址</a:t>
            </a:r>
          </a:p>
        </p:txBody>
      </p:sp>
      <p:sp>
        <p:nvSpPr>
          <p:cNvPr id="104506" name="Text Box 58"/>
          <p:cNvSpPr txBox="1">
            <a:spLocks noChangeArrowheads="1"/>
          </p:cNvSpPr>
          <p:nvPr/>
        </p:nvSpPr>
        <p:spPr bwMode="auto">
          <a:xfrm>
            <a:off x="2455863" y="47625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</a:t>
            </a:r>
          </a:p>
        </p:txBody>
      </p:sp>
      <p:sp>
        <p:nvSpPr>
          <p:cNvPr id="104507" name="Text Box 59"/>
          <p:cNvSpPr txBox="1">
            <a:spLocks noChangeArrowheads="1"/>
          </p:cNvSpPr>
          <p:nvPr/>
        </p:nvSpPr>
        <p:spPr bwMode="auto">
          <a:xfrm>
            <a:off x="3106738" y="4767263"/>
            <a:ext cx="671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latin typeface="宋体" pitchFamily="2" charset="-122"/>
              </a:rPr>
              <a:t>P’</a:t>
            </a:r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>
            <a:off x="2795588" y="4819650"/>
            <a:ext cx="1587" cy="331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3078163" y="4819650"/>
            <a:ext cx="1587" cy="331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302" name="Text Box 62"/>
          <p:cNvSpPr txBox="1">
            <a:spLocks noChangeArrowheads="1"/>
          </p:cNvSpPr>
          <p:nvPr/>
        </p:nvSpPr>
        <p:spPr bwMode="auto">
          <a:xfrm>
            <a:off x="5010150" y="3849688"/>
            <a:ext cx="287338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FF3300"/>
                </a:solidFill>
                <a:latin typeface="Times New Roman" pitchFamily="18" charset="0"/>
              </a:rPr>
              <a:t>硬件比对</a:t>
            </a:r>
          </a:p>
        </p:txBody>
      </p:sp>
      <p:sp>
        <p:nvSpPr>
          <p:cNvPr id="650303" name="Text Box 63"/>
          <p:cNvSpPr txBox="1">
            <a:spLocks noChangeArrowheads="1"/>
          </p:cNvSpPr>
          <p:nvPr/>
        </p:nvSpPr>
        <p:spPr bwMode="auto">
          <a:xfrm>
            <a:off x="2014538" y="3962400"/>
            <a:ext cx="287337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rgbClr val="FF3300"/>
                </a:solidFill>
                <a:latin typeface="Times New Roman" pitchFamily="18" charset="0"/>
              </a:rPr>
              <a:t>软件比对</a:t>
            </a:r>
          </a:p>
        </p:txBody>
      </p:sp>
      <p:sp>
        <p:nvSpPr>
          <p:cNvPr id="104512" name="Line 64"/>
          <p:cNvSpPr>
            <a:spLocks noChangeShapeType="1"/>
          </p:cNvSpPr>
          <p:nvPr/>
        </p:nvSpPr>
        <p:spPr bwMode="auto">
          <a:xfrm>
            <a:off x="2317750" y="3932238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3" name="Line 65"/>
          <p:cNvSpPr>
            <a:spLocks noChangeShapeType="1"/>
          </p:cNvSpPr>
          <p:nvPr/>
        </p:nvSpPr>
        <p:spPr bwMode="auto">
          <a:xfrm>
            <a:off x="2332038" y="4148138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4" name="Line 66"/>
          <p:cNvSpPr>
            <a:spLocks noChangeShapeType="1"/>
          </p:cNvSpPr>
          <p:nvPr/>
        </p:nvSpPr>
        <p:spPr bwMode="auto">
          <a:xfrm>
            <a:off x="2346325" y="4376738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5" name="Line 67"/>
          <p:cNvSpPr>
            <a:spLocks noChangeShapeType="1"/>
          </p:cNvSpPr>
          <p:nvPr/>
        </p:nvSpPr>
        <p:spPr bwMode="auto">
          <a:xfrm>
            <a:off x="2346325" y="4578350"/>
            <a:ext cx="1273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6" name="Line 68"/>
          <p:cNvSpPr>
            <a:spLocks noChangeShapeType="1"/>
          </p:cNvSpPr>
          <p:nvPr/>
        </p:nvSpPr>
        <p:spPr bwMode="auto">
          <a:xfrm>
            <a:off x="2325688" y="5427663"/>
            <a:ext cx="1273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7" name="Line 69"/>
          <p:cNvSpPr>
            <a:spLocks noChangeShapeType="1"/>
          </p:cNvSpPr>
          <p:nvPr/>
        </p:nvSpPr>
        <p:spPr bwMode="auto">
          <a:xfrm>
            <a:off x="5745163" y="4110038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8" name="Line 70"/>
          <p:cNvSpPr>
            <a:spLocks noChangeShapeType="1"/>
          </p:cNvSpPr>
          <p:nvPr/>
        </p:nvSpPr>
        <p:spPr bwMode="auto">
          <a:xfrm>
            <a:off x="5745163" y="4854575"/>
            <a:ext cx="1060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08575" y="2897188"/>
            <a:ext cx="2620963" cy="2892425"/>
            <a:chOff x="2962" y="1780"/>
            <a:chExt cx="1651" cy="1822"/>
          </a:xfrm>
        </p:grpSpPr>
        <p:sp>
          <p:nvSpPr>
            <p:cNvPr id="104521" name="Rectangle 72"/>
            <p:cNvSpPr>
              <a:spLocks noChangeArrowheads="1"/>
            </p:cNvSpPr>
            <p:nvPr/>
          </p:nvSpPr>
          <p:spPr bwMode="auto">
            <a:xfrm>
              <a:off x="2962" y="1780"/>
              <a:ext cx="1497" cy="160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04522" name="Rectangle 73"/>
            <p:cNvSpPr>
              <a:spLocks noChangeArrowheads="1"/>
            </p:cNvSpPr>
            <p:nvPr/>
          </p:nvSpPr>
          <p:spPr bwMode="auto">
            <a:xfrm>
              <a:off x="4204" y="2967"/>
              <a:ext cx="409" cy="63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lang="zh-CN" altLang="en-US"/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18" y="5357826"/>
            <a:ext cx="602184" cy="604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0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0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302" grpId="0"/>
      <p:bldP spid="65030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对于利用快表且页表存于内存的分页系统，假定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的一次访问内存时间为</a:t>
            </a:r>
            <a:r>
              <a:rPr lang="en-US" altLang="zh-CN" dirty="0" smtClean="0">
                <a:solidFill>
                  <a:srgbClr val="FF0000"/>
                </a:solidFill>
              </a:rPr>
              <a:t>1µs</a:t>
            </a:r>
            <a:r>
              <a:rPr lang="zh-CN" altLang="en-US" dirty="0" smtClean="0"/>
              <a:t>，访问快表时间忽略不计。如果快表</a:t>
            </a:r>
            <a:r>
              <a:rPr lang="zh-CN" altLang="en-US" dirty="0" smtClean="0">
                <a:solidFill>
                  <a:srgbClr val="FF0000"/>
                </a:solidFill>
              </a:rPr>
              <a:t>命中率为</a:t>
            </a:r>
            <a:r>
              <a:rPr lang="en-US" altLang="zh-CN" dirty="0" smtClean="0">
                <a:solidFill>
                  <a:srgbClr val="FF0000"/>
                </a:solidFill>
              </a:rPr>
              <a:t>85%</a:t>
            </a:r>
            <a:r>
              <a:rPr lang="zh-CN" altLang="en-US" dirty="0" smtClean="0"/>
              <a:t>。那么进程完成一次内存读写的平均消耗时间是多少？</a:t>
            </a:r>
          </a:p>
          <a:p>
            <a:r>
              <a:rPr lang="zh-CN" altLang="en-US" dirty="0" smtClean="0"/>
              <a:t>分析：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）若直接通过快表完成，则只需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次访问内存。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1µs</a:t>
            </a:r>
          </a:p>
          <a:p>
            <a:pPr lvl="1"/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）若不能，则需要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次访问内存。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2µs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）平均时间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 1µs </a:t>
            </a:r>
            <a:r>
              <a:rPr lang="en-US" altLang="zh-CN" dirty="0" smtClean="0"/>
              <a:t>*85%+</a:t>
            </a:r>
            <a:r>
              <a:rPr lang="en-US" altLang="zh-CN" dirty="0" smtClean="0">
                <a:solidFill>
                  <a:srgbClr val="FF0000"/>
                </a:solidFill>
              </a:rPr>
              <a:t> 2µs </a:t>
            </a:r>
            <a:r>
              <a:rPr lang="en-US" altLang="zh-CN" dirty="0" smtClean="0"/>
              <a:t>*15%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smtClean="0"/>
              <a:t>                       =</a:t>
            </a:r>
            <a:r>
              <a:rPr lang="en-US" altLang="zh-CN" dirty="0" smtClean="0">
                <a:solidFill>
                  <a:srgbClr val="FF0000"/>
                </a:solidFill>
              </a:rPr>
              <a:t> 1.15µs</a:t>
            </a:r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92388" y="3638550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55AF84"/>
                </a:solidFill>
              </a:rPr>
              <a:t>概率 </a:t>
            </a:r>
            <a:r>
              <a:rPr lang="en-US" altLang="zh-CN" sz="2400" b="1">
                <a:solidFill>
                  <a:srgbClr val="55AF84"/>
                </a:solidFill>
              </a:rPr>
              <a:t>= 85%</a:t>
            </a:r>
            <a:endParaRPr lang="zh-CN" altLang="en-US" sz="2400" b="1">
              <a:solidFill>
                <a:srgbClr val="55AF84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11438" y="468153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55AF84"/>
                </a:solidFill>
              </a:rPr>
              <a:t>概率 </a:t>
            </a:r>
            <a:r>
              <a:rPr lang="en-US" altLang="zh-CN" sz="2400" b="1">
                <a:solidFill>
                  <a:srgbClr val="55AF84"/>
                </a:solidFill>
              </a:rPr>
              <a:t>= 15%</a:t>
            </a:r>
            <a:endParaRPr lang="zh-CN" altLang="en-US" sz="2400" b="1">
              <a:solidFill>
                <a:srgbClr val="55AF8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8184" y="2060848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1.15µs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/>
              <a:t>页面的共享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代码共享的例子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文本编辑器</a:t>
            </a:r>
            <a:r>
              <a:rPr lang="zh-CN" altLang="en-US" dirty="0" smtClean="0">
                <a:solidFill>
                  <a:srgbClr val="00B050"/>
                </a:solidFill>
              </a:rPr>
              <a:t>占用多少内存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文本编辑器：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150KB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代码段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50KB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数据段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有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进程并发执行该文本编辑器。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B050"/>
                </a:solidFill>
                <a:cs typeface="+mn-cs"/>
              </a:rPr>
              <a:t>占用内存 </a:t>
            </a:r>
            <a:r>
              <a:rPr lang="en-US" altLang="zh-CN" sz="2400" dirty="0" smtClean="0"/>
              <a:t>= 10 x</a:t>
            </a:r>
            <a:r>
              <a:rPr lang="zh-CN" altLang="en-US" sz="2400" dirty="0" smtClean="0"/>
              <a:t>（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150</a:t>
            </a:r>
            <a:r>
              <a:rPr lang="zh-CN" altLang="en-US" sz="2400" dirty="0" smtClean="0"/>
              <a:t>＋</a:t>
            </a:r>
            <a:r>
              <a:rPr lang="en-US" altLang="zh-CN" sz="2400" dirty="0" smtClean="0">
                <a:solidFill>
                  <a:srgbClr val="FF0000"/>
                </a:solidFill>
              </a:rPr>
              <a:t>50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KB </a:t>
            </a:r>
            <a:r>
              <a:rPr lang="zh-CN" altLang="en-US" sz="2400" dirty="0" smtClean="0"/>
              <a:t>＝ </a:t>
            </a:r>
            <a:r>
              <a:rPr lang="en-US" altLang="zh-CN" sz="2400" dirty="0" smtClean="0">
                <a:solidFill>
                  <a:srgbClr val="FF0000"/>
                </a:solidFill>
              </a:rPr>
              <a:t>2M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如果采用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代码段</a:t>
            </a:r>
            <a:r>
              <a:rPr lang="zh-CN" altLang="en-US" sz="2400" dirty="0" smtClean="0">
                <a:solidFill>
                  <a:srgbClr val="0000FF"/>
                </a:solidFill>
              </a:rPr>
              <a:t>共享，</a:t>
            </a:r>
            <a:r>
              <a:rPr lang="zh-CN" altLang="en-US" sz="2400" dirty="0" smtClean="0">
                <a:solidFill>
                  <a:srgbClr val="FF0000"/>
                </a:solidFill>
              </a:rPr>
              <a:t>代码段</a:t>
            </a:r>
            <a:r>
              <a:rPr lang="zh-CN" altLang="en-US" sz="2400" dirty="0" smtClean="0"/>
              <a:t>在内存只有</a:t>
            </a:r>
            <a:r>
              <a:rPr lang="zh-CN" altLang="en-US" sz="2400" dirty="0" smtClean="0">
                <a:solidFill>
                  <a:srgbClr val="FF0000"/>
                </a:solidFill>
              </a:rPr>
              <a:t>一份</a:t>
            </a:r>
            <a:r>
              <a:rPr lang="zh-CN" altLang="en-US" sz="2400" dirty="0" smtClean="0"/>
              <a:t>真实存储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zh-CN" altLang="en-US" b="1" dirty="0" smtClean="0">
                <a:solidFill>
                  <a:srgbClr val="00B050"/>
                </a:solidFill>
                <a:cs typeface="+mn-cs"/>
              </a:rPr>
              <a:t>占用内存 </a:t>
            </a:r>
            <a:r>
              <a:rPr lang="en-US" altLang="zh-CN" sz="2400" dirty="0" smtClean="0"/>
              <a:t>= 150 + 10 x 50 = </a:t>
            </a:r>
            <a:r>
              <a:rPr lang="en-US" altLang="zh-CN" sz="2400" dirty="0" smtClean="0">
                <a:solidFill>
                  <a:srgbClr val="FF0000"/>
                </a:solidFill>
              </a:rPr>
              <a:t>650KB</a:t>
            </a:r>
            <a:endParaRPr lang="en-US" altLang="zh-CN" sz="2400" dirty="0" smtClean="0"/>
          </a:p>
          <a:p>
            <a:pPr>
              <a:lnSpc>
                <a:spcPct val="140000"/>
              </a:lnSpc>
              <a:defRPr/>
            </a:pPr>
            <a:r>
              <a:rPr lang="zh-CN" altLang="en-US" dirty="0" smtClean="0">
                <a:ea typeface="黑体" pitchFamily="2" charset="-122"/>
              </a:rPr>
              <a:t>页面共享？</a:t>
            </a:r>
            <a:endParaRPr lang="en-US" altLang="zh-CN" dirty="0" smtClean="0"/>
          </a:p>
          <a:p>
            <a:pPr lvl="1">
              <a:lnSpc>
                <a:spcPct val="140000"/>
              </a:lnSpc>
              <a:defRPr/>
            </a:pPr>
            <a:r>
              <a:rPr lang="zh-CN" altLang="en-US" sz="2400" dirty="0" smtClean="0"/>
              <a:t>根据页式地址转换过程：如果在不同进程的页表中填上</a:t>
            </a:r>
            <a:r>
              <a:rPr lang="zh-CN" altLang="en-US" sz="2400" b="1" dirty="0" smtClean="0">
                <a:solidFill>
                  <a:srgbClr val="55AF84"/>
                </a:solidFill>
              </a:rPr>
              <a:t>相同的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页框号</a:t>
            </a:r>
            <a:r>
              <a:rPr lang="zh-CN" altLang="en-US" sz="2400" dirty="0" smtClean="0"/>
              <a:t>，就能访问相同的内存空间，从而实现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页面共享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共享页面</a:t>
            </a:r>
            <a:r>
              <a:rPr lang="zh-CN" altLang="en-US" sz="2400" dirty="0" smtClean="0"/>
              <a:t>在内存只有</a:t>
            </a:r>
            <a:r>
              <a:rPr lang="zh-CN" altLang="en-US" sz="2400" dirty="0" smtClean="0">
                <a:solidFill>
                  <a:srgbClr val="FF0000"/>
                </a:solidFill>
              </a:rPr>
              <a:t>一份</a:t>
            </a:r>
            <a:r>
              <a:rPr lang="zh-CN" altLang="en-US" sz="2400" dirty="0" smtClean="0"/>
              <a:t>真实存储，节省内存。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5254625" cy="64135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/>
              <a:t>页面的共享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文本编辑器</a:t>
            </a:r>
          </a:p>
          <a:p>
            <a:pPr lvl="1" eaLnBrk="1" hangingPunct="1"/>
            <a:r>
              <a:rPr lang="zh-CN" altLang="en-US" sz="2400" dirty="0" smtClean="0"/>
              <a:t>代码段（</a:t>
            </a:r>
            <a:r>
              <a:rPr lang="en-US" altLang="zh-CN" sz="2400" dirty="0" smtClean="0"/>
              <a:t>code1,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code2,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code3</a:t>
            </a:r>
            <a:r>
              <a:rPr lang="zh-CN" altLang="en-US" sz="2400" dirty="0" smtClean="0"/>
              <a:t>），数据段（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8385175" y="1414463"/>
            <a:ext cx="1584325" cy="47529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49" name="Rectangle 6"/>
          <p:cNvSpPr>
            <a:spLocks noChangeArrowheads="1"/>
          </p:cNvSpPr>
          <p:nvPr/>
        </p:nvSpPr>
        <p:spPr bwMode="auto">
          <a:xfrm>
            <a:off x="8385175" y="1414463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50" name="Rectangle 7"/>
          <p:cNvSpPr>
            <a:spLocks noChangeArrowheads="1"/>
          </p:cNvSpPr>
          <p:nvPr/>
        </p:nvSpPr>
        <p:spPr bwMode="auto">
          <a:xfrm>
            <a:off x="8385175" y="1630363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51" name="Rectangle 8"/>
          <p:cNvSpPr>
            <a:spLocks noChangeArrowheads="1"/>
          </p:cNvSpPr>
          <p:nvPr/>
        </p:nvSpPr>
        <p:spPr bwMode="auto">
          <a:xfrm>
            <a:off x="8385175" y="1846263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52" name="Rectangle 9"/>
          <p:cNvSpPr>
            <a:spLocks noChangeArrowheads="1"/>
          </p:cNvSpPr>
          <p:nvPr/>
        </p:nvSpPr>
        <p:spPr bwMode="auto">
          <a:xfrm>
            <a:off x="8385175" y="2062163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8385175" y="22780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code1</a:t>
            </a:r>
          </a:p>
        </p:txBody>
      </p:sp>
      <p:sp>
        <p:nvSpPr>
          <p:cNvPr id="108554" name="Rectangle 11"/>
          <p:cNvSpPr>
            <a:spLocks noChangeArrowheads="1"/>
          </p:cNvSpPr>
          <p:nvPr/>
        </p:nvSpPr>
        <p:spPr bwMode="auto">
          <a:xfrm>
            <a:off x="8385175" y="2493963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8385175" y="27098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code3</a:t>
            </a:r>
            <a:endParaRPr lang="zh-CN" altLang="en-US"/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8385175" y="29257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code2</a:t>
            </a:r>
            <a:endParaRPr lang="zh-CN" altLang="en-US"/>
          </a:p>
        </p:txBody>
      </p:sp>
      <p:sp>
        <p:nvSpPr>
          <p:cNvPr id="108557" name="Rectangle 14"/>
          <p:cNvSpPr>
            <a:spLocks noChangeArrowheads="1"/>
          </p:cNvSpPr>
          <p:nvPr/>
        </p:nvSpPr>
        <p:spPr bwMode="auto">
          <a:xfrm>
            <a:off x="8385175" y="31432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58" name="Rectangle 15"/>
          <p:cNvSpPr>
            <a:spLocks noChangeArrowheads="1"/>
          </p:cNvSpPr>
          <p:nvPr/>
        </p:nvSpPr>
        <p:spPr bwMode="auto">
          <a:xfrm>
            <a:off x="8385175" y="33591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59" name="Rectangle 16"/>
          <p:cNvSpPr>
            <a:spLocks noChangeArrowheads="1"/>
          </p:cNvSpPr>
          <p:nvPr/>
        </p:nvSpPr>
        <p:spPr bwMode="auto">
          <a:xfrm>
            <a:off x="8385175" y="35750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60" name="Rectangle 17"/>
          <p:cNvSpPr>
            <a:spLocks noChangeArrowheads="1"/>
          </p:cNvSpPr>
          <p:nvPr/>
        </p:nvSpPr>
        <p:spPr bwMode="auto">
          <a:xfrm>
            <a:off x="8385175" y="37909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8385175" y="4006850"/>
            <a:ext cx="1584325" cy="215900"/>
          </a:xfrm>
          <a:prstGeom prst="rect">
            <a:avLst/>
          </a:prstGeom>
          <a:solidFill>
            <a:srgbClr val="55AF8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data(C)</a:t>
            </a:r>
            <a:endParaRPr lang="zh-CN" altLang="en-US"/>
          </a:p>
        </p:txBody>
      </p:sp>
      <p:sp>
        <p:nvSpPr>
          <p:cNvPr id="108562" name="Rectangle 19"/>
          <p:cNvSpPr>
            <a:spLocks noChangeArrowheads="1"/>
          </p:cNvSpPr>
          <p:nvPr/>
        </p:nvSpPr>
        <p:spPr bwMode="auto">
          <a:xfrm>
            <a:off x="8385175" y="42227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63" name="Rectangle 20"/>
          <p:cNvSpPr>
            <a:spLocks noChangeArrowheads="1"/>
          </p:cNvSpPr>
          <p:nvPr/>
        </p:nvSpPr>
        <p:spPr bwMode="auto">
          <a:xfrm>
            <a:off x="8385175" y="44386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8385175" y="4654550"/>
            <a:ext cx="1584325" cy="2159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data(A)</a:t>
            </a:r>
          </a:p>
        </p:txBody>
      </p:sp>
      <p:sp>
        <p:nvSpPr>
          <p:cNvPr id="108565" name="Rectangle 22"/>
          <p:cNvSpPr>
            <a:spLocks noChangeArrowheads="1"/>
          </p:cNvSpPr>
          <p:nvPr/>
        </p:nvSpPr>
        <p:spPr bwMode="auto">
          <a:xfrm>
            <a:off x="8385175" y="48704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479" name="Rectangle 23"/>
          <p:cNvSpPr>
            <a:spLocks noChangeArrowheads="1"/>
          </p:cNvSpPr>
          <p:nvPr/>
        </p:nvSpPr>
        <p:spPr bwMode="auto">
          <a:xfrm>
            <a:off x="8385175" y="5086350"/>
            <a:ext cx="1584325" cy="215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</a:rPr>
              <a:t>data(B)</a:t>
            </a:r>
          </a:p>
        </p:txBody>
      </p:sp>
      <p:sp>
        <p:nvSpPr>
          <p:cNvPr id="108567" name="Rectangle 24"/>
          <p:cNvSpPr>
            <a:spLocks noChangeArrowheads="1"/>
          </p:cNvSpPr>
          <p:nvPr/>
        </p:nvSpPr>
        <p:spPr bwMode="auto">
          <a:xfrm>
            <a:off x="8385175" y="53022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68" name="Rectangle 25"/>
          <p:cNvSpPr>
            <a:spLocks noChangeArrowheads="1"/>
          </p:cNvSpPr>
          <p:nvPr/>
        </p:nvSpPr>
        <p:spPr bwMode="auto">
          <a:xfrm>
            <a:off x="8385175" y="55181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69" name="Rectangle 26"/>
          <p:cNvSpPr>
            <a:spLocks noChangeArrowheads="1"/>
          </p:cNvSpPr>
          <p:nvPr/>
        </p:nvSpPr>
        <p:spPr bwMode="auto">
          <a:xfrm>
            <a:off x="8385175" y="57340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70" name="Rectangle 27"/>
          <p:cNvSpPr>
            <a:spLocks noChangeArrowheads="1"/>
          </p:cNvSpPr>
          <p:nvPr/>
        </p:nvSpPr>
        <p:spPr bwMode="auto">
          <a:xfrm>
            <a:off x="8385175" y="5949950"/>
            <a:ext cx="15843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71" name="Rectangle 30"/>
          <p:cNvSpPr>
            <a:spLocks noChangeArrowheads="1"/>
          </p:cNvSpPr>
          <p:nvPr/>
        </p:nvSpPr>
        <p:spPr bwMode="auto">
          <a:xfrm>
            <a:off x="39688" y="2852738"/>
            <a:ext cx="1584325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72" name="Rectangle 35"/>
          <p:cNvSpPr>
            <a:spLocks noChangeArrowheads="1"/>
          </p:cNvSpPr>
          <p:nvPr/>
        </p:nvSpPr>
        <p:spPr bwMode="auto">
          <a:xfrm>
            <a:off x="39688" y="28622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code1</a:t>
            </a:r>
          </a:p>
        </p:txBody>
      </p:sp>
      <p:sp>
        <p:nvSpPr>
          <p:cNvPr id="108573" name="Rectangle 37"/>
          <p:cNvSpPr>
            <a:spLocks noChangeArrowheads="1"/>
          </p:cNvSpPr>
          <p:nvPr/>
        </p:nvSpPr>
        <p:spPr bwMode="auto">
          <a:xfrm>
            <a:off x="39688" y="3068638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code2</a:t>
            </a:r>
            <a:endParaRPr lang="zh-CN" altLang="en-US"/>
          </a:p>
        </p:txBody>
      </p:sp>
      <p:sp>
        <p:nvSpPr>
          <p:cNvPr id="108574" name="Rectangle 38"/>
          <p:cNvSpPr>
            <a:spLocks noChangeArrowheads="1"/>
          </p:cNvSpPr>
          <p:nvPr/>
        </p:nvSpPr>
        <p:spPr bwMode="auto">
          <a:xfrm>
            <a:off x="39688" y="3284538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code3</a:t>
            </a:r>
            <a:endParaRPr lang="zh-CN" altLang="en-US"/>
          </a:p>
        </p:txBody>
      </p:sp>
      <p:sp>
        <p:nvSpPr>
          <p:cNvPr id="108575" name="Rectangle 46"/>
          <p:cNvSpPr>
            <a:spLocks noChangeArrowheads="1"/>
          </p:cNvSpPr>
          <p:nvPr/>
        </p:nvSpPr>
        <p:spPr bwMode="auto">
          <a:xfrm>
            <a:off x="39688" y="3500438"/>
            <a:ext cx="1584325" cy="2159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data(A)</a:t>
            </a:r>
          </a:p>
        </p:txBody>
      </p:sp>
      <p:graphicFrame>
        <p:nvGraphicFramePr>
          <p:cNvPr id="403592" name="Group 136"/>
          <p:cNvGraphicFramePr>
            <a:graphicFrameLocks noGrp="1"/>
          </p:cNvGraphicFramePr>
          <p:nvPr>
            <p:ph sz="half" idx="2"/>
          </p:nvPr>
        </p:nvGraphicFramePr>
        <p:xfrm>
          <a:off x="1697038" y="1773238"/>
          <a:ext cx="2159000" cy="1981835"/>
        </p:xfrm>
        <a:graphic>
          <a:graphicData uri="http://schemas.openxmlformats.org/drawingml/2006/table">
            <a:tbl>
              <a:tblPr/>
              <a:tblGrid>
                <a:gridCol w="863600"/>
                <a:gridCol w="1295400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6" name="Text Box 82"/>
          <p:cNvSpPr txBox="1">
            <a:spLocks noChangeArrowheads="1"/>
          </p:cNvSpPr>
          <p:nvPr/>
        </p:nvSpPr>
        <p:spPr bwMode="auto">
          <a:xfrm>
            <a:off x="7954963" y="1341438"/>
            <a:ext cx="574675" cy="471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altLang="zh-CN" sz="1800"/>
              <a:t>  0</a:t>
            </a:r>
          </a:p>
          <a:p>
            <a:pPr marL="228600" indent="-228600">
              <a:spcBef>
                <a:spcPct val="50000"/>
              </a:spcBef>
            </a:pPr>
            <a:endParaRPr lang="en-US" altLang="zh-CN" sz="2800"/>
          </a:p>
          <a:p>
            <a:pPr marL="228600" indent="-228600">
              <a:spcBef>
                <a:spcPct val="50000"/>
              </a:spcBef>
            </a:pPr>
            <a:r>
              <a:rPr lang="en-US" altLang="zh-CN" sz="1800"/>
              <a:t>  5</a:t>
            </a:r>
          </a:p>
          <a:p>
            <a:pPr marL="228600" indent="-228600">
              <a:spcBef>
                <a:spcPct val="50000"/>
              </a:spcBef>
            </a:pPr>
            <a:endParaRPr lang="en-US" altLang="zh-CN" sz="1400"/>
          </a:p>
          <a:p>
            <a:pPr marL="228600" indent="-228600">
              <a:spcBef>
                <a:spcPct val="50000"/>
              </a:spcBef>
            </a:pPr>
            <a:endParaRPr lang="en-US" altLang="zh-CN" sz="1600"/>
          </a:p>
          <a:p>
            <a:pPr marL="228600" indent="-228600">
              <a:spcBef>
                <a:spcPct val="50000"/>
              </a:spcBef>
            </a:pPr>
            <a:r>
              <a:rPr lang="en-US" altLang="zh-CN" sz="1800"/>
              <a:t>10</a:t>
            </a:r>
          </a:p>
          <a:p>
            <a:pPr marL="228600" indent="-228600">
              <a:spcBef>
                <a:spcPct val="50000"/>
              </a:spcBef>
            </a:pPr>
            <a:endParaRPr lang="en-US" altLang="zh-CN" sz="1600"/>
          </a:p>
          <a:p>
            <a:pPr marL="228600" indent="-228600">
              <a:spcBef>
                <a:spcPct val="50000"/>
              </a:spcBef>
            </a:pPr>
            <a:endParaRPr lang="en-US" altLang="zh-CN" sz="1400"/>
          </a:p>
          <a:p>
            <a:pPr marL="228600" indent="-228600">
              <a:spcBef>
                <a:spcPct val="50000"/>
              </a:spcBef>
            </a:pPr>
            <a:r>
              <a:rPr lang="en-US" altLang="zh-CN" sz="1800"/>
              <a:t>15</a:t>
            </a:r>
          </a:p>
          <a:p>
            <a:pPr marL="228600" indent="-228600">
              <a:spcBef>
                <a:spcPct val="50000"/>
              </a:spcBef>
            </a:pPr>
            <a:endParaRPr lang="en-US" altLang="zh-CN" sz="1800"/>
          </a:p>
          <a:p>
            <a:pPr marL="228600" indent="-228600">
              <a:spcBef>
                <a:spcPct val="50000"/>
              </a:spcBef>
            </a:pPr>
            <a:endParaRPr lang="en-US" altLang="zh-CN" sz="1200"/>
          </a:p>
          <a:p>
            <a:pPr marL="228600" indent="-228600">
              <a:spcBef>
                <a:spcPct val="50000"/>
              </a:spcBef>
            </a:pPr>
            <a:r>
              <a:rPr lang="en-US" altLang="zh-CN" sz="1800"/>
              <a:t>20</a:t>
            </a:r>
          </a:p>
        </p:txBody>
      </p:sp>
      <p:sp>
        <p:nvSpPr>
          <p:cNvPr id="108597" name="Rectangle 83"/>
          <p:cNvSpPr>
            <a:spLocks noChangeArrowheads="1"/>
          </p:cNvSpPr>
          <p:nvPr/>
        </p:nvSpPr>
        <p:spPr bwMode="auto">
          <a:xfrm>
            <a:off x="39688" y="5122863"/>
            <a:ext cx="1584325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598" name="Rectangle 84"/>
          <p:cNvSpPr>
            <a:spLocks noChangeArrowheads="1"/>
          </p:cNvSpPr>
          <p:nvPr/>
        </p:nvSpPr>
        <p:spPr bwMode="auto">
          <a:xfrm>
            <a:off x="39688" y="5132388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code1</a:t>
            </a:r>
          </a:p>
        </p:txBody>
      </p:sp>
      <p:sp>
        <p:nvSpPr>
          <p:cNvPr id="108599" name="Rectangle 85"/>
          <p:cNvSpPr>
            <a:spLocks noChangeArrowheads="1"/>
          </p:cNvSpPr>
          <p:nvPr/>
        </p:nvSpPr>
        <p:spPr bwMode="auto">
          <a:xfrm>
            <a:off x="39688" y="53387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code2</a:t>
            </a:r>
            <a:endParaRPr lang="zh-CN" altLang="en-US"/>
          </a:p>
        </p:txBody>
      </p:sp>
      <p:sp>
        <p:nvSpPr>
          <p:cNvPr id="108600" name="Rectangle 86"/>
          <p:cNvSpPr>
            <a:spLocks noChangeArrowheads="1"/>
          </p:cNvSpPr>
          <p:nvPr/>
        </p:nvSpPr>
        <p:spPr bwMode="auto">
          <a:xfrm>
            <a:off x="39688" y="5554663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code3</a:t>
            </a:r>
            <a:endParaRPr lang="zh-CN" altLang="en-US"/>
          </a:p>
        </p:txBody>
      </p:sp>
      <p:sp>
        <p:nvSpPr>
          <p:cNvPr id="108601" name="Rectangle 87"/>
          <p:cNvSpPr>
            <a:spLocks noChangeArrowheads="1"/>
          </p:cNvSpPr>
          <p:nvPr/>
        </p:nvSpPr>
        <p:spPr bwMode="auto">
          <a:xfrm>
            <a:off x="39688" y="5770563"/>
            <a:ext cx="1584325" cy="2159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data(B)</a:t>
            </a:r>
          </a:p>
        </p:txBody>
      </p:sp>
      <p:graphicFrame>
        <p:nvGraphicFramePr>
          <p:cNvPr id="403544" name="Group 88"/>
          <p:cNvGraphicFramePr>
            <a:graphicFrameLocks noGrp="1"/>
          </p:cNvGraphicFramePr>
          <p:nvPr/>
        </p:nvGraphicFramePr>
        <p:xfrm>
          <a:off x="1697038" y="4044950"/>
          <a:ext cx="2159000" cy="1981200"/>
        </p:xfrm>
        <a:graphic>
          <a:graphicData uri="http://schemas.openxmlformats.org/drawingml/2006/table">
            <a:tbl>
              <a:tblPr/>
              <a:tblGrid>
                <a:gridCol w="863600"/>
                <a:gridCol w="1295400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622" name="Rectangle 108"/>
          <p:cNvSpPr>
            <a:spLocks noChangeArrowheads="1"/>
          </p:cNvSpPr>
          <p:nvPr/>
        </p:nvSpPr>
        <p:spPr bwMode="auto">
          <a:xfrm>
            <a:off x="4040188" y="5111750"/>
            <a:ext cx="1584325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623" name="Rectangle 109"/>
          <p:cNvSpPr>
            <a:spLocks noChangeArrowheads="1"/>
          </p:cNvSpPr>
          <p:nvPr/>
        </p:nvSpPr>
        <p:spPr bwMode="auto">
          <a:xfrm>
            <a:off x="4040188" y="5121275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code1</a:t>
            </a:r>
          </a:p>
        </p:txBody>
      </p:sp>
      <p:sp>
        <p:nvSpPr>
          <p:cNvPr id="108624" name="Rectangle 110"/>
          <p:cNvSpPr>
            <a:spLocks noChangeArrowheads="1"/>
          </p:cNvSpPr>
          <p:nvPr/>
        </p:nvSpPr>
        <p:spPr bwMode="auto">
          <a:xfrm>
            <a:off x="4040188" y="5327650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code2</a:t>
            </a:r>
            <a:endParaRPr lang="zh-CN" altLang="en-US"/>
          </a:p>
        </p:txBody>
      </p:sp>
      <p:sp>
        <p:nvSpPr>
          <p:cNvPr id="108625" name="Rectangle 111"/>
          <p:cNvSpPr>
            <a:spLocks noChangeArrowheads="1"/>
          </p:cNvSpPr>
          <p:nvPr/>
        </p:nvSpPr>
        <p:spPr bwMode="auto">
          <a:xfrm>
            <a:off x="4040188" y="5543550"/>
            <a:ext cx="1584325" cy="2159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code3</a:t>
            </a:r>
            <a:endParaRPr lang="zh-CN" altLang="en-US"/>
          </a:p>
        </p:txBody>
      </p:sp>
      <p:sp>
        <p:nvSpPr>
          <p:cNvPr id="108626" name="Rectangle 112"/>
          <p:cNvSpPr>
            <a:spLocks noChangeArrowheads="1"/>
          </p:cNvSpPr>
          <p:nvPr/>
        </p:nvSpPr>
        <p:spPr bwMode="auto">
          <a:xfrm>
            <a:off x="4040188" y="5759450"/>
            <a:ext cx="1584325" cy="2159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/>
              <a:t>data(C)</a:t>
            </a:r>
          </a:p>
        </p:txBody>
      </p:sp>
      <p:graphicFrame>
        <p:nvGraphicFramePr>
          <p:cNvPr id="403569" name="Group 113"/>
          <p:cNvGraphicFramePr>
            <a:graphicFrameLocks noGrp="1"/>
          </p:cNvGraphicFramePr>
          <p:nvPr/>
        </p:nvGraphicFramePr>
        <p:xfrm>
          <a:off x="5667375" y="4043363"/>
          <a:ext cx="2159000" cy="1981200"/>
        </p:xfrm>
        <a:graphic>
          <a:graphicData uri="http://schemas.openxmlformats.org/drawingml/2006/table">
            <a:tbl>
              <a:tblPr/>
              <a:tblGrid>
                <a:gridCol w="863600"/>
                <a:gridCol w="1295400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647" name="Text Box 133"/>
          <p:cNvSpPr txBox="1">
            <a:spLocks noChangeArrowheads="1"/>
          </p:cNvSpPr>
          <p:nvPr/>
        </p:nvSpPr>
        <p:spPr bwMode="auto">
          <a:xfrm>
            <a:off x="327025" y="2384425"/>
            <a:ext cx="100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进程</a:t>
            </a:r>
            <a:r>
              <a:rPr lang="en-US" altLang="zh-CN"/>
              <a:t>A</a:t>
            </a:r>
          </a:p>
        </p:txBody>
      </p:sp>
      <p:sp>
        <p:nvSpPr>
          <p:cNvPr id="108648" name="Text Box 134"/>
          <p:cNvSpPr txBox="1">
            <a:spLocks noChangeArrowheads="1"/>
          </p:cNvSpPr>
          <p:nvPr/>
        </p:nvSpPr>
        <p:spPr bwMode="auto">
          <a:xfrm>
            <a:off x="327025" y="4760913"/>
            <a:ext cx="100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进程</a:t>
            </a:r>
            <a:r>
              <a:rPr lang="en-US" altLang="zh-CN"/>
              <a:t>B</a:t>
            </a:r>
          </a:p>
        </p:txBody>
      </p:sp>
      <p:sp>
        <p:nvSpPr>
          <p:cNvPr id="108649" name="Text Box 135"/>
          <p:cNvSpPr txBox="1">
            <a:spLocks noChangeArrowheads="1"/>
          </p:cNvSpPr>
          <p:nvPr/>
        </p:nvSpPr>
        <p:spPr bwMode="auto">
          <a:xfrm>
            <a:off x="4256088" y="4572000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进程</a:t>
            </a:r>
            <a:r>
              <a:rPr lang="en-US" altLang="zh-CN"/>
              <a:t>C</a:t>
            </a:r>
          </a:p>
        </p:txBody>
      </p:sp>
      <p:sp>
        <p:nvSpPr>
          <p:cNvPr id="403593" name="Rectangle 137"/>
          <p:cNvSpPr>
            <a:spLocks noChangeArrowheads="1"/>
          </p:cNvSpPr>
          <p:nvPr/>
        </p:nvSpPr>
        <p:spPr bwMode="auto">
          <a:xfrm>
            <a:off x="2921000" y="2278063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4" name="Rectangle 138"/>
          <p:cNvSpPr>
            <a:spLocks noChangeArrowheads="1"/>
          </p:cNvSpPr>
          <p:nvPr/>
        </p:nvSpPr>
        <p:spPr bwMode="auto">
          <a:xfrm>
            <a:off x="2992438" y="2636838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5" name="Rectangle 139"/>
          <p:cNvSpPr>
            <a:spLocks noChangeArrowheads="1"/>
          </p:cNvSpPr>
          <p:nvPr/>
        </p:nvSpPr>
        <p:spPr bwMode="auto">
          <a:xfrm>
            <a:off x="2992438" y="3068638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6" name="Rectangle 140"/>
          <p:cNvSpPr>
            <a:spLocks noChangeArrowheads="1"/>
          </p:cNvSpPr>
          <p:nvPr/>
        </p:nvSpPr>
        <p:spPr bwMode="auto">
          <a:xfrm>
            <a:off x="3063875" y="3429000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7" name="Rectangle 141"/>
          <p:cNvSpPr>
            <a:spLocks noChangeArrowheads="1"/>
          </p:cNvSpPr>
          <p:nvPr/>
        </p:nvSpPr>
        <p:spPr bwMode="auto">
          <a:xfrm>
            <a:off x="2992438" y="4527550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8" name="Rectangle 142"/>
          <p:cNvSpPr>
            <a:spLocks noChangeArrowheads="1"/>
          </p:cNvSpPr>
          <p:nvPr/>
        </p:nvSpPr>
        <p:spPr bwMode="auto">
          <a:xfrm>
            <a:off x="2992438" y="4941888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599" name="Rectangle 143"/>
          <p:cNvSpPr>
            <a:spLocks noChangeArrowheads="1"/>
          </p:cNvSpPr>
          <p:nvPr/>
        </p:nvSpPr>
        <p:spPr bwMode="auto">
          <a:xfrm>
            <a:off x="3044825" y="5354638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600" name="Rectangle 144"/>
          <p:cNvSpPr>
            <a:spLocks noChangeArrowheads="1"/>
          </p:cNvSpPr>
          <p:nvPr/>
        </p:nvSpPr>
        <p:spPr bwMode="auto">
          <a:xfrm>
            <a:off x="2992438" y="5734050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601" name="Rectangle 145"/>
          <p:cNvSpPr>
            <a:spLocks noChangeArrowheads="1"/>
          </p:cNvSpPr>
          <p:nvPr/>
        </p:nvSpPr>
        <p:spPr bwMode="auto">
          <a:xfrm>
            <a:off x="6962775" y="4527550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602" name="Rectangle 146"/>
          <p:cNvSpPr>
            <a:spLocks noChangeArrowheads="1"/>
          </p:cNvSpPr>
          <p:nvPr/>
        </p:nvSpPr>
        <p:spPr bwMode="auto">
          <a:xfrm>
            <a:off x="6961188" y="4941888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603" name="Rectangle 147"/>
          <p:cNvSpPr>
            <a:spLocks noChangeArrowheads="1"/>
          </p:cNvSpPr>
          <p:nvPr/>
        </p:nvSpPr>
        <p:spPr bwMode="auto">
          <a:xfrm>
            <a:off x="6961188" y="5300663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03604" name="Rectangle 148"/>
          <p:cNvSpPr>
            <a:spLocks noChangeArrowheads="1"/>
          </p:cNvSpPr>
          <p:nvPr/>
        </p:nvSpPr>
        <p:spPr bwMode="auto">
          <a:xfrm>
            <a:off x="6961188" y="5734050"/>
            <a:ext cx="57467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08662" name="Text Box 149"/>
          <p:cNvSpPr txBox="1">
            <a:spLocks noChangeArrowheads="1"/>
          </p:cNvSpPr>
          <p:nvPr/>
        </p:nvSpPr>
        <p:spPr bwMode="auto">
          <a:xfrm>
            <a:off x="8745538" y="1017588"/>
            <a:ext cx="10080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内存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1980" y="1685779"/>
            <a:ext cx="4000500" cy="2160587"/>
          </a:xfrm>
          <a:prstGeom prst="roundRect">
            <a:avLst/>
          </a:prstGeom>
          <a:noFill/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11980" y="3993601"/>
            <a:ext cx="3886676" cy="2160587"/>
          </a:xfrm>
          <a:prstGeom prst="roundRect">
            <a:avLst/>
          </a:prstGeom>
          <a:noFill/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4003256" y="3977009"/>
            <a:ext cx="4000500" cy="2160587"/>
          </a:xfrm>
          <a:prstGeom prst="roundRect">
            <a:avLst/>
          </a:prstGeom>
          <a:noFill/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403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403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403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403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403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403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403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403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403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403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40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403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93" grpId="0" animBg="1"/>
      <p:bldP spid="403594" grpId="0" animBg="1"/>
      <p:bldP spid="403595" grpId="0" animBg="1"/>
      <p:bldP spid="403596" grpId="0" animBg="1"/>
      <p:bldP spid="403597" grpId="0" animBg="1"/>
      <p:bldP spid="403598" grpId="0" animBg="1"/>
      <p:bldP spid="403599" grpId="0" animBg="1"/>
      <p:bldP spid="403600" grpId="0" animBg="1"/>
      <p:bldP spid="403601" grpId="0" animBg="1"/>
      <p:bldP spid="403602" grpId="0" animBg="1"/>
      <p:bldP spid="403603" grpId="0" animBg="1"/>
      <p:bldP spid="40360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页表的建立</a:t>
            </a:r>
          </a:p>
          <a:p>
            <a:pPr lvl="1" eaLnBrk="1" hangingPunct="1"/>
            <a:r>
              <a:rPr lang="zh-CN" altLang="en-US" sz="2400" smtClean="0"/>
              <a:t>操作系统为每个</a:t>
            </a:r>
            <a:r>
              <a:rPr lang="zh-CN" altLang="en-US" sz="2400" smtClean="0">
                <a:solidFill>
                  <a:srgbClr val="FF0000"/>
                </a:solidFill>
              </a:rPr>
              <a:t>进程</a:t>
            </a:r>
            <a:r>
              <a:rPr lang="zh-CN" altLang="en-US" sz="2400" smtClean="0"/>
              <a:t>建立一个</a:t>
            </a:r>
            <a:r>
              <a:rPr lang="zh-CN" altLang="en-US" sz="2400" smtClean="0">
                <a:solidFill>
                  <a:srgbClr val="FF0000"/>
                </a:solidFill>
              </a:rPr>
              <a:t>页表</a:t>
            </a:r>
          </a:p>
          <a:p>
            <a:pPr lvl="2" eaLnBrk="1" hangingPunct="1"/>
            <a:r>
              <a:rPr lang="zh-CN" altLang="en-US" sz="2400" smtClean="0"/>
              <a:t>页表</a:t>
            </a:r>
            <a:r>
              <a:rPr lang="zh-CN" altLang="en-US" sz="2400" smtClean="0">
                <a:solidFill>
                  <a:srgbClr val="FF0000"/>
                </a:solidFill>
              </a:rPr>
              <a:t>长度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首址</a:t>
            </a:r>
            <a:r>
              <a:rPr lang="zh-CN" altLang="en-US" sz="2400" smtClean="0"/>
              <a:t>存放在</a:t>
            </a:r>
            <a:r>
              <a:rPr lang="zh-CN" altLang="en-US" sz="2400" smtClean="0">
                <a:solidFill>
                  <a:srgbClr val="FF0000"/>
                </a:solidFill>
              </a:rPr>
              <a:t>进程控制块</a:t>
            </a:r>
            <a:r>
              <a:rPr lang="zh-CN" altLang="en-US" sz="2400" smtClean="0"/>
              <a:t>中。</a:t>
            </a:r>
          </a:p>
          <a:p>
            <a:pPr lvl="1" eaLnBrk="1" hangingPunct="1"/>
            <a:r>
              <a:rPr lang="zh-CN" altLang="en-US" sz="2400" smtClean="0"/>
              <a:t>当前运行进程的页表驻留在内存</a:t>
            </a:r>
          </a:p>
          <a:p>
            <a:pPr lvl="2" eaLnBrk="1" hangingPunct="1"/>
            <a:r>
              <a:rPr lang="zh-CN" altLang="en-US" sz="2400" smtClean="0"/>
              <a:t>页表长度和首址由</a:t>
            </a:r>
            <a:r>
              <a:rPr lang="zh-CN" altLang="en-US" sz="2400" smtClean="0">
                <a:solidFill>
                  <a:srgbClr val="FF3300"/>
                </a:solidFill>
              </a:rPr>
              <a:t>页表长度寄存器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3300"/>
                </a:solidFill>
              </a:rPr>
              <a:t>页表首址寄存器</a:t>
            </a:r>
            <a:r>
              <a:rPr lang="zh-CN" altLang="en-US" sz="2400" smtClean="0"/>
              <a:t>指示。</a:t>
            </a:r>
          </a:p>
          <a:p>
            <a:pPr eaLnBrk="1" hangingPunct="1"/>
            <a:r>
              <a:rPr lang="zh-CN" altLang="en-US" smtClean="0"/>
              <a:t>页表的形式</a:t>
            </a:r>
          </a:p>
          <a:p>
            <a:pPr lvl="1" eaLnBrk="1" hangingPunct="1"/>
            <a:r>
              <a:rPr lang="en-US" altLang="zh-CN" sz="2400" smtClean="0"/>
              <a:t>CACHE</a:t>
            </a:r>
            <a:endParaRPr lang="zh-CN" altLang="en-US" sz="2400" smtClean="0"/>
          </a:p>
          <a:p>
            <a:pPr lvl="2" eaLnBrk="1" hangingPunct="1"/>
            <a:r>
              <a:rPr lang="zh-CN" altLang="en-US" sz="2400" smtClean="0"/>
              <a:t>访问速度快，成本较高。　</a:t>
            </a:r>
          </a:p>
          <a:p>
            <a:pPr lvl="1" eaLnBrk="1" hangingPunct="1"/>
            <a:r>
              <a:rPr lang="zh-CN" altLang="en-US" sz="2400" smtClean="0"/>
              <a:t>内存</a:t>
            </a:r>
          </a:p>
          <a:p>
            <a:pPr lvl="2" eaLnBrk="1" hangingPunct="1"/>
            <a:r>
              <a:rPr lang="zh-CN" altLang="en-US" sz="2400" smtClean="0"/>
              <a:t>成本较低，访问速度慢。</a:t>
            </a:r>
          </a:p>
          <a:p>
            <a:pPr lvl="1"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5254625" cy="584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分级存储体系</a:t>
            </a:r>
            <a:endParaRPr lang="zh-CN" altLang="en-US" dirty="0" smtClean="0">
              <a:latin typeface="宋体" pitchFamily="2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CACHE + </a:t>
            </a:r>
            <a:r>
              <a:rPr lang="zh-CN" altLang="en-US" dirty="0" smtClean="0"/>
              <a:t>内存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辅存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355999" y="2359026"/>
            <a:ext cx="14398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Cache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661049" y="2359026"/>
            <a:ext cx="12239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主存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316812" y="2324101"/>
            <a:ext cx="12239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辅存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195412" y="2359026"/>
            <a:ext cx="14398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2636862" y="2574926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492399" y="2130426"/>
            <a:ext cx="1008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命中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44699" y="1566864"/>
            <a:ext cx="4248150" cy="792162"/>
            <a:chOff x="1180" y="943"/>
            <a:chExt cx="2676" cy="499"/>
          </a:xfrm>
        </p:grpSpPr>
        <p:sp>
          <p:nvSpPr>
            <p:cNvPr id="102419" name="Line 11"/>
            <p:cNvSpPr>
              <a:spLocks noChangeShapeType="1"/>
            </p:cNvSpPr>
            <p:nvPr/>
          </p:nvSpPr>
          <p:spPr bwMode="auto">
            <a:xfrm flipV="1">
              <a:off x="1270" y="121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Line 12"/>
            <p:cNvSpPr>
              <a:spLocks noChangeShapeType="1"/>
            </p:cNvSpPr>
            <p:nvPr/>
          </p:nvSpPr>
          <p:spPr bwMode="auto">
            <a:xfrm>
              <a:off x="1270" y="1215"/>
              <a:ext cx="258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Line 13"/>
            <p:cNvSpPr>
              <a:spLocks noChangeShapeType="1"/>
            </p:cNvSpPr>
            <p:nvPr/>
          </p:nvSpPr>
          <p:spPr bwMode="auto">
            <a:xfrm>
              <a:off x="3856" y="1215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Text Box 14"/>
            <p:cNvSpPr txBox="1">
              <a:spLocks noChangeArrowheads="1"/>
            </p:cNvSpPr>
            <p:nvPr/>
          </p:nvSpPr>
          <p:spPr bwMode="auto">
            <a:xfrm>
              <a:off x="1180" y="943"/>
              <a:ext cx="126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没有命中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453212" y="2825751"/>
            <a:ext cx="1439862" cy="817563"/>
            <a:chOff x="4083" y="1736"/>
            <a:chExt cx="907" cy="515"/>
          </a:xfrm>
        </p:grpSpPr>
        <p:sp>
          <p:nvSpPr>
            <p:cNvPr id="102415" name="Line 16"/>
            <p:cNvSpPr>
              <a:spLocks noChangeShapeType="1"/>
            </p:cNvSpPr>
            <p:nvPr/>
          </p:nvSpPr>
          <p:spPr bwMode="auto">
            <a:xfrm>
              <a:off x="4990" y="1736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6" name="Line 17"/>
            <p:cNvSpPr>
              <a:spLocks noChangeShapeType="1"/>
            </p:cNvSpPr>
            <p:nvPr/>
          </p:nvSpPr>
          <p:spPr bwMode="auto">
            <a:xfrm flipH="1">
              <a:off x="4083" y="2235"/>
              <a:ext cx="90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7" name="Line 18"/>
            <p:cNvSpPr>
              <a:spLocks noChangeShapeType="1"/>
            </p:cNvSpPr>
            <p:nvPr/>
          </p:nvSpPr>
          <p:spPr bwMode="auto">
            <a:xfrm flipV="1">
              <a:off x="4083" y="1736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18" name="Text Box 19"/>
            <p:cNvSpPr txBox="1">
              <a:spLocks noChangeArrowheads="1"/>
            </p:cNvSpPr>
            <p:nvPr/>
          </p:nvSpPr>
          <p:spPr bwMode="auto">
            <a:xfrm>
              <a:off x="4264" y="1963"/>
              <a:ext cx="54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81574" y="2130426"/>
            <a:ext cx="1022350" cy="457200"/>
            <a:chOff x="3030" y="1298"/>
            <a:chExt cx="644" cy="288"/>
          </a:xfrm>
        </p:grpSpPr>
        <p:sp>
          <p:nvSpPr>
            <p:cNvPr id="102413" name="Line 21"/>
            <p:cNvSpPr>
              <a:spLocks noChangeShapeType="1"/>
            </p:cNvSpPr>
            <p:nvPr/>
          </p:nvSpPr>
          <p:spPr bwMode="auto">
            <a:xfrm>
              <a:off x="3030" y="1578"/>
              <a:ext cx="55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Text Box 22"/>
            <p:cNvSpPr txBox="1">
              <a:spLocks noChangeArrowheads="1"/>
            </p:cNvSpPr>
            <p:nvPr/>
          </p:nvSpPr>
          <p:spPr bwMode="auto">
            <a:xfrm>
              <a:off x="3039" y="1298"/>
              <a:ext cx="63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更新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926513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页表扩充</a:t>
            </a:r>
            <a:r>
              <a:rPr lang="en-US" altLang="zh-CN" smtClean="0"/>
              <a:t>——</a:t>
            </a:r>
            <a:r>
              <a:rPr lang="zh-CN" altLang="en-US" smtClean="0"/>
              <a:t>带中断位的页表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144000" cy="5360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扩充有</a:t>
            </a:r>
            <a:r>
              <a:rPr lang="zh-CN" altLang="en-US" dirty="0" smtClean="0">
                <a:solidFill>
                  <a:srgbClr val="FF0000"/>
                </a:solidFill>
              </a:rPr>
              <a:t>中断位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辅存地址</a:t>
            </a:r>
            <a:r>
              <a:rPr lang="zh-CN" altLang="en-US" dirty="0" smtClean="0"/>
              <a:t>的页表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r>
              <a:rPr lang="zh-CN" altLang="en-US" sz="2400" dirty="0" smtClean="0"/>
              <a:t>中断位</a:t>
            </a:r>
            <a:r>
              <a:rPr lang="en-US" altLang="zh-CN" sz="2400" dirty="0" smtClean="0"/>
              <a:t>I ——</a:t>
            </a:r>
            <a:r>
              <a:rPr lang="zh-CN" altLang="en-US" sz="2400" dirty="0" smtClean="0"/>
              <a:t>标识该页是否在内存</a:t>
            </a:r>
            <a:r>
              <a:rPr lang="en-US" altLang="zh-CN" sz="2400" dirty="0" smtClean="0"/>
              <a:t>?</a:t>
            </a:r>
          </a:p>
          <a:p>
            <a:pPr lvl="2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 =</a:t>
            </a:r>
            <a:r>
              <a:rPr lang="zh-CN" altLang="en-US" dirty="0" smtClean="0"/>
              <a:t>１，</a:t>
            </a:r>
            <a:r>
              <a:rPr lang="zh-CN" altLang="en-US" sz="2400" dirty="0" smtClean="0"/>
              <a:t>不在内存</a:t>
            </a:r>
          </a:p>
          <a:p>
            <a:pPr lvl="2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 =</a:t>
            </a:r>
            <a:r>
              <a:rPr lang="zh-CN" altLang="en-US" dirty="0" smtClean="0"/>
              <a:t>０，在</a:t>
            </a:r>
            <a:r>
              <a:rPr lang="zh-CN" altLang="en-US" sz="2400" dirty="0" smtClean="0"/>
              <a:t>内存</a:t>
            </a:r>
          </a:p>
          <a:p>
            <a:pPr lvl="1" eaLnBrk="1" hangingPunct="1"/>
            <a:r>
              <a:rPr lang="zh-CN" altLang="en-US" sz="2400" dirty="0" smtClean="0"/>
              <a:t>辅存地址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该页在辅存上的位置</a:t>
            </a:r>
          </a:p>
        </p:txBody>
      </p:sp>
      <p:graphicFrame>
        <p:nvGraphicFramePr>
          <p:cNvPr id="402483" name="Group 51"/>
          <p:cNvGraphicFramePr>
            <a:graphicFrameLocks noGrp="1"/>
          </p:cNvGraphicFramePr>
          <p:nvPr>
            <p:ph sz="half" idx="2"/>
          </p:nvPr>
        </p:nvGraphicFramePr>
        <p:xfrm>
          <a:off x="1800225" y="1484313"/>
          <a:ext cx="6119813" cy="2192338"/>
        </p:xfrm>
        <a:graphic>
          <a:graphicData uri="http://schemas.openxmlformats.org/drawingml/2006/table">
            <a:tbl>
              <a:tblPr/>
              <a:tblGrid>
                <a:gridCol w="1530350"/>
                <a:gridCol w="1530350"/>
                <a:gridCol w="1528763"/>
                <a:gridCol w="1530350"/>
              </a:tblGrid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中断位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辅存地址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存储管理的功能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）地址映射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）虚拟存储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）内存分配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）存储保护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777875" y="871538"/>
            <a:ext cx="2952750" cy="2870200"/>
            <a:chOff x="249" y="776"/>
            <a:chExt cx="1860" cy="1808"/>
          </a:xfrm>
        </p:grpSpPr>
        <p:sp>
          <p:nvSpPr>
            <p:cNvPr id="112713" name="Rectangle 5"/>
            <p:cNvSpPr>
              <a:spLocks noChangeArrowheads="1"/>
            </p:cNvSpPr>
            <p:nvPr/>
          </p:nvSpPr>
          <p:spPr bwMode="auto">
            <a:xfrm>
              <a:off x="884" y="1767"/>
              <a:ext cx="1224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endParaRPr lang="zh-CN" altLang="en-US" sz="2400" b="1"/>
            </a:p>
          </p:txBody>
        </p:sp>
        <p:sp>
          <p:nvSpPr>
            <p:cNvPr id="112714" name="Rectangle 6"/>
            <p:cNvSpPr>
              <a:spLocks noChangeArrowheads="1"/>
            </p:cNvSpPr>
            <p:nvPr/>
          </p:nvSpPr>
          <p:spPr bwMode="auto">
            <a:xfrm>
              <a:off x="884" y="1328"/>
              <a:ext cx="1224" cy="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endParaRPr lang="zh-CN" altLang="en-US" sz="2400" b="1"/>
            </a:p>
          </p:txBody>
        </p:sp>
        <p:sp>
          <p:nvSpPr>
            <p:cNvPr id="112715" name="Rectangle 7"/>
            <p:cNvSpPr>
              <a:spLocks noChangeArrowheads="1"/>
            </p:cNvSpPr>
            <p:nvPr/>
          </p:nvSpPr>
          <p:spPr bwMode="auto">
            <a:xfrm>
              <a:off x="884" y="890"/>
              <a:ext cx="1224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endParaRPr lang="zh-CN" altLang="en-US" sz="2400" b="1"/>
            </a:p>
          </p:txBody>
        </p:sp>
        <p:sp>
          <p:nvSpPr>
            <p:cNvPr id="112716" name="Line 8"/>
            <p:cNvSpPr>
              <a:spLocks noChangeShapeType="1"/>
            </p:cNvSpPr>
            <p:nvPr/>
          </p:nvSpPr>
          <p:spPr bwMode="auto">
            <a:xfrm>
              <a:off x="884" y="890"/>
              <a:ext cx="1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7" name="Line 9"/>
            <p:cNvSpPr>
              <a:spLocks noChangeShapeType="1"/>
            </p:cNvSpPr>
            <p:nvPr/>
          </p:nvSpPr>
          <p:spPr bwMode="auto">
            <a:xfrm>
              <a:off x="884" y="1328"/>
              <a:ext cx="1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8" name="Line 10"/>
            <p:cNvSpPr>
              <a:spLocks noChangeShapeType="1"/>
            </p:cNvSpPr>
            <p:nvPr/>
          </p:nvSpPr>
          <p:spPr bwMode="auto">
            <a:xfrm>
              <a:off x="884" y="1767"/>
              <a:ext cx="1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9" name="Line 11"/>
            <p:cNvSpPr>
              <a:spLocks noChangeShapeType="1"/>
            </p:cNvSpPr>
            <p:nvPr/>
          </p:nvSpPr>
          <p:spPr bwMode="auto">
            <a:xfrm>
              <a:off x="884" y="2205"/>
              <a:ext cx="1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0" name="Line 12"/>
            <p:cNvSpPr>
              <a:spLocks noChangeShapeType="1"/>
            </p:cNvSpPr>
            <p:nvPr/>
          </p:nvSpPr>
          <p:spPr bwMode="auto">
            <a:xfrm>
              <a:off x="884" y="890"/>
              <a:ext cx="0" cy="13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1" name="Line 13"/>
            <p:cNvSpPr>
              <a:spLocks noChangeShapeType="1"/>
            </p:cNvSpPr>
            <p:nvPr/>
          </p:nvSpPr>
          <p:spPr bwMode="auto">
            <a:xfrm>
              <a:off x="2108" y="890"/>
              <a:ext cx="0" cy="13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2" name="Text Box 14"/>
            <p:cNvSpPr txBox="1">
              <a:spLocks noChangeArrowheads="1"/>
            </p:cNvSpPr>
            <p:nvPr/>
          </p:nvSpPr>
          <p:spPr bwMode="auto">
            <a:xfrm>
              <a:off x="793" y="2296"/>
              <a:ext cx="131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进程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723" name="Text Box 15"/>
            <p:cNvSpPr txBox="1">
              <a:spLocks noChangeArrowheads="1"/>
            </p:cNvSpPr>
            <p:nvPr/>
          </p:nvSpPr>
          <p:spPr bwMode="auto">
            <a:xfrm>
              <a:off x="431" y="776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0KB</a:t>
              </a:r>
            </a:p>
          </p:txBody>
        </p:sp>
        <p:sp>
          <p:nvSpPr>
            <p:cNvPr id="112724" name="Text Box 16"/>
            <p:cNvSpPr txBox="1">
              <a:spLocks noChangeArrowheads="1"/>
            </p:cNvSpPr>
            <p:nvPr/>
          </p:nvSpPr>
          <p:spPr bwMode="auto">
            <a:xfrm>
              <a:off x="431" y="1184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1KB</a:t>
              </a:r>
            </a:p>
          </p:txBody>
        </p:sp>
        <p:sp>
          <p:nvSpPr>
            <p:cNvPr id="112725" name="Text Box 17"/>
            <p:cNvSpPr txBox="1">
              <a:spLocks noChangeArrowheads="1"/>
            </p:cNvSpPr>
            <p:nvPr/>
          </p:nvSpPr>
          <p:spPr bwMode="auto">
            <a:xfrm>
              <a:off x="431" y="163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2KB</a:t>
              </a:r>
            </a:p>
          </p:txBody>
        </p:sp>
        <p:sp>
          <p:nvSpPr>
            <p:cNvPr id="112726" name="Text Box 18"/>
            <p:cNvSpPr txBox="1">
              <a:spLocks noChangeArrowheads="1"/>
            </p:cNvSpPr>
            <p:nvPr/>
          </p:nvSpPr>
          <p:spPr bwMode="auto">
            <a:xfrm>
              <a:off x="249" y="204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3KB-1</a:t>
              </a:r>
            </a:p>
          </p:txBody>
        </p:sp>
      </p:grpSp>
      <p:grpSp>
        <p:nvGrpSpPr>
          <p:cNvPr id="112645" name="Group 19"/>
          <p:cNvGrpSpPr>
            <a:grpSpLocks/>
          </p:cNvGrpSpPr>
          <p:nvPr/>
        </p:nvGrpSpPr>
        <p:grpSpPr bwMode="auto">
          <a:xfrm>
            <a:off x="6740525" y="620713"/>
            <a:ext cx="2547938" cy="5256212"/>
            <a:chOff x="4005" y="618"/>
            <a:chExt cx="1605" cy="3311"/>
          </a:xfrm>
        </p:grpSpPr>
        <p:grpSp>
          <p:nvGrpSpPr>
            <p:cNvPr id="112679" name="Group 20"/>
            <p:cNvGrpSpPr>
              <a:grpSpLocks/>
            </p:cNvGrpSpPr>
            <p:nvPr/>
          </p:nvGrpSpPr>
          <p:grpSpPr bwMode="auto">
            <a:xfrm>
              <a:off x="4005" y="754"/>
              <a:ext cx="1188" cy="3175"/>
              <a:chOff x="4005" y="754"/>
              <a:chExt cx="1188" cy="3175"/>
            </a:xfrm>
          </p:grpSpPr>
          <p:sp>
            <p:nvSpPr>
              <p:cNvPr id="112690" name="Rectangle 21"/>
              <p:cNvSpPr>
                <a:spLocks noChangeArrowheads="1"/>
              </p:cNvSpPr>
              <p:nvPr/>
            </p:nvSpPr>
            <p:spPr bwMode="auto">
              <a:xfrm>
                <a:off x="4005" y="361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1" name="Rectangle 22"/>
              <p:cNvSpPr>
                <a:spLocks noChangeArrowheads="1"/>
              </p:cNvSpPr>
              <p:nvPr/>
            </p:nvSpPr>
            <p:spPr bwMode="auto">
              <a:xfrm>
                <a:off x="4005" y="329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2" name="Rectangle 23"/>
              <p:cNvSpPr>
                <a:spLocks noChangeArrowheads="1"/>
              </p:cNvSpPr>
              <p:nvPr/>
            </p:nvSpPr>
            <p:spPr bwMode="auto">
              <a:xfrm>
                <a:off x="4005" y="297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3" name="Rectangle 24"/>
              <p:cNvSpPr>
                <a:spLocks noChangeArrowheads="1"/>
              </p:cNvSpPr>
              <p:nvPr/>
            </p:nvSpPr>
            <p:spPr bwMode="auto">
              <a:xfrm>
                <a:off x="4005" y="265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4" name="Rectangle 25"/>
              <p:cNvSpPr>
                <a:spLocks noChangeArrowheads="1"/>
              </p:cNvSpPr>
              <p:nvPr/>
            </p:nvSpPr>
            <p:spPr bwMode="auto">
              <a:xfrm>
                <a:off x="4005" y="234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5" name="Rectangle 26"/>
              <p:cNvSpPr>
                <a:spLocks noChangeArrowheads="1"/>
              </p:cNvSpPr>
              <p:nvPr/>
            </p:nvSpPr>
            <p:spPr bwMode="auto">
              <a:xfrm>
                <a:off x="4005" y="202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6" name="Rectangle 27"/>
              <p:cNvSpPr>
                <a:spLocks noChangeArrowheads="1"/>
              </p:cNvSpPr>
              <p:nvPr/>
            </p:nvSpPr>
            <p:spPr bwMode="auto">
              <a:xfrm>
                <a:off x="4005" y="170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7" name="Rectangle 28"/>
              <p:cNvSpPr>
                <a:spLocks noChangeArrowheads="1"/>
              </p:cNvSpPr>
              <p:nvPr/>
            </p:nvSpPr>
            <p:spPr bwMode="auto">
              <a:xfrm>
                <a:off x="4005" y="138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8" name="Rectangle 29"/>
              <p:cNvSpPr>
                <a:spLocks noChangeArrowheads="1"/>
              </p:cNvSpPr>
              <p:nvPr/>
            </p:nvSpPr>
            <p:spPr bwMode="auto">
              <a:xfrm>
                <a:off x="4005" y="107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699" name="Rectangle 30"/>
              <p:cNvSpPr>
                <a:spLocks noChangeArrowheads="1"/>
              </p:cNvSpPr>
              <p:nvPr/>
            </p:nvSpPr>
            <p:spPr bwMode="auto">
              <a:xfrm>
                <a:off x="4005" y="75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12700" name="Line 31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1" name="Line 32"/>
              <p:cNvSpPr>
                <a:spLocks noChangeShapeType="1"/>
              </p:cNvSpPr>
              <p:nvPr/>
            </p:nvSpPr>
            <p:spPr bwMode="auto">
              <a:xfrm>
                <a:off x="4005" y="107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2" name="Line 33"/>
              <p:cNvSpPr>
                <a:spLocks noChangeShapeType="1"/>
              </p:cNvSpPr>
              <p:nvPr/>
            </p:nvSpPr>
            <p:spPr bwMode="auto">
              <a:xfrm>
                <a:off x="4005" y="138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3" name="Line 34"/>
              <p:cNvSpPr>
                <a:spLocks noChangeShapeType="1"/>
              </p:cNvSpPr>
              <p:nvPr/>
            </p:nvSpPr>
            <p:spPr bwMode="auto">
              <a:xfrm>
                <a:off x="4005" y="170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4" name="Line 35"/>
              <p:cNvSpPr>
                <a:spLocks noChangeShapeType="1"/>
              </p:cNvSpPr>
              <p:nvPr/>
            </p:nvSpPr>
            <p:spPr bwMode="auto">
              <a:xfrm>
                <a:off x="4005" y="202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5" name="Line 36"/>
              <p:cNvSpPr>
                <a:spLocks noChangeShapeType="1"/>
              </p:cNvSpPr>
              <p:nvPr/>
            </p:nvSpPr>
            <p:spPr bwMode="auto">
              <a:xfrm>
                <a:off x="4005" y="234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6" name="Line 37"/>
              <p:cNvSpPr>
                <a:spLocks noChangeShapeType="1"/>
              </p:cNvSpPr>
              <p:nvPr/>
            </p:nvSpPr>
            <p:spPr bwMode="auto">
              <a:xfrm>
                <a:off x="4005" y="265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7" name="Line 38"/>
              <p:cNvSpPr>
                <a:spLocks noChangeShapeType="1"/>
              </p:cNvSpPr>
              <p:nvPr/>
            </p:nvSpPr>
            <p:spPr bwMode="auto">
              <a:xfrm>
                <a:off x="4005" y="297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8" name="Line 39"/>
              <p:cNvSpPr>
                <a:spLocks noChangeShapeType="1"/>
              </p:cNvSpPr>
              <p:nvPr/>
            </p:nvSpPr>
            <p:spPr bwMode="auto">
              <a:xfrm>
                <a:off x="4005" y="329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09" name="Line 40"/>
              <p:cNvSpPr>
                <a:spLocks noChangeShapeType="1"/>
              </p:cNvSpPr>
              <p:nvPr/>
            </p:nvSpPr>
            <p:spPr bwMode="auto">
              <a:xfrm>
                <a:off x="4005" y="361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10" name="Line 41"/>
              <p:cNvSpPr>
                <a:spLocks noChangeShapeType="1"/>
              </p:cNvSpPr>
              <p:nvPr/>
            </p:nvSpPr>
            <p:spPr bwMode="auto">
              <a:xfrm>
                <a:off x="4005" y="3929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11" name="Line 42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12" name="Line 43"/>
              <p:cNvSpPr>
                <a:spLocks noChangeShapeType="1"/>
              </p:cNvSpPr>
              <p:nvPr/>
            </p:nvSpPr>
            <p:spPr bwMode="auto">
              <a:xfrm>
                <a:off x="5193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680" name="Text Box 44"/>
            <p:cNvSpPr txBox="1">
              <a:spLocks noChangeArrowheads="1"/>
            </p:cNvSpPr>
            <p:nvPr/>
          </p:nvSpPr>
          <p:spPr bwMode="auto">
            <a:xfrm>
              <a:off x="5148" y="61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0KB</a:t>
              </a:r>
            </a:p>
          </p:txBody>
        </p:sp>
        <p:sp>
          <p:nvSpPr>
            <p:cNvPr id="112681" name="Text Box 45"/>
            <p:cNvSpPr txBox="1">
              <a:spLocks noChangeArrowheads="1"/>
            </p:cNvSpPr>
            <p:nvPr/>
          </p:nvSpPr>
          <p:spPr bwMode="auto">
            <a:xfrm>
              <a:off x="5148" y="935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1KB</a:t>
              </a:r>
            </a:p>
          </p:txBody>
        </p:sp>
        <p:sp>
          <p:nvSpPr>
            <p:cNvPr id="112682" name="Text Box 46"/>
            <p:cNvSpPr txBox="1">
              <a:spLocks noChangeArrowheads="1"/>
            </p:cNvSpPr>
            <p:nvPr/>
          </p:nvSpPr>
          <p:spPr bwMode="auto">
            <a:xfrm>
              <a:off x="5148" y="1253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2KB</a:t>
              </a:r>
            </a:p>
          </p:txBody>
        </p:sp>
        <p:sp>
          <p:nvSpPr>
            <p:cNvPr id="112683" name="Text Box 47"/>
            <p:cNvSpPr txBox="1">
              <a:spLocks noChangeArrowheads="1"/>
            </p:cNvSpPr>
            <p:nvPr/>
          </p:nvSpPr>
          <p:spPr bwMode="auto">
            <a:xfrm>
              <a:off x="5156" y="1569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3KB</a:t>
              </a:r>
            </a:p>
          </p:txBody>
        </p:sp>
        <p:sp>
          <p:nvSpPr>
            <p:cNvPr id="112684" name="Text Box 48"/>
            <p:cNvSpPr txBox="1">
              <a:spLocks noChangeArrowheads="1"/>
            </p:cNvSpPr>
            <p:nvPr/>
          </p:nvSpPr>
          <p:spPr bwMode="auto">
            <a:xfrm>
              <a:off x="5156" y="1886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4KB</a:t>
              </a:r>
            </a:p>
          </p:txBody>
        </p:sp>
        <p:sp>
          <p:nvSpPr>
            <p:cNvPr id="112685" name="Text Box 49"/>
            <p:cNvSpPr txBox="1">
              <a:spLocks noChangeArrowheads="1"/>
            </p:cNvSpPr>
            <p:nvPr/>
          </p:nvSpPr>
          <p:spPr bwMode="auto">
            <a:xfrm>
              <a:off x="5156" y="2204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5KB</a:t>
              </a:r>
            </a:p>
          </p:txBody>
        </p:sp>
        <p:sp>
          <p:nvSpPr>
            <p:cNvPr id="112686" name="Text Box 50"/>
            <p:cNvSpPr txBox="1">
              <a:spLocks noChangeArrowheads="1"/>
            </p:cNvSpPr>
            <p:nvPr/>
          </p:nvSpPr>
          <p:spPr bwMode="auto">
            <a:xfrm>
              <a:off x="5148" y="2547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6KB</a:t>
              </a:r>
            </a:p>
          </p:txBody>
        </p:sp>
        <p:sp>
          <p:nvSpPr>
            <p:cNvPr id="112687" name="Text Box 51"/>
            <p:cNvSpPr txBox="1">
              <a:spLocks noChangeArrowheads="1"/>
            </p:cNvSpPr>
            <p:nvPr/>
          </p:nvSpPr>
          <p:spPr bwMode="auto">
            <a:xfrm>
              <a:off x="5148" y="2864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7KB</a:t>
              </a:r>
            </a:p>
          </p:txBody>
        </p:sp>
        <p:sp>
          <p:nvSpPr>
            <p:cNvPr id="112688" name="Text Box 52"/>
            <p:cNvSpPr txBox="1">
              <a:spLocks noChangeArrowheads="1"/>
            </p:cNvSpPr>
            <p:nvPr/>
          </p:nvSpPr>
          <p:spPr bwMode="auto">
            <a:xfrm>
              <a:off x="5148" y="3182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8KB</a:t>
              </a:r>
            </a:p>
          </p:txBody>
        </p:sp>
        <p:sp>
          <p:nvSpPr>
            <p:cNvPr id="112689" name="Text Box 53"/>
            <p:cNvSpPr txBox="1">
              <a:spLocks noChangeArrowheads="1"/>
            </p:cNvSpPr>
            <p:nvPr/>
          </p:nvSpPr>
          <p:spPr bwMode="auto">
            <a:xfrm>
              <a:off x="5156" y="349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9KB</a:t>
              </a:r>
            </a:p>
          </p:txBody>
        </p:sp>
      </p:grpSp>
      <p:sp>
        <p:nvSpPr>
          <p:cNvPr id="414774" name="Rectangle 54"/>
          <p:cNvSpPr>
            <a:spLocks noChangeArrowheads="1"/>
          </p:cNvSpPr>
          <p:nvPr/>
        </p:nvSpPr>
        <p:spPr bwMode="auto">
          <a:xfrm>
            <a:off x="6742113" y="2347913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14775" name="Rectangle 55"/>
          <p:cNvSpPr>
            <a:spLocks noChangeArrowheads="1"/>
          </p:cNvSpPr>
          <p:nvPr/>
        </p:nvSpPr>
        <p:spPr bwMode="auto">
          <a:xfrm>
            <a:off x="6754813" y="3860800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414776" name="Line 56"/>
          <p:cNvSpPr>
            <a:spLocks noChangeShapeType="1"/>
          </p:cNvSpPr>
          <p:nvPr/>
        </p:nvSpPr>
        <p:spPr bwMode="auto">
          <a:xfrm>
            <a:off x="2722563" y="1412875"/>
            <a:ext cx="3887787" cy="1223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773113" y="4005263"/>
            <a:ext cx="5118100" cy="2400300"/>
            <a:chOff x="246" y="2750"/>
            <a:chExt cx="3224" cy="1512"/>
          </a:xfrm>
        </p:grpSpPr>
        <p:sp>
          <p:nvSpPr>
            <p:cNvPr id="112652" name="Rectangle 58"/>
            <p:cNvSpPr>
              <a:spLocks noChangeArrowheads="1"/>
            </p:cNvSpPr>
            <p:nvPr/>
          </p:nvSpPr>
          <p:spPr bwMode="auto">
            <a:xfrm>
              <a:off x="2451" y="3634"/>
              <a:ext cx="10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6000</a:t>
              </a:r>
            </a:p>
          </p:txBody>
        </p:sp>
        <p:sp>
          <p:nvSpPr>
            <p:cNvPr id="112653" name="Rectangle 59"/>
            <p:cNvSpPr>
              <a:spLocks noChangeArrowheads="1"/>
            </p:cNvSpPr>
            <p:nvPr/>
          </p:nvSpPr>
          <p:spPr bwMode="auto">
            <a:xfrm>
              <a:off x="2451" y="3339"/>
              <a:ext cx="10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2000</a:t>
              </a:r>
            </a:p>
          </p:txBody>
        </p:sp>
        <p:sp>
          <p:nvSpPr>
            <p:cNvPr id="112654" name="Rectangle 60"/>
            <p:cNvSpPr>
              <a:spLocks noChangeArrowheads="1"/>
            </p:cNvSpPr>
            <p:nvPr/>
          </p:nvSpPr>
          <p:spPr bwMode="auto">
            <a:xfrm>
              <a:off x="2451" y="3044"/>
              <a:ext cx="10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1000</a:t>
              </a:r>
            </a:p>
          </p:txBody>
        </p:sp>
        <p:sp>
          <p:nvSpPr>
            <p:cNvPr id="112655" name="Rectangle 61"/>
            <p:cNvSpPr>
              <a:spLocks noChangeArrowheads="1"/>
            </p:cNvSpPr>
            <p:nvPr/>
          </p:nvSpPr>
          <p:spPr bwMode="auto">
            <a:xfrm>
              <a:off x="2451" y="2750"/>
              <a:ext cx="1019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辅存地址</a:t>
              </a:r>
            </a:p>
          </p:txBody>
        </p:sp>
        <p:sp>
          <p:nvSpPr>
            <p:cNvPr id="112656" name="Rectangle 62"/>
            <p:cNvSpPr>
              <a:spLocks noChangeArrowheads="1"/>
            </p:cNvSpPr>
            <p:nvPr/>
          </p:nvSpPr>
          <p:spPr bwMode="auto">
            <a:xfrm>
              <a:off x="1539" y="3634"/>
              <a:ext cx="9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12657" name="Rectangle 63"/>
            <p:cNvSpPr>
              <a:spLocks noChangeArrowheads="1"/>
            </p:cNvSpPr>
            <p:nvPr/>
          </p:nvSpPr>
          <p:spPr bwMode="auto">
            <a:xfrm>
              <a:off x="920" y="3634"/>
              <a:ext cx="6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endParaRPr lang="en-US" altLang="zh-CN" sz="2400" b="1"/>
            </a:p>
          </p:txBody>
        </p:sp>
        <p:sp>
          <p:nvSpPr>
            <p:cNvPr id="112658" name="Rectangle 64"/>
            <p:cNvSpPr>
              <a:spLocks noChangeArrowheads="1"/>
            </p:cNvSpPr>
            <p:nvPr/>
          </p:nvSpPr>
          <p:spPr bwMode="auto">
            <a:xfrm>
              <a:off x="246" y="3634"/>
              <a:ext cx="674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112659" name="Rectangle 65"/>
            <p:cNvSpPr>
              <a:spLocks noChangeArrowheads="1"/>
            </p:cNvSpPr>
            <p:nvPr/>
          </p:nvSpPr>
          <p:spPr bwMode="auto">
            <a:xfrm>
              <a:off x="1539" y="3339"/>
              <a:ext cx="9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12660" name="Rectangle 66"/>
            <p:cNvSpPr>
              <a:spLocks noChangeArrowheads="1"/>
            </p:cNvSpPr>
            <p:nvPr/>
          </p:nvSpPr>
          <p:spPr bwMode="auto">
            <a:xfrm>
              <a:off x="920" y="3339"/>
              <a:ext cx="6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112661" name="Rectangle 67"/>
            <p:cNvSpPr>
              <a:spLocks noChangeArrowheads="1"/>
            </p:cNvSpPr>
            <p:nvPr/>
          </p:nvSpPr>
          <p:spPr bwMode="auto">
            <a:xfrm>
              <a:off x="246" y="3339"/>
              <a:ext cx="674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12662" name="Rectangle 68"/>
            <p:cNvSpPr>
              <a:spLocks noChangeArrowheads="1"/>
            </p:cNvSpPr>
            <p:nvPr/>
          </p:nvSpPr>
          <p:spPr bwMode="auto">
            <a:xfrm>
              <a:off x="1539" y="3044"/>
              <a:ext cx="9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112663" name="Rectangle 69"/>
            <p:cNvSpPr>
              <a:spLocks noChangeArrowheads="1"/>
            </p:cNvSpPr>
            <p:nvPr/>
          </p:nvSpPr>
          <p:spPr bwMode="auto">
            <a:xfrm>
              <a:off x="920" y="3044"/>
              <a:ext cx="61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12664" name="Rectangle 70"/>
            <p:cNvSpPr>
              <a:spLocks noChangeArrowheads="1"/>
            </p:cNvSpPr>
            <p:nvPr/>
          </p:nvSpPr>
          <p:spPr bwMode="auto">
            <a:xfrm>
              <a:off x="246" y="3044"/>
              <a:ext cx="674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12665" name="Rectangle 71"/>
            <p:cNvSpPr>
              <a:spLocks noChangeArrowheads="1"/>
            </p:cNvSpPr>
            <p:nvPr/>
          </p:nvSpPr>
          <p:spPr bwMode="auto">
            <a:xfrm>
              <a:off x="1539" y="2750"/>
              <a:ext cx="9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3300"/>
                  </a:solidFill>
                </a:rPr>
                <a:t>中断位</a:t>
              </a:r>
              <a:r>
                <a:rPr lang="en-US" altLang="zh-CN" sz="2400" b="1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112666" name="Rectangle 72"/>
            <p:cNvSpPr>
              <a:spLocks noChangeArrowheads="1"/>
            </p:cNvSpPr>
            <p:nvPr/>
          </p:nvSpPr>
          <p:spPr bwMode="auto">
            <a:xfrm>
              <a:off x="920" y="2750"/>
              <a:ext cx="619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b="1"/>
                <a:t>页框号</a:t>
              </a:r>
            </a:p>
          </p:txBody>
        </p:sp>
        <p:sp>
          <p:nvSpPr>
            <p:cNvPr id="112667" name="Rectangle 73"/>
            <p:cNvSpPr>
              <a:spLocks noChangeArrowheads="1"/>
            </p:cNvSpPr>
            <p:nvPr/>
          </p:nvSpPr>
          <p:spPr bwMode="auto">
            <a:xfrm>
              <a:off x="246" y="2750"/>
              <a:ext cx="67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2400" b="1"/>
                <a:t>页号</a:t>
              </a:r>
            </a:p>
          </p:txBody>
        </p:sp>
        <p:sp>
          <p:nvSpPr>
            <p:cNvPr id="112668" name="Line 74"/>
            <p:cNvSpPr>
              <a:spLocks noChangeShapeType="1"/>
            </p:cNvSpPr>
            <p:nvPr/>
          </p:nvSpPr>
          <p:spPr bwMode="auto">
            <a:xfrm>
              <a:off x="246" y="2750"/>
              <a:ext cx="3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9" name="Line 75"/>
            <p:cNvSpPr>
              <a:spLocks noChangeShapeType="1"/>
            </p:cNvSpPr>
            <p:nvPr/>
          </p:nvSpPr>
          <p:spPr bwMode="auto">
            <a:xfrm>
              <a:off x="246" y="3044"/>
              <a:ext cx="3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0" name="Line 76"/>
            <p:cNvSpPr>
              <a:spLocks noChangeShapeType="1"/>
            </p:cNvSpPr>
            <p:nvPr/>
          </p:nvSpPr>
          <p:spPr bwMode="auto">
            <a:xfrm>
              <a:off x="246" y="3339"/>
              <a:ext cx="3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1" name="Line 77"/>
            <p:cNvSpPr>
              <a:spLocks noChangeShapeType="1"/>
            </p:cNvSpPr>
            <p:nvPr/>
          </p:nvSpPr>
          <p:spPr bwMode="auto">
            <a:xfrm>
              <a:off x="246" y="3634"/>
              <a:ext cx="3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2" name="Line 78"/>
            <p:cNvSpPr>
              <a:spLocks noChangeShapeType="1"/>
            </p:cNvSpPr>
            <p:nvPr/>
          </p:nvSpPr>
          <p:spPr bwMode="auto">
            <a:xfrm>
              <a:off x="246" y="3929"/>
              <a:ext cx="3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3" name="Line 79"/>
            <p:cNvSpPr>
              <a:spLocks noChangeShapeType="1"/>
            </p:cNvSpPr>
            <p:nvPr/>
          </p:nvSpPr>
          <p:spPr bwMode="auto">
            <a:xfrm>
              <a:off x="246" y="2750"/>
              <a:ext cx="0" cy="1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4" name="Line 80"/>
            <p:cNvSpPr>
              <a:spLocks noChangeShapeType="1"/>
            </p:cNvSpPr>
            <p:nvPr/>
          </p:nvSpPr>
          <p:spPr bwMode="auto">
            <a:xfrm>
              <a:off x="920" y="2750"/>
              <a:ext cx="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5" name="Line 81"/>
            <p:cNvSpPr>
              <a:spLocks noChangeShapeType="1"/>
            </p:cNvSpPr>
            <p:nvPr/>
          </p:nvSpPr>
          <p:spPr bwMode="auto">
            <a:xfrm>
              <a:off x="1539" y="2750"/>
              <a:ext cx="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6" name="Line 82"/>
            <p:cNvSpPr>
              <a:spLocks noChangeShapeType="1"/>
            </p:cNvSpPr>
            <p:nvPr/>
          </p:nvSpPr>
          <p:spPr bwMode="auto">
            <a:xfrm>
              <a:off x="3470" y="2750"/>
              <a:ext cx="0" cy="1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7" name="Line 83"/>
            <p:cNvSpPr>
              <a:spLocks noChangeShapeType="1"/>
            </p:cNvSpPr>
            <p:nvPr/>
          </p:nvSpPr>
          <p:spPr bwMode="auto">
            <a:xfrm>
              <a:off x="2451" y="2750"/>
              <a:ext cx="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8" name="Rectangle 84"/>
            <p:cNvSpPr>
              <a:spLocks noChangeArrowheads="1"/>
            </p:cNvSpPr>
            <p:nvPr/>
          </p:nvSpPr>
          <p:spPr bwMode="auto">
            <a:xfrm>
              <a:off x="1156" y="3974"/>
              <a:ext cx="1215" cy="2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进程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的页表</a:t>
              </a:r>
              <a:endParaRPr kumimoji="1"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4805" name="Rectangle 85"/>
          <p:cNvSpPr>
            <a:spLocks noChangeArrowheads="1"/>
          </p:cNvSpPr>
          <p:nvPr/>
        </p:nvSpPr>
        <p:spPr bwMode="auto">
          <a:xfrm>
            <a:off x="1779588" y="2536825"/>
            <a:ext cx="19288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不在内存</a:t>
            </a:r>
          </a:p>
        </p:txBody>
      </p:sp>
      <p:sp>
        <p:nvSpPr>
          <p:cNvPr id="414806" name="Line 86"/>
          <p:cNvSpPr>
            <a:spLocks noChangeShapeType="1"/>
          </p:cNvSpPr>
          <p:nvPr/>
        </p:nvSpPr>
        <p:spPr bwMode="auto">
          <a:xfrm>
            <a:off x="2794000" y="2132013"/>
            <a:ext cx="3816350" cy="194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74" grpId="0" animBg="1"/>
      <p:bldP spid="414775" grpId="0" animBg="1"/>
      <p:bldP spid="414776" grpId="0" animBg="1"/>
      <p:bldP spid="414805" grpId="0"/>
      <p:bldP spid="41480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926513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页表扩充</a:t>
            </a:r>
            <a:r>
              <a:rPr lang="en-US" altLang="zh-CN" smtClean="0"/>
              <a:t>——</a:t>
            </a:r>
            <a:r>
              <a:rPr lang="zh-CN" altLang="en-US" smtClean="0"/>
              <a:t>带访问位和修改位的页表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144000" cy="5360988"/>
          </a:xfrm>
        </p:spPr>
        <p:txBody>
          <a:bodyPr/>
          <a:lstStyle/>
          <a:p>
            <a:pPr eaLnBrk="1" hangingPunct="1"/>
            <a:r>
              <a:rPr lang="zh-CN" altLang="en-US" smtClean="0"/>
              <a:t>扩充有</a:t>
            </a:r>
            <a:r>
              <a:rPr lang="zh-CN" altLang="en-US" smtClean="0">
                <a:solidFill>
                  <a:srgbClr val="FF0000"/>
                </a:solidFill>
              </a:rPr>
              <a:t>访问位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修改位</a:t>
            </a:r>
            <a:r>
              <a:rPr lang="zh-CN" altLang="en-US" smtClean="0"/>
              <a:t>的页表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lvl="1" eaLnBrk="1" hangingPunct="1"/>
            <a:r>
              <a:rPr lang="zh-CN" altLang="en-US" sz="2400" smtClean="0"/>
              <a:t>访问位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标识该页最近是否被访问？</a:t>
            </a:r>
          </a:p>
          <a:p>
            <a:pPr lvl="2" eaLnBrk="1" hangingPunct="1"/>
            <a:r>
              <a:rPr lang="zh-CN" altLang="en-US" sz="2400" smtClean="0"/>
              <a:t>０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最近没有被访问</a:t>
            </a:r>
          </a:p>
          <a:p>
            <a:pPr lvl="2" eaLnBrk="1" hangingPunct="1"/>
            <a:r>
              <a:rPr lang="zh-CN" altLang="en-US" sz="2400" smtClean="0"/>
              <a:t>１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最近已被访问</a:t>
            </a:r>
          </a:p>
          <a:p>
            <a:pPr lvl="1" eaLnBrk="1" hangingPunct="1"/>
            <a:r>
              <a:rPr lang="zh-CN" altLang="en-US" sz="2400" smtClean="0"/>
              <a:t>修改位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标识该页的数据是否已被修改？</a:t>
            </a:r>
          </a:p>
          <a:p>
            <a:pPr lvl="2" eaLnBrk="1" hangingPunct="1"/>
            <a:r>
              <a:rPr lang="zh-CN" altLang="en-US" sz="2400" smtClean="0"/>
              <a:t>０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该页未被修改</a:t>
            </a:r>
          </a:p>
          <a:p>
            <a:pPr lvl="2" eaLnBrk="1" hangingPunct="1"/>
            <a:r>
              <a:rPr lang="zh-CN" altLang="en-US" sz="2400" smtClean="0"/>
              <a:t>１</a:t>
            </a:r>
            <a:r>
              <a:rPr lang="en-US" altLang="zh-CN" sz="2400" smtClean="0">
                <a:latin typeface="宋体" pitchFamily="2" charset="-122"/>
              </a:rPr>
              <a:t>——</a:t>
            </a:r>
            <a:r>
              <a:rPr lang="zh-CN" altLang="en-US" sz="2400" smtClean="0"/>
              <a:t>该页已被修改</a:t>
            </a:r>
          </a:p>
        </p:txBody>
      </p:sp>
      <p:graphicFrame>
        <p:nvGraphicFramePr>
          <p:cNvPr id="419867" name="Group 27"/>
          <p:cNvGraphicFramePr>
            <a:graphicFrameLocks noGrp="1"/>
          </p:cNvGraphicFramePr>
          <p:nvPr>
            <p:ph sz="half" idx="2"/>
          </p:nvPr>
        </p:nvGraphicFramePr>
        <p:xfrm>
          <a:off x="1873250" y="1403350"/>
          <a:ext cx="6119813" cy="1665289"/>
        </p:xfrm>
        <a:graphic>
          <a:graphicData uri="http://schemas.openxmlformats.org/drawingml/2006/table">
            <a:tbl>
              <a:tblPr/>
              <a:tblGrid>
                <a:gridCol w="1530350"/>
                <a:gridCol w="1530350"/>
                <a:gridCol w="1474788"/>
                <a:gridCol w="15843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访问位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修改位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缺页中断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/>
              <a:t>在地址映射过程中，当所要访问的目的页不在内存时，则系统产生异常中断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缺页中断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缺页中断处理程序</a:t>
            </a:r>
          </a:p>
          <a:p>
            <a:pPr lvl="1" eaLnBrk="1" hangingPunct="1"/>
            <a:r>
              <a:rPr lang="zh-CN" altLang="en-US" smtClean="0"/>
              <a:t> 中断处理程序把所缺的页从页表指出的</a:t>
            </a:r>
            <a:r>
              <a:rPr lang="zh-CN" altLang="en-US" smtClean="0">
                <a:solidFill>
                  <a:srgbClr val="FF0000"/>
                </a:solidFill>
              </a:rPr>
              <a:t>辅存地址</a:t>
            </a:r>
            <a:r>
              <a:rPr lang="zh-CN" altLang="en-US" smtClean="0"/>
              <a:t>调入</a:t>
            </a:r>
            <a:r>
              <a:rPr lang="zh-CN" altLang="en-US" smtClean="0">
                <a:solidFill>
                  <a:srgbClr val="0000FF"/>
                </a:solidFill>
              </a:rPr>
              <a:t>内存</a:t>
            </a:r>
            <a:r>
              <a:rPr lang="zh-CN" altLang="en-US" smtClean="0"/>
              <a:t>的某个</a:t>
            </a:r>
            <a:r>
              <a:rPr lang="zh-CN" altLang="en-US" smtClean="0">
                <a:solidFill>
                  <a:srgbClr val="0000FF"/>
                </a:solidFill>
              </a:rPr>
              <a:t>页框</a:t>
            </a:r>
            <a:r>
              <a:rPr lang="zh-CN" altLang="en-US" smtClean="0"/>
              <a:t>中，并更新页表中该页对应的</a:t>
            </a:r>
            <a:r>
              <a:rPr lang="zh-CN" altLang="en-US" smtClean="0">
                <a:solidFill>
                  <a:srgbClr val="FF0000"/>
                </a:solidFill>
              </a:rPr>
              <a:t>页框号</a:t>
            </a:r>
            <a:r>
              <a:rPr lang="zh-CN" altLang="en-US" smtClean="0"/>
              <a:t>以及修改</a:t>
            </a:r>
            <a:r>
              <a:rPr lang="zh-CN" altLang="en-US" smtClean="0">
                <a:solidFill>
                  <a:srgbClr val="FF0000"/>
                </a:solidFill>
              </a:rPr>
              <a:t>中断位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9358313" cy="57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访存指令的执行过程（含</a:t>
            </a:r>
            <a:r>
              <a:rPr lang="zh-CN" altLang="en-US" dirty="0" smtClean="0">
                <a:solidFill>
                  <a:srgbClr val="FF0000"/>
                </a:solidFill>
              </a:rPr>
              <a:t>缺页中断处理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79413" y="654050"/>
          <a:ext cx="9269412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Visio" r:id="rId3" imgW="4804600" imgH="3043880" progId="">
                  <p:embed/>
                </p:oleObj>
              </mc:Choice>
              <mc:Fallback>
                <p:oleObj name="Visio" r:id="rId3" imgW="4804600" imgH="3043880" progId="">
                  <p:embed/>
                  <p:pic>
                    <p:nvPicPr>
                      <p:cNvPr id="0" name="Picture 1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654050"/>
                        <a:ext cx="9269412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664968" y="1628800"/>
            <a:ext cx="5767832" cy="5077504"/>
            <a:chOff x="3664968" y="1628800"/>
            <a:chExt cx="5767832" cy="507750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3664968" y="1628800"/>
              <a:ext cx="5767832" cy="5077504"/>
            </a:xfrm>
            <a:prstGeom prst="roundRect">
              <a:avLst/>
            </a:prstGeom>
            <a:no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768504" y="17008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缺页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中断服务程序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缺页（中断）率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缺页率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f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rgbClr val="0000FF"/>
                </a:solidFill>
              </a:rPr>
              <a:t>缺页次数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>
                <a:solidFill>
                  <a:srgbClr val="0000FF"/>
                </a:solidFill>
              </a:rPr>
              <a:t>访问页面总次数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命中率 </a:t>
            </a:r>
            <a:r>
              <a:rPr lang="en-US" altLang="zh-CN" dirty="0"/>
              <a:t>= 1 – 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5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1573213"/>
            <a:ext cx="87439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页式系统的实时性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测量函数</a:t>
            </a:r>
            <a:r>
              <a:rPr lang="en-US" altLang="zh-CN" dirty="0" err="1"/>
              <a:t>MuFunc</a:t>
            </a:r>
            <a:r>
              <a:rPr lang="en-US" altLang="zh-CN" dirty="0"/>
              <a:t>( )</a:t>
            </a:r>
            <a:r>
              <a:rPr lang="zh-CN" altLang="en-US" dirty="0" smtClean="0"/>
              <a:t>花费的时间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思考：测量的时间准不准？为什么？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1573213"/>
            <a:ext cx="87439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775" y="1573213"/>
            <a:ext cx="874395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069696" y="3174784"/>
            <a:ext cx="685016" cy="614256"/>
            <a:chOff x="1069696" y="3174784"/>
            <a:chExt cx="685016" cy="614256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1069696" y="3174784"/>
              <a:ext cx="68407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1070636" y="3789040"/>
              <a:ext cx="68407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" name="直接连接符 7"/>
          <p:cNvCxnSpPr/>
          <p:nvPr/>
        </p:nvCxnSpPr>
        <p:spPr bwMode="auto">
          <a:xfrm>
            <a:off x="7416576" y="4293096"/>
            <a:ext cx="1512168" cy="0"/>
          </a:xfrm>
          <a:prstGeom prst="line">
            <a:avLst/>
          </a:prstGeom>
          <a:noFill/>
          <a:ln w="19050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缺页中断 </a:t>
            </a:r>
            <a:r>
              <a:rPr lang="en-US" altLang="zh-CN" smtClean="0"/>
              <a:t>vs </a:t>
            </a:r>
            <a:r>
              <a:rPr lang="zh-CN" altLang="en-US" smtClean="0"/>
              <a:t>普通中断</a:t>
            </a:r>
          </a:p>
          <a:p>
            <a:pPr lvl="1" eaLnBrk="1" hangingPunct="1"/>
            <a:r>
              <a:rPr lang="zh-CN" altLang="en-US" smtClean="0"/>
              <a:t>相同点</a:t>
            </a:r>
          </a:p>
          <a:p>
            <a:pPr lvl="2" eaLnBrk="1" hangingPunct="1"/>
            <a:r>
              <a:rPr lang="zh-CN" altLang="en-US" smtClean="0"/>
              <a:t>处理过程：保护现场、中断处理、恢复现场</a:t>
            </a:r>
          </a:p>
          <a:p>
            <a:pPr lvl="1" eaLnBrk="1" hangingPunct="1"/>
            <a:r>
              <a:rPr lang="zh-CN" altLang="en-US" smtClean="0"/>
              <a:t>不同点</a:t>
            </a:r>
          </a:p>
          <a:p>
            <a:pPr lvl="2" eaLnBrk="1" hangingPunct="1"/>
            <a:r>
              <a:rPr lang="zh-CN" altLang="en-US" smtClean="0"/>
              <a:t>响应时机</a:t>
            </a:r>
          </a:p>
          <a:p>
            <a:pPr lvl="3" eaLnBrk="1" hangingPunct="1"/>
            <a:r>
              <a:rPr lang="zh-CN" altLang="en-US" smtClean="0"/>
              <a:t>普通中断在指令完成后响应</a:t>
            </a:r>
          </a:p>
          <a:p>
            <a:pPr lvl="3" eaLnBrk="1" hangingPunct="1"/>
            <a:r>
              <a:rPr lang="zh-CN" altLang="en-US" smtClean="0"/>
              <a:t>缺页中断在指令执行过程中发生</a:t>
            </a:r>
          </a:p>
          <a:p>
            <a:pPr lvl="2" eaLnBrk="1" hangingPunct="1"/>
            <a:r>
              <a:rPr lang="zh-CN" altLang="en-US" smtClean="0"/>
              <a:t>发生频率</a:t>
            </a:r>
          </a:p>
          <a:p>
            <a:pPr lvl="3" eaLnBrk="1" hangingPunct="1"/>
            <a:r>
              <a:rPr lang="zh-CN" altLang="en-US" smtClean="0"/>
              <a:t>一条指令执行时可能产生多个缺页中断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二级页表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432031" cy="5360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页表实现时的问题</a:t>
            </a:r>
          </a:p>
          <a:p>
            <a:pPr lvl="1" eaLnBrk="1" hangingPunct="1">
              <a:defRPr/>
            </a:pP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OS(</a:t>
            </a:r>
            <a:r>
              <a:rPr lang="en-US" altLang="zh-CN" dirty="0" smtClean="0">
                <a:solidFill>
                  <a:srgbClr val="FF0000"/>
                </a:solidFill>
              </a:rPr>
              <a:t>4G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，每页</a:t>
            </a:r>
            <a:r>
              <a:rPr lang="en-US" altLang="zh-CN" dirty="0" smtClean="0">
                <a:solidFill>
                  <a:srgbClr val="FF0000"/>
                </a:solidFill>
              </a:rPr>
              <a:t>4K</a:t>
            </a:r>
            <a:r>
              <a:rPr lang="zh-CN" altLang="en-US" dirty="0" smtClean="0"/>
              <a:t>，页表每个</a:t>
            </a:r>
            <a:r>
              <a:rPr lang="zh-CN" altLang="en-US" dirty="0" smtClean="0">
                <a:solidFill>
                  <a:srgbClr val="FF0000"/>
                </a:solidFill>
              </a:rPr>
              <a:t>记录</a:t>
            </a:r>
            <a:r>
              <a:rPr lang="zh-CN" altLang="en-US" dirty="0" smtClean="0"/>
              <a:t>占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</a:p>
          <a:p>
            <a:pPr marL="1150938" lvl="2" eaLnBrk="1" hangingPunct="1">
              <a:defRPr/>
            </a:pPr>
            <a:r>
              <a:rPr lang="zh-CN" altLang="en-US" dirty="0" smtClean="0"/>
              <a:t>进程的页数：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4G /4K </a:t>
            </a:r>
            <a:r>
              <a:rPr lang="en-US" altLang="zh-CN" dirty="0" smtClean="0"/>
              <a:t>= 1M</a:t>
            </a:r>
            <a:r>
              <a:rPr lang="zh-CN" altLang="en-US" dirty="0" smtClean="0"/>
              <a:t>个页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608138" lvl="3" eaLnBrk="1" hangingPunct="1">
              <a:defRPr/>
            </a:pPr>
            <a:r>
              <a:rPr lang="zh-CN" altLang="en-US" dirty="0" smtClean="0"/>
              <a:t>页表的记录数目：</a:t>
            </a:r>
            <a:r>
              <a:rPr lang="en-US" altLang="zh-CN" dirty="0" smtClean="0"/>
              <a:t>1M</a:t>
            </a:r>
            <a:r>
              <a:rPr lang="zh-CN" altLang="en-US" dirty="0" smtClean="0"/>
              <a:t>条记录</a:t>
            </a:r>
          </a:p>
          <a:p>
            <a:pPr marL="2065338" lvl="4" eaLnBrk="1" hangingPunct="1">
              <a:defRPr/>
            </a:pPr>
            <a:r>
              <a:rPr lang="zh-CN" altLang="en-US" dirty="0" smtClean="0"/>
              <a:t>页表所占内存：</a:t>
            </a:r>
            <a:r>
              <a:rPr lang="en-US" altLang="zh-CN" dirty="0" smtClean="0">
                <a:solidFill>
                  <a:srgbClr val="0000FF"/>
                </a:solidFill>
              </a:rPr>
              <a:t>1M * 4</a:t>
            </a:r>
            <a:r>
              <a:rPr lang="zh-CN" altLang="en-US" dirty="0" smtClean="0">
                <a:solidFill>
                  <a:srgbClr val="0000FF"/>
                </a:solidFill>
              </a:rPr>
              <a:t>字节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4M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522538" lvl="5">
              <a:defRPr/>
            </a:pPr>
            <a:r>
              <a:rPr lang="zh-CN" altLang="en-US" dirty="0" smtClean="0"/>
              <a:t>页表占页框数：</a:t>
            </a:r>
            <a:r>
              <a:rPr lang="en-US" altLang="zh-CN" dirty="0" smtClean="0"/>
              <a:t>4M / 4K =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1K</a:t>
            </a:r>
            <a:r>
              <a:rPr lang="zh-CN" altLang="en-US" b="1" dirty="0" smtClean="0"/>
              <a:t>页框</a:t>
            </a:r>
            <a:r>
              <a:rPr lang="zh-CN" altLang="en-US" b="1" dirty="0" smtClean="0">
                <a:solidFill>
                  <a:srgbClr val="FF0000"/>
                </a:solidFill>
              </a:rPr>
              <a:t>（连续）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问题：</a:t>
            </a:r>
          </a:p>
          <a:p>
            <a:pPr marL="1150938" lvl="2" eaLnBrk="1" hangingPunct="1"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>
                <a:sym typeface="Wingdings" pitchFamily="2" charset="2"/>
              </a:rPr>
              <a:t>）</a:t>
            </a:r>
            <a:r>
              <a:rPr lang="zh-CN" altLang="en-US" b="1" dirty="0"/>
              <a:t>难以找到</a:t>
            </a:r>
            <a:r>
              <a:rPr lang="zh-CN" altLang="en-US" b="1" dirty="0">
                <a:solidFill>
                  <a:srgbClr val="0000FF"/>
                </a:solidFill>
              </a:rPr>
              <a:t>连续</a:t>
            </a:r>
            <a:r>
              <a:rPr lang="en-US" altLang="zh-CN" dirty="0">
                <a:solidFill>
                  <a:srgbClr val="FF0000"/>
                </a:solidFill>
              </a:rPr>
              <a:t>1K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页框存放页表</a:t>
            </a:r>
            <a:r>
              <a:rPr lang="zh-CN" altLang="en-US" dirty="0" smtClean="0"/>
              <a:t>。</a:t>
            </a:r>
          </a:p>
          <a:p>
            <a:pPr marL="1150938" lvl="2" eaLnBrk="1" hangingPunct="1"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zh-CN" altLang="en-US" dirty="0"/>
              <a:t>页表全部装入</a:t>
            </a:r>
            <a:r>
              <a:rPr lang="zh-CN" altLang="en-US" dirty="0">
                <a:solidFill>
                  <a:srgbClr val="0000FF"/>
                </a:solidFill>
              </a:rPr>
              <a:t>过度消耗</a:t>
            </a:r>
            <a:r>
              <a:rPr lang="zh-CN" altLang="en-US" dirty="0"/>
              <a:t>内存（</a:t>
            </a:r>
            <a:r>
              <a:rPr lang="en-US" altLang="zh-CN" dirty="0"/>
              <a:t>4M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pPr marL="750888" lvl="1" eaLnBrk="1" hangingPunct="1">
              <a:defRPr/>
            </a:pPr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marL="1150938" lvl="2" eaLnBrk="1" hangingPunct="1">
              <a:defRPr/>
            </a:pPr>
            <a:r>
              <a:rPr lang="zh-CN" altLang="en-US" sz="2400" dirty="0" smtClean="0"/>
              <a:t>①将</a:t>
            </a:r>
            <a:r>
              <a:rPr lang="en-US" altLang="zh-CN" sz="2400" dirty="0" smtClean="0"/>
              <a:t>4M</a:t>
            </a:r>
            <a:r>
              <a:rPr lang="zh-CN" altLang="en-US" sz="2400" dirty="0" smtClean="0"/>
              <a:t>的超大页表存储到离散的</a:t>
            </a:r>
            <a:r>
              <a:rPr lang="en-US" altLang="zh-CN" sz="2400" dirty="0" smtClean="0"/>
              <a:t>1K</a:t>
            </a:r>
            <a:r>
              <a:rPr lang="zh-CN" altLang="en-US" sz="2400" dirty="0" smtClean="0"/>
              <a:t>个页框中；</a:t>
            </a:r>
            <a:endParaRPr lang="en-US" altLang="zh-CN" sz="2400" dirty="0" smtClean="0"/>
          </a:p>
          <a:p>
            <a:pPr marL="1150938" lvl="2" eaLnBrk="1" hangingPunct="1">
              <a:defRPr/>
            </a:pPr>
            <a:r>
              <a:rPr lang="zh-CN" altLang="en-US" sz="2400" dirty="0" smtClean="0"/>
              <a:t> ②</a:t>
            </a:r>
            <a:r>
              <a:rPr lang="zh-CN" altLang="en-US" sz="2400" dirty="0"/>
              <a:t>仅将</a:t>
            </a:r>
            <a:r>
              <a:rPr lang="zh-CN" altLang="en-US" sz="2400" dirty="0" smtClean="0"/>
              <a:t>页表的部分内容调入内存。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032200" y="1772816"/>
            <a:ext cx="30243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896296" y="2348880"/>
            <a:ext cx="23042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二级页表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把超大的页表（</a:t>
            </a:r>
            <a:r>
              <a:rPr lang="en-US" altLang="zh-CN" sz="2400" dirty="0" smtClean="0"/>
              <a:t>4M</a:t>
            </a:r>
            <a:r>
              <a:rPr lang="zh-CN" altLang="en-US" sz="2400" dirty="0" smtClean="0"/>
              <a:t>）以</a:t>
            </a:r>
            <a:r>
              <a:rPr lang="zh-CN" altLang="en-US" sz="2400" dirty="0" smtClean="0">
                <a:solidFill>
                  <a:srgbClr val="FF0000"/>
                </a:solidFill>
              </a:rPr>
              <a:t>页</a:t>
            </a:r>
            <a:r>
              <a:rPr lang="zh-CN" altLang="en-US" sz="2400" dirty="0" smtClean="0"/>
              <a:t>为单位</a:t>
            </a:r>
            <a:r>
              <a:rPr lang="zh-CN" altLang="en-US" sz="2400" dirty="0" smtClean="0">
                <a:solidFill>
                  <a:srgbClr val="FF0000"/>
                </a:solidFill>
              </a:rPr>
              <a:t>分成</a:t>
            </a:r>
            <a:r>
              <a:rPr lang="zh-CN" altLang="en-US" sz="2400" dirty="0" smtClean="0"/>
              <a:t>若干个</a:t>
            </a:r>
            <a:r>
              <a:rPr lang="zh-CN" altLang="en-US" sz="2400" dirty="0" smtClean="0">
                <a:solidFill>
                  <a:srgbClr val="FF0000"/>
                </a:solidFill>
              </a:rPr>
              <a:t>小页表</a:t>
            </a:r>
            <a:r>
              <a:rPr lang="zh-CN" altLang="en-US" sz="2400" dirty="0" smtClean="0"/>
              <a:t>，存入离散的若干个</a:t>
            </a:r>
            <a:r>
              <a:rPr lang="zh-CN" altLang="en-US" sz="2400" dirty="0" smtClean="0">
                <a:solidFill>
                  <a:srgbClr val="0000FF"/>
                </a:solidFill>
              </a:rPr>
              <a:t>页框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4005263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4110038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4475" y="4181475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8775" y="4300538"/>
            <a:ext cx="16573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425476"/>
              </p:ext>
            </p:extLst>
          </p:nvPr>
        </p:nvGraphicFramePr>
        <p:xfrm>
          <a:off x="1468438" y="1714500"/>
          <a:ext cx="7215238" cy="2143140"/>
        </p:xfrm>
        <a:graphic>
          <a:graphicData uri="http://schemas.openxmlformats.org/drawingml/2006/table">
            <a:tbl>
              <a:tblPr/>
              <a:tblGrid>
                <a:gridCol w="1085447"/>
                <a:gridCol w="1184124"/>
                <a:gridCol w="1180169"/>
                <a:gridCol w="1385432"/>
                <a:gridCol w="1184124"/>
                <a:gridCol w="1195942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中断位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外存地址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访问位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修改位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1M-1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5003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A3C4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760" y="5137373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分解成若干个小页表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83313" y="4648200"/>
            <a:ext cx="339566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每个小页表含有</a:t>
            </a:r>
            <a:r>
              <a:rPr lang="en-US" altLang="zh-CN" dirty="0">
                <a:solidFill>
                  <a:srgbClr val="FF0000"/>
                </a:solidFill>
              </a:rPr>
              <a:t>1K</a:t>
            </a:r>
            <a:r>
              <a:rPr lang="zh-CN" altLang="en-US" dirty="0">
                <a:solidFill>
                  <a:srgbClr val="FF0000"/>
                </a:solidFill>
              </a:rPr>
              <a:t>个记录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，大小是</a:t>
            </a:r>
            <a:r>
              <a:rPr lang="en-US" altLang="zh-CN" dirty="0">
                <a:solidFill>
                  <a:srgbClr val="FF0000"/>
                </a:solidFill>
              </a:rPr>
              <a:t>4K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=1Kx4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刚好占用一个页框。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小页表有</a:t>
            </a:r>
            <a:r>
              <a:rPr lang="en-US" altLang="zh-CN" dirty="0">
                <a:solidFill>
                  <a:srgbClr val="FF0000"/>
                </a:solidFill>
              </a:rPr>
              <a:t>1K </a:t>
            </a:r>
            <a:r>
              <a:rPr lang="zh-CN" altLang="en-US" dirty="0">
                <a:solidFill>
                  <a:srgbClr val="FF0000"/>
                </a:solidFill>
              </a:rPr>
              <a:t>个（</a:t>
            </a:r>
            <a:r>
              <a:rPr lang="en-US" altLang="zh-CN" dirty="0">
                <a:solidFill>
                  <a:srgbClr val="FF0000"/>
                </a:solidFill>
              </a:rPr>
              <a:t>=1M / 1K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" name="左大括号 1"/>
          <p:cNvSpPr/>
          <p:nvPr/>
        </p:nvSpPr>
        <p:spPr bwMode="auto">
          <a:xfrm>
            <a:off x="971860" y="1714500"/>
            <a:ext cx="360040" cy="2143140"/>
          </a:xfrm>
          <a:prstGeom prst="leftBrace">
            <a:avLst>
              <a:gd name="adj1" fmla="val 8333"/>
              <a:gd name="adj2" fmla="val 51293"/>
            </a:avLst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0351" y="2060848"/>
            <a:ext cx="3955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超大的页表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17070" y="4020964"/>
            <a:ext cx="2227098" cy="2603673"/>
            <a:chOff x="1517070" y="4020964"/>
            <a:chExt cx="2227098" cy="2603673"/>
          </a:xfrm>
        </p:grpSpPr>
        <p:sp>
          <p:nvSpPr>
            <p:cNvPr id="15" name="左大括号 14"/>
            <p:cNvSpPr/>
            <p:nvPr/>
          </p:nvSpPr>
          <p:spPr bwMode="auto">
            <a:xfrm>
              <a:off x="3384128" y="4020964"/>
              <a:ext cx="360040" cy="2603673"/>
            </a:xfrm>
            <a:prstGeom prst="leftBrace">
              <a:avLst>
                <a:gd name="adj1" fmla="val 8333"/>
                <a:gd name="adj2" fmla="val 21140"/>
              </a:avLst>
            </a:prstGeom>
            <a:noFill/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1430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40734" y="4221088"/>
              <a:ext cx="10113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小</a:t>
              </a:r>
              <a:r>
                <a:rPr lang="zh-CN" altLang="en-US" dirty="0" smtClean="0"/>
                <a:t>页表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517070" y="4581128"/>
              <a:ext cx="1939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（含</a:t>
              </a:r>
              <a:r>
                <a:rPr lang="en-US" altLang="zh-CN" dirty="0" smtClean="0"/>
                <a:t>1K</a:t>
              </a:r>
              <a:r>
                <a:rPr lang="zh-CN" altLang="en-US" dirty="0" smtClean="0"/>
                <a:t>个记录）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78693" y="1556792"/>
            <a:ext cx="3971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（含</a:t>
            </a:r>
            <a:r>
              <a:rPr lang="en-US" altLang="zh-CN" dirty="0" smtClean="0"/>
              <a:t>1M</a:t>
            </a:r>
            <a:r>
              <a:rPr lang="zh-CN" altLang="en-US" dirty="0" smtClean="0"/>
              <a:t>个记录）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88" y="3054102"/>
            <a:ext cx="16859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二级页表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为了对</a:t>
            </a:r>
            <a:r>
              <a:rPr lang="zh-CN" altLang="en-US" sz="2400" dirty="0" smtClean="0">
                <a:solidFill>
                  <a:srgbClr val="FF0000"/>
                </a:solidFill>
              </a:rPr>
              <a:t>小页表</a:t>
            </a:r>
            <a:r>
              <a:rPr lang="zh-CN" altLang="en-US" sz="2400" dirty="0" smtClean="0"/>
              <a:t>进行管理和查找，另设置一个叫</a:t>
            </a:r>
            <a:r>
              <a:rPr lang="zh-CN" altLang="en-US" sz="2400" dirty="0" smtClean="0">
                <a:solidFill>
                  <a:srgbClr val="FF3300"/>
                </a:solidFill>
              </a:rPr>
              <a:t>页目录</a:t>
            </a:r>
            <a:r>
              <a:rPr lang="zh-CN" altLang="en-US" sz="2400" dirty="0" smtClean="0"/>
              <a:t>的表，记录每个</a:t>
            </a:r>
            <a:r>
              <a:rPr lang="zh-CN" altLang="en-US" sz="2400" dirty="0" smtClean="0">
                <a:solidFill>
                  <a:srgbClr val="0000FF"/>
                </a:solidFill>
              </a:rPr>
              <a:t>小页表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存放位置</a:t>
            </a:r>
            <a:r>
              <a:rPr lang="zh-CN" altLang="en-US" sz="2400" dirty="0" smtClean="0">
                <a:solidFill>
                  <a:srgbClr val="FF0000"/>
                </a:solidFill>
              </a:rPr>
              <a:t>（即页框号）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FF3300"/>
                </a:solidFill>
              </a:rPr>
              <a:t>页目录</a:t>
            </a:r>
            <a:r>
              <a:rPr lang="zh-CN" altLang="en-US" sz="2400" dirty="0" smtClean="0"/>
              <a:t>实际是一个</a:t>
            </a:r>
            <a:r>
              <a:rPr lang="zh-CN" altLang="en-US" sz="2400" dirty="0" smtClean="0">
                <a:solidFill>
                  <a:srgbClr val="0000FF"/>
                </a:solidFill>
              </a:rPr>
              <a:t>特殊</a:t>
            </a:r>
            <a:r>
              <a:rPr lang="zh-CN" altLang="en-US" sz="2400" dirty="0" smtClean="0"/>
              <a:t>页表：每个记录存放的是</a:t>
            </a:r>
            <a:r>
              <a:rPr lang="zh-CN" altLang="en-US" sz="2400" dirty="0" smtClean="0">
                <a:solidFill>
                  <a:srgbClr val="FF0000"/>
                </a:solidFill>
              </a:rPr>
              <a:t>小页表的编号</a:t>
            </a:r>
            <a:r>
              <a:rPr lang="zh-CN" altLang="en-US" sz="2400" dirty="0" smtClean="0"/>
              <a:t>和其所在的</a:t>
            </a:r>
            <a:r>
              <a:rPr lang="zh-CN" altLang="en-US" sz="2400" dirty="0" smtClean="0">
                <a:solidFill>
                  <a:srgbClr val="FF0000"/>
                </a:solidFill>
              </a:rPr>
              <a:t>页框号</a:t>
            </a:r>
            <a:r>
              <a:rPr lang="zh-CN" altLang="en-US" sz="2400" dirty="0"/>
              <a:t>之间的对应</a:t>
            </a:r>
            <a:r>
              <a:rPr lang="zh-CN" altLang="en-US" sz="2400" dirty="0" smtClean="0"/>
              <a:t>关系。</a:t>
            </a:r>
          </a:p>
          <a:p>
            <a:pPr eaLnBrk="1" hangingPunct="1"/>
            <a:r>
              <a:rPr lang="zh-CN" altLang="en-US" sz="2400" dirty="0" smtClean="0"/>
              <a:t>页目录：一级页表或外部页表；   小页表：二级页表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0100" y="3125539"/>
            <a:ext cx="1676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75" y="3377952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0175" y="3482727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4475" y="3554164"/>
            <a:ext cx="164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8775" y="3673227"/>
            <a:ext cx="16573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3088" y="2996952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9819" name="直接箭头连接符 17"/>
          <p:cNvCxnSpPr>
            <a:cxnSpLocks noChangeShapeType="1"/>
          </p:cNvCxnSpPr>
          <p:nvPr/>
        </p:nvCxnSpPr>
        <p:spPr bwMode="auto">
          <a:xfrm flipV="1">
            <a:off x="2736056" y="3717033"/>
            <a:ext cx="1512168" cy="79915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20"/>
          <p:cNvCxnSpPr>
            <a:cxnSpLocks noChangeShapeType="1"/>
            <a:endCxn id="150532" idx="1"/>
          </p:cNvCxnSpPr>
          <p:nvPr/>
        </p:nvCxnSpPr>
        <p:spPr bwMode="auto">
          <a:xfrm>
            <a:off x="5792788" y="3717032"/>
            <a:ext cx="1357312" cy="88964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5472360" y="3429001"/>
            <a:ext cx="1677740" cy="43204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" name="矩形 7"/>
          <p:cNvSpPr/>
          <p:nvPr/>
        </p:nvSpPr>
        <p:spPr>
          <a:xfrm>
            <a:off x="7639486" y="436009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52388"/>
            <a:ext cx="8751888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存储管理的功能：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）地址映射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</a:p>
          <a:p>
            <a:pPr lvl="1" eaLnBrk="1" hangingPunct="1"/>
            <a:r>
              <a:rPr lang="zh-CN" altLang="en-US" smtClean="0"/>
              <a:t>把程序中的地址</a:t>
            </a:r>
            <a:r>
              <a:rPr lang="zh-CN" altLang="en-US" smtClean="0">
                <a:solidFill>
                  <a:srgbClr val="FF3300"/>
                </a:solidFill>
              </a:rPr>
              <a:t>（</a:t>
            </a:r>
            <a:r>
              <a:rPr lang="zh-CN" altLang="en-US" smtClean="0">
                <a:solidFill>
                  <a:srgbClr val="FF0000"/>
                </a:solidFill>
              </a:rPr>
              <a:t>虚拟地址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3300"/>
                </a:solidFill>
              </a:rPr>
              <a:t>虚地址</a:t>
            </a:r>
            <a:r>
              <a:rPr lang="en-US" altLang="zh-CN" smtClean="0">
                <a:solidFill>
                  <a:srgbClr val="FF33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逻辑地址</a:t>
            </a:r>
            <a:r>
              <a:rPr lang="zh-CN" altLang="en-US" smtClean="0">
                <a:solidFill>
                  <a:srgbClr val="FF3300"/>
                </a:solidFill>
              </a:rPr>
              <a:t>）</a:t>
            </a:r>
            <a:r>
              <a:rPr lang="zh-CN" altLang="en-US" smtClean="0"/>
              <a:t>变换成真实的内存地址</a:t>
            </a:r>
            <a:r>
              <a:rPr lang="zh-CN" altLang="en-US" smtClean="0">
                <a:solidFill>
                  <a:srgbClr val="FF3300"/>
                </a:solidFill>
              </a:rPr>
              <a:t>（实地址</a:t>
            </a:r>
            <a:r>
              <a:rPr lang="en-US" altLang="zh-CN" smtClean="0">
                <a:solidFill>
                  <a:srgbClr val="FF33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物理地址</a:t>
            </a:r>
            <a:r>
              <a:rPr lang="zh-CN" altLang="en-US" smtClean="0">
                <a:solidFill>
                  <a:srgbClr val="FF3300"/>
                </a:solidFill>
              </a:rPr>
              <a:t>）</a:t>
            </a:r>
            <a:r>
              <a:rPr lang="zh-CN" altLang="en-US" smtClean="0"/>
              <a:t>的过程。</a:t>
            </a:r>
          </a:p>
          <a:p>
            <a:pPr lvl="1" eaLnBrk="1" hangingPunct="1"/>
            <a:r>
              <a:rPr lang="zh-CN" altLang="en-US" smtClean="0"/>
              <a:t>地址重定位，地址重映射</a:t>
            </a:r>
          </a:p>
          <a:p>
            <a:pPr lvl="1" eaLnBrk="1" hangingPunct="1"/>
            <a:r>
              <a:rPr lang="zh-CN" altLang="en-US" smtClean="0"/>
              <a:t>源程序－逻辑地址－物理地址</a:t>
            </a:r>
          </a:p>
          <a:p>
            <a:pPr eaLnBrk="1" hangingPunct="1"/>
            <a:r>
              <a:rPr lang="zh-CN" altLang="en-US" smtClean="0"/>
              <a:t>方式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固定地址映射</a:t>
            </a:r>
          </a:p>
          <a:p>
            <a:pPr lvl="1" eaLnBrk="1" hangingPunct="1"/>
            <a:r>
              <a:rPr lang="zh-CN" altLang="en-US" smtClean="0"/>
              <a:t>静态地址映射</a:t>
            </a:r>
          </a:p>
          <a:p>
            <a:pPr lvl="1" eaLnBrk="1" hangingPunct="1"/>
            <a:r>
              <a:rPr lang="zh-CN" altLang="en-US" smtClean="0"/>
              <a:t>动态地址映射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701800"/>
            <a:ext cx="8570913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WINDOWS NT </a:t>
            </a:r>
            <a:r>
              <a:rPr lang="zh-CN" altLang="en-US" smtClean="0">
                <a:latin typeface="Times New Roman" pitchFamily="18" charset="0"/>
              </a:rPr>
              <a:t>二级页表的结构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144000" cy="53609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Times New Roman" pitchFamily="18" charset="0"/>
              </a:rPr>
              <a:t>二级页表的结构</a:t>
            </a:r>
          </a:p>
          <a:p>
            <a:pPr eaLnBrk="1" hangingPunct="1"/>
            <a:endParaRPr lang="zh-CN" altLang="en-US" sz="2400" smtClean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800" y="4581527"/>
            <a:ext cx="1800225" cy="457200"/>
            <a:chOff x="272" y="2795"/>
            <a:chExt cx="1134" cy="288"/>
          </a:xfrm>
        </p:grpSpPr>
        <p:sp>
          <p:nvSpPr>
            <p:cNvPr id="120849" name="Text Box 6"/>
            <p:cNvSpPr txBox="1">
              <a:spLocks noChangeArrowheads="1"/>
            </p:cNvSpPr>
            <p:nvPr/>
          </p:nvSpPr>
          <p:spPr bwMode="auto">
            <a:xfrm>
              <a:off x="272" y="2795"/>
              <a:ext cx="113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0488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虚拟地址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0850" name="Line 7"/>
            <p:cNvSpPr>
              <a:spLocks noChangeShapeType="1"/>
            </p:cNvSpPr>
            <p:nvPr/>
          </p:nvSpPr>
          <p:spPr bwMode="auto">
            <a:xfrm>
              <a:off x="1161" y="2964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1096" name="Rectangle 8"/>
          <p:cNvSpPr>
            <a:spLocks noChangeArrowheads="1"/>
          </p:cNvSpPr>
          <p:nvPr/>
        </p:nvSpPr>
        <p:spPr bwMode="auto">
          <a:xfrm>
            <a:off x="2341563" y="4600575"/>
            <a:ext cx="1690687" cy="457200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01097" name="Rectangle 9"/>
          <p:cNvSpPr>
            <a:spLocks noChangeArrowheads="1"/>
          </p:cNvSpPr>
          <p:nvPr/>
        </p:nvSpPr>
        <p:spPr bwMode="auto">
          <a:xfrm>
            <a:off x="4121150" y="4600575"/>
            <a:ext cx="1527175" cy="457200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01098" name="Rectangle 10"/>
          <p:cNvSpPr>
            <a:spLocks noChangeArrowheads="1"/>
          </p:cNvSpPr>
          <p:nvPr/>
        </p:nvSpPr>
        <p:spPr bwMode="auto">
          <a:xfrm>
            <a:off x="5722938" y="4602163"/>
            <a:ext cx="1295400" cy="457200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01099" name="Text Box 11"/>
          <p:cNvSpPr txBox="1">
            <a:spLocks noChangeArrowheads="1"/>
          </p:cNvSpPr>
          <p:nvPr/>
        </p:nvSpPr>
        <p:spPr bwMode="auto">
          <a:xfrm>
            <a:off x="1081088" y="5627688"/>
            <a:ext cx="6696075" cy="112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页目录号</a:t>
            </a:r>
            <a:r>
              <a:rPr lang="zh-CN" altLang="en-US" sz="2400" dirty="0" smtClean="0"/>
              <a:t>：小页表编号（页目录的索引）</a:t>
            </a:r>
          </a:p>
          <a:p>
            <a:pPr marL="90488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2"/>
                </a:solidFill>
              </a:rPr>
              <a:t>页       号</a:t>
            </a:r>
            <a:r>
              <a:rPr lang="zh-CN" altLang="en-US" sz="2400" dirty="0" smtClean="0"/>
              <a:t>：页面的</a:t>
            </a:r>
            <a:r>
              <a:rPr lang="zh-CN" altLang="en-US" sz="2400" dirty="0"/>
              <a:t>编号（ </a:t>
            </a:r>
            <a:r>
              <a:rPr lang="zh-CN" altLang="en-US" sz="2400" dirty="0" smtClean="0"/>
              <a:t>页表的</a:t>
            </a:r>
            <a:r>
              <a:rPr lang="zh-CN" altLang="en-US" sz="2400" dirty="0"/>
              <a:t>索引）</a:t>
            </a:r>
            <a:endParaRPr lang="zh-CN" altLang="en-US" sz="2400" dirty="0" smtClean="0"/>
          </a:p>
          <a:p>
            <a:pPr marL="90488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2"/>
                </a:solidFill>
              </a:rPr>
              <a:t>页  </a:t>
            </a:r>
            <a:r>
              <a:rPr lang="zh-CN" altLang="en-US" sz="2400" dirty="0">
                <a:solidFill>
                  <a:schemeClr val="accent2"/>
                </a:solidFill>
              </a:rPr>
              <a:t>偏 移</a:t>
            </a:r>
            <a:r>
              <a:rPr lang="zh-CN" altLang="en-US" sz="2400" dirty="0"/>
              <a:t>：页偏移</a:t>
            </a:r>
          </a:p>
        </p:txBody>
      </p:sp>
      <p:sp>
        <p:nvSpPr>
          <p:cNvPr id="601103" name="AutoShape 15"/>
          <p:cNvSpPr>
            <a:spLocks/>
          </p:cNvSpPr>
          <p:nvPr/>
        </p:nvSpPr>
        <p:spPr bwMode="auto">
          <a:xfrm>
            <a:off x="7094538" y="1225550"/>
            <a:ext cx="2914650" cy="474663"/>
          </a:xfrm>
          <a:prstGeom prst="borderCallout2">
            <a:avLst>
              <a:gd name="adj1" fmla="val 24079"/>
              <a:gd name="adj2" fmla="val -2616"/>
              <a:gd name="adj3" fmla="val 24079"/>
              <a:gd name="adj4" fmla="val -10565"/>
              <a:gd name="adj5" fmla="val 181273"/>
              <a:gd name="adj6" fmla="val -18792"/>
            </a:avLst>
          </a:prstGeom>
          <a:solidFill>
            <a:srgbClr val="FF00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/>
              <a:t>每项记录：页号</a:t>
            </a:r>
            <a:r>
              <a:rPr lang="en-US" altLang="zh-CN"/>
              <a:t>-</a:t>
            </a:r>
            <a:r>
              <a:rPr lang="zh-CN" altLang="en-US"/>
              <a:t>页框号</a:t>
            </a:r>
          </a:p>
        </p:txBody>
      </p:sp>
      <p:sp>
        <p:nvSpPr>
          <p:cNvPr id="601104" name="AutoShape 16"/>
          <p:cNvSpPr>
            <a:spLocks/>
          </p:cNvSpPr>
          <p:nvPr/>
        </p:nvSpPr>
        <p:spPr bwMode="auto">
          <a:xfrm>
            <a:off x="4608265" y="650875"/>
            <a:ext cx="5185024" cy="474663"/>
          </a:xfrm>
          <a:prstGeom prst="borderCallout2">
            <a:avLst>
              <a:gd name="adj1" fmla="val 24079"/>
              <a:gd name="adj2" fmla="val -2301"/>
              <a:gd name="adj3" fmla="val 24079"/>
              <a:gd name="adj4" fmla="val -12273"/>
              <a:gd name="adj5" fmla="val 308361"/>
              <a:gd name="adj6" fmla="val -22625"/>
            </a:avLst>
          </a:prstGeom>
          <a:solidFill>
            <a:srgbClr val="FF00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/>
              <a:t>每项记录</a:t>
            </a:r>
            <a:r>
              <a:rPr lang="zh-CN" altLang="en-US" dirty="0" smtClean="0"/>
              <a:t>：小页表号（页目录号）</a:t>
            </a:r>
            <a:r>
              <a:rPr lang="en-US" altLang="zh-CN" dirty="0" smtClean="0"/>
              <a:t>-</a:t>
            </a:r>
            <a:r>
              <a:rPr lang="zh-CN" altLang="en-US" dirty="0"/>
              <a:t>页框号</a:t>
            </a:r>
          </a:p>
        </p:txBody>
      </p:sp>
      <p:sp>
        <p:nvSpPr>
          <p:cNvPr id="601105" name="AutoShape 17"/>
          <p:cNvSpPr>
            <a:spLocks/>
          </p:cNvSpPr>
          <p:nvPr/>
        </p:nvSpPr>
        <p:spPr bwMode="auto">
          <a:xfrm>
            <a:off x="34925" y="1412875"/>
            <a:ext cx="1476375" cy="474663"/>
          </a:xfrm>
          <a:prstGeom prst="borderCallout2">
            <a:avLst>
              <a:gd name="adj1" fmla="val 24079"/>
              <a:gd name="adj2" fmla="val 105162"/>
              <a:gd name="adj3" fmla="val 24079"/>
              <a:gd name="adj4" fmla="val 119245"/>
              <a:gd name="adj5" fmla="val 296657"/>
              <a:gd name="adj6" fmla="val 133657"/>
            </a:avLst>
          </a:prstGeom>
          <a:solidFill>
            <a:srgbClr val="FF00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/>
              <a:t>页目录地址</a:t>
            </a:r>
          </a:p>
        </p:txBody>
      </p:sp>
      <p:sp>
        <p:nvSpPr>
          <p:cNvPr id="601106" name="Text Box 18"/>
          <p:cNvSpPr txBox="1">
            <a:spLocks noChangeArrowheads="1"/>
          </p:cNvSpPr>
          <p:nvPr/>
        </p:nvSpPr>
        <p:spPr bwMode="auto">
          <a:xfrm>
            <a:off x="2032000" y="5059363"/>
            <a:ext cx="51689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31             22 21           12 11        0</a:t>
            </a:r>
            <a:endParaRPr lang="en-US" altLang="zh-CN" sz="2400"/>
          </a:p>
        </p:txBody>
      </p:sp>
      <p:sp>
        <p:nvSpPr>
          <p:cNvPr id="601108" name="Text Box 20"/>
          <p:cNvSpPr txBox="1">
            <a:spLocks noChangeArrowheads="1"/>
          </p:cNvSpPr>
          <p:nvPr/>
        </p:nvSpPr>
        <p:spPr bwMode="auto">
          <a:xfrm>
            <a:off x="6481763" y="5516563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10</a:t>
            </a:r>
            <a:r>
              <a:rPr lang="en-US" altLang="zh-CN" sz="2400" dirty="0">
                <a:solidFill>
                  <a:srgbClr val="FF0000"/>
                </a:solidFill>
              </a:rPr>
              <a:t> = 1K</a:t>
            </a:r>
            <a:r>
              <a:rPr lang="zh-CN" altLang="en-US" sz="2400" dirty="0" smtClean="0">
                <a:solidFill>
                  <a:srgbClr val="FF0000"/>
                </a:solidFill>
              </a:rPr>
              <a:t>个小页表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01109" name="Text Box 21"/>
          <p:cNvSpPr txBox="1">
            <a:spLocks noChangeArrowheads="1"/>
          </p:cNvSpPr>
          <p:nvPr/>
        </p:nvSpPr>
        <p:spPr bwMode="auto">
          <a:xfrm>
            <a:off x="6481763" y="5922963"/>
            <a:ext cx="33115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</a:rPr>
              <a:t>10</a:t>
            </a:r>
            <a:r>
              <a:rPr lang="en-US" altLang="zh-CN" sz="2400">
                <a:solidFill>
                  <a:srgbClr val="FF0000"/>
                </a:solidFill>
              </a:rPr>
              <a:t> = 1K</a:t>
            </a:r>
            <a:r>
              <a:rPr lang="zh-CN" altLang="en-US" sz="2400">
                <a:solidFill>
                  <a:srgbClr val="FF0000"/>
                </a:solidFill>
              </a:rPr>
              <a:t>个页面</a:t>
            </a:r>
          </a:p>
        </p:txBody>
      </p:sp>
      <p:sp>
        <p:nvSpPr>
          <p:cNvPr id="601110" name="Text Box 22"/>
          <p:cNvSpPr txBox="1">
            <a:spLocks noChangeArrowheads="1"/>
          </p:cNvSpPr>
          <p:nvPr/>
        </p:nvSpPr>
        <p:spPr bwMode="auto">
          <a:xfrm>
            <a:off x="3736975" y="6308725"/>
            <a:ext cx="47593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页面大小（</a:t>
            </a:r>
            <a:r>
              <a:rPr lang="en-US" altLang="zh-CN" sz="2400">
                <a:solidFill>
                  <a:srgbClr val="FF0000"/>
                </a:solidFill>
              </a:rPr>
              <a:t> 2</a:t>
            </a:r>
            <a:r>
              <a:rPr lang="en-US" altLang="zh-CN" sz="2400" baseline="30000">
                <a:solidFill>
                  <a:srgbClr val="FF0000"/>
                </a:solidFill>
              </a:rPr>
              <a:t>12</a:t>
            </a:r>
            <a:r>
              <a:rPr lang="en-US" altLang="zh-CN" sz="2400">
                <a:solidFill>
                  <a:srgbClr val="FF0000"/>
                </a:solidFill>
              </a:rPr>
              <a:t> = 4K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9" name="曲线连接符 8"/>
          <p:cNvCxnSpPr/>
          <p:nvPr/>
        </p:nvCxnSpPr>
        <p:spPr bwMode="auto">
          <a:xfrm>
            <a:off x="2808064" y="481012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任意多边形 27"/>
          <p:cNvSpPr/>
          <p:nvPr/>
        </p:nvSpPr>
        <p:spPr bwMode="auto">
          <a:xfrm>
            <a:off x="2590800" y="2619121"/>
            <a:ext cx="361950" cy="1971929"/>
          </a:xfrm>
          <a:custGeom>
            <a:avLst/>
            <a:gdLst>
              <a:gd name="connsiteX0" fmla="*/ 12700 w 361950"/>
              <a:gd name="connsiteY0" fmla="*/ 1971929 h 1971929"/>
              <a:gd name="connsiteX1" fmla="*/ 6350 w 361950"/>
              <a:gd name="connsiteY1" fmla="*/ 1902079 h 1971929"/>
              <a:gd name="connsiteX2" fmla="*/ 0 w 361950"/>
              <a:gd name="connsiteY2" fmla="*/ 1883029 h 1971929"/>
              <a:gd name="connsiteX3" fmla="*/ 6350 w 361950"/>
              <a:gd name="connsiteY3" fmla="*/ 1667129 h 1971929"/>
              <a:gd name="connsiteX4" fmla="*/ 12700 w 361950"/>
              <a:gd name="connsiteY4" fmla="*/ 1641729 h 1971929"/>
              <a:gd name="connsiteX5" fmla="*/ 19050 w 361950"/>
              <a:gd name="connsiteY5" fmla="*/ 1597279 h 1971929"/>
              <a:gd name="connsiteX6" fmla="*/ 12700 w 361950"/>
              <a:gd name="connsiteY6" fmla="*/ 1336929 h 1971929"/>
              <a:gd name="connsiteX7" fmla="*/ 19050 w 361950"/>
              <a:gd name="connsiteY7" fmla="*/ 346329 h 1971929"/>
              <a:gd name="connsiteX8" fmla="*/ 31750 w 361950"/>
              <a:gd name="connsiteY8" fmla="*/ 308229 h 1971929"/>
              <a:gd name="connsiteX9" fmla="*/ 38100 w 361950"/>
              <a:gd name="connsiteY9" fmla="*/ 282829 h 1971929"/>
              <a:gd name="connsiteX10" fmla="*/ 50800 w 361950"/>
              <a:gd name="connsiteY10" fmla="*/ 244729 h 1971929"/>
              <a:gd name="connsiteX11" fmla="*/ 57150 w 361950"/>
              <a:gd name="connsiteY11" fmla="*/ 225679 h 1971929"/>
              <a:gd name="connsiteX12" fmla="*/ 69850 w 361950"/>
              <a:gd name="connsiteY12" fmla="*/ 181229 h 1971929"/>
              <a:gd name="connsiteX13" fmla="*/ 82550 w 361950"/>
              <a:gd name="connsiteY13" fmla="*/ 162179 h 1971929"/>
              <a:gd name="connsiteX14" fmla="*/ 114300 w 361950"/>
              <a:gd name="connsiteY14" fmla="*/ 105029 h 1971929"/>
              <a:gd name="connsiteX15" fmla="*/ 152400 w 361950"/>
              <a:gd name="connsiteY15" fmla="*/ 79629 h 1971929"/>
              <a:gd name="connsiteX16" fmla="*/ 190500 w 361950"/>
              <a:gd name="connsiteY16" fmla="*/ 54229 h 1971929"/>
              <a:gd name="connsiteX17" fmla="*/ 209550 w 361950"/>
              <a:gd name="connsiteY17" fmla="*/ 41529 h 1971929"/>
              <a:gd name="connsiteX18" fmla="*/ 234950 w 361950"/>
              <a:gd name="connsiteY18" fmla="*/ 28829 h 1971929"/>
              <a:gd name="connsiteX19" fmla="*/ 361950 w 361950"/>
              <a:gd name="connsiteY19" fmla="*/ 9779 h 19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950" h="1971929">
                <a:moveTo>
                  <a:pt x="12700" y="1971929"/>
                </a:moveTo>
                <a:cubicBezTo>
                  <a:pt x="10583" y="1948646"/>
                  <a:pt x="9656" y="1925223"/>
                  <a:pt x="6350" y="1902079"/>
                </a:cubicBezTo>
                <a:cubicBezTo>
                  <a:pt x="5403" y="1895453"/>
                  <a:pt x="0" y="1889722"/>
                  <a:pt x="0" y="1883029"/>
                </a:cubicBezTo>
                <a:cubicBezTo>
                  <a:pt x="0" y="1811031"/>
                  <a:pt x="2566" y="1739027"/>
                  <a:pt x="6350" y="1667129"/>
                </a:cubicBezTo>
                <a:cubicBezTo>
                  <a:pt x="6809" y="1658414"/>
                  <a:pt x="11139" y="1650315"/>
                  <a:pt x="12700" y="1641729"/>
                </a:cubicBezTo>
                <a:cubicBezTo>
                  <a:pt x="15377" y="1627003"/>
                  <a:pt x="16933" y="1612096"/>
                  <a:pt x="19050" y="1597279"/>
                </a:cubicBezTo>
                <a:cubicBezTo>
                  <a:pt x="16933" y="1510496"/>
                  <a:pt x="12700" y="1423738"/>
                  <a:pt x="12700" y="1336929"/>
                </a:cubicBezTo>
                <a:cubicBezTo>
                  <a:pt x="12700" y="1006722"/>
                  <a:pt x="12936" y="676479"/>
                  <a:pt x="19050" y="346329"/>
                </a:cubicBezTo>
                <a:cubicBezTo>
                  <a:pt x="19298" y="332944"/>
                  <a:pt x="27903" y="321051"/>
                  <a:pt x="31750" y="308229"/>
                </a:cubicBezTo>
                <a:cubicBezTo>
                  <a:pt x="34258" y="299870"/>
                  <a:pt x="35592" y="291188"/>
                  <a:pt x="38100" y="282829"/>
                </a:cubicBezTo>
                <a:cubicBezTo>
                  <a:pt x="41947" y="270007"/>
                  <a:pt x="46567" y="257429"/>
                  <a:pt x="50800" y="244729"/>
                </a:cubicBezTo>
                <a:cubicBezTo>
                  <a:pt x="52917" y="238379"/>
                  <a:pt x="55527" y="232173"/>
                  <a:pt x="57150" y="225679"/>
                </a:cubicBezTo>
                <a:cubicBezTo>
                  <a:pt x="59185" y="217541"/>
                  <a:pt x="65295" y="190339"/>
                  <a:pt x="69850" y="181229"/>
                </a:cubicBezTo>
                <a:cubicBezTo>
                  <a:pt x="73263" y="174403"/>
                  <a:pt x="79137" y="169005"/>
                  <a:pt x="82550" y="162179"/>
                </a:cubicBezTo>
                <a:cubicBezTo>
                  <a:pt x="98520" y="130239"/>
                  <a:pt x="74257" y="145072"/>
                  <a:pt x="114300" y="105029"/>
                </a:cubicBezTo>
                <a:cubicBezTo>
                  <a:pt x="156577" y="62752"/>
                  <a:pt x="111046" y="102604"/>
                  <a:pt x="152400" y="79629"/>
                </a:cubicBezTo>
                <a:cubicBezTo>
                  <a:pt x="165743" y="72216"/>
                  <a:pt x="177800" y="62696"/>
                  <a:pt x="190500" y="54229"/>
                </a:cubicBezTo>
                <a:cubicBezTo>
                  <a:pt x="196850" y="49996"/>
                  <a:pt x="202724" y="44942"/>
                  <a:pt x="209550" y="41529"/>
                </a:cubicBezTo>
                <a:lnTo>
                  <a:pt x="234950" y="28829"/>
                </a:lnTo>
                <a:cubicBezTo>
                  <a:pt x="268784" y="-21922"/>
                  <a:pt x="240018" y="9779"/>
                  <a:pt x="361950" y="977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5038402" y="2636912"/>
            <a:ext cx="361950" cy="1971929"/>
          </a:xfrm>
          <a:custGeom>
            <a:avLst/>
            <a:gdLst>
              <a:gd name="connsiteX0" fmla="*/ 12700 w 361950"/>
              <a:gd name="connsiteY0" fmla="*/ 1971929 h 1971929"/>
              <a:gd name="connsiteX1" fmla="*/ 6350 w 361950"/>
              <a:gd name="connsiteY1" fmla="*/ 1902079 h 1971929"/>
              <a:gd name="connsiteX2" fmla="*/ 0 w 361950"/>
              <a:gd name="connsiteY2" fmla="*/ 1883029 h 1971929"/>
              <a:gd name="connsiteX3" fmla="*/ 6350 w 361950"/>
              <a:gd name="connsiteY3" fmla="*/ 1667129 h 1971929"/>
              <a:gd name="connsiteX4" fmla="*/ 12700 w 361950"/>
              <a:gd name="connsiteY4" fmla="*/ 1641729 h 1971929"/>
              <a:gd name="connsiteX5" fmla="*/ 19050 w 361950"/>
              <a:gd name="connsiteY5" fmla="*/ 1597279 h 1971929"/>
              <a:gd name="connsiteX6" fmla="*/ 12700 w 361950"/>
              <a:gd name="connsiteY6" fmla="*/ 1336929 h 1971929"/>
              <a:gd name="connsiteX7" fmla="*/ 19050 w 361950"/>
              <a:gd name="connsiteY7" fmla="*/ 346329 h 1971929"/>
              <a:gd name="connsiteX8" fmla="*/ 31750 w 361950"/>
              <a:gd name="connsiteY8" fmla="*/ 308229 h 1971929"/>
              <a:gd name="connsiteX9" fmla="*/ 38100 w 361950"/>
              <a:gd name="connsiteY9" fmla="*/ 282829 h 1971929"/>
              <a:gd name="connsiteX10" fmla="*/ 50800 w 361950"/>
              <a:gd name="connsiteY10" fmla="*/ 244729 h 1971929"/>
              <a:gd name="connsiteX11" fmla="*/ 57150 w 361950"/>
              <a:gd name="connsiteY11" fmla="*/ 225679 h 1971929"/>
              <a:gd name="connsiteX12" fmla="*/ 69850 w 361950"/>
              <a:gd name="connsiteY12" fmla="*/ 181229 h 1971929"/>
              <a:gd name="connsiteX13" fmla="*/ 82550 w 361950"/>
              <a:gd name="connsiteY13" fmla="*/ 162179 h 1971929"/>
              <a:gd name="connsiteX14" fmla="*/ 114300 w 361950"/>
              <a:gd name="connsiteY14" fmla="*/ 105029 h 1971929"/>
              <a:gd name="connsiteX15" fmla="*/ 152400 w 361950"/>
              <a:gd name="connsiteY15" fmla="*/ 79629 h 1971929"/>
              <a:gd name="connsiteX16" fmla="*/ 190500 w 361950"/>
              <a:gd name="connsiteY16" fmla="*/ 54229 h 1971929"/>
              <a:gd name="connsiteX17" fmla="*/ 209550 w 361950"/>
              <a:gd name="connsiteY17" fmla="*/ 41529 h 1971929"/>
              <a:gd name="connsiteX18" fmla="*/ 234950 w 361950"/>
              <a:gd name="connsiteY18" fmla="*/ 28829 h 1971929"/>
              <a:gd name="connsiteX19" fmla="*/ 361950 w 361950"/>
              <a:gd name="connsiteY19" fmla="*/ 9779 h 19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950" h="1971929">
                <a:moveTo>
                  <a:pt x="12700" y="1971929"/>
                </a:moveTo>
                <a:cubicBezTo>
                  <a:pt x="10583" y="1948646"/>
                  <a:pt x="9656" y="1925223"/>
                  <a:pt x="6350" y="1902079"/>
                </a:cubicBezTo>
                <a:cubicBezTo>
                  <a:pt x="5403" y="1895453"/>
                  <a:pt x="0" y="1889722"/>
                  <a:pt x="0" y="1883029"/>
                </a:cubicBezTo>
                <a:cubicBezTo>
                  <a:pt x="0" y="1811031"/>
                  <a:pt x="2566" y="1739027"/>
                  <a:pt x="6350" y="1667129"/>
                </a:cubicBezTo>
                <a:cubicBezTo>
                  <a:pt x="6809" y="1658414"/>
                  <a:pt x="11139" y="1650315"/>
                  <a:pt x="12700" y="1641729"/>
                </a:cubicBezTo>
                <a:cubicBezTo>
                  <a:pt x="15377" y="1627003"/>
                  <a:pt x="16933" y="1612096"/>
                  <a:pt x="19050" y="1597279"/>
                </a:cubicBezTo>
                <a:cubicBezTo>
                  <a:pt x="16933" y="1510496"/>
                  <a:pt x="12700" y="1423738"/>
                  <a:pt x="12700" y="1336929"/>
                </a:cubicBezTo>
                <a:cubicBezTo>
                  <a:pt x="12700" y="1006722"/>
                  <a:pt x="12936" y="676479"/>
                  <a:pt x="19050" y="346329"/>
                </a:cubicBezTo>
                <a:cubicBezTo>
                  <a:pt x="19298" y="332944"/>
                  <a:pt x="27903" y="321051"/>
                  <a:pt x="31750" y="308229"/>
                </a:cubicBezTo>
                <a:cubicBezTo>
                  <a:pt x="34258" y="299870"/>
                  <a:pt x="35592" y="291188"/>
                  <a:pt x="38100" y="282829"/>
                </a:cubicBezTo>
                <a:cubicBezTo>
                  <a:pt x="41947" y="270007"/>
                  <a:pt x="46567" y="257429"/>
                  <a:pt x="50800" y="244729"/>
                </a:cubicBezTo>
                <a:cubicBezTo>
                  <a:pt x="52917" y="238379"/>
                  <a:pt x="55527" y="232173"/>
                  <a:pt x="57150" y="225679"/>
                </a:cubicBezTo>
                <a:cubicBezTo>
                  <a:pt x="59185" y="217541"/>
                  <a:pt x="65295" y="190339"/>
                  <a:pt x="69850" y="181229"/>
                </a:cubicBezTo>
                <a:cubicBezTo>
                  <a:pt x="73263" y="174403"/>
                  <a:pt x="79137" y="169005"/>
                  <a:pt x="82550" y="162179"/>
                </a:cubicBezTo>
                <a:cubicBezTo>
                  <a:pt x="98520" y="130239"/>
                  <a:pt x="74257" y="145072"/>
                  <a:pt x="114300" y="105029"/>
                </a:cubicBezTo>
                <a:cubicBezTo>
                  <a:pt x="156577" y="62752"/>
                  <a:pt x="111046" y="102604"/>
                  <a:pt x="152400" y="79629"/>
                </a:cubicBezTo>
                <a:cubicBezTo>
                  <a:pt x="165743" y="72216"/>
                  <a:pt x="177800" y="62696"/>
                  <a:pt x="190500" y="54229"/>
                </a:cubicBezTo>
                <a:cubicBezTo>
                  <a:pt x="196850" y="49996"/>
                  <a:pt x="202724" y="44942"/>
                  <a:pt x="209550" y="41529"/>
                </a:cubicBezTo>
                <a:lnTo>
                  <a:pt x="234950" y="28829"/>
                </a:lnTo>
                <a:cubicBezTo>
                  <a:pt x="268784" y="-21922"/>
                  <a:pt x="240018" y="9779"/>
                  <a:pt x="361950" y="977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任意多边形 45"/>
          <p:cNvSpPr/>
          <p:nvPr/>
        </p:nvSpPr>
        <p:spPr bwMode="auto">
          <a:xfrm>
            <a:off x="6840512" y="2609199"/>
            <a:ext cx="1011015" cy="1971929"/>
          </a:xfrm>
          <a:custGeom>
            <a:avLst/>
            <a:gdLst>
              <a:gd name="connsiteX0" fmla="*/ 12700 w 361950"/>
              <a:gd name="connsiteY0" fmla="*/ 1971929 h 1971929"/>
              <a:gd name="connsiteX1" fmla="*/ 6350 w 361950"/>
              <a:gd name="connsiteY1" fmla="*/ 1902079 h 1971929"/>
              <a:gd name="connsiteX2" fmla="*/ 0 w 361950"/>
              <a:gd name="connsiteY2" fmla="*/ 1883029 h 1971929"/>
              <a:gd name="connsiteX3" fmla="*/ 6350 w 361950"/>
              <a:gd name="connsiteY3" fmla="*/ 1667129 h 1971929"/>
              <a:gd name="connsiteX4" fmla="*/ 12700 w 361950"/>
              <a:gd name="connsiteY4" fmla="*/ 1641729 h 1971929"/>
              <a:gd name="connsiteX5" fmla="*/ 19050 w 361950"/>
              <a:gd name="connsiteY5" fmla="*/ 1597279 h 1971929"/>
              <a:gd name="connsiteX6" fmla="*/ 12700 w 361950"/>
              <a:gd name="connsiteY6" fmla="*/ 1336929 h 1971929"/>
              <a:gd name="connsiteX7" fmla="*/ 19050 w 361950"/>
              <a:gd name="connsiteY7" fmla="*/ 346329 h 1971929"/>
              <a:gd name="connsiteX8" fmla="*/ 31750 w 361950"/>
              <a:gd name="connsiteY8" fmla="*/ 308229 h 1971929"/>
              <a:gd name="connsiteX9" fmla="*/ 38100 w 361950"/>
              <a:gd name="connsiteY9" fmla="*/ 282829 h 1971929"/>
              <a:gd name="connsiteX10" fmla="*/ 50800 w 361950"/>
              <a:gd name="connsiteY10" fmla="*/ 244729 h 1971929"/>
              <a:gd name="connsiteX11" fmla="*/ 57150 w 361950"/>
              <a:gd name="connsiteY11" fmla="*/ 225679 h 1971929"/>
              <a:gd name="connsiteX12" fmla="*/ 69850 w 361950"/>
              <a:gd name="connsiteY12" fmla="*/ 181229 h 1971929"/>
              <a:gd name="connsiteX13" fmla="*/ 82550 w 361950"/>
              <a:gd name="connsiteY13" fmla="*/ 162179 h 1971929"/>
              <a:gd name="connsiteX14" fmla="*/ 114300 w 361950"/>
              <a:gd name="connsiteY14" fmla="*/ 105029 h 1971929"/>
              <a:gd name="connsiteX15" fmla="*/ 152400 w 361950"/>
              <a:gd name="connsiteY15" fmla="*/ 79629 h 1971929"/>
              <a:gd name="connsiteX16" fmla="*/ 190500 w 361950"/>
              <a:gd name="connsiteY16" fmla="*/ 54229 h 1971929"/>
              <a:gd name="connsiteX17" fmla="*/ 209550 w 361950"/>
              <a:gd name="connsiteY17" fmla="*/ 41529 h 1971929"/>
              <a:gd name="connsiteX18" fmla="*/ 234950 w 361950"/>
              <a:gd name="connsiteY18" fmla="*/ 28829 h 1971929"/>
              <a:gd name="connsiteX19" fmla="*/ 361950 w 361950"/>
              <a:gd name="connsiteY19" fmla="*/ 9779 h 19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950" h="1971929">
                <a:moveTo>
                  <a:pt x="12700" y="1971929"/>
                </a:moveTo>
                <a:cubicBezTo>
                  <a:pt x="10583" y="1948646"/>
                  <a:pt x="9656" y="1925223"/>
                  <a:pt x="6350" y="1902079"/>
                </a:cubicBezTo>
                <a:cubicBezTo>
                  <a:pt x="5403" y="1895453"/>
                  <a:pt x="0" y="1889722"/>
                  <a:pt x="0" y="1883029"/>
                </a:cubicBezTo>
                <a:cubicBezTo>
                  <a:pt x="0" y="1811031"/>
                  <a:pt x="2566" y="1739027"/>
                  <a:pt x="6350" y="1667129"/>
                </a:cubicBezTo>
                <a:cubicBezTo>
                  <a:pt x="6809" y="1658414"/>
                  <a:pt x="11139" y="1650315"/>
                  <a:pt x="12700" y="1641729"/>
                </a:cubicBezTo>
                <a:cubicBezTo>
                  <a:pt x="15377" y="1627003"/>
                  <a:pt x="16933" y="1612096"/>
                  <a:pt x="19050" y="1597279"/>
                </a:cubicBezTo>
                <a:cubicBezTo>
                  <a:pt x="16933" y="1510496"/>
                  <a:pt x="12700" y="1423738"/>
                  <a:pt x="12700" y="1336929"/>
                </a:cubicBezTo>
                <a:cubicBezTo>
                  <a:pt x="12700" y="1006722"/>
                  <a:pt x="12936" y="676479"/>
                  <a:pt x="19050" y="346329"/>
                </a:cubicBezTo>
                <a:cubicBezTo>
                  <a:pt x="19298" y="332944"/>
                  <a:pt x="27903" y="321051"/>
                  <a:pt x="31750" y="308229"/>
                </a:cubicBezTo>
                <a:cubicBezTo>
                  <a:pt x="34258" y="299870"/>
                  <a:pt x="35592" y="291188"/>
                  <a:pt x="38100" y="282829"/>
                </a:cubicBezTo>
                <a:cubicBezTo>
                  <a:pt x="41947" y="270007"/>
                  <a:pt x="46567" y="257429"/>
                  <a:pt x="50800" y="244729"/>
                </a:cubicBezTo>
                <a:cubicBezTo>
                  <a:pt x="52917" y="238379"/>
                  <a:pt x="55527" y="232173"/>
                  <a:pt x="57150" y="225679"/>
                </a:cubicBezTo>
                <a:cubicBezTo>
                  <a:pt x="59185" y="217541"/>
                  <a:pt x="65295" y="190339"/>
                  <a:pt x="69850" y="181229"/>
                </a:cubicBezTo>
                <a:cubicBezTo>
                  <a:pt x="73263" y="174403"/>
                  <a:pt x="79137" y="169005"/>
                  <a:pt x="82550" y="162179"/>
                </a:cubicBezTo>
                <a:cubicBezTo>
                  <a:pt x="98520" y="130239"/>
                  <a:pt x="74257" y="145072"/>
                  <a:pt x="114300" y="105029"/>
                </a:cubicBezTo>
                <a:cubicBezTo>
                  <a:pt x="156577" y="62752"/>
                  <a:pt x="111046" y="102604"/>
                  <a:pt x="152400" y="79629"/>
                </a:cubicBezTo>
                <a:cubicBezTo>
                  <a:pt x="165743" y="72216"/>
                  <a:pt x="177800" y="62696"/>
                  <a:pt x="190500" y="54229"/>
                </a:cubicBezTo>
                <a:cubicBezTo>
                  <a:pt x="196850" y="49996"/>
                  <a:pt x="202724" y="44942"/>
                  <a:pt x="209550" y="41529"/>
                </a:cubicBezTo>
                <a:lnTo>
                  <a:pt x="234950" y="28829"/>
                </a:lnTo>
                <a:cubicBezTo>
                  <a:pt x="268784" y="-21922"/>
                  <a:pt x="240018" y="9779"/>
                  <a:pt x="361950" y="977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/>
      <p:bldP spid="601091" grpId="1"/>
      <p:bldP spid="601096" grpId="0" animBg="1"/>
      <p:bldP spid="601097" grpId="0" animBg="1"/>
      <p:bldP spid="601098" grpId="0" animBg="1"/>
      <p:bldP spid="601099" grpId="0"/>
      <p:bldP spid="601103" grpId="0" animBg="1"/>
      <p:bldP spid="601104" grpId="0" animBg="1"/>
      <p:bldP spid="601105" grpId="0" animBg="1"/>
      <p:bldP spid="601106" grpId="0"/>
      <p:bldP spid="601108" grpId="0"/>
      <p:bldP spid="601109" grpId="0" animBg="1"/>
      <p:bldP spid="601110" grpId="0" animBg="1"/>
      <p:bldP spid="28" grpId="0" animBg="1"/>
      <p:bldP spid="45" grpId="0" animBg="1"/>
      <p:bldP spid="4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淘汰策略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淘汰策略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选择淘汰</a:t>
            </a:r>
            <a:r>
              <a:rPr lang="zh-CN" altLang="en-US" dirty="0" smtClean="0">
                <a:solidFill>
                  <a:schemeClr val="hlink"/>
                </a:solidFill>
              </a:rPr>
              <a:t>哪一页</a:t>
            </a:r>
            <a:r>
              <a:rPr lang="zh-CN" altLang="en-US" dirty="0" smtClean="0"/>
              <a:t>的规则称</a:t>
            </a:r>
            <a:r>
              <a:rPr lang="zh-CN" altLang="en-US" dirty="0" smtClean="0">
                <a:solidFill>
                  <a:srgbClr val="FF0000"/>
                </a:solidFill>
              </a:rPr>
              <a:t>淘汰策略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页面抖动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页面在内存和辅存间频繁交换的现象。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“抖动”会导致系统效率下降。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好的淘汰策略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具有较低的缺页率（高命中率）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页面抖动</a:t>
            </a:r>
            <a:r>
              <a:rPr lang="zh-CN" altLang="en-US" dirty="0" smtClean="0"/>
              <a:t>较少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7272338" y="836613"/>
            <a:ext cx="2547937" cy="5256212"/>
            <a:chOff x="4005" y="618"/>
            <a:chExt cx="1605" cy="3311"/>
          </a:xfrm>
        </p:grpSpPr>
        <p:grpSp>
          <p:nvGrpSpPr>
            <p:cNvPr id="123914" name="Group 5"/>
            <p:cNvGrpSpPr>
              <a:grpSpLocks/>
            </p:cNvGrpSpPr>
            <p:nvPr/>
          </p:nvGrpSpPr>
          <p:grpSpPr bwMode="auto">
            <a:xfrm>
              <a:off x="4005" y="754"/>
              <a:ext cx="1188" cy="3175"/>
              <a:chOff x="4005" y="754"/>
              <a:chExt cx="1188" cy="3175"/>
            </a:xfrm>
          </p:grpSpPr>
          <p:sp>
            <p:nvSpPr>
              <p:cNvPr id="123925" name="Rectangle 6"/>
              <p:cNvSpPr>
                <a:spLocks noChangeArrowheads="1"/>
              </p:cNvSpPr>
              <p:nvPr/>
            </p:nvSpPr>
            <p:spPr bwMode="auto">
              <a:xfrm>
                <a:off x="4005" y="361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26" name="Rectangle 7"/>
              <p:cNvSpPr>
                <a:spLocks noChangeArrowheads="1"/>
              </p:cNvSpPr>
              <p:nvPr/>
            </p:nvSpPr>
            <p:spPr bwMode="auto">
              <a:xfrm>
                <a:off x="4005" y="329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27" name="Rectangle 8"/>
              <p:cNvSpPr>
                <a:spLocks noChangeArrowheads="1"/>
              </p:cNvSpPr>
              <p:nvPr/>
            </p:nvSpPr>
            <p:spPr bwMode="auto">
              <a:xfrm>
                <a:off x="4005" y="297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28" name="Rectangle 9"/>
              <p:cNvSpPr>
                <a:spLocks noChangeArrowheads="1"/>
              </p:cNvSpPr>
              <p:nvPr/>
            </p:nvSpPr>
            <p:spPr bwMode="auto">
              <a:xfrm>
                <a:off x="4005" y="265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29" name="Rectangle 10"/>
              <p:cNvSpPr>
                <a:spLocks noChangeArrowheads="1"/>
              </p:cNvSpPr>
              <p:nvPr/>
            </p:nvSpPr>
            <p:spPr bwMode="auto">
              <a:xfrm>
                <a:off x="4005" y="234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0" name="Rectangle 11"/>
              <p:cNvSpPr>
                <a:spLocks noChangeArrowheads="1"/>
              </p:cNvSpPr>
              <p:nvPr/>
            </p:nvSpPr>
            <p:spPr bwMode="auto">
              <a:xfrm>
                <a:off x="4005" y="202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1" name="Rectangle 12"/>
              <p:cNvSpPr>
                <a:spLocks noChangeArrowheads="1"/>
              </p:cNvSpPr>
              <p:nvPr/>
            </p:nvSpPr>
            <p:spPr bwMode="auto">
              <a:xfrm>
                <a:off x="4005" y="170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2" name="Rectangle 13"/>
              <p:cNvSpPr>
                <a:spLocks noChangeArrowheads="1"/>
              </p:cNvSpPr>
              <p:nvPr/>
            </p:nvSpPr>
            <p:spPr bwMode="auto">
              <a:xfrm>
                <a:off x="4005" y="138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3" name="Rectangle 14"/>
              <p:cNvSpPr>
                <a:spLocks noChangeArrowheads="1"/>
              </p:cNvSpPr>
              <p:nvPr/>
            </p:nvSpPr>
            <p:spPr bwMode="auto">
              <a:xfrm>
                <a:off x="4005" y="107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4" name="Rectangle 15"/>
              <p:cNvSpPr>
                <a:spLocks noChangeArrowheads="1"/>
              </p:cNvSpPr>
              <p:nvPr/>
            </p:nvSpPr>
            <p:spPr bwMode="auto">
              <a:xfrm>
                <a:off x="4005" y="75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3935" name="Line 16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6" name="Line 17"/>
              <p:cNvSpPr>
                <a:spLocks noChangeShapeType="1"/>
              </p:cNvSpPr>
              <p:nvPr/>
            </p:nvSpPr>
            <p:spPr bwMode="auto">
              <a:xfrm>
                <a:off x="4005" y="107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7" name="Line 18"/>
              <p:cNvSpPr>
                <a:spLocks noChangeShapeType="1"/>
              </p:cNvSpPr>
              <p:nvPr/>
            </p:nvSpPr>
            <p:spPr bwMode="auto">
              <a:xfrm>
                <a:off x="4005" y="138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8" name="Line 19"/>
              <p:cNvSpPr>
                <a:spLocks noChangeShapeType="1"/>
              </p:cNvSpPr>
              <p:nvPr/>
            </p:nvSpPr>
            <p:spPr bwMode="auto">
              <a:xfrm>
                <a:off x="4005" y="170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9" name="Line 20"/>
              <p:cNvSpPr>
                <a:spLocks noChangeShapeType="1"/>
              </p:cNvSpPr>
              <p:nvPr/>
            </p:nvSpPr>
            <p:spPr bwMode="auto">
              <a:xfrm>
                <a:off x="4005" y="202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0" name="Line 21"/>
              <p:cNvSpPr>
                <a:spLocks noChangeShapeType="1"/>
              </p:cNvSpPr>
              <p:nvPr/>
            </p:nvSpPr>
            <p:spPr bwMode="auto">
              <a:xfrm>
                <a:off x="4005" y="234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1" name="Line 22"/>
              <p:cNvSpPr>
                <a:spLocks noChangeShapeType="1"/>
              </p:cNvSpPr>
              <p:nvPr/>
            </p:nvSpPr>
            <p:spPr bwMode="auto">
              <a:xfrm>
                <a:off x="4005" y="265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2" name="Line 23"/>
              <p:cNvSpPr>
                <a:spLocks noChangeShapeType="1"/>
              </p:cNvSpPr>
              <p:nvPr/>
            </p:nvSpPr>
            <p:spPr bwMode="auto">
              <a:xfrm>
                <a:off x="4005" y="297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3" name="Line 24"/>
              <p:cNvSpPr>
                <a:spLocks noChangeShapeType="1"/>
              </p:cNvSpPr>
              <p:nvPr/>
            </p:nvSpPr>
            <p:spPr bwMode="auto">
              <a:xfrm>
                <a:off x="4005" y="329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4" name="Line 25"/>
              <p:cNvSpPr>
                <a:spLocks noChangeShapeType="1"/>
              </p:cNvSpPr>
              <p:nvPr/>
            </p:nvSpPr>
            <p:spPr bwMode="auto">
              <a:xfrm>
                <a:off x="4005" y="361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5" name="Line 26"/>
              <p:cNvSpPr>
                <a:spLocks noChangeShapeType="1"/>
              </p:cNvSpPr>
              <p:nvPr/>
            </p:nvSpPr>
            <p:spPr bwMode="auto">
              <a:xfrm>
                <a:off x="4005" y="3929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6" name="Line 27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47" name="Line 28"/>
              <p:cNvSpPr>
                <a:spLocks noChangeShapeType="1"/>
              </p:cNvSpPr>
              <p:nvPr/>
            </p:nvSpPr>
            <p:spPr bwMode="auto">
              <a:xfrm>
                <a:off x="5193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915" name="Text Box 29"/>
            <p:cNvSpPr txBox="1">
              <a:spLocks noChangeArrowheads="1"/>
            </p:cNvSpPr>
            <p:nvPr/>
          </p:nvSpPr>
          <p:spPr bwMode="auto">
            <a:xfrm>
              <a:off x="5148" y="61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0KB</a:t>
              </a:r>
            </a:p>
          </p:txBody>
        </p:sp>
        <p:sp>
          <p:nvSpPr>
            <p:cNvPr id="123916" name="Text Box 30"/>
            <p:cNvSpPr txBox="1">
              <a:spLocks noChangeArrowheads="1"/>
            </p:cNvSpPr>
            <p:nvPr/>
          </p:nvSpPr>
          <p:spPr bwMode="auto">
            <a:xfrm>
              <a:off x="5148" y="935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1KB</a:t>
              </a:r>
            </a:p>
          </p:txBody>
        </p:sp>
        <p:sp>
          <p:nvSpPr>
            <p:cNvPr id="123917" name="Text Box 31"/>
            <p:cNvSpPr txBox="1">
              <a:spLocks noChangeArrowheads="1"/>
            </p:cNvSpPr>
            <p:nvPr/>
          </p:nvSpPr>
          <p:spPr bwMode="auto">
            <a:xfrm>
              <a:off x="5148" y="1253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2KB</a:t>
              </a:r>
            </a:p>
          </p:txBody>
        </p:sp>
        <p:sp>
          <p:nvSpPr>
            <p:cNvPr id="123918" name="Text Box 32"/>
            <p:cNvSpPr txBox="1">
              <a:spLocks noChangeArrowheads="1"/>
            </p:cNvSpPr>
            <p:nvPr/>
          </p:nvSpPr>
          <p:spPr bwMode="auto">
            <a:xfrm>
              <a:off x="5156" y="1569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3KB</a:t>
              </a:r>
            </a:p>
          </p:txBody>
        </p:sp>
        <p:sp>
          <p:nvSpPr>
            <p:cNvPr id="123919" name="Text Box 33"/>
            <p:cNvSpPr txBox="1">
              <a:spLocks noChangeArrowheads="1"/>
            </p:cNvSpPr>
            <p:nvPr/>
          </p:nvSpPr>
          <p:spPr bwMode="auto">
            <a:xfrm>
              <a:off x="5156" y="1886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4KB</a:t>
              </a:r>
            </a:p>
          </p:txBody>
        </p:sp>
        <p:sp>
          <p:nvSpPr>
            <p:cNvPr id="123920" name="Text Box 34"/>
            <p:cNvSpPr txBox="1">
              <a:spLocks noChangeArrowheads="1"/>
            </p:cNvSpPr>
            <p:nvPr/>
          </p:nvSpPr>
          <p:spPr bwMode="auto">
            <a:xfrm>
              <a:off x="5156" y="2204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5KB</a:t>
              </a:r>
            </a:p>
          </p:txBody>
        </p:sp>
        <p:sp>
          <p:nvSpPr>
            <p:cNvPr id="123921" name="Text Box 35"/>
            <p:cNvSpPr txBox="1">
              <a:spLocks noChangeArrowheads="1"/>
            </p:cNvSpPr>
            <p:nvPr/>
          </p:nvSpPr>
          <p:spPr bwMode="auto">
            <a:xfrm>
              <a:off x="5148" y="2547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6KB</a:t>
              </a:r>
            </a:p>
          </p:txBody>
        </p:sp>
        <p:sp>
          <p:nvSpPr>
            <p:cNvPr id="123922" name="Text Box 36"/>
            <p:cNvSpPr txBox="1">
              <a:spLocks noChangeArrowheads="1"/>
            </p:cNvSpPr>
            <p:nvPr/>
          </p:nvSpPr>
          <p:spPr bwMode="auto">
            <a:xfrm>
              <a:off x="5148" y="2864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7KB</a:t>
              </a:r>
            </a:p>
          </p:txBody>
        </p:sp>
        <p:sp>
          <p:nvSpPr>
            <p:cNvPr id="123923" name="Text Box 37"/>
            <p:cNvSpPr txBox="1">
              <a:spLocks noChangeArrowheads="1"/>
            </p:cNvSpPr>
            <p:nvPr/>
          </p:nvSpPr>
          <p:spPr bwMode="auto">
            <a:xfrm>
              <a:off x="5148" y="3182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8KB</a:t>
              </a:r>
            </a:p>
          </p:txBody>
        </p:sp>
        <p:sp>
          <p:nvSpPr>
            <p:cNvPr id="123924" name="Text Box 38"/>
            <p:cNvSpPr txBox="1">
              <a:spLocks noChangeArrowheads="1"/>
            </p:cNvSpPr>
            <p:nvPr/>
          </p:nvSpPr>
          <p:spPr bwMode="auto">
            <a:xfrm>
              <a:off x="5156" y="349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9KB</a:t>
              </a:r>
            </a:p>
          </p:txBody>
        </p:sp>
      </p:grpSp>
      <p:sp>
        <p:nvSpPr>
          <p:cNvPr id="655399" name="Rectangle 39"/>
          <p:cNvSpPr>
            <a:spLocks noChangeArrowheads="1"/>
          </p:cNvSpPr>
          <p:nvPr/>
        </p:nvSpPr>
        <p:spPr bwMode="auto">
          <a:xfrm>
            <a:off x="7273925" y="2563813"/>
            <a:ext cx="1871663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55400" name="Rectangle 40"/>
          <p:cNvSpPr>
            <a:spLocks noChangeArrowheads="1"/>
          </p:cNvSpPr>
          <p:nvPr/>
        </p:nvSpPr>
        <p:spPr bwMode="auto">
          <a:xfrm>
            <a:off x="7286625" y="4076700"/>
            <a:ext cx="1871663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55401" name="Rectangle 41"/>
          <p:cNvSpPr>
            <a:spLocks noChangeArrowheads="1"/>
          </p:cNvSpPr>
          <p:nvPr/>
        </p:nvSpPr>
        <p:spPr bwMode="auto">
          <a:xfrm>
            <a:off x="7272338" y="3068638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55402" name="Rectangle 42"/>
          <p:cNvSpPr>
            <a:spLocks noChangeArrowheads="1"/>
          </p:cNvSpPr>
          <p:nvPr/>
        </p:nvSpPr>
        <p:spPr bwMode="auto">
          <a:xfrm>
            <a:off x="7288213" y="1554163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655403" name="Rectangle 43"/>
          <p:cNvSpPr>
            <a:spLocks noChangeArrowheads="1"/>
          </p:cNvSpPr>
          <p:nvPr/>
        </p:nvSpPr>
        <p:spPr bwMode="auto">
          <a:xfrm>
            <a:off x="7288213" y="5086350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655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655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655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655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hold"/>
                                        <p:tgtEl>
                                          <p:spTgt spid="655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hold"/>
                                        <p:tgtEl>
                                          <p:spTgt spid="655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655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655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655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655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655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655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hold"/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hold"/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655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655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655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655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9" grpId="0" animBg="1"/>
      <p:bldP spid="655400" grpId="0" animBg="1"/>
      <p:bldP spid="655401" grpId="0" animBg="1"/>
      <p:bldP spid="655402" grpId="0" animBg="1"/>
      <p:bldP spid="65540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常用的淘汰算法</a:t>
            </a:r>
          </a:p>
          <a:p>
            <a:pPr lvl="1" eaLnBrk="1" hangingPunct="1"/>
            <a:r>
              <a:rPr lang="zh-CN" altLang="en-US" dirty="0" smtClean="0"/>
              <a:t>最佳算法（</a:t>
            </a:r>
            <a:r>
              <a:rPr lang="en-US" altLang="zh-CN" dirty="0" smtClean="0"/>
              <a:t>OPT</a:t>
            </a:r>
            <a:r>
              <a:rPr lang="zh-CN" altLang="en-US" dirty="0" smtClean="0"/>
              <a:t>算法）</a:t>
            </a:r>
          </a:p>
          <a:p>
            <a:pPr lvl="1" eaLnBrk="1" hangingPunct="1"/>
            <a:r>
              <a:rPr lang="zh-CN" altLang="en-US" dirty="0" smtClean="0"/>
              <a:t>先进先出淘汰算法（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算法）</a:t>
            </a:r>
          </a:p>
          <a:p>
            <a:pPr lvl="1" eaLnBrk="1" hangingPunct="1"/>
            <a:r>
              <a:rPr lang="zh-CN" altLang="en-US" dirty="0" smtClean="0"/>
              <a:t>最久未使用淘汰算法（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算法）</a:t>
            </a:r>
          </a:p>
          <a:p>
            <a:pPr lvl="1" eaLnBrk="1" hangingPunct="1"/>
            <a:r>
              <a:rPr lang="zh-CN" altLang="en-US" dirty="0" smtClean="0"/>
              <a:t>最不经常使用（</a:t>
            </a:r>
            <a:r>
              <a:rPr lang="en-US" altLang="zh-CN" dirty="0" smtClean="0"/>
              <a:t>LFU</a:t>
            </a:r>
            <a:r>
              <a:rPr lang="zh-CN" altLang="en-US" dirty="0" smtClean="0"/>
              <a:t>）算法</a:t>
            </a: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7488238" y="692150"/>
            <a:ext cx="2547937" cy="5256213"/>
            <a:chOff x="4005" y="618"/>
            <a:chExt cx="1605" cy="3311"/>
          </a:xfrm>
        </p:grpSpPr>
        <p:grpSp>
          <p:nvGrpSpPr>
            <p:cNvPr id="124938" name="Group 5"/>
            <p:cNvGrpSpPr>
              <a:grpSpLocks/>
            </p:cNvGrpSpPr>
            <p:nvPr/>
          </p:nvGrpSpPr>
          <p:grpSpPr bwMode="auto">
            <a:xfrm>
              <a:off x="4005" y="754"/>
              <a:ext cx="1188" cy="3175"/>
              <a:chOff x="4005" y="754"/>
              <a:chExt cx="1188" cy="3175"/>
            </a:xfrm>
          </p:grpSpPr>
          <p:sp>
            <p:nvSpPr>
              <p:cNvPr id="124949" name="Rectangle 6"/>
              <p:cNvSpPr>
                <a:spLocks noChangeArrowheads="1"/>
              </p:cNvSpPr>
              <p:nvPr/>
            </p:nvSpPr>
            <p:spPr bwMode="auto">
              <a:xfrm>
                <a:off x="4005" y="361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0" name="Rectangle 7"/>
              <p:cNvSpPr>
                <a:spLocks noChangeArrowheads="1"/>
              </p:cNvSpPr>
              <p:nvPr/>
            </p:nvSpPr>
            <p:spPr bwMode="auto">
              <a:xfrm>
                <a:off x="4005" y="329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1" name="Rectangle 8"/>
              <p:cNvSpPr>
                <a:spLocks noChangeArrowheads="1"/>
              </p:cNvSpPr>
              <p:nvPr/>
            </p:nvSpPr>
            <p:spPr bwMode="auto">
              <a:xfrm>
                <a:off x="4005" y="297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2" name="Rectangle 9"/>
              <p:cNvSpPr>
                <a:spLocks noChangeArrowheads="1"/>
              </p:cNvSpPr>
              <p:nvPr/>
            </p:nvSpPr>
            <p:spPr bwMode="auto">
              <a:xfrm>
                <a:off x="4005" y="265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3" name="Rectangle 10"/>
              <p:cNvSpPr>
                <a:spLocks noChangeArrowheads="1"/>
              </p:cNvSpPr>
              <p:nvPr/>
            </p:nvSpPr>
            <p:spPr bwMode="auto">
              <a:xfrm>
                <a:off x="4005" y="234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4" name="Rectangle 11"/>
              <p:cNvSpPr>
                <a:spLocks noChangeArrowheads="1"/>
              </p:cNvSpPr>
              <p:nvPr/>
            </p:nvSpPr>
            <p:spPr bwMode="auto">
              <a:xfrm>
                <a:off x="4005" y="202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5" name="Rectangle 12"/>
              <p:cNvSpPr>
                <a:spLocks noChangeArrowheads="1"/>
              </p:cNvSpPr>
              <p:nvPr/>
            </p:nvSpPr>
            <p:spPr bwMode="auto">
              <a:xfrm>
                <a:off x="4005" y="1707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6" name="Rectangle 13"/>
              <p:cNvSpPr>
                <a:spLocks noChangeArrowheads="1"/>
              </p:cNvSpPr>
              <p:nvPr/>
            </p:nvSpPr>
            <p:spPr bwMode="auto">
              <a:xfrm>
                <a:off x="4005" y="1389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7" name="Rectangle 14"/>
              <p:cNvSpPr>
                <a:spLocks noChangeArrowheads="1"/>
              </p:cNvSpPr>
              <p:nvPr/>
            </p:nvSpPr>
            <p:spPr bwMode="auto">
              <a:xfrm>
                <a:off x="4005" y="1072"/>
                <a:ext cx="1188" cy="3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8" name="Rectangle 15"/>
              <p:cNvSpPr>
                <a:spLocks noChangeArrowheads="1"/>
              </p:cNvSpPr>
              <p:nvPr/>
            </p:nvSpPr>
            <p:spPr bwMode="auto">
              <a:xfrm>
                <a:off x="4005" y="754"/>
                <a:ext cx="118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en-US" sz="2400" b="1"/>
              </a:p>
            </p:txBody>
          </p:sp>
          <p:sp>
            <p:nvSpPr>
              <p:cNvPr id="124959" name="Line 16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0" name="Line 17"/>
              <p:cNvSpPr>
                <a:spLocks noChangeShapeType="1"/>
              </p:cNvSpPr>
              <p:nvPr/>
            </p:nvSpPr>
            <p:spPr bwMode="auto">
              <a:xfrm>
                <a:off x="4005" y="107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1" name="Line 18"/>
              <p:cNvSpPr>
                <a:spLocks noChangeShapeType="1"/>
              </p:cNvSpPr>
              <p:nvPr/>
            </p:nvSpPr>
            <p:spPr bwMode="auto">
              <a:xfrm>
                <a:off x="4005" y="138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2" name="Line 19"/>
              <p:cNvSpPr>
                <a:spLocks noChangeShapeType="1"/>
              </p:cNvSpPr>
              <p:nvPr/>
            </p:nvSpPr>
            <p:spPr bwMode="auto">
              <a:xfrm>
                <a:off x="4005" y="170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3" name="Line 20"/>
              <p:cNvSpPr>
                <a:spLocks noChangeShapeType="1"/>
              </p:cNvSpPr>
              <p:nvPr/>
            </p:nvSpPr>
            <p:spPr bwMode="auto">
              <a:xfrm>
                <a:off x="4005" y="202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4" name="Line 21"/>
              <p:cNvSpPr>
                <a:spLocks noChangeShapeType="1"/>
              </p:cNvSpPr>
              <p:nvPr/>
            </p:nvSpPr>
            <p:spPr bwMode="auto">
              <a:xfrm>
                <a:off x="4005" y="234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5" name="Line 22"/>
              <p:cNvSpPr>
                <a:spLocks noChangeShapeType="1"/>
              </p:cNvSpPr>
              <p:nvPr/>
            </p:nvSpPr>
            <p:spPr bwMode="auto">
              <a:xfrm>
                <a:off x="4005" y="2659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6" name="Line 23"/>
              <p:cNvSpPr>
                <a:spLocks noChangeShapeType="1"/>
              </p:cNvSpPr>
              <p:nvPr/>
            </p:nvSpPr>
            <p:spPr bwMode="auto">
              <a:xfrm>
                <a:off x="4005" y="2977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7" name="Line 24"/>
              <p:cNvSpPr>
                <a:spLocks noChangeShapeType="1"/>
              </p:cNvSpPr>
              <p:nvPr/>
            </p:nvSpPr>
            <p:spPr bwMode="auto">
              <a:xfrm>
                <a:off x="4005" y="3294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8" name="Line 25"/>
              <p:cNvSpPr>
                <a:spLocks noChangeShapeType="1"/>
              </p:cNvSpPr>
              <p:nvPr/>
            </p:nvSpPr>
            <p:spPr bwMode="auto">
              <a:xfrm>
                <a:off x="4005" y="3612"/>
                <a:ext cx="11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9" name="Line 26"/>
              <p:cNvSpPr>
                <a:spLocks noChangeShapeType="1"/>
              </p:cNvSpPr>
              <p:nvPr/>
            </p:nvSpPr>
            <p:spPr bwMode="auto">
              <a:xfrm>
                <a:off x="4005" y="3929"/>
                <a:ext cx="1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70" name="Line 27"/>
              <p:cNvSpPr>
                <a:spLocks noChangeShapeType="1"/>
              </p:cNvSpPr>
              <p:nvPr/>
            </p:nvSpPr>
            <p:spPr bwMode="auto">
              <a:xfrm>
                <a:off x="4005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71" name="Line 28"/>
              <p:cNvSpPr>
                <a:spLocks noChangeShapeType="1"/>
              </p:cNvSpPr>
              <p:nvPr/>
            </p:nvSpPr>
            <p:spPr bwMode="auto">
              <a:xfrm>
                <a:off x="5193" y="754"/>
                <a:ext cx="0" cy="31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939" name="Text Box 29"/>
            <p:cNvSpPr txBox="1">
              <a:spLocks noChangeArrowheads="1"/>
            </p:cNvSpPr>
            <p:nvPr/>
          </p:nvSpPr>
          <p:spPr bwMode="auto">
            <a:xfrm>
              <a:off x="5148" y="61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0KB</a:t>
              </a:r>
            </a:p>
          </p:txBody>
        </p:sp>
        <p:sp>
          <p:nvSpPr>
            <p:cNvPr id="124940" name="Text Box 30"/>
            <p:cNvSpPr txBox="1">
              <a:spLocks noChangeArrowheads="1"/>
            </p:cNvSpPr>
            <p:nvPr/>
          </p:nvSpPr>
          <p:spPr bwMode="auto">
            <a:xfrm>
              <a:off x="5148" y="935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1KB</a:t>
              </a:r>
            </a:p>
          </p:txBody>
        </p:sp>
        <p:sp>
          <p:nvSpPr>
            <p:cNvPr id="124941" name="Text Box 31"/>
            <p:cNvSpPr txBox="1">
              <a:spLocks noChangeArrowheads="1"/>
            </p:cNvSpPr>
            <p:nvPr/>
          </p:nvSpPr>
          <p:spPr bwMode="auto">
            <a:xfrm>
              <a:off x="5148" y="1253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2KB</a:t>
              </a:r>
            </a:p>
          </p:txBody>
        </p:sp>
        <p:sp>
          <p:nvSpPr>
            <p:cNvPr id="124942" name="Text Box 32"/>
            <p:cNvSpPr txBox="1">
              <a:spLocks noChangeArrowheads="1"/>
            </p:cNvSpPr>
            <p:nvPr/>
          </p:nvSpPr>
          <p:spPr bwMode="auto">
            <a:xfrm>
              <a:off x="5156" y="1569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3KB</a:t>
              </a:r>
            </a:p>
          </p:txBody>
        </p:sp>
        <p:sp>
          <p:nvSpPr>
            <p:cNvPr id="124943" name="Text Box 33"/>
            <p:cNvSpPr txBox="1">
              <a:spLocks noChangeArrowheads="1"/>
            </p:cNvSpPr>
            <p:nvPr/>
          </p:nvSpPr>
          <p:spPr bwMode="auto">
            <a:xfrm>
              <a:off x="5156" y="1886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4KB</a:t>
              </a:r>
            </a:p>
          </p:txBody>
        </p:sp>
        <p:sp>
          <p:nvSpPr>
            <p:cNvPr id="124944" name="Text Box 34"/>
            <p:cNvSpPr txBox="1">
              <a:spLocks noChangeArrowheads="1"/>
            </p:cNvSpPr>
            <p:nvPr/>
          </p:nvSpPr>
          <p:spPr bwMode="auto">
            <a:xfrm>
              <a:off x="5156" y="2204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5KB</a:t>
              </a:r>
            </a:p>
          </p:txBody>
        </p:sp>
        <p:sp>
          <p:nvSpPr>
            <p:cNvPr id="124945" name="Text Box 35"/>
            <p:cNvSpPr txBox="1">
              <a:spLocks noChangeArrowheads="1"/>
            </p:cNvSpPr>
            <p:nvPr/>
          </p:nvSpPr>
          <p:spPr bwMode="auto">
            <a:xfrm>
              <a:off x="5148" y="2547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6KB</a:t>
              </a:r>
            </a:p>
          </p:txBody>
        </p:sp>
        <p:sp>
          <p:nvSpPr>
            <p:cNvPr id="124946" name="Text Box 36"/>
            <p:cNvSpPr txBox="1">
              <a:spLocks noChangeArrowheads="1"/>
            </p:cNvSpPr>
            <p:nvPr/>
          </p:nvSpPr>
          <p:spPr bwMode="auto">
            <a:xfrm>
              <a:off x="5148" y="2864"/>
              <a:ext cx="45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7KB</a:t>
              </a:r>
            </a:p>
          </p:txBody>
        </p:sp>
        <p:sp>
          <p:nvSpPr>
            <p:cNvPr id="124947" name="Text Box 37"/>
            <p:cNvSpPr txBox="1">
              <a:spLocks noChangeArrowheads="1"/>
            </p:cNvSpPr>
            <p:nvPr/>
          </p:nvSpPr>
          <p:spPr bwMode="auto">
            <a:xfrm>
              <a:off x="5148" y="3182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8KB</a:t>
              </a:r>
            </a:p>
          </p:txBody>
        </p:sp>
        <p:sp>
          <p:nvSpPr>
            <p:cNvPr id="124948" name="Text Box 38"/>
            <p:cNvSpPr txBox="1">
              <a:spLocks noChangeArrowheads="1"/>
            </p:cNvSpPr>
            <p:nvPr/>
          </p:nvSpPr>
          <p:spPr bwMode="auto">
            <a:xfrm>
              <a:off x="5156" y="3498"/>
              <a:ext cx="4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9KB</a:t>
              </a:r>
            </a:p>
          </p:txBody>
        </p:sp>
      </p:grpSp>
      <p:sp>
        <p:nvSpPr>
          <p:cNvPr id="657447" name="Rectangle 39"/>
          <p:cNvSpPr>
            <a:spLocks noChangeArrowheads="1"/>
          </p:cNvSpPr>
          <p:nvPr/>
        </p:nvSpPr>
        <p:spPr bwMode="auto">
          <a:xfrm>
            <a:off x="7489825" y="2419350"/>
            <a:ext cx="1871663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24934" name="Rectangle 40"/>
          <p:cNvSpPr>
            <a:spLocks noChangeArrowheads="1"/>
          </p:cNvSpPr>
          <p:nvPr/>
        </p:nvSpPr>
        <p:spPr bwMode="auto">
          <a:xfrm>
            <a:off x="7502525" y="3932238"/>
            <a:ext cx="1871663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24935" name="Rectangle 41"/>
          <p:cNvSpPr>
            <a:spLocks noChangeArrowheads="1"/>
          </p:cNvSpPr>
          <p:nvPr/>
        </p:nvSpPr>
        <p:spPr bwMode="auto">
          <a:xfrm>
            <a:off x="7488238" y="2924175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24936" name="Rectangle 42"/>
          <p:cNvSpPr>
            <a:spLocks noChangeArrowheads="1"/>
          </p:cNvSpPr>
          <p:nvPr/>
        </p:nvSpPr>
        <p:spPr bwMode="auto">
          <a:xfrm>
            <a:off x="7504113" y="1409700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24937" name="Rectangle 43"/>
          <p:cNvSpPr>
            <a:spLocks noChangeArrowheads="1"/>
          </p:cNvSpPr>
          <p:nvPr/>
        </p:nvSpPr>
        <p:spPr bwMode="auto">
          <a:xfrm>
            <a:off x="7504113" y="4941888"/>
            <a:ext cx="1871662" cy="504825"/>
          </a:xfrm>
          <a:prstGeom prst="rect">
            <a:avLst/>
          </a:prstGeom>
          <a:solidFill>
            <a:srgbClr val="95A3E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57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57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57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423275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最佳算法（</a:t>
            </a:r>
            <a:r>
              <a:rPr lang="en-US" altLang="zh-CN" smtClean="0"/>
              <a:t>OPT</a:t>
            </a:r>
            <a:r>
              <a:rPr lang="zh-CN" altLang="en-US" smtClean="0"/>
              <a:t>算法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Opt</a:t>
            </a:r>
            <a:r>
              <a:rPr lang="en-US" altLang="zh-CN" smtClean="0"/>
              <a:t>imal</a:t>
            </a:r>
            <a:r>
              <a:rPr lang="zh-CN" altLang="en-US" smtClean="0"/>
              <a:t>）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思想</a:t>
            </a:r>
          </a:p>
          <a:p>
            <a:pPr lvl="1" eaLnBrk="1" hangingPunct="1"/>
            <a:r>
              <a:rPr lang="zh-CN" altLang="en-US" sz="2400" smtClean="0"/>
              <a:t>淘汰以后</a:t>
            </a:r>
            <a:r>
              <a:rPr lang="zh-CN" altLang="en-US" sz="2400" smtClean="0">
                <a:solidFill>
                  <a:srgbClr val="0000FF"/>
                </a:solidFill>
              </a:rPr>
              <a:t>不再需要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0000FF"/>
                </a:solidFill>
              </a:rPr>
              <a:t>最远的将来</a:t>
            </a:r>
            <a:r>
              <a:rPr lang="zh-CN" altLang="en-US" sz="2400" smtClean="0"/>
              <a:t>才会用到的页面。</a:t>
            </a:r>
          </a:p>
          <a:p>
            <a:pPr eaLnBrk="1" hangingPunct="1"/>
            <a:r>
              <a:rPr lang="zh-CN" altLang="en-US" sz="2400" smtClean="0"/>
              <a:t>例子</a:t>
            </a:r>
          </a:p>
          <a:p>
            <a:pPr lvl="1" eaLnBrk="1" hangingPunct="1"/>
            <a:r>
              <a:rPr lang="zh-CN" altLang="en-US" sz="2400" smtClean="0"/>
              <a:t>分配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个页框</a:t>
            </a:r>
            <a:r>
              <a:rPr lang="zh-CN" altLang="en-US" sz="2400" smtClean="0"/>
              <a:t>。页面序列：</a:t>
            </a:r>
            <a:r>
              <a:rPr lang="en-US" altLang="zh-CN" sz="2400" smtClean="0"/>
              <a:t>A,B,C,D,A,B,E,A,B,C,D,E</a:t>
            </a:r>
            <a:r>
              <a:rPr lang="zh-CN" altLang="en-US" sz="2400" smtClean="0"/>
              <a:t>。分析其按照</a:t>
            </a:r>
            <a:r>
              <a:rPr lang="en-US" altLang="zh-CN" sz="2400" smtClean="0"/>
              <a:t>OPT</a:t>
            </a:r>
            <a:r>
              <a:rPr lang="zh-CN" altLang="en-US" sz="2400" smtClean="0"/>
              <a:t>算法淘汰页面的</a:t>
            </a:r>
            <a:r>
              <a:rPr lang="zh-CN" altLang="en-US" sz="2400" smtClean="0">
                <a:solidFill>
                  <a:srgbClr val="FF0000"/>
                </a:solidFill>
              </a:rPr>
              <a:t>缺页</a:t>
            </a:r>
            <a:r>
              <a:rPr lang="zh-CN" altLang="en-US" sz="2400" smtClean="0"/>
              <a:t>情况。</a:t>
            </a:r>
          </a:p>
        </p:txBody>
      </p:sp>
      <p:graphicFrame>
        <p:nvGraphicFramePr>
          <p:cNvPr id="658436" name="Group 4"/>
          <p:cNvGraphicFramePr>
            <a:graphicFrameLocks noGrp="1"/>
          </p:cNvGraphicFramePr>
          <p:nvPr/>
        </p:nvGraphicFramePr>
        <p:xfrm>
          <a:off x="1368425" y="3008313"/>
          <a:ext cx="7561263" cy="2581276"/>
        </p:xfrm>
        <a:graphic>
          <a:graphicData uri="http://schemas.openxmlformats.org/drawingml/2006/table">
            <a:tbl>
              <a:tblPr/>
              <a:tblGrid>
                <a:gridCol w="579438"/>
                <a:gridCol w="585787"/>
                <a:gridCol w="579438"/>
                <a:gridCol w="582612"/>
                <a:gridCol w="582613"/>
                <a:gridCol w="579437"/>
                <a:gridCol w="582613"/>
                <a:gridCol w="579437"/>
                <a:gridCol w="582613"/>
                <a:gridCol w="582612"/>
                <a:gridCol w="579438"/>
                <a:gridCol w="585787"/>
                <a:gridCol w="5794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8522" name="Text Box 90"/>
          <p:cNvSpPr txBox="1">
            <a:spLocks noChangeArrowheads="1"/>
          </p:cNvSpPr>
          <p:nvPr/>
        </p:nvSpPr>
        <p:spPr bwMode="auto">
          <a:xfrm>
            <a:off x="1957388" y="3538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23" name="Text Box 91"/>
          <p:cNvSpPr txBox="1">
            <a:spLocks noChangeArrowheads="1"/>
          </p:cNvSpPr>
          <p:nvPr/>
        </p:nvSpPr>
        <p:spPr bwMode="auto">
          <a:xfrm>
            <a:off x="2533650" y="3538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24" name="Text Box 92"/>
          <p:cNvSpPr txBox="1">
            <a:spLocks noChangeArrowheads="1"/>
          </p:cNvSpPr>
          <p:nvPr/>
        </p:nvSpPr>
        <p:spPr bwMode="auto">
          <a:xfrm>
            <a:off x="2533650" y="4041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25" name="Text Box 93"/>
          <p:cNvSpPr txBox="1">
            <a:spLocks noChangeArrowheads="1"/>
          </p:cNvSpPr>
          <p:nvPr/>
        </p:nvSpPr>
        <p:spPr bwMode="auto">
          <a:xfrm>
            <a:off x="3117850" y="3538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26" name="Text Box 94"/>
          <p:cNvSpPr txBox="1">
            <a:spLocks noChangeArrowheads="1"/>
          </p:cNvSpPr>
          <p:nvPr/>
        </p:nvSpPr>
        <p:spPr bwMode="auto">
          <a:xfrm>
            <a:off x="3117850" y="4041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27" name="Text Box 95"/>
          <p:cNvSpPr txBox="1">
            <a:spLocks noChangeArrowheads="1"/>
          </p:cNvSpPr>
          <p:nvPr/>
        </p:nvSpPr>
        <p:spPr bwMode="auto">
          <a:xfrm>
            <a:off x="3122613" y="45847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58528" name="Text Box 96"/>
          <p:cNvSpPr txBox="1">
            <a:spLocks noChangeArrowheads="1"/>
          </p:cNvSpPr>
          <p:nvPr/>
        </p:nvSpPr>
        <p:spPr bwMode="auto">
          <a:xfrm>
            <a:off x="3702050" y="3546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29" name="Text Box 97"/>
          <p:cNvSpPr txBox="1">
            <a:spLocks noChangeArrowheads="1"/>
          </p:cNvSpPr>
          <p:nvPr/>
        </p:nvSpPr>
        <p:spPr bwMode="auto">
          <a:xfrm>
            <a:off x="3702050" y="40497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30" name="Text Box 98"/>
          <p:cNvSpPr txBox="1">
            <a:spLocks noChangeArrowheads="1"/>
          </p:cNvSpPr>
          <p:nvPr/>
        </p:nvSpPr>
        <p:spPr bwMode="auto">
          <a:xfrm>
            <a:off x="3706813" y="45926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531" name="Text Box 99"/>
          <p:cNvSpPr txBox="1">
            <a:spLocks noChangeArrowheads="1"/>
          </p:cNvSpPr>
          <p:nvPr/>
        </p:nvSpPr>
        <p:spPr bwMode="auto">
          <a:xfrm>
            <a:off x="5472113" y="3546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32" name="Text Box 100"/>
          <p:cNvSpPr txBox="1">
            <a:spLocks noChangeArrowheads="1"/>
          </p:cNvSpPr>
          <p:nvPr/>
        </p:nvSpPr>
        <p:spPr bwMode="auto">
          <a:xfrm>
            <a:off x="5472113" y="40497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33" name="Text Box 101"/>
          <p:cNvSpPr txBox="1">
            <a:spLocks noChangeArrowheads="1"/>
          </p:cNvSpPr>
          <p:nvPr/>
        </p:nvSpPr>
        <p:spPr bwMode="auto">
          <a:xfrm>
            <a:off x="5476875" y="45926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34" name="Text Box 102"/>
          <p:cNvSpPr txBox="1">
            <a:spLocks noChangeArrowheads="1"/>
          </p:cNvSpPr>
          <p:nvPr/>
        </p:nvSpPr>
        <p:spPr bwMode="auto">
          <a:xfrm>
            <a:off x="6083300" y="35591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35" name="Text Box 103"/>
          <p:cNvSpPr txBox="1">
            <a:spLocks noChangeArrowheads="1"/>
          </p:cNvSpPr>
          <p:nvPr/>
        </p:nvSpPr>
        <p:spPr bwMode="auto">
          <a:xfrm>
            <a:off x="6083300" y="40624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36" name="Text Box 104"/>
          <p:cNvSpPr txBox="1">
            <a:spLocks noChangeArrowheads="1"/>
          </p:cNvSpPr>
          <p:nvPr/>
        </p:nvSpPr>
        <p:spPr bwMode="auto">
          <a:xfrm>
            <a:off x="6088063" y="4605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37" name="Text Box 105"/>
          <p:cNvSpPr txBox="1">
            <a:spLocks noChangeArrowheads="1"/>
          </p:cNvSpPr>
          <p:nvPr/>
        </p:nvSpPr>
        <p:spPr bwMode="auto">
          <a:xfrm>
            <a:off x="6673850" y="35591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38" name="Text Box 106"/>
          <p:cNvSpPr txBox="1">
            <a:spLocks noChangeArrowheads="1"/>
          </p:cNvSpPr>
          <p:nvPr/>
        </p:nvSpPr>
        <p:spPr bwMode="auto">
          <a:xfrm>
            <a:off x="6673850" y="40624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39" name="Text Box 107"/>
          <p:cNvSpPr txBox="1">
            <a:spLocks noChangeArrowheads="1"/>
          </p:cNvSpPr>
          <p:nvPr/>
        </p:nvSpPr>
        <p:spPr bwMode="auto">
          <a:xfrm>
            <a:off x="6678613" y="4605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40" name="Text Box 108"/>
          <p:cNvSpPr txBox="1">
            <a:spLocks noChangeArrowheads="1"/>
          </p:cNvSpPr>
          <p:nvPr/>
        </p:nvSpPr>
        <p:spPr bwMode="auto">
          <a:xfrm>
            <a:off x="7227888" y="46196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41" name="Text Box 109"/>
          <p:cNvSpPr txBox="1">
            <a:spLocks noChangeArrowheads="1"/>
          </p:cNvSpPr>
          <p:nvPr/>
        </p:nvSpPr>
        <p:spPr bwMode="auto">
          <a:xfrm>
            <a:off x="7202488" y="35353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58542" name="Text Box 110"/>
          <p:cNvSpPr txBox="1">
            <a:spLocks noChangeArrowheads="1"/>
          </p:cNvSpPr>
          <p:nvPr/>
        </p:nvSpPr>
        <p:spPr bwMode="auto">
          <a:xfrm>
            <a:off x="7240588" y="40878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43" name="Text Box 111"/>
          <p:cNvSpPr txBox="1">
            <a:spLocks noChangeArrowheads="1"/>
          </p:cNvSpPr>
          <p:nvPr/>
        </p:nvSpPr>
        <p:spPr bwMode="auto">
          <a:xfrm>
            <a:off x="7778750" y="45926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44" name="Text Box 112"/>
          <p:cNvSpPr txBox="1">
            <a:spLocks noChangeArrowheads="1"/>
          </p:cNvSpPr>
          <p:nvPr/>
        </p:nvSpPr>
        <p:spPr bwMode="auto">
          <a:xfrm>
            <a:off x="7794625" y="40116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545" name="Text Box 113"/>
          <p:cNvSpPr txBox="1">
            <a:spLocks noChangeArrowheads="1"/>
          </p:cNvSpPr>
          <p:nvPr/>
        </p:nvSpPr>
        <p:spPr bwMode="auto">
          <a:xfrm>
            <a:off x="7799388" y="35353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58546" name="Text Box 114"/>
          <p:cNvSpPr txBox="1">
            <a:spLocks noChangeArrowheads="1"/>
          </p:cNvSpPr>
          <p:nvPr/>
        </p:nvSpPr>
        <p:spPr bwMode="auto">
          <a:xfrm>
            <a:off x="1957388" y="51292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47" name="Text Box 115"/>
          <p:cNvSpPr txBox="1">
            <a:spLocks noChangeArrowheads="1"/>
          </p:cNvSpPr>
          <p:nvPr/>
        </p:nvSpPr>
        <p:spPr bwMode="auto">
          <a:xfrm>
            <a:off x="2541588" y="51371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48" name="Text Box 116"/>
          <p:cNvSpPr txBox="1">
            <a:spLocks noChangeArrowheads="1"/>
          </p:cNvSpPr>
          <p:nvPr/>
        </p:nvSpPr>
        <p:spPr bwMode="auto">
          <a:xfrm>
            <a:off x="3127375" y="51371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49" name="Text Box 117"/>
          <p:cNvSpPr txBox="1">
            <a:spLocks noChangeArrowheads="1"/>
          </p:cNvSpPr>
          <p:nvPr/>
        </p:nvSpPr>
        <p:spPr bwMode="auto">
          <a:xfrm>
            <a:off x="3727450" y="51292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50" name="Text Box 118"/>
          <p:cNvSpPr txBox="1">
            <a:spLocks noChangeArrowheads="1"/>
          </p:cNvSpPr>
          <p:nvPr/>
        </p:nvSpPr>
        <p:spPr bwMode="auto">
          <a:xfrm>
            <a:off x="5486400" y="51498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51" name="Text Box 119"/>
          <p:cNvSpPr txBox="1">
            <a:spLocks noChangeArrowheads="1"/>
          </p:cNvSpPr>
          <p:nvPr/>
        </p:nvSpPr>
        <p:spPr bwMode="auto">
          <a:xfrm>
            <a:off x="7224713" y="51244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52" name="Text Box 120"/>
          <p:cNvSpPr txBox="1">
            <a:spLocks noChangeArrowheads="1"/>
          </p:cNvSpPr>
          <p:nvPr/>
        </p:nvSpPr>
        <p:spPr bwMode="auto">
          <a:xfrm>
            <a:off x="7808913" y="51117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8553" name="Text Box 121"/>
          <p:cNvSpPr txBox="1">
            <a:spLocks noChangeArrowheads="1"/>
          </p:cNvSpPr>
          <p:nvPr/>
        </p:nvSpPr>
        <p:spPr bwMode="auto">
          <a:xfrm>
            <a:off x="4316413" y="35131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A</a:t>
            </a:r>
          </a:p>
        </p:txBody>
      </p:sp>
      <p:sp>
        <p:nvSpPr>
          <p:cNvPr id="658554" name="Text Box 122"/>
          <p:cNvSpPr txBox="1">
            <a:spLocks noChangeArrowheads="1"/>
          </p:cNvSpPr>
          <p:nvPr/>
        </p:nvSpPr>
        <p:spPr bwMode="auto">
          <a:xfrm>
            <a:off x="4316413" y="40163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8555" name="Text Box 123"/>
          <p:cNvSpPr txBox="1">
            <a:spLocks noChangeArrowheads="1"/>
          </p:cNvSpPr>
          <p:nvPr/>
        </p:nvSpPr>
        <p:spPr bwMode="auto">
          <a:xfrm>
            <a:off x="4321175" y="45593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556" name="Text Box 124"/>
          <p:cNvSpPr txBox="1">
            <a:spLocks noChangeArrowheads="1"/>
          </p:cNvSpPr>
          <p:nvPr/>
        </p:nvSpPr>
        <p:spPr bwMode="auto">
          <a:xfrm>
            <a:off x="4965700" y="35131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58557" name="Text Box 125"/>
          <p:cNvSpPr txBox="1">
            <a:spLocks noChangeArrowheads="1"/>
          </p:cNvSpPr>
          <p:nvPr/>
        </p:nvSpPr>
        <p:spPr bwMode="auto">
          <a:xfrm>
            <a:off x="4965700" y="40163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B</a:t>
            </a:r>
          </a:p>
        </p:txBody>
      </p: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70463" y="45593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8405813" y="46164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8421688" y="40354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8561" name="Text Box 129"/>
          <p:cNvSpPr txBox="1">
            <a:spLocks noChangeArrowheads="1"/>
          </p:cNvSpPr>
          <p:nvPr/>
        </p:nvSpPr>
        <p:spPr bwMode="auto">
          <a:xfrm>
            <a:off x="8426450" y="35591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381125" y="3079750"/>
            <a:ext cx="636588" cy="2393950"/>
            <a:chOff x="665" y="1706"/>
            <a:chExt cx="401" cy="1508"/>
          </a:xfrm>
        </p:grpSpPr>
        <p:sp>
          <p:nvSpPr>
            <p:cNvPr id="126085" name="Text Box 131"/>
            <p:cNvSpPr txBox="1">
              <a:spLocks noChangeArrowheads="1"/>
            </p:cNvSpPr>
            <p:nvPr/>
          </p:nvSpPr>
          <p:spPr bwMode="auto">
            <a:xfrm>
              <a:off x="703" y="3022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缺页</a:t>
              </a:r>
            </a:p>
          </p:txBody>
        </p:sp>
        <p:sp>
          <p:nvSpPr>
            <p:cNvPr id="126086" name="Text Box 132"/>
            <p:cNvSpPr txBox="1">
              <a:spLocks noChangeArrowheads="1"/>
            </p:cNvSpPr>
            <p:nvPr/>
          </p:nvSpPr>
          <p:spPr bwMode="auto">
            <a:xfrm>
              <a:off x="665" y="1706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序列</a:t>
              </a:r>
            </a:p>
          </p:txBody>
        </p:sp>
        <p:sp>
          <p:nvSpPr>
            <p:cNvPr id="126087" name="Text Box 133"/>
            <p:cNvSpPr txBox="1">
              <a:spLocks noChangeArrowheads="1"/>
            </p:cNvSpPr>
            <p:nvPr/>
          </p:nvSpPr>
          <p:spPr bwMode="auto">
            <a:xfrm>
              <a:off x="665" y="2069"/>
              <a:ext cx="355" cy="76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内</a:t>
              </a:r>
            </a:p>
            <a:p>
              <a:pPr>
                <a:spcBef>
                  <a:spcPct val="50000"/>
                </a:spcBef>
              </a:pPr>
              <a:endParaRPr kumimoji="1" lang="zh-CN" altLang="en-US">
                <a:solidFill>
                  <a:srgbClr val="000000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存</a:t>
              </a:r>
            </a:p>
          </p:txBody>
        </p:sp>
      </p:grpSp>
      <p:sp>
        <p:nvSpPr>
          <p:cNvPr id="658566" name="Text Box 134"/>
          <p:cNvSpPr txBox="1">
            <a:spLocks noChangeArrowheads="1"/>
          </p:cNvSpPr>
          <p:nvPr/>
        </p:nvSpPr>
        <p:spPr bwMode="auto">
          <a:xfrm>
            <a:off x="1368425" y="5780088"/>
            <a:ext cx="27654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缺页次数 ＝ </a:t>
            </a:r>
            <a:r>
              <a:rPr kumimoji="1" lang="en-US" altLang="zh-CN" sz="2400">
                <a:latin typeface="Times New Roman" pitchFamily="18" charset="0"/>
              </a:rPr>
              <a:t>7</a:t>
            </a:r>
          </a:p>
        </p:txBody>
      </p:sp>
      <p:sp>
        <p:nvSpPr>
          <p:cNvPr id="658567" name="Text Box 135"/>
          <p:cNvSpPr txBox="1">
            <a:spLocks noChangeArrowheads="1"/>
          </p:cNvSpPr>
          <p:nvPr/>
        </p:nvSpPr>
        <p:spPr bwMode="auto">
          <a:xfrm>
            <a:off x="3773488" y="5805488"/>
            <a:ext cx="38592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缺页率 ＝  </a:t>
            </a:r>
            <a:r>
              <a:rPr kumimoji="1" lang="en-US" altLang="zh-CN" sz="2400">
                <a:latin typeface="Times New Roman" pitchFamily="18" charset="0"/>
              </a:rPr>
              <a:t>7 / 12 =  58%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8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8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8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8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8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8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8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8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8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8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8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8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8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8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8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8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8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8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8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8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5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8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58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5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58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58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8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8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5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8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5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58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5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5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58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58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58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58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5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5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58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58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58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58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58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58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5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5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58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58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5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5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5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5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58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58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22" grpId="0" animBg="1"/>
      <p:bldP spid="658523" grpId="0" animBg="1"/>
      <p:bldP spid="658524" grpId="0" animBg="1"/>
      <p:bldP spid="658525" grpId="0" animBg="1"/>
      <p:bldP spid="658526" grpId="0" animBg="1"/>
      <p:bldP spid="658527" grpId="0" animBg="1"/>
      <p:bldP spid="658528" grpId="0" animBg="1"/>
      <p:bldP spid="658529" grpId="0" animBg="1"/>
      <p:bldP spid="658530" grpId="0" animBg="1"/>
      <p:bldP spid="658531" grpId="0" animBg="1"/>
      <p:bldP spid="658532" grpId="0" animBg="1"/>
      <p:bldP spid="658533" grpId="0" animBg="1"/>
      <p:bldP spid="658534" grpId="0" animBg="1"/>
      <p:bldP spid="658535" grpId="0" animBg="1"/>
      <p:bldP spid="658536" grpId="0" animBg="1"/>
      <p:bldP spid="658537" grpId="0" animBg="1"/>
      <p:bldP spid="658538" grpId="0" animBg="1"/>
      <p:bldP spid="658539" grpId="0" animBg="1"/>
      <p:bldP spid="658540" grpId="0" animBg="1"/>
      <p:bldP spid="658541" grpId="0" animBg="1"/>
      <p:bldP spid="658542" grpId="0" animBg="1"/>
      <p:bldP spid="658543" grpId="0" animBg="1"/>
      <p:bldP spid="658544" grpId="0" animBg="1"/>
      <p:bldP spid="658545" grpId="0" animBg="1"/>
      <p:bldP spid="658546" grpId="0" animBg="1"/>
      <p:bldP spid="658547" grpId="0" animBg="1"/>
      <p:bldP spid="658548" grpId="0" animBg="1"/>
      <p:bldP spid="658549" grpId="0" animBg="1"/>
      <p:bldP spid="658550" grpId="0" animBg="1"/>
      <p:bldP spid="658551" grpId="0" animBg="1"/>
      <p:bldP spid="658552" grpId="0" animBg="1"/>
      <p:bldP spid="658553" grpId="0" animBg="1"/>
      <p:bldP spid="658554" grpId="0" animBg="1"/>
      <p:bldP spid="658555" grpId="0" animBg="1"/>
      <p:bldP spid="658556" grpId="0" animBg="1"/>
      <p:bldP spid="658557" grpId="0" animBg="1"/>
      <p:bldP spid="658558" grpId="0" animBg="1"/>
      <p:bldP spid="658559" grpId="0" animBg="1"/>
      <p:bldP spid="658560" grpId="0" animBg="1"/>
      <p:bldP spid="658561" grpId="0" animBg="1"/>
      <p:bldP spid="658566" grpId="0"/>
      <p:bldP spid="65856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8423275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最佳算法（</a:t>
            </a:r>
            <a:r>
              <a:rPr lang="en-US" altLang="zh-CN" smtClean="0"/>
              <a:t>OPT</a:t>
            </a:r>
            <a:r>
              <a:rPr lang="zh-CN" altLang="en-US" smtClean="0"/>
              <a:t>算法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Opt</a:t>
            </a:r>
            <a:r>
              <a:rPr lang="en-US" altLang="zh-CN" smtClean="0"/>
              <a:t>imal</a:t>
            </a:r>
            <a:r>
              <a:rPr lang="zh-CN" altLang="en-US" smtClean="0"/>
              <a:t>）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特点</a:t>
            </a:r>
          </a:p>
          <a:p>
            <a:pPr lvl="1" eaLnBrk="1" hangingPunct="1"/>
            <a:r>
              <a:rPr lang="zh-CN" altLang="en-US" smtClean="0"/>
              <a:t>理论上最佳，实践中该算法</a:t>
            </a:r>
            <a:r>
              <a:rPr lang="zh-CN" altLang="en-US" smtClean="0">
                <a:solidFill>
                  <a:srgbClr val="FF0000"/>
                </a:solidFill>
              </a:rPr>
              <a:t>无法实现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847013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先进先出淘汰算法（</a:t>
            </a:r>
            <a:r>
              <a:rPr lang="en-US" altLang="zh-CN" smtClean="0"/>
              <a:t>FIFO</a:t>
            </a:r>
            <a:r>
              <a:rPr lang="zh-CN" altLang="en-US" smtClean="0"/>
              <a:t>算法）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思想　</a:t>
            </a:r>
          </a:p>
          <a:p>
            <a:pPr lvl="1" eaLnBrk="1" hangingPunct="1"/>
            <a:r>
              <a:rPr lang="zh-CN" altLang="en-US" sz="2400" smtClean="0"/>
              <a:t>淘汰在内存中</a:t>
            </a:r>
            <a:r>
              <a:rPr lang="zh-CN" altLang="en-US" sz="2400" smtClean="0">
                <a:solidFill>
                  <a:srgbClr val="0000FF"/>
                </a:solidFill>
              </a:rPr>
              <a:t>停留时间最长</a:t>
            </a:r>
            <a:r>
              <a:rPr lang="zh-CN" altLang="en-US" sz="2400" smtClean="0"/>
              <a:t>的页面</a:t>
            </a:r>
          </a:p>
          <a:p>
            <a:pPr eaLnBrk="1" hangingPunct="1"/>
            <a:r>
              <a:rPr lang="zh-CN" altLang="en-US" sz="2400" smtClean="0"/>
              <a:t>例子</a:t>
            </a:r>
          </a:p>
          <a:p>
            <a:pPr lvl="1" eaLnBrk="1" hangingPunct="1"/>
            <a:r>
              <a:rPr lang="zh-CN" altLang="en-US" sz="2400" smtClean="0">
                <a:solidFill>
                  <a:srgbClr val="FF3300"/>
                </a:solidFill>
              </a:rPr>
              <a:t>页框数为</a:t>
            </a:r>
            <a:r>
              <a:rPr lang="en-US" altLang="zh-CN" sz="2400" smtClean="0">
                <a:solidFill>
                  <a:srgbClr val="FF3300"/>
                </a:solidFill>
              </a:rPr>
              <a:t>3</a:t>
            </a:r>
            <a:r>
              <a:rPr lang="zh-CN" altLang="en-US" sz="2400" smtClean="0"/>
              <a:t>。页面序列：</a:t>
            </a:r>
            <a:r>
              <a:rPr lang="en-US" altLang="zh-CN" sz="2400" smtClean="0"/>
              <a:t>A,B,C,D,A,B,E,A,B,C,D,E</a:t>
            </a:r>
            <a:r>
              <a:rPr lang="zh-CN" altLang="en-US" sz="2400" smtClean="0"/>
              <a:t>，分析其按照</a:t>
            </a:r>
            <a:r>
              <a:rPr lang="en-US" altLang="zh-CN" sz="2400" smtClean="0"/>
              <a:t>FIFO</a:t>
            </a:r>
            <a:r>
              <a:rPr lang="zh-CN" altLang="en-US" sz="2400" smtClean="0"/>
              <a:t>算法淘汰页面的</a:t>
            </a:r>
            <a:r>
              <a:rPr lang="zh-CN" altLang="en-US" sz="2400" smtClean="0">
                <a:solidFill>
                  <a:srgbClr val="FF0000"/>
                </a:solidFill>
              </a:rPr>
              <a:t>缺页</a:t>
            </a:r>
            <a:r>
              <a:rPr lang="zh-CN" altLang="en-US" sz="2400" smtClean="0"/>
              <a:t>情况。</a:t>
            </a:r>
            <a:endParaRPr lang="zh-CN" altLang="en-US" smtClean="0"/>
          </a:p>
        </p:txBody>
      </p:sp>
      <p:graphicFrame>
        <p:nvGraphicFramePr>
          <p:cNvPr id="662532" name="Group 4"/>
          <p:cNvGraphicFramePr>
            <a:graphicFrameLocks noGrp="1"/>
          </p:cNvGraphicFramePr>
          <p:nvPr/>
        </p:nvGraphicFramePr>
        <p:xfrm>
          <a:off x="1295400" y="2995613"/>
          <a:ext cx="7561263" cy="2581276"/>
        </p:xfrm>
        <a:graphic>
          <a:graphicData uri="http://schemas.openxmlformats.org/drawingml/2006/table">
            <a:tbl>
              <a:tblPr/>
              <a:tblGrid>
                <a:gridCol w="579438"/>
                <a:gridCol w="585787"/>
                <a:gridCol w="579438"/>
                <a:gridCol w="582612"/>
                <a:gridCol w="582613"/>
                <a:gridCol w="579437"/>
                <a:gridCol w="582613"/>
                <a:gridCol w="579437"/>
                <a:gridCol w="582613"/>
                <a:gridCol w="582612"/>
                <a:gridCol w="579438"/>
                <a:gridCol w="585787"/>
                <a:gridCol w="5794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2618" name="Text Box 90"/>
          <p:cNvSpPr txBox="1">
            <a:spLocks noChangeArrowheads="1"/>
          </p:cNvSpPr>
          <p:nvPr/>
        </p:nvSpPr>
        <p:spPr bwMode="auto">
          <a:xfrm>
            <a:off x="1884363" y="3525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19" name="Text Box 91"/>
          <p:cNvSpPr txBox="1">
            <a:spLocks noChangeArrowheads="1"/>
          </p:cNvSpPr>
          <p:nvPr/>
        </p:nvSpPr>
        <p:spPr bwMode="auto">
          <a:xfrm>
            <a:off x="2460625" y="3525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20" name="Text Box 92"/>
          <p:cNvSpPr txBox="1">
            <a:spLocks noChangeArrowheads="1"/>
          </p:cNvSpPr>
          <p:nvPr/>
        </p:nvSpPr>
        <p:spPr bwMode="auto">
          <a:xfrm>
            <a:off x="2460625" y="40290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21" name="Text Box 93"/>
          <p:cNvSpPr txBox="1">
            <a:spLocks noChangeArrowheads="1"/>
          </p:cNvSpPr>
          <p:nvPr/>
        </p:nvSpPr>
        <p:spPr bwMode="auto">
          <a:xfrm>
            <a:off x="3044825" y="3525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22" name="Text Box 94"/>
          <p:cNvSpPr txBox="1">
            <a:spLocks noChangeArrowheads="1"/>
          </p:cNvSpPr>
          <p:nvPr/>
        </p:nvSpPr>
        <p:spPr bwMode="auto">
          <a:xfrm>
            <a:off x="3044825" y="40290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23" name="Text Box 95"/>
          <p:cNvSpPr txBox="1">
            <a:spLocks noChangeArrowheads="1"/>
          </p:cNvSpPr>
          <p:nvPr/>
        </p:nvSpPr>
        <p:spPr bwMode="auto">
          <a:xfrm>
            <a:off x="3049588" y="45720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24" name="Text Box 96"/>
          <p:cNvSpPr txBox="1">
            <a:spLocks noChangeArrowheads="1"/>
          </p:cNvSpPr>
          <p:nvPr/>
        </p:nvSpPr>
        <p:spPr bwMode="auto">
          <a:xfrm>
            <a:off x="3671888" y="40751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25" name="Text Box 97"/>
          <p:cNvSpPr txBox="1">
            <a:spLocks noChangeArrowheads="1"/>
          </p:cNvSpPr>
          <p:nvPr/>
        </p:nvSpPr>
        <p:spPr bwMode="auto">
          <a:xfrm>
            <a:off x="3671888" y="45783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26" name="Text Box 98"/>
          <p:cNvSpPr txBox="1">
            <a:spLocks noChangeArrowheads="1"/>
          </p:cNvSpPr>
          <p:nvPr/>
        </p:nvSpPr>
        <p:spPr bwMode="auto">
          <a:xfrm>
            <a:off x="3651250" y="35004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2627" name="Text Box 99"/>
          <p:cNvSpPr txBox="1">
            <a:spLocks noChangeArrowheads="1"/>
          </p:cNvSpPr>
          <p:nvPr/>
        </p:nvSpPr>
        <p:spPr bwMode="auto">
          <a:xfrm>
            <a:off x="4248150" y="3533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2628" name="Text Box 100"/>
          <p:cNvSpPr txBox="1">
            <a:spLocks noChangeArrowheads="1"/>
          </p:cNvSpPr>
          <p:nvPr/>
        </p:nvSpPr>
        <p:spPr bwMode="auto">
          <a:xfrm>
            <a:off x="4248150" y="40751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29" name="Text Box 101"/>
          <p:cNvSpPr txBox="1">
            <a:spLocks noChangeArrowheads="1"/>
          </p:cNvSpPr>
          <p:nvPr/>
        </p:nvSpPr>
        <p:spPr bwMode="auto">
          <a:xfrm>
            <a:off x="4248150" y="45799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30" name="Text Box 102"/>
          <p:cNvSpPr txBox="1">
            <a:spLocks noChangeArrowheads="1"/>
          </p:cNvSpPr>
          <p:nvPr/>
        </p:nvSpPr>
        <p:spPr bwMode="auto">
          <a:xfrm>
            <a:off x="4814888" y="3525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2631" name="Text Box 103"/>
          <p:cNvSpPr txBox="1">
            <a:spLocks noChangeArrowheads="1"/>
          </p:cNvSpPr>
          <p:nvPr/>
        </p:nvSpPr>
        <p:spPr bwMode="auto">
          <a:xfrm>
            <a:off x="4814888" y="40290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32" name="Text Box 104"/>
          <p:cNvSpPr txBox="1">
            <a:spLocks noChangeArrowheads="1"/>
          </p:cNvSpPr>
          <p:nvPr/>
        </p:nvSpPr>
        <p:spPr bwMode="auto">
          <a:xfrm>
            <a:off x="4819650" y="45720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33" name="Text Box 105"/>
          <p:cNvSpPr txBox="1">
            <a:spLocks noChangeArrowheads="1"/>
          </p:cNvSpPr>
          <p:nvPr/>
        </p:nvSpPr>
        <p:spPr bwMode="auto">
          <a:xfrm>
            <a:off x="5399088" y="3533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34" name="Text Box 106"/>
          <p:cNvSpPr txBox="1">
            <a:spLocks noChangeArrowheads="1"/>
          </p:cNvSpPr>
          <p:nvPr/>
        </p:nvSpPr>
        <p:spPr bwMode="auto">
          <a:xfrm>
            <a:off x="5399088" y="40370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35" name="Text Box 107"/>
          <p:cNvSpPr txBox="1">
            <a:spLocks noChangeArrowheads="1"/>
          </p:cNvSpPr>
          <p:nvPr/>
        </p:nvSpPr>
        <p:spPr bwMode="auto">
          <a:xfrm>
            <a:off x="5403850" y="45799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36" name="Text Box 108"/>
          <p:cNvSpPr txBox="1">
            <a:spLocks noChangeArrowheads="1"/>
          </p:cNvSpPr>
          <p:nvPr/>
        </p:nvSpPr>
        <p:spPr bwMode="auto">
          <a:xfrm>
            <a:off x="5984875" y="3533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37" name="Text Box 109"/>
          <p:cNvSpPr txBox="1">
            <a:spLocks noChangeArrowheads="1"/>
          </p:cNvSpPr>
          <p:nvPr/>
        </p:nvSpPr>
        <p:spPr bwMode="auto">
          <a:xfrm>
            <a:off x="5984875" y="40370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38" name="Text Box 110"/>
          <p:cNvSpPr txBox="1">
            <a:spLocks noChangeArrowheads="1"/>
          </p:cNvSpPr>
          <p:nvPr/>
        </p:nvSpPr>
        <p:spPr bwMode="auto">
          <a:xfrm>
            <a:off x="5989638" y="45799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39" name="Text Box 111"/>
          <p:cNvSpPr txBox="1">
            <a:spLocks noChangeArrowheads="1"/>
          </p:cNvSpPr>
          <p:nvPr/>
        </p:nvSpPr>
        <p:spPr bwMode="auto">
          <a:xfrm>
            <a:off x="6537325" y="34956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40" name="Text Box 112"/>
          <p:cNvSpPr txBox="1">
            <a:spLocks noChangeArrowheads="1"/>
          </p:cNvSpPr>
          <p:nvPr/>
        </p:nvSpPr>
        <p:spPr bwMode="auto">
          <a:xfrm>
            <a:off x="6537325" y="39989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2641" name="Text Box 113"/>
          <p:cNvSpPr txBox="1">
            <a:spLocks noChangeArrowheads="1"/>
          </p:cNvSpPr>
          <p:nvPr/>
        </p:nvSpPr>
        <p:spPr bwMode="auto">
          <a:xfrm>
            <a:off x="6542088" y="4541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42" name="Text Box 114"/>
          <p:cNvSpPr txBox="1">
            <a:spLocks noChangeArrowheads="1"/>
          </p:cNvSpPr>
          <p:nvPr/>
        </p:nvSpPr>
        <p:spPr bwMode="auto">
          <a:xfrm>
            <a:off x="7137400" y="34877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43" name="Text Box 115"/>
          <p:cNvSpPr txBox="1">
            <a:spLocks noChangeArrowheads="1"/>
          </p:cNvSpPr>
          <p:nvPr/>
        </p:nvSpPr>
        <p:spPr bwMode="auto">
          <a:xfrm>
            <a:off x="7137400" y="39909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44" name="Text Box 116"/>
          <p:cNvSpPr txBox="1">
            <a:spLocks noChangeArrowheads="1"/>
          </p:cNvSpPr>
          <p:nvPr/>
        </p:nvSpPr>
        <p:spPr bwMode="auto">
          <a:xfrm>
            <a:off x="7142163" y="45339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2645" name="Text Box 117"/>
          <p:cNvSpPr txBox="1">
            <a:spLocks noChangeArrowheads="1"/>
          </p:cNvSpPr>
          <p:nvPr/>
        </p:nvSpPr>
        <p:spPr bwMode="auto">
          <a:xfrm>
            <a:off x="7721600" y="34956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46" name="Text Box 118"/>
          <p:cNvSpPr txBox="1">
            <a:spLocks noChangeArrowheads="1"/>
          </p:cNvSpPr>
          <p:nvPr/>
        </p:nvSpPr>
        <p:spPr bwMode="auto">
          <a:xfrm>
            <a:off x="7721600" y="39989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47" name="Text Box 119"/>
          <p:cNvSpPr txBox="1">
            <a:spLocks noChangeArrowheads="1"/>
          </p:cNvSpPr>
          <p:nvPr/>
        </p:nvSpPr>
        <p:spPr bwMode="auto">
          <a:xfrm>
            <a:off x="7726363" y="4541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2648" name="Text Box 120"/>
          <p:cNvSpPr txBox="1">
            <a:spLocks noChangeArrowheads="1"/>
          </p:cNvSpPr>
          <p:nvPr/>
        </p:nvSpPr>
        <p:spPr bwMode="auto">
          <a:xfrm>
            <a:off x="8307388" y="34956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2649" name="Text Box 121"/>
          <p:cNvSpPr txBox="1">
            <a:spLocks noChangeArrowheads="1"/>
          </p:cNvSpPr>
          <p:nvPr/>
        </p:nvSpPr>
        <p:spPr bwMode="auto">
          <a:xfrm>
            <a:off x="8307388" y="39989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2650" name="Text Box 122"/>
          <p:cNvSpPr txBox="1">
            <a:spLocks noChangeArrowheads="1"/>
          </p:cNvSpPr>
          <p:nvPr/>
        </p:nvSpPr>
        <p:spPr bwMode="auto">
          <a:xfrm>
            <a:off x="8312150" y="4541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2651" name="Text Box 123"/>
          <p:cNvSpPr txBox="1">
            <a:spLocks noChangeArrowheads="1"/>
          </p:cNvSpPr>
          <p:nvPr/>
        </p:nvSpPr>
        <p:spPr bwMode="auto">
          <a:xfrm>
            <a:off x="1884363" y="51165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2" name="Text Box 124"/>
          <p:cNvSpPr txBox="1">
            <a:spLocks noChangeArrowheads="1"/>
          </p:cNvSpPr>
          <p:nvPr/>
        </p:nvSpPr>
        <p:spPr bwMode="auto">
          <a:xfrm>
            <a:off x="2468563" y="51244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3" name="Text Box 125"/>
          <p:cNvSpPr txBox="1">
            <a:spLocks noChangeArrowheads="1"/>
          </p:cNvSpPr>
          <p:nvPr/>
        </p:nvSpPr>
        <p:spPr bwMode="auto">
          <a:xfrm>
            <a:off x="3054350" y="51244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4" name="Text Box 126"/>
          <p:cNvSpPr txBox="1">
            <a:spLocks noChangeArrowheads="1"/>
          </p:cNvSpPr>
          <p:nvPr/>
        </p:nvSpPr>
        <p:spPr bwMode="auto">
          <a:xfrm>
            <a:off x="3654425" y="51165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5" name="Text Box 127"/>
          <p:cNvSpPr txBox="1">
            <a:spLocks noChangeArrowheads="1"/>
          </p:cNvSpPr>
          <p:nvPr/>
        </p:nvSpPr>
        <p:spPr bwMode="auto">
          <a:xfrm>
            <a:off x="5413375" y="51371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6" name="Text Box 128"/>
          <p:cNvSpPr txBox="1">
            <a:spLocks noChangeArrowheads="1"/>
          </p:cNvSpPr>
          <p:nvPr/>
        </p:nvSpPr>
        <p:spPr bwMode="auto">
          <a:xfrm>
            <a:off x="7151688" y="51117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7" name="Text Box 129"/>
          <p:cNvSpPr txBox="1">
            <a:spLocks noChangeArrowheads="1"/>
          </p:cNvSpPr>
          <p:nvPr/>
        </p:nvSpPr>
        <p:spPr bwMode="auto">
          <a:xfrm>
            <a:off x="7735888" y="509905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58" name="Text Box 130"/>
          <p:cNvSpPr txBox="1">
            <a:spLocks noChangeArrowheads="1"/>
          </p:cNvSpPr>
          <p:nvPr/>
        </p:nvSpPr>
        <p:spPr bwMode="auto">
          <a:xfrm>
            <a:off x="1295400" y="5851525"/>
            <a:ext cx="62658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缺页次数 ＝ </a:t>
            </a:r>
            <a:r>
              <a:rPr kumimoji="1" lang="en-US" altLang="zh-CN" sz="2400">
                <a:latin typeface="Times New Roman" pitchFamily="18" charset="0"/>
              </a:rPr>
              <a:t>9</a:t>
            </a:r>
            <a:r>
              <a:rPr kumimoji="1" lang="zh-CN" altLang="en-US" sz="2400">
                <a:latin typeface="Times New Roman" pitchFamily="18" charset="0"/>
              </a:rPr>
              <a:t>， 缺页率 ＝  </a:t>
            </a:r>
            <a:r>
              <a:rPr kumimoji="1" lang="en-US" altLang="zh-CN" sz="2400">
                <a:latin typeface="Times New Roman" pitchFamily="18" charset="0"/>
              </a:rPr>
              <a:t>9 / 12 =  75%</a:t>
            </a:r>
          </a:p>
        </p:txBody>
      </p:sp>
      <p:sp>
        <p:nvSpPr>
          <p:cNvPr id="662659" name="Text Box 131"/>
          <p:cNvSpPr txBox="1">
            <a:spLocks noChangeArrowheads="1"/>
          </p:cNvSpPr>
          <p:nvPr/>
        </p:nvSpPr>
        <p:spPr bwMode="auto">
          <a:xfrm>
            <a:off x="4271963" y="51387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2660" name="Text Box 132"/>
          <p:cNvSpPr txBox="1">
            <a:spLocks noChangeArrowheads="1"/>
          </p:cNvSpPr>
          <p:nvPr/>
        </p:nvSpPr>
        <p:spPr bwMode="auto">
          <a:xfrm>
            <a:off x="4872038" y="51308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1308100" y="3067050"/>
            <a:ext cx="636588" cy="2393950"/>
            <a:chOff x="665" y="1706"/>
            <a:chExt cx="401" cy="1508"/>
          </a:xfrm>
        </p:grpSpPr>
        <p:sp>
          <p:nvSpPr>
            <p:cNvPr id="128134" name="Text Box 134"/>
            <p:cNvSpPr txBox="1">
              <a:spLocks noChangeArrowheads="1"/>
            </p:cNvSpPr>
            <p:nvPr/>
          </p:nvSpPr>
          <p:spPr bwMode="auto">
            <a:xfrm>
              <a:off x="703" y="3022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缺页</a:t>
              </a:r>
            </a:p>
          </p:txBody>
        </p:sp>
        <p:sp>
          <p:nvSpPr>
            <p:cNvPr id="128135" name="Text Box 135"/>
            <p:cNvSpPr txBox="1">
              <a:spLocks noChangeArrowheads="1"/>
            </p:cNvSpPr>
            <p:nvPr/>
          </p:nvSpPr>
          <p:spPr bwMode="auto">
            <a:xfrm>
              <a:off x="665" y="1706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序列</a:t>
              </a:r>
            </a:p>
          </p:txBody>
        </p:sp>
        <p:sp>
          <p:nvSpPr>
            <p:cNvPr id="128136" name="Text Box 136"/>
            <p:cNvSpPr txBox="1">
              <a:spLocks noChangeArrowheads="1"/>
            </p:cNvSpPr>
            <p:nvPr/>
          </p:nvSpPr>
          <p:spPr bwMode="auto">
            <a:xfrm>
              <a:off x="665" y="2069"/>
              <a:ext cx="355" cy="76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内</a:t>
              </a:r>
            </a:p>
            <a:p>
              <a:pPr>
                <a:spcBef>
                  <a:spcPct val="50000"/>
                </a:spcBef>
              </a:pPr>
              <a:endParaRPr kumimoji="1" lang="zh-CN" altLang="en-US">
                <a:solidFill>
                  <a:srgbClr val="000000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2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2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2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2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2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2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2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2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2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2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2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2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2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6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6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6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6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6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6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6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6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6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6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6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6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6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6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6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6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6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6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6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6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6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6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8" grpId="0" animBg="1"/>
      <p:bldP spid="662619" grpId="0" animBg="1"/>
      <p:bldP spid="662620" grpId="0" animBg="1"/>
      <p:bldP spid="662621" grpId="0" animBg="1"/>
      <p:bldP spid="662622" grpId="0" animBg="1"/>
      <p:bldP spid="662623" grpId="0" animBg="1"/>
      <p:bldP spid="662624" grpId="0" animBg="1"/>
      <p:bldP spid="662625" grpId="0" animBg="1"/>
      <p:bldP spid="662626" grpId="0" animBg="1"/>
      <p:bldP spid="662627" grpId="0" animBg="1"/>
      <p:bldP spid="662628" grpId="0" animBg="1"/>
      <p:bldP spid="662629" grpId="0" animBg="1"/>
      <p:bldP spid="662630" grpId="0" animBg="1"/>
      <p:bldP spid="662631" grpId="0" animBg="1"/>
      <p:bldP spid="662632" grpId="0" animBg="1"/>
      <p:bldP spid="662633" grpId="0" animBg="1"/>
      <p:bldP spid="662634" grpId="0" animBg="1"/>
      <p:bldP spid="662635" grpId="0" animBg="1"/>
      <p:bldP spid="662636" grpId="0" animBg="1"/>
      <p:bldP spid="662637" grpId="0" animBg="1"/>
      <p:bldP spid="662638" grpId="0" animBg="1"/>
      <p:bldP spid="662639" grpId="0" animBg="1"/>
      <p:bldP spid="662640" grpId="0" animBg="1"/>
      <p:bldP spid="662641" grpId="0" animBg="1"/>
      <p:bldP spid="662642" grpId="0" animBg="1"/>
      <p:bldP spid="662643" grpId="0" animBg="1"/>
      <p:bldP spid="662644" grpId="0" animBg="1"/>
      <p:bldP spid="662645" grpId="0" animBg="1"/>
      <p:bldP spid="662646" grpId="0" animBg="1"/>
      <p:bldP spid="662647" grpId="0" animBg="1"/>
      <p:bldP spid="662648" grpId="0" animBg="1"/>
      <p:bldP spid="662649" grpId="0" animBg="1"/>
      <p:bldP spid="662650" grpId="0" animBg="1"/>
      <p:bldP spid="662651" grpId="0" animBg="1"/>
      <p:bldP spid="662652" grpId="0" animBg="1"/>
      <p:bldP spid="662653" grpId="0" animBg="1"/>
      <p:bldP spid="662654" grpId="0" animBg="1"/>
      <p:bldP spid="662655" grpId="0" animBg="1"/>
      <p:bldP spid="662656" grpId="0" animBg="1"/>
      <p:bldP spid="662657" grpId="0" animBg="1"/>
      <p:bldP spid="662658" grpId="0"/>
      <p:bldP spid="662659" grpId="0" animBg="1"/>
      <p:bldP spid="66266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优点</a:t>
            </a:r>
          </a:p>
          <a:p>
            <a:pPr lvl="1" eaLnBrk="1" hangingPunct="1"/>
            <a:r>
              <a:rPr lang="zh-CN" altLang="en-US" sz="2400" smtClean="0"/>
              <a:t>实现简单：页面按进入内存的时间排序，淘汰队头页面。</a:t>
            </a:r>
          </a:p>
          <a:p>
            <a:pPr eaLnBrk="1" hangingPunct="1"/>
            <a:r>
              <a:rPr lang="zh-CN" altLang="en-US" sz="2400" smtClean="0"/>
              <a:t>缺点</a:t>
            </a:r>
          </a:p>
          <a:p>
            <a:pPr lvl="1" eaLnBrk="1" hangingPunct="1"/>
            <a:r>
              <a:rPr lang="zh-CN" altLang="en-US" sz="2400" smtClean="0"/>
              <a:t>进程只有按</a:t>
            </a:r>
            <a:r>
              <a:rPr lang="zh-CN" altLang="en-US" sz="2400" smtClean="0">
                <a:solidFill>
                  <a:srgbClr val="FF0000"/>
                </a:solidFill>
              </a:rPr>
              <a:t>顺序访问</a:t>
            </a:r>
            <a:r>
              <a:rPr lang="zh-CN" altLang="en-US" sz="2400" smtClean="0"/>
              <a:t>地址空间时</a:t>
            </a:r>
            <a:r>
              <a:rPr lang="zh-CN" altLang="en-US" sz="2400" smtClean="0">
                <a:solidFill>
                  <a:srgbClr val="FF0000"/>
                </a:solidFill>
              </a:rPr>
              <a:t>页面命中率</a:t>
            </a:r>
            <a:r>
              <a:rPr lang="zh-CN" altLang="en-US" sz="2400" smtClean="0"/>
              <a:t>才最理想。</a:t>
            </a:r>
          </a:p>
          <a:p>
            <a:pPr lvl="1" eaLnBrk="1" hangingPunct="1"/>
            <a:r>
              <a:rPr lang="zh-CN" altLang="en-US" sz="2400" smtClean="0"/>
              <a:t>异常现象：对于一些特定的访问序列，随分配的页框增多，缺页率反而增加！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FIFO</a:t>
            </a:r>
            <a:r>
              <a:rPr lang="zh-CN" altLang="en-US" smtClean="0"/>
              <a:t>例子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分配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页框</a:t>
            </a:r>
            <a:r>
              <a:rPr lang="zh-CN" altLang="en-US" smtClean="0"/>
              <a:t>，页面序列：</a:t>
            </a:r>
            <a:r>
              <a:rPr lang="en-US" altLang="zh-CN" smtClean="0"/>
              <a:t>A,B,C,D,A,B,E,A,B,C,D,E</a:t>
            </a:r>
            <a:r>
              <a:rPr lang="zh-CN" altLang="en-US" smtClean="0"/>
              <a:t>。分析其按照</a:t>
            </a:r>
            <a:r>
              <a:rPr lang="en-US" altLang="zh-CN" smtClean="0"/>
              <a:t>FIFO</a:t>
            </a:r>
            <a:r>
              <a:rPr lang="zh-CN" altLang="en-US" smtClean="0"/>
              <a:t>算法进行页面淘汰时的缺页情况。</a:t>
            </a:r>
          </a:p>
        </p:txBody>
      </p:sp>
      <p:graphicFrame>
        <p:nvGraphicFramePr>
          <p:cNvPr id="665604" name="Group 4"/>
          <p:cNvGraphicFramePr>
            <a:graphicFrameLocks noGrp="1"/>
          </p:cNvGraphicFramePr>
          <p:nvPr/>
        </p:nvGraphicFramePr>
        <p:xfrm>
          <a:off x="1368425" y="2420938"/>
          <a:ext cx="7561263" cy="2965451"/>
        </p:xfrm>
        <a:graphic>
          <a:graphicData uri="http://schemas.openxmlformats.org/drawingml/2006/table">
            <a:tbl>
              <a:tblPr/>
              <a:tblGrid>
                <a:gridCol w="579438"/>
                <a:gridCol w="585787"/>
                <a:gridCol w="579438"/>
                <a:gridCol w="582612"/>
                <a:gridCol w="582613"/>
                <a:gridCol w="579437"/>
                <a:gridCol w="582613"/>
                <a:gridCol w="579437"/>
                <a:gridCol w="582613"/>
                <a:gridCol w="582612"/>
                <a:gridCol w="579438"/>
                <a:gridCol w="585787"/>
                <a:gridCol w="5794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705" name="Text Box 105"/>
          <p:cNvSpPr txBox="1">
            <a:spLocks noChangeArrowheads="1"/>
          </p:cNvSpPr>
          <p:nvPr/>
        </p:nvSpPr>
        <p:spPr bwMode="auto">
          <a:xfrm>
            <a:off x="1957388" y="2951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06" name="Text Box 106"/>
          <p:cNvSpPr txBox="1">
            <a:spLocks noChangeArrowheads="1"/>
          </p:cNvSpPr>
          <p:nvPr/>
        </p:nvSpPr>
        <p:spPr bwMode="auto">
          <a:xfrm>
            <a:off x="2533650" y="2951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07" name="Text Box 107"/>
          <p:cNvSpPr txBox="1">
            <a:spLocks noChangeArrowheads="1"/>
          </p:cNvSpPr>
          <p:nvPr/>
        </p:nvSpPr>
        <p:spPr bwMode="auto">
          <a:xfrm>
            <a:off x="2533650" y="34544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08" name="Text Box 108"/>
          <p:cNvSpPr txBox="1">
            <a:spLocks noChangeArrowheads="1"/>
          </p:cNvSpPr>
          <p:nvPr/>
        </p:nvSpPr>
        <p:spPr bwMode="auto">
          <a:xfrm>
            <a:off x="3117850" y="2951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09" name="Text Box 109"/>
          <p:cNvSpPr txBox="1">
            <a:spLocks noChangeArrowheads="1"/>
          </p:cNvSpPr>
          <p:nvPr/>
        </p:nvSpPr>
        <p:spPr bwMode="auto">
          <a:xfrm>
            <a:off x="3117850" y="34544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10" name="Text Box 110"/>
          <p:cNvSpPr txBox="1">
            <a:spLocks noChangeArrowheads="1"/>
          </p:cNvSpPr>
          <p:nvPr/>
        </p:nvSpPr>
        <p:spPr bwMode="auto">
          <a:xfrm>
            <a:off x="3122613" y="39973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11" name="Text Box 111"/>
          <p:cNvSpPr txBox="1">
            <a:spLocks noChangeArrowheads="1"/>
          </p:cNvSpPr>
          <p:nvPr/>
        </p:nvSpPr>
        <p:spPr bwMode="auto">
          <a:xfrm>
            <a:off x="3702050" y="29591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12" name="Text Box 112"/>
          <p:cNvSpPr txBox="1">
            <a:spLocks noChangeArrowheads="1"/>
          </p:cNvSpPr>
          <p:nvPr/>
        </p:nvSpPr>
        <p:spPr bwMode="auto">
          <a:xfrm>
            <a:off x="3702050" y="3462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13" name="Text Box 113"/>
          <p:cNvSpPr txBox="1">
            <a:spLocks noChangeArrowheads="1"/>
          </p:cNvSpPr>
          <p:nvPr/>
        </p:nvSpPr>
        <p:spPr bwMode="auto">
          <a:xfrm>
            <a:off x="3706813" y="40052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14" name="Text Box 114"/>
          <p:cNvSpPr txBox="1">
            <a:spLocks noChangeArrowheads="1"/>
          </p:cNvSpPr>
          <p:nvPr/>
        </p:nvSpPr>
        <p:spPr bwMode="auto">
          <a:xfrm>
            <a:off x="4287838" y="29591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15" name="Text Box 115"/>
          <p:cNvSpPr txBox="1">
            <a:spLocks noChangeArrowheads="1"/>
          </p:cNvSpPr>
          <p:nvPr/>
        </p:nvSpPr>
        <p:spPr bwMode="auto">
          <a:xfrm>
            <a:off x="4287838" y="3462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16" name="Text Box 116"/>
          <p:cNvSpPr txBox="1">
            <a:spLocks noChangeArrowheads="1"/>
          </p:cNvSpPr>
          <p:nvPr/>
        </p:nvSpPr>
        <p:spPr bwMode="auto">
          <a:xfrm>
            <a:off x="4292600" y="40052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17" name="Text Box 117"/>
          <p:cNvSpPr txBox="1">
            <a:spLocks noChangeArrowheads="1"/>
          </p:cNvSpPr>
          <p:nvPr/>
        </p:nvSpPr>
        <p:spPr bwMode="auto">
          <a:xfrm>
            <a:off x="4887913" y="2951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18" name="Text Box 118"/>
          <p:cNvSpPr txBox="1">
            <a:spLocks noChangeArrowheads="1"/>
          </p:cNvSpPr>
          <p:nvPr/>
        </p:nvSpPr>
        <p:spPr bwMode="auto">
          <a:xfrm>
            <a:off x="4887913" y="34544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19" name="Text Box 119"/>
          <p:cNvSpPr txBox="1">
            <a:spLocks noChangeArrowheads="1"/>
          </p:cNvSpPr>
          <p:nvPr/>
        </p:nvSpPr>
        <p:spPr bwMode="auto">
          <a:xfrm>
            <a:off x="4892675" y="39973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20" name="Text Box 120"/>
          <p:cNvSpPr txBox="1">
            <a:spLocks noChangeArrowheads="1"/>
          </p:cNvSpPr>
          <p:nvPr/>
        </p:nvSpPr>
        <p:spPr bwMode="auto">
          <a:xfrm>
            <a:off x="5472113" y="29591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5721" name="Text Box 121"/>
          <p:cNvSpPr txBox="1">
            <a:spLocks noChangeArrowheads="1"/>
          </p:cNvSpPr>
          <p:nvPr/>
        </p:nvSpPr>
        <p:spPr bwMode="auto">
          <a:xfrm>
            <a:off x="5472113" y="3462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22" name="Text Box 122"/>
          <p:cNvSpPr txBox="1">
            <a:spLocks noChangeArrowheads="1"/>
          </p:cNvSpPr>
          <p:nvPr/>
        </p:nvSpPr>
        <p:spPr bwMode="auto">
          <a:xfrm>
            <a:off x="5476875" y="40052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23" name="Text Box 123"/>
          <p:cNvSpPr txBox="1">
            <a:spLocks noChangeArrowheads="1"/>
          </p:cNvSpPr>
          <p:nvPr/>
        </p:nvSpPr>
        <p:spPr bwMode="auto">
          <a:xfrm>
            <a:off x="6057900" y="29591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5724" name="Text Box 124"/>
          <p:cNvSpPr txBox="1">
            <a:spLocks noChangeArrowheads="1"/>
          </p:cNvSpPr>
          <p:nvPr/>
        </p:nvSpPr>
        <p:spPr bwMode="auto">
          <a:xfrm>
            <a:off x="6057900" y="34623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25" name="Text Box 125"/>
          <p:cNvSpPr txBox="1">
            <a:spLocks noChangeArrowheads="1"/>
          </p:cNvSpPr>
          <p:nvPr/>
        </p:nvSpPr>
        <p:spPr bwMode="auto">
          <a:xfrm>
            <a:off x="6062663" y="40052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26" name="Text Box 126"/>
          <p:cNvSpPr txBox="1">
            <a:spLocks noChangeArrowheads="1"/>
          </p:cNvSpPr>
          <p:nvPr/>
        </p:nvSpPr>
        <p:spPr bwMode="auto">
          <a:xfrm>
            <a:off x="6610350" y="29210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5727" name="Text Box 127"/>
          <p:cNvSpPr txBox="1">
            <a:spLocks noChangeArrowheads="1"/>
          </p:cNvSpPr>
          <p:nvPr/>
        </p:nvSpPr>
        <p:spPr bwMode="auto">
          <a:xfrm>
            <a:off x="6610350" y="34242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28" name="Text Box 128"/>
          <p:cNvSpPr txBox="1">
            <a:spLocks noChangeArrowheads="1"/>
          </p:cNvSpPr>
          <p:nvPr/>
        </p:nvSpPr>
        <p:spPr bwMode="auto">
          <a:xfrm>
            <a:off x="6615113" y="3967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29" name="Text Box 129"/>
          <p:cNvSpPr txBox="1">
            <a:spLocks noChangeArrowheads="1"/>
          </p:cNvSpPr>
          <p:nvPr/>
        </p:nvSpPr>
        <p:spPr bwMode="auto">
          <a:xfrm>
            <a:off x="7210425" y="29130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5730" name="Text Box 130"/>
          <p:cNvSpPr txBox="1">
            <a:spLocks noChangeArrowheads="1"/>
          </p:cNvSpPr>
          <p:nvPr/>
        </p:nvSpPr>
        <p:spPr bwMode="auto">
          <a:xfrm>
            <a:off x="7210425" y="34163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31" name="Text Box 131"/>
          <p:cNvSpPr txBox="1">
            <a:spLocks noChangeArrowheads="1"/>
          </p:cNvSpPr>
          <p:nvPr/>
        </p:nvSpPr>
        <p:spPr bwMode="auto">
          <a:xfrm>
            <a:off x="7215188" y="39592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32" name="Text Box 132"/>
          <p:cNvSpPr txBox="1">
            <a:spLocks noChangeArrowheads="1"/>
          </p:cNvSpPr>
          <p:nvPr/>
        </p:nvSpPr>
        <p:spPr bwMode="auto">
          <a:xfrm>
            <a:off x="7794625" y="29210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5733" name="Text Box 133"/>
          <p:cNvSpPr txBox="1">
            <a:spLocks noChangeArrowheads="1"/>
          </p:cNvSpPr>
          <p:nvPr/>
        </p:nvSpPr>
        <p:spPr bwMode="auto">
          <a:xfrm>
            <a:off x="7794625" y="34242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734" name="Text Box 134"/>
          <p:cNvSpPr txBox="1">
            <a:spLocks noChangeArrowheads="1"/>
          </p:cNvSpPr>
          <p:nvPr/>
        </p:nvSpPr>
        <p:spPr bwMode="auto">
          <a:xfrm>
            <a:off x="7799388" y="3967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35" name="Text Box 135"/>
          <p:cNvSpPr txBox="1">
            <a:spLocks noChangeArrowheads="1"/>
          </p:cNvSpPr>
          <p:nvPr/>
        </p:nvSpPr>
        <p:spPr bwMode="auto">
          <a:xfrm>
            <a:off x="8380413" y="29210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5736" name="Text Box 136"/>
          <p:cNvSpPr txBox="1">
            <a:spLocks noChangeArrowheads="1"/>
          </p:cNvSpPr>
          <p:nvPr/>
        </p:nvSpPr>
        <p:spPr bwMode="auto">
          <a:xfrm>
            <a:off x="8380413" y="34242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5737" name="Text Box 137"/>
          <p:cNvSpPr txBox="1">
            <a:spLocks noChangeArrowheads="1"/>
          </p:cNvSpPr>
          <p:nvPr/>
        </p:nvSpPr>
        <p:spPr bwMode="auto">
          <a:xfrm>
            <a:off x="8385175" y="39671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5738" name="Text Box 138"/>
          <p:cNvSpPr txBox="1">
            <a:spLocks noChangeArrowheads="1"/>
          </p:cNvSpPr>
          <p:nvPr/>
        </p:nvSpPr>
        <p:spPr bwMode="auto">
          <a:xfrm>
            <a:off x="3727450" y="4541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5739" name="Text Box 139"/>
          <p:cNvSpPr txBox="1">
            <a:spLocks noChangeArrowheads="1"/>
          </p:cNvSpPr>
          <p:nvPr/>
        </p:nvSpPr>
        <p:spPr bwMode="auto">
          <a:xfrm>
            <a:off x="5486400" y="4562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D</a:t>
            </a:r>
          </a:p>
        </p:txBody>
      </p:sp>
      <p:sp>
        <p:nvSpPr>
          <p:cNvPr id="665740" name="Text Box 140"/>
          <p:cNvSpPr txBox="1">
            <a:spLocks noChangeArrowheads="1"/>
          </p:cNvSpPr>
          <p:nvPr/>
        </p:nvSpPr>
        <p:spPr bwMode="auto">
          <a:xfrm>
            <a:off x="7224713" y="45370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5741" name="Text Box 141"/>
          <p:cNvSpPr txBox="1">
            <a:spLocks noChangeArrowheads="1"/>
          </p:cNvSpPr>
          <p:nvPr/>
        </p:nvSpPr>
        <p:spPr bwMode="auto">
          <a:xfrm>
            <a:off x="7808913" y="45243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C</a:t>
            </a:r>
          </a:p>
        </p:txBody>
      </p:sp>
      <p:sp>
        <p:nvSpPr>
          <p:cNvPr id="665742" name="Text Box 142"/>
          <p:cNvSpPr txBox="1">
            <a:spLocks noChangeArrowheads="1"/>
          </p:cNvSpPr>
          <p:nvPr/>
        </p:nvSpPr>
        <p:spPr bwMode="auto">
          <a:xfrm>
            <a:off x="1368425" y="5564188"/>
            <a:ext cx="62658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缺页次数 ＝</a:t>
            </a:r>
            <a:r>
              <a:rPr kumimoji="1" lang="en-US" altLang="zh-CN" sz="2400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Times New Roman" pitchFamily="18" charset="0"/>
              </a:rPr>
              <a:t>， 缺页率 ＝  </a:t>
            </a:r>
            <a:r>
              <a:rPr kumimoji="1" lang="en-US" altLang="zh-CN" sz="2400">
                <a:latin typeface="Times New Roman" pitchFamily="18" charset="0"/>
              </a:rPr>
              <a:t>10 / 12 =  83%</a:t>
            </a:r>
          </a:p>
        </p:txBody>
      </p:sp>
      <p:sp>
        <p:nvSpPr>
          <p:cNvPr id="665743" name="Text Box 143"/>
          <p:cNvSpPr txBox="1">
            <a:spLocks noChangeArrowheads="1"/>
          </p:cNvSpPr>
          <p:nvPr/>
        </p:nvSpPr>
        <p:spPr bwMode="auto">
          <a:xfrm>
            <a:off x="4344988" y="45640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D</a:t>
            </a:r>
          </a:p>
        </p:txBody>
      </p:sp>
      <p:sp>
        <p:nvSpPr>
          <p:cNvPr id="665744" name="Text Box 144"/>
          <p:cNvSpPr txBox="1">
            <a:spLocks noChangeArrowheads="1"/>
          </p:cNvSpPr>
          <p:nvPr/>
        </p:nvSpPr>
        <p:spPr bwMode="auto">
          <a:xfrm>
            <a:off x="4945063" y="45561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D</a:t>
            </a:r>
          </a:p>
        </p:txBody>
      </p:sp>
      <p:sp>
        <p:nvSpPr>
          <p:cNvPr id="665745" name="Text Box 145"/>
          <p:cNvSpPr txBox="1">
            <a:spLocks noChangeArrowheads="1"/>
          </p:cNvSpPr>
          <p:nvPr/>
        </p:nvSpPr>
        <p:spPr bwMode="auto">
          <a:xfrm>
            <a:off x="6626225" y="4562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D</a:t>
            </a:r>
          </a:p>
        </p:txBody>
      </p:sp>
      <p:sp>
        <p:nvSpPr>
          <p:cNvPr id="665746" name="Text Box 146"/>
          <p:cNvSpPr txBox="1">
            <a:spLocks noChangeArrowheads="1"/>
          </p:cNvSpPr>
          <p:nvPr/>
        </p:nvSpPr>
        <p:spPr bwMode="auto">
          <a:xfrm>
            <a:off x="6084888" y="45561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D</a:t>
            </a:r>
          </a:p>
        </p:txBody>
      </p:sp>
      <p:sp>
        <p:nvSpPr>
          <p:cNvPr id="665747" name="Text Box 147"/>
          <p:cNvSpPr txBox="1">
            <a:spLocks noChangeArrowheads="1"/>
          </p:cNvSpPr>
          <p:nvPr/>
        </p:nvSpPr>
        <p:spPr bwMode="auto">
          <a:xfrm>
            <a:off x="8378825" y="45434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C</a:t>
            </a:r>
          </a:p>
        </p:txBody>
      </p:sp>
      <p:sp>
        <p:nvSpPr>
          <p:cNvPr id="665748" name="Text Box 148"/>
          <p:cNvSpPr txBox="1">
            <a:spLocks noChangeArrowheads="1"/>
          </p:cNvSpPr>
          <p:nvPr/>
        </p:nvSpPr>
        <p:spPr bwMode="auto">
          <a:xfrm>
            <a:off x="2089150" y="497998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49" name="Text Box 149"/>
          <p:cNvSpPr txBox="1">
            <a:spLocks noChangeArrowheads="1"/>
          </p:cNvSpPr>
          <p:nvPr/>
        </p:nvSpPr>
        <p:spPr bwMode="auto">
          <a:xfrm>
            <a:off x="2665413" y="497998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0" name="Text Box 150"/>
          <p:cNvSpPr txBox="1">
            <a:spLocks noChangeArrowheads="1"/>
          </p:cNvSpPr>
          <p:nvPr/>
        </p:nvSpPr>
        <p:spPr bwMode="auto">
          <a:xfrm>
            <a:off x="3249613" y="497998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1" name="Text Box 151"/>
          <p:cNvSpPr txBox="1">
            <a:spLocks noChangeArrowheads="1"/>
          </p:cNvSpPr>
          <p:nvPr/>
        </p:nvSpPr>
        <p:spPr bwMode="auto">
          <a:xfrm>
            <a:off x="3833813" y="49879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2" name="Text Box 152"/>
          <p:cNvSpPr txBox="1">
            <a:spLocks noChangeArrowheads="1"/>
          </p:cNvSpPr>
          <p:nvPr/>
        </p:nvSpPr>
        <p:spPr bwMode="auto">
          <a:xfrm>
            <a:off x="5545138" y="49879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3" name="Text Box 153"/>
          <p:cNvSpPr txBox="1">
            <a:spLocks noChangeArrowheads="1"/>
          </p:cNvSpPr>
          <p:nvPr/>
        </p:nvSpPr>
        <p:spPr bwMode="auto">
          <a:xfrm>
            <a:off x="6121400" y="49879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4" name="Text Box 154"/>
          <p:cNvSpPr txBox="1">
            <a:spLocks noChangeArrowheads="1"/>
          </p:cNvSpPr>
          <p:nvPr/>
        </p:nvSpPr>
        <p:spPr bwMode="auto">
          <a:xfrm>
            <a:off x="6697663" y="496411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5" name="Text Box 155"/>
          <p:cNvSpPr txBox="1">
            <a:spLocks noChangeArrowheads="1"/>
          </p:cNvSpPr>
          <p:nvPr/>
        </p:nvSpPr>
        <p:spPr bwMode="auto">
          <a:xfrm>
            <a:off x="7316788" y="499268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6" name="Text Box 156"/>
          <p:cNvSpPr txBox="1">
            <a:spLocks noChangeArrowheads="1"/>
          </p:cNvSpPr>
          <p:nvPr/>
        </p:nvSpPr>
        <p:spPr bwMode="auto">
          <a:xfrm>
            <a:off x="7900988" y="50006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57" name="Text Box 157"/>
          <p:cNvSpPr txBox="1">
            <a:spLocks noChangeArrowheads="1"/>
          </p:cNvSpPr>
          <p:nvPr/>
        </p:nvSpPr>
        <p:spPr bwMode="auto">
          <a:xfrm>
            <a:off x="8448675" y="49879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381125" y="2492375"/>
            <a:ext cx="636588" cy="2865438"/>
            <a:chOff x="665" y="1706"/>
            <a:chExt cx="401" cy="1805"/>
          </a:xfrm>
        </p:grpSpPr>
        <p:sp>
          <p:nvSpPr>
            <p:cNvPr id="130207" name="Text Box 159"/>
            <p:cNvSpPr txBox="1">
              <a:spLocks noChangeArrowheads="1"/>
            </p:cNvSpPr>
            <p:nvPr/>
          </p:nvSpPr>
          <p:spPr bwMode="auto">
            <a:xfrm>
              <a:off x="703" y="3319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缺页</a:t>
              </a:r>
            </a:p>
          </p:txBody>
        </p:sp>
        <p:sp>
          <p:nvSpPr>
            <p:cNvPr id="130208" name="Text Box 160"/>
            <p:cNvSpPr txBox="1">
              <a:spLocks noChangeArrowheads="1"/>
            </p:cNvSpPr>
            <p:nvPr/>
          </p:nvSpPr>
          <p:spPr bwMode="auto">
            <a:xfrm>
              <a:off x="665" y="1706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序列</a:t>
              </a:r>
            </a:p>
          </p:txBody>
        </p:sp>
        <p:sp>
          <p:nvSpPr>
            <p:cNvPr id="130209" name="Text Box 161"/>
            <p:cNvSpPr txBox="1">
              <a:spLocks noChangeArrowheads="1"/>
            </p:cNvSpPr>
            <p:nvPr/>
          </p:nvSpPr>
          <p:spPr bwMode="auto">
            <a:xfrm>
              <a:off x="665" y="2241"/>
              <a:ext cx="355" cy="7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内</a:t>
              </a:r>
            </a:p>
            <a:p>
              <a:pPr>
                <a:spcBef>
                  <a:spcPct val="50000"/>
                </a:spcBef>
              </a:pPr>
              <a:endParaRPr kumimoji="1" lang="zh-CN" altLang="en-US">
                <a:solidFill>
                  <a:srgbClr val="000000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5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5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5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5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5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5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5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5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5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5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5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5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5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5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5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6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5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5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5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5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5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65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65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65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5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65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65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65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65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65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65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6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6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65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65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65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65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6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6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65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65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65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5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65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65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5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65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6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6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65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65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65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65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65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65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65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65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65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65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65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65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665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665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5" grpId="0" animBg="1"/>
      <p:bldP spid="665706" grpId="0" animBg="1"/>
      <p:bldP spid="665707" grpId="0" animBg="1"/>
      <p:bldP spid="665708" grpId="0" animBg="1"/>
      <p:bldP spid="665709" grpId="0" animBg="1"/>
      <p:bldP spid="665710" grpId="0" animBg="1"/>
      <p:bldP spid="665711" grpId="0" animBg="1"/>
      <p:bldP spid="665712" grpId="0" animBg="1"/>
      <p:bldP spid="665713" grpId="0" animBg="1"/>
      <p:bldP spid="665714" grpId="0" animBg="1"/>
      <p:bldP spid="665715" grpId="0" animBg="1"/>
      <p:bldP spid="665716" grpId="0" animBg="1"/>
      <p:bldP spid="665717" grpId="0" animBg="1"/>
      <p:bldP spid="665718" grpId="0" animBg="1"/>
      <p:bldP spid="665719" grpId="0" animBg="1"/>
      <p:bldP spid="665720" grpId="0" animBg="1"/>
      <p:bldP spid="665721" grpId="0" animBg="1"/>
      <p:bldP spid="665722" grpId="0" animBg="1"/>
      <p:bldP spid="665723" grpId="0" animBg="1"/>
      <p:bldP spid="665724" grpId="0" animBg="1"/>
      <p:bldP spid="665725" grpId="0" animBg="1"/>
      <p:bldP spid="665726" grpId="0" animBg="1"/>
      <p:bldP spid="665727" grpId="0" animBg="1"/>
      <p:bldP spid="665728" grpId="0" animBg="1"/>
      <p:bldP spid="665729" grpId="0" animBg="1"/>
      <p:bldP spid="665730" grpId="0" animBg="1"/>
      <p:bldP spid="665731" grpId="0" animBg="1"/>
      <p:bldP spid="665732" grpId="0" animBg="1"/>
      <p:bldP spid="665733" grpId="0" animBg="1"/>
      <p:bldP spid="665734" grpId="0" animBg="1"/>
      <p:bldP spid="665735" grpId="0" animBg="1"/>
      <p:bldP spid="665736" grpId="0" animBg="1"/>
      <p:bldP spid="665737" grpId="0" animBg="1"/>
      <p:bldP spid="665738" grpId="0" animBg="1"/>
      <p:bldP spid="665739" grpId="0" animBg="1"/>
      <p:bldP spid="665740" grpId="0" animBg="1"/>
      <p:bldP spid="665741" grpId="0" animBg="1"/>
      <p:bldP spid="665742" grpId="0"/>
      <p:bldP spid="665743" grpId="0" animBg="1"/>
      <p:bldP spid="665744" grpId="0" animBg="1"/>
      <p:bldP spid="665745" grpId="0" animBg="1"/>
      <p:bldP spid="665746" grpId="0" animBg="1"/>
      <p:bldP spid="665747" grpId="0" animBg="1"/>
      <p:bldP spid="665748" grpId="0" animBg="1"/>
      <p:bldP spid="665749" grpId="0" animBg="1"/>
      <p:bldP spid="665750" grpId="0" animBg="1"/>
      <p:bldP spid="665750" grpId="1" animBg="1"/>
      <p:bldP spid="665751" grpId="0" animBg="1"/>
      <p:bldP spid="665752" grpId="0" animBg="1"/>
      <p:bldP spid="665753" grpId="0" animBg="1"/>
      <p:bldP spid="665754" grpId="0" animBg="1"/>
      <p:bldP spid="665754" grpId="1" animBg="1"/>
      <p:bldP spid="665755" grpId="0" animBg="1"/>
      <p:bldP spid="665756" grpId="0" animBg="1"/>
      <p:bldP spid="66575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10366375" cy="579438"/>
          </a:xfrm>
        </p:spPr>
        <p:txBody>
          <a:bodyPr/>
          <a:lstStyle/>
          <a:p>
            <a:pPr eaLnBrk="1" hangingPunct="1"/>
            <a:r>
              <a:rPr lang="zh-CN" altLang="en-US" smtClean="0"/>
              <a:t>最久未使用淘汰算法（</a:t>
            </a:r>
            <a:r>
              <a:rPr lang="en-US" altLang="zh-CN" smtClean="0"/>
              <a:t>LRU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en-US" altLang="zh-CN" smtClean="0"/>
              <a:t>east 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en-US" altLang="zh-CN" smtClean="0"/>
              <a:t>ecently 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sed</a:t>
            </a:r>
            <a:r>
              <a:rPr lang="zh-CN" altLang="en-US" smtClean="0"/>
              <a:t> ）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思想　</a:t>
            </a:r>
          </a:p>
          <a:p>
            <a:pPr lvl="1" eaLnBrk="1" hangingPunct="1"/>
            <a:r>
              <a:rPr lang="zh-CN" altLang="en-US" sz="2400" smtClean="0"/>
              <a:t>淘汰</a:t>
            </a:r>
            <a:r>
              <a:rPr lang="zh-CN" altLang="en-US" sz="2400" smtClean="0">
                <a:solidFill>
                  <a:srgbClr val="FF0000"/>
                </a:solidFill>
              </a:rPr>
              <a:t>最长时间未被使用</a:t>
            </a:r>
            <a:r>
              <a:rPr lang="zh-CN" altLang="en-US" sz="2400" smtClean="0"/>
              <a:t>的页面。</a:t>
            </a:r>
          </a:p>
          <a:p>
            <a:pPr eaLnBrk="1" hangingPunct="1"/>
            <a:r>
              <a:rPr lang="zh-CN" altLang="en-US" sz="2400" smtClean="0"/>
              <a:t>例子</a:t>
            </a:r>
          </a:p>
          <a:p>
            <a:pPr lvl="1" eaLnBrk="1" hangingPunct="1"/>
            <a:r>
              <a:rPr lang="en-US" altLang="zh-CN" sz="2400" smtClean="0"/>
              <a:t>3</a:t>
            </a:r>
            <a:r>
              <a:rPr lang="zh-CN" altLang="en-US" sz="2400" smtClean="0"/>
              <a:t>个页框，页面序列：</a:t>
            </a:r>
            <a:r>
              <a:rPr lang="en-US" altLang="zh-CN" sz="2400" smtClean="0"/>
              <a:t>A,B,C,D,A,B,E,A,B,C,D,E</a:t>
            </a:r>
            <a:r>
              <a:rPr lang="zh-CN" altLang="en-US" sz="2400" smtClean="0"/>
              <a:t>。分析其按照</a:t>
            </a:r>
            <a:r>
              <a:rPr lang="en-US" altLang="zh-CN" sz="2400" smtClean="0"/>
              <a:t>LRU</a:t>
            </a:r>
            <a:r>
              <a:rPr lang="zh-CN" altLang="en-US" sz="2400" smtClean="0"/>
              <a:t>算法进行页面淘汰时的缺页情况。</a:t>
            </a:r>
          </a:p>
        </p:txBody>
      </p:sp>
      <p:graphicFrame>
        <p:nvGraphicFramePr>
          <p:cNvPr id="666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3171"/>
              </p:ext>
            </p:extLst>
          </p:nvPr>
        </p:nvGraphicFramePr>
        <p:xfrm>
          <a:off x="1295400" y="3068638"/>
          <a:ext cx="7561263" cy="2581276"/>
        </p:xfrm>
        <a:graphic>
          <a:graphicData uri="http://schemas.openxmlformats.org/drawingml/2006/table">
            <a:tbl>
              <a:tblPr/>
              <a:tblGrid>
                <a:gridCol w="579438"/>
                <a:gridCol w="585787"/>
                <a:gridCol w="579438"/>
                <a:gridCol w="582612"/>
                <a:gridCol w="582613"/>
                <a:gridCol w="579437"/>
                <a:gridCol w="582613"/>
                <a:gridCol w="579437"/>
                <a:gridCol w="582613"/>
                <a:gridCol w="582612"/>
                <a:gridCol w="579438"/>
                <a:gridCol w="585787"/>
                <a:gridCol w="5794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714" name="Text Box 90"/>
          <p:cNvSpPr txBox="1">
            <a:spLocks noChangeArrowheads="1"/>
          </p:cNvSpPr>
          <p:nvPr/>
        </p:nvSpPr>
        <p:spPr bwMode="auto">
          <a:xfrm>
            <a:off x="1884363" y="3598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15" name="Text Box 91"/>
          <p:cNvSpPr txBox="1">
            <a:spLocks noChangeArrowheads="1"/>
          </p:cNvSpPr>
          <p:nvPr/>
        </p:nvSpPr>
        <p:spPr bwMode="auto">
          <a:xfrm>
            <a:off x="2460625" y="3598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16" name="Text Box 92"/>
          <p:cNvSpPr txBox="1">
            <a:spLocks noChangeArrowheads="1"/>
          </p:cNvSpPr>
          <p:nvPr/>
        </p:nvSpPr>
        <p:spPr bwMode="auto">
          <a:xfrm>
            <a:off x="2473325" y="41656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17" name="Text Box 93"/>
          <p:cNvSpPr txBox="1">
            <a:spLocks noChangeArrowheads="1"/>
          </p:cNvSpPr>
          <p:nvPr/>
        </p:nvSpPr>
        <p:spPr bwMode="auto">
          <a:xfrm>
            <a:off x="3044825" y="3598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18" name="Text Box 94"/>
          <p:cNvSpPr txBox="1">
            <a:spLocks noChangeArrowheads="1"/>
          </p:cNvSpPr>
          <p:nvPr/>
        </p:nvSpPr>
        <p:spPr bwMode="auto">
          <a:xfrm>
            <a:off x="3057525" y="41656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19" name="Text Box 95"/>
          <p:cNvSpPr txBox="1">
            <a:spLocks noChangeArrowheads="1"/>
          </p:cNvSpPr>
          <p:nvPr/>
        </p:nvSpPr>
        <p:spPr bwMode="auto">
          <a:xfrm>
            <a:off x="3049588" y="46450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20" name="Text Box 96"/>
          <p:cNvSpPr txBox="1">
            <a:spLocks noChangeArrowheads="1"/>
          </p:cNvSpPr>
          <p:nvPr/>
        </p:nvSpPr>
        <p:spPr bwMode="auto">
          <a:xfrm>
            <a:off x="3629025" y="36068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6721" name="Text Box 97"/>
          <p:cNvSpPr txBox="1">
            <a:spLocks noChangeArrowheads="1"/>
          </p:cNvSpPr>
          <p:nvPr/>
        </p:nvSpPr>
        <p:spPr bwMode="auto">
          <a:xfrm>
            <a:off x="3641725" y="4173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22" name="Text Box 98"/>
          <p:cNvSpPr txBox="1">
            <a:spLocks noChangeArrowheads="1"/>
          </p:cNvSpPr>
          <p:nvPr/>
        </p:nvSpPr>
        <p:spPr bwMode="auto">
          <a:xfrm>
            <a:off x="3633788" y="46529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23" name="Text Box 99"/>
          <p:cNvSpPr txBox="1">
            <a:spLocks noChangeArrowheads="1"/>
          </p:cNvSpPr>
          <p:nvPr/>
        </p:nvSpPr>
        <p:spPr bwMode="auto">
          <a:xfrm>
            <a:off x="4214813" y="36068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6724" name="Text Box 100"/>
          <p:cNvSpPr txBox="1">
            <a:spLocks noChangeArrowheads="1"/>
          </p:cNvSpPr>
          <p:nvPr/>
        </p:nvSpPr>
        <p:spPr bwMode="auto">
          <a:xfrm>
            <a:off x="4252913" y="41481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25" name="Text Box 101"/>
          <p:cNvSpPr txBox="1">
            <a:spLocks noChangeArrowheads="1"/>
          </p:cNvSpPr>
          <p:nvPr/>
        </p:nvSpPr>
        <p:spPr bwMode="auto">
          <a:xfrm>
            <a:off x="4219575" y="46529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26" name="Text Box 102"/>
          <p:cNvSpPr txBox="1">
            <a:spLocks noChangeArrowheads="1"/>
          </p:cNvSpPr>
          <p:nvPr/>
        </p:nvSpPr>
        <p:spPr bwMode="auto">
          <a:xfrm>
            <a:off x="4814888" y="3598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6727" name="Text Box 103"/>
          <p:cNvSpPr txBox="1">
            <a:spLocks noChangeArrowheads="1"/>
          </p:cNvSpPr>
          <p:nvPr/>
        </p:nvSpPr>
        <p:spPr bwMode="auto">
          <a:xfrm>
            <a:off x="4840288" y="41402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28" name="Text Box 104"/>
          <p:cNvSpPr txBox="1">
            <a:spLocks noChangeArrowheads="1"/>
          </p:cNvSpPr>
          <p:nvPr/>
        </p:nvSpPr>
        <p:spPr bwMode="auto">
          <a:xfrm>
            <a:off x="4819650" y="46450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29" name="Text Box 105"/>
          <p:cNvSpPr txBox="1">
            <a:spLocks noChangeArrowheads="1"/>
          </p:cNvSpPr>
          <p:nvPr/>
        </p:nvSpPr>
        <p:spPr bwMode="auto">
          <a:xfrm>
            <a:off x="5399088" y="36068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6730" name="Text Box 106"/>
          <p:cNvSpPr txBox="1">
            <a:spLocks noChangeArrowheads="1"/>
          </p:cNvSpPr>
          <p:nvPr/>
        </p:nvSpPr>
        <p:spPr bwMode="auto">
          <a:xfrm>
            <a:off x="5424488" y="4160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31" name="Text Box 107"/>
          <p:cNvSpPr txBox="1">
            <a:spLocks noChangeArrowheads="1"/>
          </p:cNvSpPr>
          <p:nvPr/>
        </p:nvSpPr>
        <p:spPr bwMode="auto">
          <a:xfrm>
            <a:off x="5403850" y="46529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32" name="Text Box 108"/>
          <p:cNvSpPr txBox="1">
            <a:spLocks noChangeArrowheads="1"/>
          </p:cNvSpPr>
          <p:nvPr/>
        </p:nvSpPr>
        <p:spPr bwMode="auto">
          <a:xfrm>
            <a:off x="5984875" y="36068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6733" name="Text Box 109"/>
          <p:cNvSpPr txBox="1">
            <a:spLocks noChangeArrowheads="1"/>
          </p:cNvSpPr>
          <p:nvPr/>
        </p:nvSpPr>
        <p:spPr bwMode="auto">
          <a:xfrm>
            <a:off x="6010275" y="41481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34" name="Text Box 110"/>
          <p:cNvSpPr txBox="1">
            <a:spLocks noChangeArrowheads="1"/>
          </p:cNvSpPr>
          <p:nvPr/>
        </p:nvSpPr>
        <p:spPr bwMode="auto">
          <a:xfrm>
            <a:off x="5989638" y="46529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35" name="Text Box 111"/>
          <p:cNvSpPr txBox="1">
            <a:spLocks noChangeArrowheads="1"/>
          </p:cNvSpPr>
          <p:nvPr/>
        </p:nvSpPr>
        <p:spPr bwMode="auto">
          <a:xfrm>
            <a:off x="6537325" y="35687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6736" name="Text Box 112"/>
          <p:cNvSpPr txBox="1">
            <a:spLocks noChangeArrowheads="1"/>
          </p:cNvSpPr>
          <p:nvPr/>
        </p:nvSpPr>
        <p:spPr bwMode="auto">
          <a:xfrm>
            <a:off x="6575425" y="41354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37" name="Text Box 113"/>
          <p:cNvSpPr txBox="1">
            <a:spLocks noChangeArrowheads="1"/>
          </p:cNvSpPr>
          <p:nvPr/>
        </p:nvSpPr>
        <p:spPr bwMode="auto">
          <a:xfrm>
            <a:off x="6580188" y="46402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38" name="Text Box 114"/>
          <p:cNvSpPr txBox="1">
            <a:spLocks noChangeArrowheads="1"/>
          </p:cNvSpPr>
          <p:nvPr/>
        </p:nvSpPr>
        <p:spPr bwMode="auto">
          <a:xfrm>
            <a:off x="7137400" y="35607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39" name="Text Box 115"/>
          <p:cNvSpPr txBox="1">
            <a:spLocks noChangeArrowheads="1"/>
          </p:cNvSpPr>
          <p:nvPr/>
        </p:nvSpPr>
        <p:spPr bwMode="auto">
          <a:xfrm>
            <a:off x="7124700" y="41529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6740" name="Text Box 116"/>
          <p:cNvSpPr txBox="1">
            <a:spLocks noChangeArrowheads="1"/>
          </p:cNvSpPr>
          <p:nvPr/>
        </p:nvSpPr>
        <p:spPr bwMode="auto">
          <a:xfrm>
            <a:off x="7142163" y="46069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41" name="Text Box 117"/>
          <p:cNvSpPr txBox="1">
            <a:spLocks noChangeArrowheads="1"/>
          </p:cNvSpPr>
          <p:nvPr/>
        </p:nvSpPr>
        <p:spPr bwMode="auto">
          <a:xfrm>
            <a:off x="7721600" y="35687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42" name="Text Box 118"/>
          <p:cNvSpPr txBox="1">
            <a:spLocks noChangeArrowheads="1"/>
          </p:cNvSpPr>
          <p:nvPr/>
        </p:nvSpPr>
        <p:spPr bwMode="auto">
          <a:xfrm>
            <a:off x="7708900" y="4160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6743" name="Text Box 119"/>
          <p:cNvSpPr txBox="1">
            <a:spLocks noChangeArrowheads="1"/>
          </p:cNvSpPr>
          <p:nvPr/>
        </p:nvSpPr>
        <p:spPr bwMode="auto">
          <a:xfrm>
            <a:off x="7726363" y="4614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66744" name="Text Box 120"/>
          <p:cNvSpPr txBox="1">
            <a:spLocks noChangeArrowheads="1"/>
          </p:cNvSpPr>
          <p:nvPr/>
        </p:nvSpPr>
        <p:spPr bwMode="auto">
          <a:xfrm>
            <a:off x="8307388" y="3568700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66745" name="Text Box 121"/>
          <p:cNvSpPr txBox="1">
            <a:spLocks noChangeArrowheads="1"/>
          </p:cNvSpPr>
          <p:nvPr/>
        </p:nvSpPr>
        <p:spPr bwMode="auto">
          <a:xfrm>
            <a:off x="8294688" y="41608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6746" name="Text Box 122"/>
          <p:cNvSpPr txBox="1">
            <a:spLocks noChangeArrowheads="1"/>
          </p:cNvSpPr>
          <p:nvPr/>
        </p:nvSpPr>
        <p:spPr bwMode="auto">
          <a:xfrm>
            <a:off x="8312150" y="4614863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6747" name="Text Box 123"/>
          <p:cNvSpPr txBox="1">
            <a:spLocks noChangeArrowheads="1"/>
          </p:cNvSpPr>
          <p:nvPr/>
        </p:nvSpPr>
        <p:spPr bwMode="auto">
          <a:xfrm>
            <a:off x="1884363" y="5189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48" name="Text Box 124"/>
          <p:cNvSpPr txBox="1">
            <a:spLocks noChangeArrowheads="1"/>
          </p:cNvSpPr>
          <p:nvPr/>
        </p:nvSpPr>
        <p:spPr bwMode="auto">
          <a:xfrm>
            <a:off x="2468563" y="5197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49" name="Text Box 125"/>
          <p:cNvSpPr txBox="1">
            <a:spLocks noChangeArrowheads="1"/>
          </p:cNvSpPr>
          <p:nvPr/>
        </p:nvSpPr>
        <p:spPr bwMode="auto">
          <a:xfrm>
            <a:off x="3054350" y="51974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0" name="Text Box 126"/>
          <p:cNvSpPr txBox="1">
            <a:spLocks noChangeArrowheads="1"/>
          </p:cNvSpPr>
          <p:nvPr/>
        </p:nvSpPr>
        <p:spPr bwMode="auto">
          <a:xfrm>
            <a:off x="3654425" y="5189538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1" name="Text Box 127"/>
          <p:cNvSpPr txBox="1">
            <a:spLocks noChangeArrowheads="1"/>
          </p:cNvSpPr>
          <p:nvPr/>
        </p:nvSpPr>
        <p:spPr bwMode="auto">
          <a:xfrm>
            <a:off x="8353425" y="52292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2" name="Text Box 128"/>
          <p:cNvSpPr txBox="1">
            <a:spLocks noChangeArrowheads="1"/>
          </p:cNvSpPr>
          <p:nvPr/>
        </p:nvSpPr>
        <p:spPr bwMode="auto">
          <a:xfrm>
            <a:off x="7151688" y="51847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3" name="Text Box 129"/>
          <p:cNvSpPr txBox="1">
            <a:spLocks noChangeArrowheads="1"/>
          </p:cNvSpPr>
          <p:nvPr/>
        </p:nvSpPr>
        <p:spPr bwMode="auto">
          <a:xfrm>
            <a:off x="7735888" y="51720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4" name="Text Box 130"/>
          <p:cNvSpPr txBox="1">
            <a:spLocks noChangeArrowheads="1"/>
          </p:cNvSpPr>
          <p:nvPr/>
        </p:nvSpPr>
        <p:spPr bwMode="auto">
          <a:xfrm>
            <a:off x="1295400" y="5924550"/>
            <a:ext cx="62658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缺页次数 ＝</a:t>
            </a:r>
            <a:r>
              <a:rPr kumimoji="1" lang="en-US" altLang="zh-CN" sz="2400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Times New Roman" pitchFamily="18" charset="0"/>
              </a:rPr>
              <a:t>， 缺页率 ＝  </a:t>
            </a:r>
            <a:r>
              <a:rPr kumimoji="1" lang="en-US" altLang="zh-CN" sz="2400">
                <a:latin typeface="Times New Roman" pitchFamily="18" charset="0"/>
              </a:rPr>
              <a:t>10 / 12 =  83%</a:t>
            </a:r>
          </a:p>
        </p:txBody>
      </p:sp>
      <p:sp>
        <p:nvSpPr>
          <p:cNvPr id="666755" name="Text Box 131"/>
          <p:cNvSpPr txBox="1">
            <a:spLocks noChangeArrowheads="1"/>
          </p:cNvSpPr>
          <p:nvPr/>
        </p:nvSpPr>
        <p:spPr bwMode="auto">
          <a:xfrm>
            <a:off x="5457825" y="523557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6" name="Text Box 132"/>
          <p:cNvSpPr txBox="1">
            <a:spLocks noChangeArrowheads="1"/>
          </p:cNvSpPr>
          <p:nvPr/>
        </p:nvSpPr>
        <p:spPr bwMode="auto">
          <a:xfrm>
            <a:off x="4294188" y="52292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7" name="Text Box 133"/>
          <p:cNvSpPr txBox="1">
            <a:spLocks noChangeArrowheads="1"/>
          </p:cNvSpPr>
          <p:nvPr/>
        </p:nvSpPr>
        <p:spPr bwMode="auto">
          <a:xfrm>
            <a:off x="4878388" y="5216525"/>
            <a:ext cx="431800" cy="33655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6758" name="Line 134"/>
          <p:cNvSpPr>
            <a:spLocks noChangeShapeType="1"/>
          </p:cNvSpPr>
          <p:nvPr/>
        </p:nvSpPr>
        <p:spPr bwMode="auto">
          <a:xfrm>
            <a:off x="7416800" y="5805488"/>
            <a:ext cx="0" cy="7191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1308100" y="3140075"/>
            <a:ext cx="636588" cy="2393950"/>
            <a:chOff x="665" y="1706"/>
            <a:chExt cx="401" cy="1508"/>
          </a:xfrm>
        </p:grpSpPr>
        <p:sp>
          <p:nvSpPr>
            <p:cNvPr id="131208" name="Text Box 136"/>
            <p:cNvSpPr txBox="1">
              <a:spLocks noChangeArrowheads="1"/>
            </p:cNvSpPr>
            <p:nvPr/>
          </p:nvSpPr>
          <p:spPr bwMode="auto">
            <a:xfrm>
              <a:off x="703" y="3022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缺页</a:t>
              </a:r>
            </a:p>
          </p:txBody>
        </p:sp>
        <p:sp>
          <p:nvSpPr>
            <p:cNvPr id="131209" name="Text Box 137"/>
            <p:cNvSpPr txBox="1">
              <a:spLocks noChangeArrowheads="1"/>
            </p:cNvSpPr>
            <p:nvPr/>
          </p:nvSpPr>
          <p:spPr bwMode="auto">
            <a:xfrm>
              <a:off x="665" y="1706"/>
              <a:ext cx="36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序列</a:t>
              </a:r>
            </a:p>
          </p:txBody>
        </p:sp>
        <p:sp>
          <p:nvSpPr>
            <p:cNvPr id="131210" name="Text Box 138"/>
            <p:cNvSpPr txBox="1">
              <a:spLocks noChangeArrowheads="1"/>
            </p:cNvSpPr>
            <p:nvPr/>
          </p:nvSpPr>
          <p:spPr bwMode="auto">
            <a:xfrm>
              <a:off x="665" y="2069"/>
              <a:ext cx="355" cy="76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内</a:t>
              </a:r>
            </a:p>
            <a:p>
              <a:pPr>
                <a:spcBef>
                  <a:spcPct val="50000"/>
                </a:spcBef>
              </a:pPr>
              <a:endParaRPr kumimoji="1" lang="zh-CN" altLang="en-US">
                <a:solidFill>
                  <a:srgbClr val="000000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6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6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6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6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6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6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6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6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6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6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6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6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6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6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6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6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6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6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6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66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6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6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6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6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6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6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6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6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6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66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66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66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66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66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6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6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6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6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6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6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6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6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6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66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66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6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6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6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6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6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66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66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66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66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66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66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66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66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714" grpId="0" animBg="1"/>
      <p:bldP spid="666715" grpId="0" animBg="1"/>
      <p:bldP spid="666716" grpId="0" animBg="1"/>
      <p:bldP spid="666717" grpId="0" animBg="1"/>
      <p:bldP spid="666718" grpId="0" animBg="1"/>
      <p:bldP spid="666719" grpId="0" animBg="1"/>
      <p:bldP spid="666720" grpId="0" animBg="1"/>
      <p:bldP spid="666721" grpId="0" animBg="1"/>
      <p:bldP spid="666722" grpId="0" animBg="1"/>
      <p:bldP spid="666723" grpId="0" animBg="1"/>
      <p:bldP spid="666724" grpId="0" animBg="1"/>
      <p:bldP spid="666725" grpId="0" animBg="1"/>
      <p:bldP spid="666726" grpId="0" animBg="1"/>
      <p:bldP spid="666727" grpId="0" animBg="1"/>
      <p:bldP spid="666728" grpId="0" animBg="1"/>
      <p:bldP spid="666729" grpId="0" animBg="1"/>
      <p:bldP spid="666730" grpId="0" animBg="1"/>
      <p:bldP spid="666731" grpId="0" animBg="1"/>
      <p:bldP spid="666732" grpId="0" animBg="1"/>
      <p:bldP spid="666733" grpId="0" animBg="1"/>
      <p:bldP spid="666734" grpId="0" animBg="1"/>
      <p:bldP spid="666735" grpId="0" animBg="1"/>
      <p:bldP spid="666736" grpId="0" animBg="1"/>
      <p:bldP spid="666737" grpId="0" animBg="1"/>
      <p:bldP spid="666738" grpId="0" animBg="1"/>
      <p:bldP spid="666739" grpId="0" animBg="1"/>
      <p:bldP spid="666740" grpId="0" animBg="1"/>
      <p:bldP spid="666741" grpId="0" animBg="1"/>
      <p:bldP spid="666742" grpId="0" animBg="1"/>
      <p:bldP spid="666743" grpId="0" animBg="1"/>
      <p:bldP spid="666744" grpId="0" animBg="1"/>
      <p:bldP spid="666745" grpId="0" animBg="1"/>
      <p:bldP spid="666746" grpId="0" animBg="1"/>
      <p:bldP spid="666747" grpId="0" animBg="1"/>
      <p:bldP spid="666748" grpId="0" animBg="1"/>
      <p:bldP spid="666749" grpId="0" animBg="1"/>
      <p:bldP spid="666750" grpId="0" animBg="1"/>
      <p:bldP spid="666751" grpId="0" animBg="1"/>
      <p:bldP spid="666751" grpId="1" animBg="1"/>
      <p:bldP spid="666752" grpId="0" animBg="1"/>
      <p:bldP spid="666753" grpId="0" animBg="1"/>
      <p:bldP spid="666754" grpId="0"/>
      <p:bldP spid="666755" grpId="0" animBg="1"/>
      <p:bldP spid="666756" grpId="0" animBg="1"/>
      <p:bldP spid="666757" grpId="0" animBg="1"/>
      <p:bldP spid="66675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LRU</a:t>
            </a:r>
            <a:r>
              <a:rPr lang="zh-CN" altLang="en-US" dirty="0" smtClean="0"/>
              <a:t>的实现（</a:t>
            </a:r>
            <a:r>
              <a:rPr lang="zh-CN" altLang="en-US" dirty="0" smtClean="0">
                <a:latin typeface="宋体" pitchFamily="2" charset="-122"/>
              </a:rPr>
              <a:t>硬件方法）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页面设置一个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移位寄存器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latin typeface="宋体" pitchFamily="2" charset="-122"/>
              </a:rPr>
              <a:t>。每当页面被访问则将其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重置</a:t>
            </a:r>
            <a:r>
              <a:rPr lang="zh-CN" alt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周期性地</a:t>
            </a:r>
            <a:r>
              <a:rPr lang="en-US" altLang="zh-CN" sz="2400" dirty="0" smtClean="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FF3300"/>
                </a:solidFill>
                <a:latin typeface="宋体" pitchFamily="2" charset="-122"/>
              </a:rPr>
              <a:t>周期很短</a:t>
            </a:r>
            <a:r>
              <a:rPr lang="en-US" altLang="zh-CN" sz="2400" dirty="0" smtClean="0">
                <a:solidFill>
                  <a:srgbClr val="FF3300"/>
                </a:solidFill>
                <a:latin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</a:rPr>
              <a:t>将所有页面的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左移</a:t>
            </a:r>
            <a:r>
              <a:rPr lang="en-US" altLang="zh-CN" sz="2400" dirty="0" smtClean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位</a:t>
            </a:r>
            <a:r>
              <a:rPr lang="zh-CN" altLang="en-US" sz="2400" dirty="0" smtClean="0">
                <a:latin typeface="宋体" pitchFamily="2" charset="-122"/>
              </a:rPr>
              <a:t>（右边补</a:t>
            </a:r>
            <a:r>
              <a:rPr lang="en-US" altLang="zh-CN" sz="2400" dirty="0" smtClean="0">
                <a:latin typeface="宋体" pitchFamily="2" charset="-122"/>
              </a:rPr>
              <a:t>0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当需要淘汰页面时选择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值最大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最小</a:t>
            </a:r>
            <a:r>
              <a:rPr lang="zh-CN" altLang="en-US" sz="2400" dirty="0" smtClean="0">
                <a:latin typeface="宋体" pitchFamily="2" charset="-122"/>
              </a:rPr>
              <a:t>的页。</a:t>
            </a:r>
          </a:p>
          <a:p>
            <a:pPr lvl="2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>
                <a:latin typeface="宋体" pitchFamily="2" charset="-122"/>
              </a:rPr>
              <a:t>值越大，对应页未被使用的时间越长。</a:t>
            </a:r>
          </a:p>
          <a:p>
            <a:pPr lvl="1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位数越多</a:t>
            </a:r>
            <a:r>
              <a:rPr lang="zh-CN" altLang="en-US" sz="2400" dirty="0" smtClean="0">
                <a:latin typeface="宋体" pitchFamily="2" charset="-122"/>
              </a:rPr>
              <a:t>且移位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周期越小</a:t>
            </a:r>
            <a:r>
              <a:rPr lang="zh-CN" altLang="en-US" sz="2400" dirty="0" smtClean="0">
                <a:latin typeface="宋体" pitchFamily="2" charset="-122"/>
              </a:rPr>
              <a:t>就越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精确</a:t>
            </a:r>
            <a:r>
              <a:rPr lang="zh-CN" altLang="en-US" sz="2400" dirty="0" smtClean="0">
                <a:latin typeface="宋体" pitchFamily="2" charset="-122"/>
              </a:rPr>
              <a:t>，但硬件成本也越高。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400" dirty="0" smtClean="0"/>
              <a:t>若</a:t>
            </a:r>
            <a:r>
              <a:rPr lang="en-US" altLang="zh-CN" sz="2400" dirty="0" smtClean="0"/>
              <a:t>R</a:t>
            </a:r>
            <a:r>
              <a:rPr lang="zh-CN" altLang="en-US" sz="2400" dirty="0">
                <a:latin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位数</a:t>
            </a:r>
            <a:r>
              <a:rPr lang="zh-CN" altLang="en-US" sz="2400" dirty="0" smtClean="0">
                <a:latin typeface="宋体" pitchFamily="2" charset="-122"/>
              </a:rPr>
              <a:t>太少，</a:t>
            </a:r>
            <a:r>
              <a:rPr lang="zh-CN" altLang="en-US" sz="2400" dirty="0">
                <a:latin typeface="宋体" pitchFamily="2" charset="-122"/>
              </a:rPr>
              <a:t>可能同时出现多</a:t>
            </a:r>
            <a:r>
              <a:rPr lang="zh-CN" altLang="en-US" sz="2400" dirty="0" smtClean="0">
                <a:latin typeface="宋体" pitchFamily="2" charset="-122"/>
              </a:rPr>
              <a:t>个</a:t>
            </a:r>
            <a:r>
              <a:rPr lang="zh-CN" altLang="en-US" sz="2400" dirty="0">
                <a:latin typeface="宋体" pitchFamily="2" charset="-122"/>
              </a:rPr>
              <a:t>位</a:t>
            </a:r>
            <a:r>
              <a:rPr lang="en-US" altLang="zh-CN" sz="2400" dirty="0" smtClean="0">
                <a:latin typeface="宋体" pitchFamily="2" charset="-122"/>
              </a:rPr>
              <a:t>0</a:t>
            </a:r>
            <a:r>
              <a:rPr lang="zh-CN" altLang="en-US" sz="2400" dirty="0" smtClean="0">
                <a:latin typeface="宋体" pitchFamily="2" charset="-122"/>
              </a:rPr>
              <a:t>页面情况，</a:t>
            </a:r>
            <a:r>
              <a:rPr lang="zh-CN" altLang="en-US" sz="2400" dirty="0">
                <a:latin typeface="宋体" pitchFamily="2" charset="-122"/>
              </a:rPr>
              <a:t>难以比较。</a:t>
            </a:r>
          </a:p>
          <a:p>
            <a:pPr lvl="1" eaLnBrk="1" hangingPunct="1"/>
            <a:endParaRPr lang="zh-CN" altLang="en-US" sz="2400" dirty="0" smtClean="0">
              <a:latin typeface="宋体" pitchFamily="2" charset="-122"/>
            </a:endParaRPr>
          </a:p>
        </p:txBody>
      </p:sp>
      <p:graphicFrame>
        <p:nvGraphicFramePr>
          <p:cNvPr id="667652" name="Group 4"/>
          <p:cNvGraphicFramePr>
            <a:graphicFrameLocks noGrp="1"/>
          </p:cNvGraphicFramePr>
          <p:nvPr/>
        </p:nvGraphicFramePr>
        <p:xfrm>
          <a:off x="2208213" y="2408238"/>
          <a:ext cx="4740275" cy="457200"/>
        </p:xfrm>
        <a:graphic>
          <a:graphicData uri="http://schemas.openxmlformats.org/drawingml/2006/table">
            <a:tbl>
              <a:tblPr/>
              <a:tblGrid>
                <a:gridCol w="296862"/>
                <a:gridCol w="295275"/>
                <a:gridCol w="296863"/>
                <a:gridCol w="296862"/>
                <a:gridCol w="295275"/>
                <a:gridCol w="296863"/>
                <a:gridCol w="295275"/>
                <a:gridCol w="296862"/>
                <a:gridCol w="296863"/>
                <a:gridCol w="295275"/>
                <a:gridCol w="296862"/>
                <a:gridCol w="296863"/>
                <a:gridCol w="295275"/>
                <a:gridCol w="296862"/>
                <a:gridCol w="295275"/>
                <a:gridCol w="2968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7688" name="Group 40"/>
          <p:cNvGraphicFramePr>
            <a:graphicFrameLocks noGrp="1"/>
          </p:cNvGraphicFramePr>
          <p:nvPr/>
        </p:nvGraphicFramePr>
        <p:xfrm>
          <a:off x="2220913" y="3057525"/>
          <a:ext cx="4727575" cy="45720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  <a:gridCol w="295275"/>
                <a:gridCol w="296862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6863"/>
                <a:gridCol w="295275"/>
                <a:gridCol w="295275"/>
                <a:gridCol w="295275"/>
                <a:gridCol w="2952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7724" name="Group 76"/>
          <p:cNvGraphicFramePr>
            <a:graphicFrameLocks noGrp="1"/>
          </p:cNvGraphicFramePr>
          <p:nvPr/>
        </p:nvGraphicFramePr>
        <p:xfrm>
          <a:off x="2233613" y="3705225"/>
          <a:ext cx="4714875" cy="45720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  <a:gridCol w="295275"/>
                <a:gridCol w="293688"/>
                <a:gridCol w="295275"/>
                <a:gridCol w="293687"/>
                <a:gridCol w="295275"/>
                <a:gridCol w="295275"/>
                <a:gridCol w="293688"/>
                <a:gridCol w="295275"/>
                <a:gridCol w="295275"/>
                <a:gridCol w="293687"/>
                <a:gridCol w="295275"/>
                <a:gridCol w="293688"/>
                <a:gridCol w="295275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08" name="Text Box 112"/>
          <p:cNvSpPr txBox="1">
            <a:spLocks noChangeArrowheads="1"/>
          </p:cNvSpPr>
          <p:nvPr/>
        </p:nvSpPr>
        <p:spPr bwMode="auto">
          <a:xfrm>
            <a:off x="1725613" y="2349500"/>
            <a:ext cx="576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2209" name="Text Box 113"/>
          <p:cNvSpPr txBox="1">
            <a:spLocks noChangeArrowheads="1"/>
          </p:cNvSpPr>
          <p:nvPr/>
        </p:nvSpPr>
        <p:spPr bwMode="auto">
          <a:xfrm>
            <a:off x="1741488" y="2984500"/>
            <a:ext cx="576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2210" name="Text Box 114"/>
          <p:cNvSpPr txBox="1">
            <a:spLocks noChangeArrowheads="1"/>
          </p:cNvSpPr>
          <p:nvPr/>
        </p:nvSpPr>
        <p:spPr bwMode="auto">
          <a:xfrm>
            <a:off x="1763713" y="3619500"/>
            <a:ext cx="576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32211" name="Text Box 115"/>
          <p:cNvSpPr txBox="1">
            <a:spLocks noChangeArrowheads="1"/>
          </p:cNvSpPr>
          <p:nvPr/>
        </p:nvSpPr>
        <p:spPr bwMode="auto">
          <a:xfrm>
            <a:off x="7053263" y="2387600"/>
            <a:ext cx="398462" cy="469900"/>
          </a:xfrm>
          <a:prstGeom prst="rect">
            <a:avLst/>
          </a:prstGeom>
          <a:noFill/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  <a:endParaRPr kumimoji="1" lang="en-US" altLang="zh-CN" sz="2400" baseline="-25000">
              <a:latin typeface="Times New Roman" pitchFamily="18" charset="0"/>
            </a:endParaRPr>
          </a:p>
        </p:txBody>
      </p:sp>
      <p:sp>
        <p:nvSpPr>
          <p:cNvPr id="132212" name="Text Box 116"/>
          <p:cNvSpPr txBox="1">
            <a:spLocks noChangeArrowheads="1"/>
          </p:cNvSpPr>
          <p:nvPr/>
        </p:nvSpPr>
        <p:spPr bwMode="auto">
          <a:xfrm>
            <a:off x="7069138" y="3022600"/>
            <a:ext cx="382587" cy="469900"/>
          </a:xfrm>
          <a:prstGeom prst="rect">
            <a:avLst/>
          </a:prstGeom>
          <a:noFill/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  <a:endParaRPr kumimoji="1" lang="en-US" altLang="zh-CN" sz="2400" baseline="-25000">
              <a:latin typeface="Times New Roman" pitchFamily="18" charset="0"/>
            </a:endParaRPr>
          </a:p>
        </p:txBody>
      </p:sp>
      <p:sp>
        <p:nvSpPr>
          <p:cNvPr id="132213" name="Text Box 117"/>
          <p:cNvSpPr txBox="1">
            <a:spLocks noChangeArrowheads="1"/>
          </p:cNvSpPr>
          <p:nvPr/>
        </p:nvSpPr>
        <p:spPr bwMode="auto">
          <a:xfrm>
            <a:off x="7091363" y="3657600"/>
            <a:ext cx="360362" cy="469900"/>
          </a:xfrm>
          <a:prstGeom prst="rect">
            <a:avLst/>
          </a:prstGeom>
          <a:noFill/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  <a:endParaRPr kumimoji="1" lang="en-US" altLang="zh-CN" sz="2400" baseline="-25000">
              <a:latin typeface="Times New Roman" pitchFamily="18" charset="0"/>
            </a:endParaRPr>
          </a:p>
        </p:txBody>
      </p:sp>
      <p:sp>
        <p:nvSpPr>
          <p:cNvPr id="132214" name="Line 118"/>
          <p:cNvSpPr>
            <a:spLocks noChangeShapeType="1"/>
          </p:cNvSpPr>
          <p:nvPr/>
        </p:nvSpPr>
        <p:spPr bwMode="auto">
          <a:xfrm flipH="1">
            <a:off x="7451725" y="3273425"/>
            <a:ext cx="7207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7767" name="Text Box 119"/>
          <p:cNvSpPr txBox="1">
            <a:spLocks noChangeArrowheads="1"/>
          </p:cNvSpPr>
          <p:nvPr/>
        </p:nvSpPr>
        <p:spPr bwMode="auto">
          <a:xfrm>
            <a:off x="8221663" y="3019425"/>
            <a:ext cx="382587" cy="469900"/>
          </a:xfrm>
          <a:prstGeom prst="rect">
            <a:avLst/>
          </a:prstGeom>
          <a:noFill/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kumimoji="1" lang="en-US" altLang="zh-CN" sz="2400" b="1" baseline="-250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7720" y="4334003"/>
            <a:ext cx="720080" cy="4079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10262</Words>
  <Application>Microsoft Office PowerPoint</Application>
  <PresentationFormat>自定义</PresentationFormat>
  <Paragraphs>2147</Paragraphs>
  <Slides>196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196</vt:i4>
      </vt:variant>
    </vt:vector>
  </HeadingPairs>
  <TitlesOfParts>
    <vt:vector size="211" baseType="lpstr">
      <vt:lpstr>굴림</vt:lpstr>
      <vt:lpstr>굴림</vt:lpstr>
      <vt:lpstr>黑体</vt:lpstr>
      <vt:lpstr>楷体_GB2312</vt:lpstr>
      <vt:lpstr>宋体</vt:lpstr>
      <vt:lpstr>Arial</vt:lpstr>
      <vt:lpstr>Courier New</vt:lpstr>
      <vt:lpstr>Symbol</vt:lpstr>
      <vt:lpstr>Tahoma</vt:lpstr>
      <vt:lpstr>Times New Roman</vt:lpstr>
      <vt:lpstr>Wingdings</vt:lpstr>
      <vt:lpstr>Wingdings 2</vt:lpstr>
      <vt:lpstr>自定义设计方案</vt:lpstr>
      <vt:lpstr>6_색종이 상자</vt:lpstr>
      <vt:lpstr>Visio</vt:lpstr>
      <vt:lpstr>PowerPoint 演示文稿</vt:lpstr>
      <vt:lpstr>PowerPoint 演示文稿</vt:lpstr>
      <vt:lpstr>PowerPoint 演示文稿</vt:lpstr>
      <vt:lpstr>换出与换入的讨论</vt:lpstr>
      <vt:lpstr>PowerPoint 演示文稿</vt:lpstr>
      <vt:lpstr>PowerPoint 演示文稿</vt:lpstr>
      <vt:lpstr>PowerPoint 演示文稿</vt:lpstr>
      <vt:lpstr>PowerPoint 演示文稿</vt:lpstr>
      <vt:lpstr>存储管理的功能：1）地址映射</vt:lpstr>
      <vt:lpstr>固定地址映射</vt:lpstr>
      <vt:lpstr>静态地址映射</vt:lpstr>
      <vt:lpstr>PowerPoint 演示文稿</vt:lpstr>
      <vt:lpstr>PowerPoint 演示文稿</vt:lpstr>
      <vt:lpstr>PowerPoint 演示文稿</vt:lpstr>
      <vt:lpstr>动态地址映射</vt:lpstr>
      <vt:lpstr>PowerPoint 演示文稿</vt:lpstr>
      <vt:lpstr>存储管理的功能：2）虚拟存储</vt:lpstr>
      <vt:lpstr>PowerPoint 演示文稿</vt:lpstr>
      <vt:lpstr>PowerPoint 演示文稿</vt:lpstr>
      <vt:lpstr>存储管理的功能：3）内存分配功能</vt:lpstr>
      <vt:lpstr>存储管理的功能：4）存储保护功能</vt:lpstr>
      <vt:lpstr>PowerPoint 演示文稿</vt:lpstr>
      <vt:lpstr>PowerPoint 演示文稿</vt:lpstr>
      <vt:lpstr>单一区存储管理（不分区存储管理）</vt:lpstr>
      <vt:lpstr>分区存储管理</vt:lpstr>
      <vt:lpstr>固定分区</vt:lpstr>
      <vt:lpstr>固定分区的例子</vt:lpstr>
      <vt:lpstr>固定分区的例子</vt:lpstr>
      <vt:lpstr>固定分区</vt:lpstr>
      <vt:lpstr>固定分区</vt:lpstr>
      <vt:lpstr>动态分区</vt:lpstr>
      <vt:lpstr>动态分区例子</vt:lpstr>
      <vt:lpstr>动态分区存在的问题</vt:lpstr>
      <vt:lpstr>动态分区的特点</vt:lpstr>
      <vt:lpstr>分区的分配</vt:lpstr>
      <vt:lpstr>分区的分配</vt:lpstr>
      <vt:lpstr>分区的选择——放置策略</vt:lpstr>
      <vt:lpstr>首次适应法</vt:lpstr>
      <vt:lpstr>最佳适应法</vt:lpstr>
      <vt:lpstr>最坏适应法</vt:lpstr>
      <vt:lpstr>分区的回收</vt:lpstr>
      <vt:lpstr>PowerPoint 演示文稿</vt:lpstr>
      <vt:lpstr>碎片问题</vt:lpstr>
      <vt:lpstr>PowerPoint 演示文稿</vt:lpstr>
      <vt:lpstr>PowerPoint 演示文稿</vt:lpstr>
      <vt:lpstr>覆盖——Overlay</vt:lpstr>
      <vt:lpstr>覆盖——Overlay</vt:lpstr>
      <vt:lpstr>PowerPoint 演示文稿</vt:lpstr>
      <vt:lpstr>PowerPoint 演示文稿</vt:lpstr>
      <vt:lpstr>对换技术——Swapping</vt:lpstr>
      <vt:lpstr>PowerPoint 演示文稿</vt:lpstr>
      <vt:lpstr>PowerPoint 演示文稿</vt:lpstr>
      <vt:lpstr>虚拟内存的概念</vt:lpstr>
      <vt:lpstr>PowerPoint 演示文稿</vt:lpstr>
      <vt:lpstr>PowerPoint 演示文稿</vt:lpstr>
      <vt:lpstr>虚拟内存原理/技术的用处</vt:lpstr>
      <vt:lpstr>PowerPoint 演示文稿</vt:lpstr>
      <vt:lpstr>页式虚拟存储管理</vt:lpstr>
      <vt:lpstr>PowerPoint 演示文稿</vt:lpstr>
      <vt:lpstr>页式系统中的地址</vt:lpstr>
      <vt:lpstr>P和W的另一种计算方法</vt:lpstr>
      <vt:lpstr>地址映射</vt:lpstr>
      <vt:lpstr>PowerPoint 演示文稿</vt:lpstr>
      <vt:lpstr>PowerPoint 演示文稿</vt:lpstr>
      <vt:lpstr>页式地址映射　</vt:lpstr>
      <vt:lpstr>PowerPoint 演示文稿</vt:lpstr>
      <vt:lpstr>防止越界访问页面</vt:lpstr>
      <vt:lpstr>页式地址映射图示　</vt:lpstr>
      <vt:lpstr>页面的存取权限特性</vt:lpstr>
      <vt:lpstr>页面的存取权限</vt:lpstr>
      <vt:lpstr>快表的概念</vt:lpstr>
      <vt:lpstr>快表机制（Cache）</vt:lpstr>
      <vt:lpstr>PowerPoint 演示文稿</vt:lpstr>
      <vt:lpstr>例题</vt:lpstr>
      <vt:lpstr>页面的共享</vt:lpstr>
      <vt:lpstr>页面的共享</vt:lpstr>
      <vt:lpstr>PowerPoint 演示文稿</vt:lpstr>
      <vt:lpstr>分级存储体系</vt:lpstr>
      <vt:lpstr>页表扩充——带中断位的页表</vt:lpstr>
      <vt:lpstr>PowerPoint 演示文稿</vt:lpstr>
      <vt:lpstr>页表扩充——带访问位和修改位的页表</vt:lpstr>
      <vt:lpstr>缺页中断</vt:lpstr>
      <vt:lpstr>访存指令的执行过程（含缺页中断处理）</vt:lpstr>
      <vt:lpstr>PowerPoint 演示文稿</vt:lpstr>
      <vt:lpstr>页式系统的实时性</vt:lpstr>
      <vt:lpstr>PowerPoint 演示文稿</vt:lpstr>
      <vt:lpstr>二级页表</vt:lpstr>
      <vt:lpstr>二级页表</vt:lpstr>
      <vt:lpstr>二级页表</vt:lpstr>
      <vt:lpstr>WINDOWS NT 二级页表的结构</vt:lpstr>
      <vt:lpstr>淘汰策略</vt:lpstr>
      <vt:lpstr>PowerPoint 演示文稿</vt:lpstr>
      <vt:lpstr>最佳算法（OPT算法, Optimal）</vt:lpstr>
      <vt:lpstr>最佳算法（OPT算法, Optimal）</vt:lpstr>
      <vt:lpstr>先进先出淘汰算法（FIFO算法）</vt:lpstr>
      <vt:lpstr>PowerPoint 演示文稿</vt:lpstr>
      <vt:lpstr>PowerPoint 演示文稿</vt:lpstr>
      <vt:lpstr>最久未使用淘汰算法（LRU，Least Recently Used ）</vt:lpstr>
      <vt:lpstr>PowerPoint 演示文稿</vt:lpstr>
      <vt:lpstr>PowerPoint 演示文稿</vt:lpstr>
      <vt:lpstr>最不经常使用（LFU）算法</vt:lpstr>
      <vt:lpstr>PowerPoint 演示文稿</vt:lpstr>
      <vt:lpstr>PowerPoint 演示文稿</vt:lpstr>
      <vt:lpstr>PowerPoint 演示文稿</vt:lpstr>
      <vt:lpstr>PowerPoint 演示文稿</vt:lpstr>
      <vt:lpstr>段式存储管理</vt:lpstr>
      <vt:lpstr>PowerPoint 演示文稿</vt:lpstr>
      <vt:lpstr>段式地址的映射机制</vt:lpstr>
      <vt:lpstr>段式地址映射过程</vt:lpstr>
      <vt:lpstr>段式地址映射过程</vt:lpstr>
      <vt:lpstr>PowerPoint 演示文稿</vt:lpstr>
      <vt:lpstr>PowerPoint 演示文稿</vt:lpstr>
      <vt:lpstr>段式系统 vs 页式系统</vt:lpstr>
      <vt:lpstr>段页式存储管理</vt:lpstr>
      <vt:lpstr>PowerPoint 演示文稿</vt:lpstr>
      <vt:lpstr>PowerPoint 演示文稿</vt:lpstr>
      <vt:lpstr>段页式地址映射：VA(S, W’)  → (S, P, W) → MA</vt:lpstr>
      <vt:lpstr>PowerPoint 演示文稿</vt:lpstr>
      <vt:lpstr>PowerPoint 演示文稿</vt:lpstr>
      <vt:lpstr>x86的实模式（Real Mode）</vt:lpstr>
      <vt:lpstr>x86的段页硬件机制</vt:lpstr>
      <vt:lpstr>保护模式的寄存器模型</vt:lpstr>
      <vt:lpstr>控制寄存器</vt:lpstr>
      <vt:lpstr>控制寄存器CR0</vt:lpstr>
      <vt:lpstr>PowerPoint 演示文稿</vt:lpstr>
      <vt:lpstr>PowerPoint 演示文稿</vt:lpstr>
      <vt:lpstr>PowerPoint 演示文稿</vt:lpstr>
      <vt:lpstr>PowerPoint 演示文稿</vt:lpstr>
      <vt:lpstr>段与段描述符（Descriptor）</vt:lpstr>
      <vt:lpstr>PowerPoint 演示文稿</vt:lpstr>
      <vt:lpstr>PowerPoint 演示文稿</vt:lpstr>
      <vt:lpstr>PowerPoint 演示文稿</vt:lpstr>
      <vt:lpstr>PowerPoint 演示文稿</vt:lpstr>
      <vt:lpstr>描述符的数据结构</vt:lpstr>
      <vt:lpstr>描述符表（Descriptor Table）</vt:lpstr>
      <vt:lpstr>描述符表（Descriptor Table）</vt:lpstr>
      <vt:lpstr>GDTR寄存器</vt:lpstr>
      <vt:lpstr>PowerPoint 演示文稿</vt:lpstr>
      <vt:lpstr>IDTR寄存器（ 48位）</vt:lpstr>
      <vt:lpstr>LDTR：局部描述符表寄存器（ 16位）</vt:lpstr>
      <vt:lpstr>为当前任务创建LDT的过程</vt:lpstr>
      <vt:lpstr>选择子（Selector）</vt:lpstr>
      <vt:lpstr>选择子（Selector）</vt:lpstr>
      <vt:lpstr>PowerPoint 演示文稿</vt:lpstr>
      <vt:lpstr>段式地址转换</vt:lpstr>
      <vt:lpstr>段式地址转换</vt:lpstr>
      <vt:lpstr>PowerPoint 演示文稿</vt:lpstr>
      <vt:lpstr>PowerPoint 演示文稿</vt:lpstr>
      <vt:lpstr>代码实例分析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硬件分页</vt:lpstr>
      <vt:lpstr>二级页表结构（Windows）</vt:lpstr>
      <vt:lpstr>PowerPoint 演示文稿</vt:lpstr>
      <vt:lpstr>PowerPoint 演示文稿</vt:lpstr>
      <vt:lpstr>二级页表结构（Windows）</vt:lpstr>
      <vt:lpstr>Linux的三级页表结构</vt:lpstr>
      <vt:lpstr>Linux的三级页表结构</vt:lpstr>
      <vt:lpstr>页表中的数据项</vt:lpstr>
      <vt:lpstr>Linux虚拟内存的组织</vt:lpstr>
      <vt:lpstr>Linux的段机制</vt:lpstr>
      <vt:lpstr>PowerPoint 演示文稿</vt:lpstr>
      <vt:lpstr>PowerPoint 演示文稿</vt:lpstr>
      <vt:lpstr>PowerPoint 演示文稿</vt:lpstr>
      <vt:lpstr>Linux的段机制</vt:lpstr>
      <vt:lpstr>Linux的物理内存管理</vt:lpstr>
      <vt:lpstr>伙伴算法(buddy)</vt:lpstr>
      <vt:lpstr>伙伴算法</vt:lpstr>
      <vt:lpstr>伙伴算法</vt:lpstr>
      <vt:lpstr>伙伴算法</vt:lpstr>
      <vt:lpstr>PowerPoint 演示文稿</vt:lpstr>
      <vt:lpstr>伙伴算法的分配内存过程</vt:lpstr>
      <vt:lpstr>伙伴算法的释放内存过程</vt:lpstr>
      <vt:lpstr>slab机制</vt:lpstr>
      <vt:lpstr>PowerPoint 演示文稿</vt:lpstr>
      <vt:lpstr>slab分配器结构</vt:lpstr>
      <vt:lpstr>vmalloc</vt:lpstr>
      <vt:lpstr>PowerPoint 演示文稿</vt:lpstr>
      <vt:lpstr>练习——获取虚拟地址的物理地址</vt:lpstr>
      <vt:lpstr>Linux的/proc文件系统</vt:lpstr>
      <vt:lpstr>PowerPoint 演示文稿</vt:lpstr>
      <vt:lpstr>PowerPoint 演示文稿</vt:lpstr>
      <vt:lpstr>PowerPoint 演示文稿</vt:lpstr>
      <vt:lpstr>PowerPoint 演示文稿</vt:lpstr>
      <vt:lpstr>进入PID=2491的子目录</vt:lpstr>
      <vt:lpstr>PowerPoint 演示文稿</vt:lpstr>
      <vt:lpstr>执行cat status 命令显示status文件的信息</vt:lpstr>
      <vt:lpstr>Pagemap</vt:lpstr>
      <vt:lpstr>PowerPoint 演示文稿</vt:lpstr>
      <vt:lpstr>PowerPoint 演示文稿</vt:lpstr>
      <vt:lpstr>源代码分析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2018-05-25T01:12:32Z</dcterms:created>
  <dcterms:modified xsi:type="dcterms:W3CDTF">2018-05-25T01:20:25Z</dcterms:modified>
</cp:coreProperties>
</file>