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06" r:id="rId1"/>
    <p:sldMasterId id="2147483719" r:id="rId2"/>
  </p:sldMasterIdLst>
  <p:notesMasterIdLst>
    <p:notesMasterId r:id="rId140"/>
  </p:notesMasterIdLst>
  <p:handoutMasterIdLst>
    <p:handoutMasterId r:id="rId141"/>
  </p:handoutMasterIdLst>
  <p:sldIdLst>
    <p:sldId id="2153" r:id="rId3"/>
    <p:sldId id="2371" r:id="rId4"/>
    <p:sldId id="2903" r:id="rId5"/>
    <p:sldId id="2905" r:id="rId6"/>
    <p:sldId id="2906" r:id="rId7"/>
    <p:sldId id="2907" r:id="rId8"/>
    <p:sldId id="2908" r:id="rId9"/>
    <p:sldId id="2910" r:id="rId10"/>
    <p:sldId id="2911" r:id="rId11"/>
    <p:sldId id="2912" r:id="rId12"/>
    <p:sldId id="2913" r:id="rId13"/>
    <p:sldId id="2914" r:id="rId14"/>
    <p:sldId id="2915" r:id="rId15"/>
    <p:sldId id="2916" r:id="rId16"/>
    <p:sldId id="2917" r:id="rId17"/>
    <p:sldId id="2918" r:id="rId18"/>
    <p:sldId id="2729" r:id="rId19"/>
    <p:sldId id="2395" r:id="rId20"/>
    <p:sldId id="2538" r:id="rId21"/>
    <p:sldId id="2386" r:id="rId22"/>
    <p:sldId id="2741" r:id="rId23"/>
    <p:sldId id="2740" r:id="rId24"/>
    <p:sldId id="2739" r:id="rId25"/>
    <p:sldId id="2385" r:id="rId26"/>
    <p:sldId id="2384" r:id="rId27"/>
    <p:sldId id="2383" r:id="rId28"/>
    <p:sldId id="2396" r:id="rId29"/>
    <p:sldId id="2922" r:id="rId30"/>
    <p:sldId id="2923" r:id="rId31"/>
    <p:sldId id="2924" r:id="rId32"/>
    <p:sldId id="2925" r:id="rId33"/>
    <p:sldId id="2926" r:id="rId34"/>
    <p:sldId id="2927" r:id="rId35"/>
    <p:sldId id="2928" r:id="rId36"/>
    <p:sldId id="2929" r:id="rId37"/>
    <p:sldId id="2930" r:id="rId38"/>
    <p:sldId id="2931" r:id="rId39"/>
    <p:sldId id="2932" r:id="rId40"/>
    <p:sldId id="2933" r:id="rId41"/>
    <p:sldId id="2847" r:id="rId42"/>
    <p:sldId id="2848" r:id="rId43"/>
    <p:sldId id="2849" r:id="rId44"/>
    <p:sldId id="2850" r:id="rId45"/>
    <p:sldId id="2851" r:id="rId46"/>
    <p:sldId id="2852" r:id="rId47"/>
    <p:sldId id="2853" r:id="rId48"/>
    <p:sldId id="2854" r:id="rId49"/>
    <p:sldId id="2398" r:id="rId50"/>
    <p:sldId id="2539" r:id="rId51"/>
    <p:sldId id="2788" r:id="rId52"/>
    <p:sldId id="2936" r:id="rId53"/>
    <p:sldId id="2937" r:id="rId54"/>
    <p:sldId id="2938" r:id="rId55"/>
    <p:sldId id="2939" r:id="rId56"/>
    <p:sldId id="2940" r:id="rId57"/>
    <p:sldId id="2941" r:id="rId58"/>
    <p:sldId id="2942" r:id="rId59"/>
    <p:sldId id="2943" r:id="rId60"/>
    <p:sldId id="2944" r:id="rId61"/>
    <p:sldId id="2542" r:id="rId62"/>
    <p:sldId id="2543" r:id="rId63"/>
    <p:sldId id="2544" r:id="rId64"/>
    <p:sldId id="2547" r:id="rId65"/>
    <p:sldId id="2548" r:id="rId66"/>
    <p:sldId id="2808" r:id="rId67"/>
    <p:sldId id="2550" r:id="rId68"/>
    <p:sldId id="2551" r:id="rId69"/>
    <p:sldId id="2552" r:id="rId70"/>
    <p:sldId id="2553" r:id="rId71"/>
    <p:sldId id="2554" r:id="rId72"/>
    <p:sldId id="2555" r:id="rId73"/>
    <p:sldId id="2556" r:id="rId74"/>
    <p:sldId id="2557" r:id="rId75"/>
    <p:sldId id="2558" r:id="rId76"/>
    <p:sldId id="2559" r:id="rId77"/>
    <p:sldId id="2560" r:id="rId78"/>
    <p:sldId id="2703" r:id="rId79"/>
    <p:sldId id="2562" r:id="rId80"/>
    <p:sldId id="2563" r:id="rId81"/>
    <p:sldId id="2809" r:id="rId82"/>
    <p:sldId id="2825" r:id="rId83"/>
    <p:sldId id="2831" r:id="rId84"/>
    <p:sldId id="2832" r:id="rId85"/>
    <p:sldId id="2833" r:id="rId86"/>
    <p:sldId id="2826" r:id="rId87"/>
    <p:sldId id="2827" r:id="rId88"/>
    <p:sldId id="2828" r:id="rId89"/>
    <p:sldId id="2829" r:id="rId90"/>
    <p:sldId id="2571" r:id="rId91"/>
    <p:sldId id="2856" r:id="rId92"/>
    <p:sldId id="2857" r:id="rId93"/>
    <p:sldId id="2858" r:id="rId94"/>
    <p:sldId id="2890" r:id="rId95"/>
    <p:sldId id="2891" r:id="rId96"/>
    <p:sldId id="2892" r:id="rId97"/>
    <p:sldId id="2859" r:id="rId98"/>
    <p:sldId id="2860" r:id="rId99"/>
    <p:sldId id="2861" r:id="rId100"/>
    <p:sldId id="2862" r:id="rId101"/>
    <p:sldId id="2863" r:id="rId102"/>
    <p:sldId id="2621" r:id="rId103"/>
    <p:sldId id="2606" r:id="rId104"/>
    <p:sldId id="2608" r:id="rId105"/>
    <p:sldId id="2899" r:id="rId106"/>
    <p:sldId id="2612" r:id="rId107"/>
    <p:sldId id="2877" r:id="rId108"/>
    <p:sldId id="2955" r:id="rId109"/>
    <p:sldId id="2957" r:id="rId110"/>
    <p:sldId id="2958" r:id="rId111"/>
    <p:sldId id="2963" r:id="rId112"/>
    <p:sldId id="2953" r:id="rId113"/>
    <p:sldId id="2954" r:id="rId114"/>
    <p:sldId id="2959" r:id="rId115"/>
    <p:sldId id="2960" r:id="rId116"/>
    <p:sldId id="2961" r:id="rId117"/>
    <p:sldId id="2962" r:id="rId118"/>
    <p:sldId id="2964" r:id="rId119"/>
    <p:sldId id="2876" r:id="rId120"/>
    <p:sldId id="2878" r:id="rId121"/>
    <p:sldId id="2879" r:id="rId122"/>
    <p:sldId id="2882" r:id="rId123"/>
    <p:sldId id="2880" r:id="rId124"/>
    <p:sldId id="2898" r:id="rId125"/>
    <p:sldId id="2893" r:id="rId126"/>
    <p:sldId id="2894" r:id="rId127"/>
    <p:sldId id="2693" r:id="rId128"/>
    <p:sldId id="2696" r:id="rId129"/>
    <p:sldId id="2947" r:id="rId130"/>
    <p:sldId id="2617" r:id="rId131"/>
    <p:sldId id="2662" r:id="rId132"/>
    <p:sldId id="2667" r:id="rId133"/>
    <p:sldId id="2669" r:id="rId134"/>
    <p:sldId id="2671" r:id="rId135"/>
    <p:sldId id="2672" r:id="rId136"/>
    <p:sldId id="2705" r:id="rId137"/>
    <p:sldId id="2743" r:id="rId138"/>
    <p:sldId id="2844" r:id="rId139"/>
  </p:sldIdLst>
  <p:sldSz cx="10080625" cy="6858000"/>
  <p:notesSz cx="9780588" cy="6648450"/>
  <p:defaultTextStyle>
    <a:defPPr>
      <a:defRPr lang="ko-KR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pos="181">
          <p15:clr>
            <a:srgbClr val="A4A3A4"/>
          </p15:clr>
        </p15:guide>
        <p15:guide id="4" pos="6169">
          <p15:clr>
            <a:srgbClr val="A4A3A4"/>
          </p15:clr>
        </p15:guide>
        <p15:guide id="5" pos="3175">
          <p15:clr>
            <a:srgbClr val="A4A3A4"/>
          </p15:clr>
        </p15:guide>
        <p15:guide id="6" pos="1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55AF84"/>
    <a:srgbClr val="B2B2B2"/>
    <a:srgbClr val="EAEAEA"/>
    <a:srgbClr val="C0C0C0"/>
    <a:srgbClr val="969696"/>
    <a:srgbClr val="CD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667" autoAdjust="0"/>
  </p:normalViewPr>
  <p:slideViewPr>
    <p:cSldViewPr snapToObjects="1">
      <p:cViewPr varScale="1">
        <p:scale>
          <a:sx n="97" d="100"/>
          <a:sy n="97" d="100"/>
        </p:scale>
        <p:origin x="840" y="78"/>
      </p:cViewPr>
      <p:guideLst>
        <p:guide orient="horz" pos="3884"/>
        <p:guide orient="horz" pos="1071"/>
        <p:guide pos="181"/>
        <p:guide pos="6169"/>
        <p:guide pos="3175"/>
        <p:guide pos="1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7206"/>
    </p:cViewPr>
  </p:sorterViewPr>
  <p:notesViewPr>
    <p:cSldViewPr snapToObjects="1">
      <p:cViewPr varScale="1">
        <p:scale>
          <a:sx n="55" d="100"/>
          <a:sy n="55" d="100"/>
        </p:scale>
        <p:origin x="-1500" y="-84"/>
      </p:cViewPr>
      <p:guideLst>
        <p:guide orient="horz" pos="2094"/>
        <p:guide pos="30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375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375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fld id="{E430ECDE-8A81-4491-BBA7-9829A51A30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88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375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67050" y="500063"/>
            <a:ext cx="3660775" cy="2490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6513" y="3157538"/>
            <a:ext cx="7167562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375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 smtClean="0">
                <a:latin typeface="Tahoma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fld id="{0184AAC0-D33C-4F65-8CB3-A3B3ABE618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956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748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14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18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14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96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44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1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106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18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39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042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54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84AAC0-D33C-4F65-8CB3-A3B3ABE6185F}" type="slidenum">
              <a:rPr lang="en-US" altLang="ko-KR" smtClean="0"/>
              <a:pPr>
                <a:defRPr/>
              </a:pPr>
              <a:t>116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43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6E9E4-C72B-42A6-B694-D81527D5AB5B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9A22B-37DF-43D6-8171-8F371EC1E3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05483-1B1F-4A80-B03A-9CC1D574AFDB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9C691-9D30-44FF-A27A-C9C1E368D2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9950" y="-33338"/>
            <a:ext cx="2357438" cy="61595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050" y="-33338"/>
            <a:ext cx="6921500" cy="61595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8B93D-EDA7-43E5-A31E-F64500650A6B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D4F5E-ABD5-45EE-B3A0-5509E90F1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79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4C438-FA7E-48E9-89A9-81D06B90C1E3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5BD7C-70A1-4587-880E-881F0950E8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1" descr="Untitled-5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9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7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3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2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7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3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2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8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7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3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2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1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110" name="Rectangle 115"/>
          <p:cNvSpPr>
            <a:spLocks noChangeArrowheads="1"/>
          </p:cNvSpPr>
          <p:nvPr userDrawn="1"/>
        </p:nvSpPr>
        <p:spPr bwMode="auto">
          <a:xfrm>
            <a:off x="647700" y="2144713"/>
            <a:ext cx="419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操作系统原理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》</a:t>
            </a:r>
          </a:p>
        </p:txBody>
      </p:sp>
      <p:sp>
        <p:nvSpPr>
          <p:cNvPr id="111" name="Rectangle 116"/>
          <p:cNvSpPr>
            <a:spLocks noChangeArrowheads="1"/>
          </p:cNvSpPr>
          <p:nvPr userDrawn="1"/>
        </p:nvSpPr>
        <p:spPr bwMode="auto">
          <a:xfrm>
            <a:off x="3532188" y="3089275"/>
            <a:ext cx="35623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800"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3800"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3800">
                <a:latin typeface="黑体" pitchFamily="49" charset="-122"/>
                <a:ea typeface="黑体" pitchFamily="49" charset="-122"/>
              </a:rPr>
              <a:t>章 设备管理</a:t>
            </a:r>
            <a:endParaRPr kumimoji="1" lang="en-US" altLang="zh-CN" sz="3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" name="Rectangle 115"/>
          <p:cNvSpPr>
            <a:spLocks noChangeArrowheads="1"/>
          </p:cNvSpPr>
          <p:nvPr userDrawn="1"/>
        </p:nvSpPr>
        <p:spPr bwMode="auto">
          <a:xfrm>
            <a:off x="5338763" y="4233863"/>
            <a:ext cx="423862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教师：苏曙光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华中科技大学软件学院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/>
              <a:t>2018</a:t>
            </a:r>
            <a:r>
              <a:rPr kumimoji="1" lang="zh-CN" altLang="en-US" sz="2400" smtClean="0"/>
              <a:t>年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月</a:t>
            </a:r>
            <a:r>
              <a:rPr kumimoji="1" lang="en-US" altLang="zh-CN" sz="2400" dirty="0"/>
              <a:t>-5</a:t>
            </a:r>
            <a:r>
              <a:rPr kumimoji="1" lang="zh-CN" altLang="en-US" sz="2400" dirty="0"/>
              <a:t>月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D68E0-179D-4AC7-8878-82614E9D3B3F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5A321-657D-4809-8763-BC2DF8BFA4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79427-C9AA-4F73-95E9-53F2BFEA7E9A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81F2A-387F-4489-AAB1-B697D120DA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17822-22D4-40BB-997D-7CB2686D31C6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3CDA-9258-4F6D-9E02-018CE0A6D7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87EE3-C909-462D-BD31-7E824787760A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93059-CE25-493D-A40E-FF02315CA6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BF9BA-DEC2-48E1-9755-1D1D5E312EAA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3882-EFD6-4AFF-A93C-F3CE290193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504C4-9B16-4507-8DA2-4F7EE83E65B9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D38D2-ECA5-4022-BB6D-33BCF61618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8F8D7-CED4-4B6F-B3DE-803198267759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95B9-0BD4-4B88-800F-1BF7E8F0A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159-E001-4E28-8B71-819E3EC83F80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4ECE3-BCA8-4578-9098-22ABF005DE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5949950"/>
            <a:ext cx="100806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 descr="subbar"/>
          <p:cNvPicPr>
            <a:picLocks noChangeAspect="1" noChangeArrowheads="1"/>
          </p:cNvPicPr>
          <p:nvPr userDrawn="1"/>
        </p:nvPicPr>
        <p:blipFill>
          <a:blip r:embed="rId15"/>
          <a:srcRect l="189" r="267"/>
          <a:stretch>
            <a:fillRect/>
          </a:stretch>
        </p:blipFill>
        <p:spPr bwMode="auto">
          <a:xfrm>
            <a:off x="0" y="-12700"/>
            <a:ext cx="100806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3"/>
          <p:cNvSpPr>
            <a:spLocks noChangeShapeType="1"/>
          </p:cNvSpPr>
          <p:nvPr userDrawn="1"/>
        </p:nvSpPr>
        <p:spPr bwMode="auto">
          <a:xfrm>
            <a:off x="0" y="577850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latinLnBrk="1">
              <a:spcBef>
                <a:spcPct val="0"/>
              </a:spcBef>
              <a:buFontTx/>
              <a:buNone/>
              <a:defRPr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-33338"/>
            <a:ext cx="525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765175"/>
            <a:ext cx="9072563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245225"/>
            <a:ext cx="2351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 smtClean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fld id="{C7909D07-8C6B-40A4-8D6D-034B56BF3C23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5225"/>
            <a:ext cx="3190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 smtClean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 smtClean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fld id="{10890604-32D0-4E6B-94F3-A009880560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kumimoji="1" sz="3000">
          <a:solidFill>
            <a:schemeClr val="tx1"/>
          </a:solidFill>
          <a:latin typeface="Arial" charset="0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600">
          <a:solidFill>
            <a:schemeClr val="tx1"/>
          </a:solidFill>
          <a:latin typeface="Arial" charset="0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200">
          <a:solidFill>
            <a:schemeClr val="tx1"/>
          </a:solidFill>
          <a:latin typeface="Arial" charset="0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Arial" charset="0"/>
          <a:ea typeface="+mn-ea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Arial" charset="0"/>
          <a:ea typeface="+mn-ea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yiyefangzhou24/article/details/6070719" TargetMode="External"/><Relationship Id="rId2" Type="http://schemas.openxmlformats.org/officeDocument/2006/relationships/hyperlink" Target="http://blog.csdn.net/chenchong_219/article/details/216554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163.com/netehoney@126/blog/static/4674595320077186333537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ct\&#32593;&#32476;&#25216;&#26415;\&#35745;&#31639;&#26426;&#30340;&#36807;&#21435;&#12289;&#29616;&#22312;&#19982;&#26410;&#26469;\&#40736;&#26631;\M100-3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282228"/>
            <a:ext cx="7198518" cy="1077218"/>
          </a:xfrm>
        </p:spPr>
        <p:txBody>
          <a:bodyPr/>
          <a:lstStyle/>
          <a:p>
            <a:r>
              <a:rPr lang="zh-CN" altLang="en-US" dirty="0"/>
              <a:t>设备管理的主要</a:t>
            </a:r>
            <a:r>
              <a:rPr lang="zh-CN" altLang="en-US" dirty="0" smtClean="0"/>
              <a:t>功能</a:t>
            </a:r>
            <a:r>
              <a:rPr lang="en-US" altLang="zh-CN" dirty="0"/>
              <a:t>&gt;</a:t>
            </a:r>
            <a:r>
              <a:rPr lang="zh-CN" altLang="en-US" dirty="0" smtClean="0"/>
              <a:t>设备</a:t>
            </a:r>
            <a:r>
              <a:rPr lang="zh-CN" altLang="en-US" dirty="0"/>
              <a:t>分配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</a:t>
            </a:r>
            <a:r>
              <a:rPr lang="zh-CN" altLang="en-US" dirty="0"/>
              <a:t>分配功能是设备管理的基本任务。</a:t>
            </a:r>
          </a:p>
          <a:p>
            <a:r>
              <a:rPr lang="zh-CN" altLang="en-US" dirty="0"/>
              <a:t>设备分配程序按照一定的策略，为申请设备</a:t>
            </a:r>
            <a:r>
              <a:rPr lang="zh-CN" altLang="en-US" dirty="0" smtClean="0"/>
              <a:t>的进程</a:t>
            </a:r>
            <a:r>
              <a:rPr lang="zh-CN" altLang="en-US" dirty="0"/>
              <a:t>分配设备，记录设备的使用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2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360040" y="764704"/>
            <a:ext cx="9144768" cy="576064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zh-CN" altLang="zh-CN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HelloUnload</a:t>
            </a:r>
            <a:r>
              <a:rPr kumimoji="1" lang="zh-CN" altLang="zh-CN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(IN PDRIVER_OBJECT pDriverObject)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	KdPrint(("</a:t>
            </a:r>
            <a:r>
              <a:rPr kumimoji="1" lang="zh-CN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Enter DriverUnload\n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	KdPrint(("</a:t>
            </a:r>
            <a:r>
              <a:rPr kumimoji="1" lang="zh-CN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Leave DriverUnload\n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zh-CN" altLang="zh-CN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NTSTATUS </a:t>
            </a:r>
            <a:r>
              <a:rPr kumimoji="1" lang="zh-CN" altLang="zh-CN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Hello</a:t>
            </a:r>
            <a:r>
              <a:rPr kumimoji="1" lang="en-US" altLang="zh-CN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Create</a:t>
            </a:r>
            <a:r>
              <a:rPr kumimoji="1" lang="zh-CN" altLang="zh-CN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IN PDEVICE_OBJECT pDevObj,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IN PIRP pIrp)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	KdPrint((</a:t>
            </a:r>
            <a:r>
              <a:rPr kumimoji="1" lang="zh-CN" altLang="zh-CN" b="1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Enter HelloDDK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Create</a:t>
            </a:r>
            <a:r>
              <a:rPr kumimoji="1" lang="zh-CN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\n</a:t>
            </a:r>
            <a:r>
              <a:rPr kumimoji="1" lang="zh-CN" altLang="zh-CN" b="1" dirty="0" smtClean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));</a:t>
            </a:r>
            <a:endParaRPr kumimoji="1"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 status;</a:t>
            </a:r>
            <a:endParaRPr kumimoji="1"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NTSTATUS </a:t>
            </a:r>
            <a:r>
              <a:rPr kumimoji="1" lang="zh-CN" altLang="zh-CN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Hello</a:t>
            </a:r>
            <a:r>
              <a:rPr kumimoji="1" lang="en-US" altLang="zh-CN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Write</a:t>
            </a:r>
            <a:r>
              <a:rPr kumimoji="1" lang="zh-CN" altLang="zh-CN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IN PDEVICE_OBJECT pDevObj,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IN PIRP pIrp)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	KdPrint((“</a:t>
            </a:r>
            <a:r>
              <a:rPr kumimoji="1" lang="zh-CN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Enter </a:t>
            </a:r>
            <a:r>
              <a:rPr kumimoji="1" lang="zh-CN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HelloDDK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Write</a:t>
            </a:r>
            <a:r>
              <a:rPr kumimoji="1" lang="zh-CN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\n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”));</a:t>
            </a:r>
            <a:endParaRPr kumimoji="1"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zh-CN" altLang="zh-CN" b="1" dirty="0">
                <a:latin typeface="Times New Roman" pitchFamily="18" charset="0"/>
                <a:ea typeface="楷体_GB2312" pitchFamily="49" charset="-122"/>
              </a:rPr>
              <a:t> status;</a:t>
            </a:r>
            <a:endParaRPr kumimoji="1"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 smtClean="0">
                <a:latin typeface="Times New Roman" pitchFamily="18" charset="0"/>
                <a:ea typeface="楷体_GB2312" pitchFamily="49" charset="-122"/>
              </a:rPr>
              <a:t>…</a:t>
            </a:r>
            <a:endParaRPr kumimoji="1"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0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486650" cy="579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驱动程序开发工具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8743950" cy="53609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Windows DDK</a:t>
            </a:r>
            <a:r>
              <a:rPr lang="zh-CN" altLang="en-US" dirty="0" smtClean="0"/>
              <a:t>（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</a:rPr>
              <a:t>river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</a:rPr>
              <a:t>evelopment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K</a:t>
            </a:r>
            <a:r>
              <a:rPr lang="en-US" altLang="zh-CN" dirty="0" smtClean="0">
                <a:latin typeface="Times New Roman" pitchFamily="18" charset="0"/>
              </a:rPr>
              <a:t>it</a:t>
            </a:r>
            <a:r>
              <a:rPr lang="zh-CN" altLang="en-US" dirty="0" smtClean="0"/>
              <a:t> ）</a:t>
            </a:r>
          </a:p>
          <a:p>
            <a:pPr eaLnBrk="1" hangingPunct="1"/>
            <a:r>
              <a:rPr lang="en-US" altLang="zh-CN" dirty="0" err="1" smtClean="0"/>
              <a:t>DriverWorks</a:t>
            </a:r>
            <a:r>
              <a:rPr lang="zh-CN" altLang="en-US" dirty="0" smtClean="0"/>
              <a:t>＋</a:t>
            </a:r>
            <a:r>
              <a:rPr lang="en-US" altLang="zh-CN" dirty="0" smtClean="0"/>
              <a:t>Windows DDK</a:t>
            </a:r>
          </a:p>
          <a:p>
            <a:pPr eaLnBrk="1" hangingPunct="1"/>
            <a:r>
              <a:rPr lang="en-US" altLang="zh-CN" dirty="0" err="1" smtClean="0"/>
              <a:t>WinDriver</a:t>
            </a:r>
            <a:endParaRPr lang="zh-CN" altLang="en-US" dirty="0" smtClean="0"/>
          </a:p>
        </p:txBody>
      </p:sp>
      <p:graphicFrame>
        <p:nvGraphicFramePr>
          <p:cNvPr id="85197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7691452"/>
              </p:ext>
            </p:extLst>
          </p:nvPr>
        </p:nvGraphicFramePr>
        <p:xfrm>
          <a:off x="679450" y="2565400"/>
          <a:ext cx="8569325" cy="2465925"/>
        </p:xfrm>
        <a:graphic>
          <a:graphicData uri="http://schemas.openxmlformats.org/drawingml/2006/table">
            <a:tbl>
              <a:tblPr/>
              <a:tblGrid>
                <a:gridCol w="4720902"/>
                <a:gridCol w="2016224"/>
                <a:gridCol w="1832199"/>
              </a:tblGrid>
              <a:tr h="691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开发效率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执行效率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DDK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Driver Development Kit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Driver Works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较高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较高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WinDriver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695293" y="3303586"/>
            <a:ext cx="8553481" cy="571504"/>
          </a:xfrm>
          <a:prstGeom prst="roundRect">
            <a:avLst/>
          </a:prstGeom>
          <a:solidFill>
            <a:srgbClr val="FF0000">
              <a:alpha val="26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73988" cy="5794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DDK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中的内容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kumimoji="1" lang="zh-CN" altLang="en-US" dirty="0"/>
              <a:t>运行库：</a:t>
            </a:r>
            <a:r>
              <a:rPr kumimoji="1" lang="en-US" altLang="zh-CN" dirty="0"/>
              <a:t>runtime Library</a:t>
            </a:r>
          </a:p>
          <a:p>
            <a:pPr marL="533400" indent="-533400" eaLnBrk="1" hangingPunct="1"/>
            <a:r>
              <a:rPr kumimoji="1" lang="zh-CN" altLang="en-US" dirty="0"/>
              <a:t>文档：帮助文档</a:t>
            </a:r>
          </a:p>
          <a:p>
            <a:pPr marL="533400" indent="-533400" eaLnBrk="1" hangingPunct="1"/>
            <a:r>
              <a:rPr kumimoji="1" lang="zh-CN" altLang="en-US" dirty="0"/>
              <a:t>编译器：</a:t>
            </a:r>
            <a:r>
              <a:rPr kumimoji="1" lang="en-US" altLang="zh-CN" dirty="0"/>
              <a:t>C/C++</a:t>
            </a:r>
            <a:r>
              <a:rPr kumimoji="1" lang="zh-CN" altLang="en-US" dirty="0"/>
              <a:t>编译器</a:t>
            </a:r>
            <a:r>
              <a:rPr kumimoji="1" lang="en-US" altLang="zh-CN" dirty="0"/>
              <a:t>\</a:t>
            </a:r>
            <a:r>
              <a:rPr kumimoji="1" lang="zh-CN" altLang="en-US" dirty="0"/>
              <a:t>链接器</a:t>
            </a:r>
          </a:p>
          <a:p>
            <a:pPr marL="533400" indent="-533400" eaLnBrk="1" hangingPunct="1"/>
            <a:r>
              <a:rPr kumimoji="1" lang="zh-CN" altLang="en-US" dirty="0"/>
              <a:t>调试</a:t>
            </a:r>
            <a:r>
              <a:rPr kumimoji="1" lang="en-US" altLang="zh-CN" dirty="0"/>
              <a:t>\</a:t>
            </a:r>
            <a:r>
              <a:rPr kumimoji="1" lang="zh-CN" altLang="en-US" dirty="0"/>
              <a:t>分析工具：内核调试工具、分析工具</a:t>
            </a:r>
            <a:endParaRPr lang="zh-CN" altLang="en-US" dirty="0"/>
          </a:p>
          <a:p>
            <a:pPr marL="533400" indent="-533400"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与内核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函数相关的头文件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如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ddk.h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wdm.h</a:t>
            </a:r>
            <a:r>
              <a:rPr kumimoji="1" lang="zh-CN" altLang="en-US" dirty="0" smtClean="0">
                <a:solidFill>
                  <a:srgbClr val="FF0000"/>
                </a:solidFill>
              </a:rPr>
              <a:t>等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533400" indent="-533400"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与内核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函数相关的库文件</a:t>
            </a:r>
            <a:r>
              <a:rPr kumimoji="1" lang="en-US" altLang="zh-CN" dirty="0" smtClean="0">
                <a:solidFill>
                  <a:srgbClr val="FF0000"/>
                </a:solidFill>
              </a:rPr>
              <a:t>(wdm.lib</a:t>
            </a:r>
            <a:r>
              <a:rPr kumimoji="1" lang="zh-CN" altLang="en-US" dirty="0" smtClean="0">
                <a:solidFill>
                  <a:srgbClr val="FF0000"/>
                </a:solidFill>
              </a:rPr>
              <a:t>等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062913" cy="579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编写驱动时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不能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调用的函数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kumimoji="1" lang="en-US" altLang="zh-CN" dirty="0" smtClean="0"/>
              <a:t>Windows</a:t>
            </a:r>
            <a:r>
              <a:rPr kumimoji="1" lang="zh-CN" altLang="en-US" dirty="0" smtClean="0">
                <a:solidFill>
                  <a:srgbClr val="FF3300"/>
                </a:solidFill>
              </a:rPr>
              <a:t>用户模式</a:t>
            </a:r>
            <a:r>
              <a:rPr kumimoji="1" lang="en-US" altLang="zh-CN" dirty="0" smtClean="0">
                <a:solidFill>
                  <a:srgbClr val="FF3300"/>
                </a:solidFill>
              </a:rPr>
              <a:t>API</a:t>
            </a:r>
            <a:r>
              <a:rPr kumimoji="1" lang="zh-CN" altLang="en-US" dirty="0" smtClean="0">
                <a:solidFill>
                  <a:srgbClr val="FF3300"/>
                </a:solidFill>
              </a:rPr>
              <a:t>函数</a:t>
            </a:r>
            <a:r>
              <a:rPr kumimoji="1" lang="zh-CN" altLang="en-US" dirty="0" smtClean="0"/>
              <a:t>；</a:t>
            </a:r>
          </a:p>
          <a:p>
            <a:pPr marL="533400" indent="-533400" eaLnBrk="1" hangingPunct="1"/>
            <a:r>
              <a:rPr kumimoji="1" lang="en-US" altLang="zh-CN" dirty="0" smtClean="0"/>
              <a:t>ISO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C/C++</a:t>
            </a:r>
            <a:r>
              <a:rPr kumimoji="1" lang="zh-CN" altLang="en-US" dirty="0" smtClean="0"/>
              <a:t>标准函数库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73988" cy="579438"/>
          </a:xfrm>
        </p:spPr>
        <p:txBody>
          <a:bodyPr/>
          <a:lstStyle/>
          <a:p>
            <a:pPr eaLnBrk="1" hangingPunct="1"/>
            <a:r>
              <a:rPr kumimoji="1" lang="zh-CN" altLang="en-US" dirty="0" smtClean="0"/>
              <a:t>编译（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）驱动程序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eaLnBrk="1" hangingPunct="1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DDK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build</a:t>
            </a:r>
            <a:r>
              <a:rPr kumimoji="1" lang="zh-CN" altLang="en-US" dirty="0" smtClean="0"/>
              <a:t>命令编译驱动程序</a:t>
            </a:r>
          </a:p>
          <a:p>
            <a:pPr lvl="1" eaLnBrk="1" hangingPunct="1"/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命令根据</a:t>
            </a:r>
            <a:r>
              <a:rPr kumimoji="1" lang="en-US" altLang="zh-CN" dirty="0" smtClean="0">
                <a:solidFill>
                  <a:srgbClr val="FF0000"/>
                </a:solidFill>
              </a:rPr>
              <a:t>MAKEFILE</a:t>
            </a:r>
            <a:r>
              <a:rPr kumimoji="1" lang="zh-CN" altLang="en-US" dirty="0" smtClean="0"/>
              <a:t>文件和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Sources</a:t>
            </a:r>
            <a:r>
              <a:rPr kumimoji="1" lang="zh-CN" altLang="en-US" dirty="0" smtClean="0"/>
              <a:t>文件及环境变量的指示编译驱动程序。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2" y="2780928"/>
            <a:ext cx="535717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73988" cy="579438"/>
          </a:xfrm>
        </p:spPr>
        <p:txBody>
          <a:bodyPr/>
          <a:lstStyle/>
          <a:p>
            <a:pPr eaLnBrk="1" hangingPunct="1"/>
            <a:r>
              <a:rPr kumimoji="1" lang="zh-CN" altLang="en-US" dirty="0" smtClean="0"/>
              <a:t>编译（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）驱动程序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eaLnBrk="1" hangingPunct="1"/>
            <a:r>
              <a:rPr kumimoji="1" lang="en-US" altLang="zh-CN" dirty="0" smtClean="0"/>
              <a:t>VS/VC</a:t>
            </a:r>
            <a:r>
              <a:rPr kumimoji="1" lang="zh-CN" altLang="en-US" dirty="0" smtClean="0"/>
              <a:t>中配置</a:t>
            </a:r>
            <a:r>
              <a:rPr kumimoji="1" lang="en-US" altLang="zh-CN" dirty="0" smtClean="0"/>
              <a:t>DDK</a:t>
            </a:r>
            <a:r>
              <a:rPr kumimoji="1" lang="zh-CN" altLang="en-US" dirty="0" smtClean="0"/>
              <a:t>编译环境</a:t>
            </a:r>
            <a:endParaRPr kumimoji="1" lang="en-US" altLang="zh-CN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08" y="1988840"/>
            <a:ext cx="5272099" cy="340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1460" y="1988840"/>
            <a:ext cx="5275270" cy="340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116" y="6165304"/>
            <a:ext cx="551131" cy="55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安装驱动程序：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inf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inf</a:t>
            </a:r>
            <a:r>
              <a:rPr lang="zh-CN" altLang="en-US" dirty="0" smtClean="0"/>
              <a:t>文件：</a:t>
            </a:r>
            <a:r>
              <a:rPr lang="en-US" dirty="0" smtClean="0"/>
              <a:t>Device Information File （</a:t>
            </a:r>
            <a:r>
              <a:rPr lang="zh-CN" altLang="en-US" dirty="0" smtClean="0"/>
              <a:t>设备信息文件）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85860"/>
            <a:ext cx="9219797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2924" y="1479555"/>
            <a:ext cx="3887303" cy="516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sz="2400" b="0" kern="1200" dirty="0" smtClean="0">
                <a:latin typeface="+mj-ea"/>
                <a:ea typeface="+mj-ea"/>
                <a:cs typeface="Tahoma" pitchFamily="34" charset="0"/>
              </a:rPr>
              <a:t>Microsoft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为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硬件设备制造商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发布驱动程序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推出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的文件格式</a:t>
            </a:r>
            <a:endParaRPr lang="en-US" altLang="zh-CN" sz="2400" b="0" kern="1200" dirty="0" smtClean="0">
              <a:latin typeface="+mj-ea"/>
              <a:ea typeface="+mj-ea"/>
              <a:cs typeface="Tahoma" pitchFamily="34" charset="0"/>
            </a:endParaRPr>
          </a:p>
          <a:p>
            <a:pPr latinLnBrk="0"/>
            <a:r>
              <a:rPr lang="en-US" altLang="zh-CN" sz="2400" b="0" kern="1200" dirty="0" err="1" smtClean="0">
                <a:latin typeface="+mj-ea"/>
                <a:ea typeface="+mj-ea"/>
                <a:cs typeface="Tahoma" pitchFamily="34" charset="0"/>
              </a:rPr>
              <a:t>inf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文件指明硬件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驱动该如何安装到系统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中</a:t>
            </a:r>
            <a:endParaRPr lang="en-US" altLang="zh-CN" sz="2400" b="0" kern="1200" dirty="0" smtClean="0">
              <a:latin typeface="+mj-ea"/>
              <a:ea typeface="+mj-ea"/>
              <a:cs typeface="Tahoma" pitchFamily="34" charset="0"/>
            </a:endParaRPr>
          </a:p>
          <a:p>
            <a:pPr lvl="1"/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源文件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在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哪里</a:t>
            </a:r>
            <a:endParaRPr lang="en-US" altLang="zh-CN" sz="2400" b="0" kern="1200" dirty="0" smtClean="0">
              <a:latin typeface="+mj-ea"/>
              <a:ea typeface="+mj-ea"/>
              <a:cs typeface="Tahoma" pitchFamily="34" charset="0"/>
            </a:endParaRPr>
          </a:p>
          <a:p>
            <a:pPr lvl="1"/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安装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到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哪个文件夹</a:t>
            </a:r>
            <a:endParaRPr lang="en-US" altLang="zh-CN" sz="2400" b="0" kern="1200" dirty="0" smtClean="0">
              <a:latin typeface="+mj-ea"/>
              <a:ea typeface="+mj-ea"/>
              <a:cs typeface="Tahoma" pitchFamily="34" charset="0"/>
            </a:endParaRPr>
          </a:p>
          <a:p>
            <a:pPr lvl="1"/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怎样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在注册表中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加入相关信息</a:t>
            </a:r>
            <a:endParaRPr lang="en-US" altLang="zh-CN" sz="2400" b="0" kern="1200" dirty="0" smtClean="0">
              <a:latin typeface="+mj-ea"/>
              <a:ea typeface="+mj-ea"/>
              <a:cs typeface="Tahoma" pitchFamily="34" charset="0"/>
            </a:endParaRPr>
          </a:p>
          <a:p>
            <a:pPr latinLnBrk="0"/>
            <a:r>
              <a:rPr lang="en-US" altLang="zh-CN" sz="2400" b="0" kern="1200" dirty="0" smtClean="0">
                <a:latin typeface="+mj-ea"/>
                <a:ea typeface="+mj-ea"/>
                <a:cs typeface="Tahoma" pitchFamily="34" charset="0"/>
              </a:rPr>
              <a:t>C</a:t>
            </a:r>
            <a:r>
              <a:rPr lang="en-US" altLang="zh-CN" sz="2400" b="0" kern="1200" dirty="0">
                <a:latin typeface="+mj-ea"/>
                <a:ea typeface="+mj-ea"/>
                <a:cs typeface="Tahoma" pitchFamily="34" charset="0"/>
              </a:rPr>
              <a:t>:/</a:t>
            </a:r>
            <a:r>
              <a:rPr lang="en-US" altLang="zh-CN" sz="2400" b="0" kern="1200" dirty="0" smtClean="0">
                <a:latin typeface="+mj-ea"/>
                <a:ea typeface="+mj-ea"/>
                <a:cs typeface="Tahoma" pitchFamily="34" charset="0"/>
              </a:rPr>
              <a:t>Windows/INF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存放</a:t>
            </a:r>
            <a:r>
              <a:rPr lang="en-US" altLang="zh-CN" sz="2400" b="0" kern="1200" dirty="0" err="1" smtClean="0">
                <a:latin typeface="+mj-ea"/>
                <a:ea typeface="+mj-ea"/>
                <a:cs typeface="Tahoma" pitchFamily="34" charset="0"/>
              </a:rPr>
              <a:t>inf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文件</a:t>
            </a:r>
            <a:endParaRPr lang="en-US" altLang="zh-CN" sz="2400" b="0" kern="1200" dirty="0" smtClean="0">
              <a:latin typeface="+mj-ea"/>
              <a:ea typeface="+mj-ea"/>
              <a:cs typeface="Tahoma" pitchFamily="34" charset="0"/>
            </a:endParaRPr>
          </a:p>
          <a:p>
            <a:pPr lvl="1"/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纯文本文件</a:t>
            </a:r>
            <a:endParaRPr lang="zh-CN" altLang="en-US" sz="2400" b="0" kern="1200" dirty="0">
              <a:latin typeface="+mj-ea"/>
              <a:ea typeface="+mj-ea"/>
              <a:cs typeface="Tahoma" pitchFamily="34" charset="0"/>
            </a:endParaRPr>
          </a:p>
          <a:p>
            <a:pPr latinLnBrk="0"/>
            <a:r>
              <a:rPr lang="en-US" altLang="zh-CN" sz="2400" b="0" kern="1200" dirty="0">
                <a:latin typeface="+mj-ea"/>
                <a:ea typeface="+mj-ea"/>
                <a:cs typeface="Tahoma" pitchFamily="34" charset="0"/>
              </a:rPr>
              <a:t>INF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的功能</a:t>
            </a:r>
          </a:p>
          <a:p>
            <a:pPr lvl="1"/>
            <a:r>
              <a:rPr lang="en-US" altLang="zh-CN" sz="2400" b="0" kern="1200" dirty="0">
                <a:latin typeface="+mj-ea"/>
                <a:ea typeface="+mj-ea"/>
                <a:cs typeface="Tahoma" pitchFamily="34" charset="0"/>
              </a:rPr>
              <a:t>1</a:t>
            </a:r>
            <a:r>
              <a:rPr lang="en-US" altLang="zh-CN" sz="2400" b="0" kern="1200" dirty="0" smtClean="0">
                <a:latin typeface="+mj-ea"/>
                <a:ea typeface="+mj-ea"/>
                <a:cs typeface="Tahoma" pitchFamily="34" charset="0"/>
              </a:rPr>
              <a:t>.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复制、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删除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文件或重命名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文件。</a:t>
            </a:r>
          </a:p>
          <a:p>
            <a:pPr lvl="1"/>
            <a:r>
              <a:rPr lang="en-US" altLang="zh-CN" sz="2400" b="0" kern="1200" dirty="0">
                <a:latin typeface="+mj-ea"/>
                <a:ea typeface="+mj-ea"/>
                <a:cs typeface="Tahoma" pitchFamily="34" charset="0"/>
              </a:rPr>
              <a:t>2</a:t>
            </a:r>
            <a:r>
              <a:rPr lang="en-US" altLang="zh-CN" sz="2400" b="0" kern="1200" dirty="0" smtClean="0">
                <a:latin typeface="+mj-ea"/>
                <a:ea typeface="+mj-ea"/>
                <a:cs typeface="Tahoma" pitchFamily="34" charset="0"/>
              </a:rPr>
              <a:t>.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新增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或删除注册表（</a:t>
            </a:r>
            <a:r>
              <a:rPr lang="en-US" altLang="zh-CN" sz="2400" b="0" kern="1200" dirty="0">
                <a:latin typeface="+mj-ea"/>
                <a:ea typeface="+mj-ea"/>
                <a:cs typeface="Tahoma" pitchFamily="34" charset="0"/>
              </a:rPr>
              <a:t>Registry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）</a:t>
            </a:r>
            <a:endParaRPr lang="zh-CN" altLang="en-US" sz="2400" b="0" kern="1200" dirty="0">
              <a:latin typeface="+mj-ea"/>
              <a:ea typeface="+mj-ea"/>
              <a:cs typeface="Tahoma" pitchFamily="34" charset="0"/>
            </a:endParaRPr>
          </a:p>
          <a:p>
            <a:pPr lvl="1"/>
            <a:r>
              <a:rPr lang="en-US" altLang="zh-CN" sz="2400" b="0" kern="1200" dirty="0">
                <a:latin typeface="+mj-ea"/>
                <a:ea typeface="+mj-ea"/>
                <a:cs typeface="Tahoma" pitchFamily="34" charset="0"/>
              </a:rPr>
              <a:t>3</a:t>
            </a:r>
            <a:r>
              <a:rPr lang="en-US" altLang="zh-CN" sz="2400" b="0" kern="1200" dirty="0" smtClean="0">
                <a:latin typeface="+mj-ea"/>
                <a:ea typeface="+mj-ea"/>
                <a:cs typeface="Tahoma" pitchFamily="34" charset="0"/>
              </a:rPr>
              <a:t>.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修改系统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设置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文件如</a:t>
            </a:r>
            <a:r>
              <a:rPr lang="en-US" altLang="zh-CN" sz="2400" b="0" kern="1200" dirty="0">
                <a:latin typeface="+mj-ea"/>
                <a:ea typeface="+mj-ea"/>
                <a:cs typeface="Tahoma" pitchFamily="34" charset="0"/>
              </a:rPr>
              <a:t>Autoexec.bat</a:t>
            </a:r>
            <a:r>
              <a:rPr lang="zh-CN" altLang="en-US" sz="2400" b="0" kern="1200" dirty="0">
                <a:latin typeface="+mj-ea"/>
                <a:ea typeface="+mj-ea"/>
                <a:cs typeface="Tahoma" pitchFamily="34" charset="0"/>
              </a:rPr>
              <a:t>、</a:t>
            </a:r>
            <a:r>
              <a:rPr lang="en-US" altLang="zh-CN" sz="2400" b="0" kern="1200" dirty="0" smtClean="0">
                <a:latin typeface="+mj-ea"/>
                <a:ea typeface="+mj-ea"/>
                <a:cs typeface="Tahoma" pitchFamily="34" charset="0"/>
              </a:rPr>
              <a:t>Config.sys</a:t>
            </a:r>
            <a:r>
              <a:rPr lang="zh-CN" altLang="en-US" sz="2400" b="0" kern="1200" dirty="0" smtClean="0">
                <a:latin typeface="+mj-ea"/>
                <a:ea typeface="+mj-ea"/>
                <a:cs typeface="Tahoma" pitchFamily="34" charset="0"/>
              </a:rPr>
              <a:t>等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47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inf</a:t>
            </a:r>
            <a:r>
              <a:rPr lang="zh-CN" altLang="en-US" dirty="0"/>
              <a:t>文件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文件由节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节名方括号</a:t>
            </a:r>
            <a:r>
              <a:rPr lang="zh-CN" altLang="en-US" dirty="0"/>
              <a:t>括起来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系统预定义节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用户自定义节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节与节没有</a:t>
            </a:r>
            <a:r>
              <a:rPr lang="zh-CN" altLang="en-US" dirty="0"/>
              <a:t>先后</a:t>
            </a:r>
            <a:r>
              <a:rPr lang="zh-CN" altLang="en-US" dirty="0" smtClean="0"/>
              <a:t>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两同名的节自动合并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节由条目组成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条目形如：</a:t>
            </a:r>
            <a:r>
              <a:rPr lang="en-US" altLang="zh-CN" dirty="0" smtClean="0"/>
              <a:t>signature = $</a:t>
            </a:r>
            <a:r>
              <a:rPr lang="en-US" altLang="zh-CN" dirty="0"/>
              <a:t>WINDOWS NT</a:t>
            </a:r>
            <a:r>
              <a:rPr lang="en-US" altLang="zh-CN" dirty="0" smtClean="0"/>
              <a:t>$ </a:t>
            </a:r>
            <a:r>
              <a:rPr lang="zh-CN" altLang="en-US" dirty="0" smtClean="0"/>
              <a:t>的</a:t>
            </a:r>
            <a:r>
              <a:rPr lang="zh-CN" altLang="en-US" dirty="0"/>
              <a:t>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inf</a:t>
            </a:r>
            <a:r>
              <a:rPr lang="zh-CN" altLang="en-US" dirty="0"/>
              <a:t>文件对大小写不敏感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12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 smtClean="0"/>
              <a:t>关键</a:t>
            </a:r>
            <a:r>
              <a:rPr lang="zh-CN" altLang="en-US" dirty="0"/>
              <a:t>节</a:t>
            </a:r>
            <a:r>
              <a:rPr lang="en-US" altLang="zh-CN" dirty="0" smtClean="0"/>
              <a:t>section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版本节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[</a:t>
            </a:r>
            <a:r>
              <a:rPr lang="en-US" altLang="zh-CN" sz="2400" dirty="0"/>
              <a:t>Version</a:t>
            </a:r>
            <a:r>
              <a:rPr lang="en-US" altLang="zh-CN" sz="2400" dirty="0" smtClean="0"/>
              <a:t>]</a:t>
            </a:r>
          </a:p>
          <a:p>
            <a:pPr lvl="2"/>
            <a:r>
              <a:rPr lang="zh-CN" altLang="en-US" sz="2400" dirty="0" smtClean="0"/>
              <a:t>版本</a:t>
            </a:r>
            <a:r>
              <a:rPr lang="zh-CN" altLang="en-US" sz="2400" dirty="0"/>
              <a:t>描述信息，主要用于版本控制。</a:t>
            </a:r>
          </a:p>
          <a:p>
            <a:r>
              <a:rPr lang="zh-CN" altLang="en-US" sz="2400" dirty="0"/>
              <a:t>文件</a:t>
            </a:r>
            <a:r>
              <a:rPr lang="zh-CN" altLang="en-US" sz="2400" dirty="0" smtClean="0"/>
              <a:t>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源</a:t>
            </a:r>
            <a:r>
              <a:rPr lang="zh-CN" altLang="en-US" sz="2400" dirty="0" smtClean="0"/>
              <a:t>磁盘节</a:t>
            </a:r>
            <a:r>
              <a:rPr lang="en-US" altLang="zh-CN" sz="2400" dirty="0" smtClean="0"/>
              <a:t>[</a:t>
            </a:r>
            <a:r>
              <a:rPr lang="en-US" altLang="zh-CN" sz="2400" dirty="0" err="1"/>
              <a:t>SourceDisksNames</a:t>
            </a:r>
            <a:r>
              <a:rPr lang="en-US" altLang="zh-CN" sz="2400" dirty="0"/>
              <a:t>]</a:t>
            </a:r>
          </a:p>
          <a:p>
            <a:pPr lvl="2"/>
            <a:r>
              <a:rPr lang="zh-CN" altLang="en-US" sz="2400" dirty="0" smtClean="0"/>
              <a:t>指明源盘信息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源文件节</a:t>
            </a:r>
            <a:r>
              <a:rPr lang="en-US" altLang="zh-CN" sz="2400" dirty="0" smtClean="0"/>
              <a:t>[</a:t>
            </a:r>
            <a:r>
              <a:rPr lang="en-US" altLang="zh-CN" sz="2400" dirty="0" err="1"/>
              <a:t>SourceDisksFiles</a:t>
            </a:r>
            <a:r>
              <a:rPr lang="en-US" altLang="zh-CN" sz="2400" dirty="0"/>
              <a:t>]</a:t>
            </a:r>
          </a:p>
          <a:p>
            <a:pPr lvl="2"/>
            <a:r>
              <a:rPr lang="zh-CN" altLang="en-US" sz="2400" dirty="0"/>
              <a:t>指明</a:t>
            </a:r>
            <a:r>
              <a:rPr lang="zh-CN" altLang="en-US" sz="2400" dirty="0" smtClean="0"/>
              <a:t>源文件名和位置。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目的节</a:t>
            </a:r>
            <a:r>
              <a:rPr lang="en-US" altLang="zh-CN" sz="2400" dirty="0" smtClean="0"/>
              <a:t>[</a:t>
            </a:r>
            <a:r>
              <a:rPr lang="en-US" altLang="zh-CN" sz="2400" dirty="0" err="1"/>
              <a:t>DestinationDirs</a:t>
            </a:r>
            <a:r>
              <a:rPr lang="en-US" altLang="zh-CN" sz="2400" dirty="0" smtClean="0"/>
              <a:t>]</a:t>
            </a:r>
          </a:p>
          <a:p>
            <a:pPr lvl="2"/>
            <a:r>
              <a:rPr lang="zh-CN" altLang="en-US" sz="2400" dirty="0"/>
              <a:t>文件操作的目标</a:t>
            </a:r>
            <a:r>
              <a:rPr lang="zh-CN" altLang="en-US" sz="2400" dirty="0" smtClean="0"/>
              <a:t>目录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指定</a:t>
            </a:r>
            <a:r>
              <a:rPr lang="en-US" altLang="zh-CN" sz="2400" dirty="0" err="1"/>
              <a:t>CopyFiles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RenFiles</a:t>
            </a:r>
            <a:r>
              <a:rPr lang="zh-CN" altLang="en-US" sz="2400" dirty="0"/>
              <a:t>或</a:t>
            </a:r>
            <a:r>
              <a:rPr lang="en-US" altLang="zh-CN" sz="2400" dirty="0" err="1" smtClean="0"/>
              <a:t>DelFiles</a:t>
            </a:r>
            <a:r>
              <a:rPr lang="zh-CN" altLang="en-US" sz="2400" dirty="0" smtClean="0"/>
              <a:t>缺省</a:t>
            </a:r>
            <a:r>
              <a:rPr lang="zh-CN" altLang="en-US" sz="2400" dirty="0"/>
              <a:t>操作目录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5904408" y="2086987"/>
            <a:ext cx="3528392" cy="179126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10 Windows目录 </a:t>
            </a:r>
          </a:p>
          <a:p>
            <a:r>
              <a:rPr lang="zh-CN" altLang="en-US" sz="2400" dirty="0"/>
              <a:t>11 Windows系统目录 </a:t>
            </a:r>
          </a:p>
          <a:p>
            <a:r>
              <a:rPr lang="zh-CN" altLang="en-US" sz="2400" dirty="0"/>
              <a:t>12 驱动目录 </a:t>
            </a:r>
          </a:p>
          <a:p>
            <a:r>
              <a:rPr lang="zh-CN" altLang="en-US" sz="2400" dirty="0"/>
              <a:t>17 INF文件目录 </a:t>
            </a:r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 bwMode="auto">
          <a:xfrm flipH="1">
            <a:off x="4176216" y="2982617"/>
            <a:ext cx="1728192" cy="131047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17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282228"/>
            <a:ext cx="7558558" cy="1077218"/>
          </a:xfrm>
        </p:spPr>
        <p:txBody>
          <a:bodyPr/>
          <a:lstStyle/>
          <a:p>
            <a:r>
              <a:rPr lang="zh-CN" altLang="en-US" dirty="0"/>
              <a:t>设备管理的主要功能</a:t>
            </a:r>
            <a:r>
              <a:rPr lang="en-US" altLang="zh-CN" dirty="0"/>
              <a:t>&gt;</a:t>
            </a:r>
            <a:r>
              <a:rPr lang="zh-CN" altLang="en-US" dirty="0" smtClean="0"/>
              <a:t>设备映射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物理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设备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系统中实际安装的</a:t>
            </a:r>
            <a:r>
              <a:rPr lang="zh-CN" altLang="en-US" sz="2400" dirty="0" smtClean="0">
                <a:latin typeface="+mn-ea"/>
              </a:rPr>
              <a:t>设备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物理名：</a:t>
            </a:r>
            <a:r>
              <a:rPr lang="en-US" altLang="zh-CN" sz="2400" dirty="0">
                <a:solidFill>
                  <a:srgbClr val="FF3300"/>
                </a:solidFill>
                <a:latin typeface="宋体" pitchFamily="2" charset="-122"/>
              </a:rPr>
              <a:t>ID</a:t>
            </a: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或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字符串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逻辑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设备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应用软件使用的设备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逻辑名：友好名（</a:t>
            </a:r>
            <a:r>
              <a:rPr lang="en-US" altLang="zh-CN" sz="2400" dirty="0">
                <a:solidFill>
                  <a:srgbClr val="FF3300"/>
                </a:solidFill>
                <a:latin typeface="宋体" pitchFamily="2" charset="-122"/>
              </a:rPr>
              <a:t>Friendly Name</a:t>
            </a: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）</a:t>
            </a:r>
          </a:p>
          <a:p>
            <a:pPr lvl="1"/>
            <a:r>
              <a:rPr lang="zh-CN" altLang="en-US" sz="2400" dirty="0" smtClean="0">
                <a:latin typeface="+mn-ea"/>
              </a:rPr>
              <a:t>从应用软件</a:t>
            </a:r>
            <a:r>
              <a:rPr lang="zh-CN" altLang="en-US" sz="2400" dirty="0">
                <a:latin typeface="+mn-ea"/>
              </a:rPr>
              <a:t>的角度看，逻辑设备是一类物理设备的抽象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从设备管理</a:t>
            </a:r>
            <a:r>
              <a:rPr lang="zh-CN" altLang="en-US" sz="2400" dirty="0">
                <a:latin typeface="+mn-ea"/>
              </a:rPr>
              <a:t>程序的角度看，物理</a:t>
            </a:r>
            <a:r>
              <a:rPr lang="zh-CN" altLang="en-US" sz="2400" dirty="0" smtClean="0">
                <a:latin typeface="+mn-ea"/>
              </a:rPr>
              <a:t>设备是逻辑</a:t>
            </a:r>
            <a:r>
              <a:rPr lang="zh-CN" altLang="en-US" sz="2400" dirty="0">
                <a:latin typeface="+mn-ea"/>
              </a:rPr>
              <a:t>设备的实例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设备映射</a:t>
            </a:r>
            <a:r>
              <a:rPr lang="zh-CN" altLang="en-US" sz="2400" dirty="0" smtClean="0">
                <a:solidFill>
                  <a:srgbClr val="FF0000"/>
                </a:solidFill>
              </a:rPr>
              <a:t>功能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设备管理</a:t>
            </a:r>
            <a:r>
              <a:rPr lang="zh-CN" altLang="en-US" sz="2400" dirty="0"/>
              <a:t>模块将逻辑设备映射到物理设备的</a:t>
            </a:r>
            <a:r>
              <a:rPr lang="zh-CN" altLang="en-US" sz="2400" dirty="0" smtClean="0"/>
              <a:t>功能。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95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 smtClean="0"/>
              <a:t>关键</a:t>
            </a:r>
            <a:r>
              <a:rPr lang="zh-CN" altLang="en-US" dirty="0"/>
              <a:t>节</a:t>
            </a:r>
            <a:r>
              <a:rPr lang="en-US" altLang="zh-CN" dirty="0" smtClean="0"/>
              <a:t>section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>
                <a:latin typeface="+mn-ea"/>
              </a:rPr>
              <a:t>字符串节</a:t>
            </a:r>
            <a:r>
              <a:rPr lang="en-US" altLang="zh-CN" sz="2400" b="0" dirty="0" smtClean="0">
                <a:latin typeface="+mn-ea"/>
              </a:rPr>
              <a:t>[Strings]</a:t>
            </a:r>
          </a:p>
          <a:p>
            <a:pPr lvl="1"/>
            <a:r>
              <a:rPr lang="zh-CN" altLang="en-US" sz="2400" dirty="0" smtClean="0">
                <a:latin typeface="+mn-ea"/>
              </a:rPr>
              <a:t>字符串</a:t>
            </a:r>
            <a:r>
              <a:rPr lang="zh-CN" altLang="en-US" sz="2400" dirty="0">
                <a:latin typeface="+mn-ea"/>
              </a:rPr>
              <a:t>信息，用于常量定义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b="0" dirty="0" smtClean="0">
                <a:latin typeface="+mn-ea"/>
              </a:rPr>
              <a:t>厂商节</a:t>
            </a:r>
            <a:r>
              <a:rPr lang="en-US" altLang="zh-CN" sz="2400" b="0" dirty="0" smtClean="0">
                <a:latin typeface="+mn-ea"/>
              </a:rPr>
              <a:t>[</a:t>
            </a:r>
            <a:r>
              <a:rPr lang="en-US" altLang="zh-CN" sz="2400" b="0" dirty="0">
                <a:latin typeface="+mn-ea"/>
              </a:rPr>
              <a:t>Manufacturer</a:t>
            </a:r>
            <a:r>
              <a:rPr lang="en-US" altLang="zh-CN" sz="2400" b="0" dirty="0" smtClean="0">
                <a:latin typeface="+mn-ea"/>
              </a:rPr>
              <a:t>]</a:t>
            </a:r>
            <a:endParaRPr lang="zh-CN" altLang="en-US" sz="2400" b="0" dirty="0">
              <a:latin typeface="+mn-ea"/>
            </a:endParaRPr>
          </a:p>
          <a:p>
            <a:r>
              <a:rPr lang="zh-CN" altLang="en-US" sz="2400" b="0" dirty="0" smtClean="0">
                <a:latin typeface="+mn-ea"/>
              </a:rPr>
              <a:t>缺省安装节</a:t>
            </a:r>
            <a:r>
              <a:rPr lang="en-US" altLang="zh-CN" sz="2400" b="0" dirty="0" smtClean="0">
                <a:latin typeface="+mn-ea"/>
              </a:rPr>
              <a:t>[</a:t>
            </a:r>
            <a:r>
              <a:rPr lang="en-US" altLang="zh-CN" sz="2400" b="0" dirty="0" err="1">
                <a:latin typeface="+mn-ea"/>
              </a:rPr>
              <a:t>DefaultInstall</a:t>
            </a:r>
            <a:r>
              <a:rPr lang="en-US" altLang="zh-CN" sz="2400" b="0" dirty="0" smtClean="0">
                <a:latin typeface="+mn-ea"/>
              </a:rPr>
              <a:t>]</a:t>
            </a:r>
          </a:p>
          <a:p>
            <a:pPr lvl="1"/>
            <a:r>
              <a:rPr lang="zh-CN" altLang="en-US" sz="2400" dirty="0" smtClean="0">
                <a:latin typeface="+mn-ea"/>
              </a:rPr>
              <a:t>执行安装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3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右击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文件的实质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</a:t>
            </a:r>
            <a:r>
              <a:rPr lang="en-US" altLang="zh-CN" dirty="0"/>
              <a:t>:\WINDOWS\System32\rundll32.exe </a:t>
            </a:r>
            <a:r>
              <a:rPr lang="en-US" altLang="zh-CN" dirty="0" err="1"/>
              <a:t>setupapi,InstallHinfSection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DefaultInstall</a:t>
            </a:r>
            <a:r>
              <a:rPr lang="en-US" altLang="zh-CN" dirty="0"/>
              <a:t> 132 %</a:t>
            </a:r>
            <a:r>
              <a:rPr lang="en-US" altLang="zh-CN" dirty="0" smtClean="0"/>
              <a:t>1</a:t>
            </a:r>
          </a:p>
          <a:p>
            <a:r>
              <a:rPr lang="en-US" altLang="zh-CN" b="0" dirty="0" err="1"/>
              <a:t>Defaultinstall</a:t>
            </a:r>
            <a:r>
              <a:rPr lang="zh-CN" altLang="en-US" b="0" dirty="0" smtClean="0"/>
              <a:t>节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完成</a:t>
            </a:r>
            <a:r>
              <a:rPr lang="en-US" altLang="zh-CN" dirty="0" err="1" smtClean="0"/>
              <a:t>i</a:t>
            </a:r>
            <a:r>
              <a:rPr lang="fr-FR" altLang="zh-CN" dirty="0" smtClean="0"/>
              <a:t>nf</a:t>
            </a:r>
            <a:r>
              <a:rPr lang="zh-CN" altLang="en-US" dirty="0" smtClean="0"/>
              <a:t>的典型</a:t>
            </a:r>
            <a:r>
              <a:rPr lang="zh-CN" altLang="en-US" dirty="0"/>
              <a:t>操作</a:t>
            </a:r>
            <a:endParaRPr lang="fr-FR" altLang="zh-CN" dirty="0"/>
          </a:p>
          <a:p>
            <a:pPr lvl="2"/>
            <a:r>
              <a:rPr lang="zh-CN" altLang="en-US" dirty="0" smtClean="0"/>
              <a:t>指定要</a:t>
            </a:r>
            <a:r>
              <a:rPr lang="zh-CN" altLang="en-US" dirty="0"/>
              <a:t>复制或删除的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/>
              <a:t>指定注册表的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</a:t>
            </a:r>
            <a:r>
              <a:rPr lang="zh-CN" altLang="en-US" dirty="0"/>
              <a:t>指向其他节的</a:t>
            </a:r>
            <a:r>
              <a:rPr lang="zh-CN" altLang="en-US" dirty="0" smtClean="0"/>
              <a:t>指针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fr-FR" altLang="zh-CN" dirty="0"/>
              <a:t>nf</a:t>
            </a:r>
            <a:r>
              <a:rPr lang="zh-CN" altLang="en-US" dirty="0"/>
              <a:t>典型操作</a:t>
            </a:r>
            <a:endParaRPr lang="fr-FR" altLang="zh-CN" dirty="0"/>
          </a:p>
          <a:p>
            <a:pPr lvl="1"/>
            <a:r>
              <a:rPr lang="fr-FR" altLang="zh-CN" dirty="0"/>
              <a:t>CopyFiles </a:t>
            </a:r>
          </a:p>
          <a:p>
            <a:pPr lvl="1"/>
            <a:r>
              <a:rPr lang="fr-FR" altLang="zh-CN" dirty="0"/>
              <a:t>DelFiles</a:t>
            </a:r>
          </a:p>
          <a:p>
            <a:pPr lvl="1"/>
            <a:r>
              <a:rPr lang="fr-FR" altLang="zh-CN" dirty="0"/>
              <a:t>RenFiles</a:t>
            </a:r>
          </a:p>
          <a:p>
            <a:pPr lvl="1"/>
            <a:r>
              <a:rPr lang="fr-FR" altLang="zh-CN" dirty="0"/>
              <a:t>AddService</a:t>
            </a:r>
          </a:p>
          <a:p>
            <a:pPr lvl="1"/>
            <a:r>
              <a:rPr lang="fr-FR" altLang="zh-CN" dirty="0"/>
              <a:t>DelService</a:t>
            </a:r>
          </a:p>
          <a:p>
            <a:pPr lvl="1"/>
            <a:r>
              <a:rPr lang="fr-FR" altLang="zh-CN" dirty="0"/>
              <a:t>AddReg</a:t>
            </a:r>
          </a:p>
          <a:p>
            <a:pPr lvl="1"/>
            <a:r>
              <a:rPr lang="fr-FR" altLang="zh-CN" dirty="0"/>
              <a:t>DelReg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5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9574782" cy="584775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fr-FR" altLang="zh-CN" dirty="0"/>
              <a:t>nf</a:t>
            </a:r>
            <a:r>
              <a:rPr lang="zh-CN" altLang="en-US" dirty="0"/>
              <a:t>典型</a:t>
            </a:r>
            <a:r>
              <a:rPr lang="zh-CN" altLang="en-US" dirty="0" smtClean="0"/>
              <a:t>操作：在</a:t>
            </a:r>
            <a:r>
              <a:rPr lang="en-US" altLang="zh-CN" b="0" dirty="0" smtClean="0"/>
              <a:t>[</a:t>
            </a:r>
            <a:r>
              <a:rPr lang="en-US" altLang="zh-CN" b="0" dirty="0" err="1"/>
              <a:t>DefaultInstall</a:t>
            </a:r>
            <a:r>
              <a:rPr lang="en-US" altLang="zh-CN" b="0" dirty="0"/>
              <a:t>]</a:t>
            </a:r>
            <a:r>
              <a:rPr lang="zh-CN" altLang="en-US" b="0" dirty="0" smtClean="0"/>
              <a:t>节</a:t>
            </a:r>
            <a:r>
              <a:rPr lang="zh-CN" altLang="en-US" b="0" dirty="0"/>
              <a:t>定义</a:t>
            </a:r>
            <a:r>
              <a:rPr lang="zh-CN" altLang="en-US" b="0" dirty="0" smtClean="0"/>
              <a:t>的</a:t>
            </a:r>
            <a:r>
              <a:rPr lang="zh-CN" altLang="en-US" b="0" dirty="0"/>
              <a:t>常见</a:t>
            </a:r>
            <a:r>
              <a:rPr lang="zh-CN" altLang="en-US" b="0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latinLnBrk="0"/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Copyfiles</a:t>
            </a:r>
            <a:r>
              <a:rPr lang="en-US" altLang="zh-CN" sz="2400" b="0" dirty="0" smtClean="0">
                <a:latin typeface="+mn-ea"/>
              </a:rPr>
              <a:t>=file-list-section</a:t>
            </a:r>
            <a:r>
              <a:rPr lang="en-US" altLang="zh-CN" sz="2400" b="0" dirty="0">
                <a:latin typeface="+mn-ea"/>
              </a:rPr>
              <a:t>[,file-list-section]... </a:t>
            </a:r>
            <a:endParaRPr lang="en-US" altLang="zh-CN" sz="2400" b="0" dirty="0" smtClean="0">
              <a:latin typeface="+mn-ea"/>
            </a:endParaRPr>
          </a:p>
          <a:p>
            <a:pPr lvl="1"/>
            <a:r>
              <a:rPr lang="zh-CN" altLang="en-US" sz="2400" b="0" dirty="0" smtClean="0">
                <a:latin typeface="+mn-ea"/>
              </a:rPr>
              <a:t>复制</a:t>
            </a:r>
            <a:r>
              <a:rPr lang="zh-CN" altLang="en-US" sz="2400" b="0" dirty="0">
                <a:latin typeface="+mn-ea"/>
              </a:rPr>
              <a:t>文件</a:t>
            </a:r>
          </a:p>
          <a:p>
            <a:pPr latinLnBrk="0"/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Renfiles</a:t>
            </a:r>
            <a:r>
              <a:rPr lang="en-US" altLang="zh-CN" sz="2400" b="0" dirty="0">
                <a:latin typeface="+mn-ea"/>
              </a:rPr>
              <a:t>=file-list-section[,file-list-section]... </a:t>
            </a:r>
            <a:endParaRPr lang="en-US" altLang="zh-CN" sz="2400" b="0" dirty="0" smtClean="0">
              <a:latin typeface="+mn-ea"/>
            </a:endParaRPr>
          </a:p>
          <a:p>
            <a:pPr lvl="1"/>
            <a:r>
              <a:rPr lang="zh-CN" altLang="en-US" sz="2400" b="0" dirty="0" smtClean="0">
                <a:latin typeface="+mn-ea"/>
              </a:rPr>
              <a:t>文件</a:t>
            </a:r>
            <a:r>
              <a:rPr lang="zh-CN" altLang="en-US" sz="2400" b="0" dirty="0">
                <a:latin typeface="+mn-ea"/>
              </a:rPr>
              <a:t>改名</a:t>
            </a:r>
          </a:p>
          <a:p>
            <a:pPr latinLnBrk="0"/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Delfiles</a:t>
            </a:r>
            <a:r>
              <a:rPr lang="en-US" altLang="zh-CN" sz="2400" b="0" dirty="0">
                <a:latin typeface="+mn-ea"/>
              </a:rPr>
              <a:t>=file-list-section[,file-list-section]... </a:t>
            </a:r>
            <a:endParaRPr lang="en-US" altLang="zh-CN" sz="2400" b="0" dirty="0" smtClean="0">
              <a:latin typeface="+mn-ea"/>
            </a:endParaRPr>
          </a:p>
          <a:p>
            <a:pPr lvl="1"/>
            <a:r>
              <a:rPr lang="zh-CN" altLang="en-US" sz="2400" b="0" dirty="0" smtClean="0">
                <a:latin typeface="+mn-ea"/>
              </a:rPr>
              <a:t>删除</a:t>
            </a:r>
            <a:r>
              <a:rPr lang="zh-CN" altLang="en-US" sz="2400" b="0" dirty="0">
                <a:latin typeface="+mn-ea"/>
              </a:rPr>
              <a:t>文件</a:t>
            </a:r>
          </a:p>
          <a:p>
            <a:pPr latinLnBrk="0"/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AddReg</a:t>
            </a:r>
            <a:r>
              <a:rPr lang="en-US" altLang="zh-CN" sz="2400" b="0" dirty="0" smtClean="0">
                <a:latin typeface="+mn-ea"/>
              </a:rPr>
              <a:t>=add-registry-section</a:t>
            </a:r>
            <a:r>
              <a:rPr lang="en-US" altLang="zh-CN" sz="2400" b="0" dirty="0">
                <a:latin typeface="+mn-ea"/>
              </a:rPr>
              <a:t>[,add-registry-section]... </a:t>
            </a:r>
            <a:endParaRPr lang="en-US" altLang="zh-CN" sz="2400" b="0" dirty="0" smtClean="0">
              <a:latin typeface="+mn-ea"/>
            </a:endParaRPr>
          </a:p>
          <a:p>
            <a:pPr lvl="1"/>
            <a:r>
              <a:rPr lang="zh-CN" altLang="en-US" sz="2400" b="0" dirty="0" smtClean="0">
                <a:latin typeface="+mn-ea"/>
              </a:rPr>
              <a:t>添加</a:t>
            </a:r>
            <a:r>
              <a:rPr lang="zh-CN" altLang="en-US" sz="2400" b="0" dirty="0">
                <a:latin typeface="+mn-ea"/>
              </a:rPr>
              <a:t>注册项</a:t>
            </a:r>
          </a:p>
          <a:p>
            <a:pPr latinLnBrk="0"/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DelReg</a:t>
            </a:r>
            <a:r>
              <a:rPr lang="en-US" altLang="zh-CN" sz="2400" b="0" dirty="0">
                <a:latin typeface="+mn-ea"/>
              </a:rPr>
              <a:t>=del-registry-section[,del-registry-section]... </a:t>
            </a:r>
            <a:endParaRPr lang="en-US" altLang="zh-CN" sz="2400" b="0" dirty="0" smtClean="0">
              <a:latin typeface="+mn-ea"/>
            </a:endParaRPr>
          </a:p>
          <a:p>
            <a:pPr lvl="1"/>
            <a:r>
              <a:rPr lang="zh-CN" altLang="en-US" sz="2400" b="0" dirty="0" smtClean="0">
                <a:latin typeface="+mn-ea"/>
              </a:rPr>
              <a:t>删除</a:t>
            </a:r>
            <a:r>
              <a:rPr lang="zh-CN" altLang="en-US" sz="2400" b="0" dirty="0">
                <a:latin typeface="+mn-ea"/>
              </a:rPr>
              <a:t>注册</a:t>
            </a:r>
            <a:r>
              <a:rPr lang="zh-CN" altLang="en-US" sz="2400" b="0" dirty="0" smtClean="0">
                <a:latin typeface="+mn-ea"/>
              </a:rPr>
              <a:t>项</a:t>
            </a:r>
            <a:endParaRPr lang="en-US" altLang="zh-CN" sz="2400" b="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……</a:t>
            </a:r>
            <a:endParaRPr lang="zh-CN" altLang="en-US" sz="24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89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765175"/>
            <a:ext cx="9360023" cy="5360988"/>
          </a:xfrm>
        </p:spPr>
        <p:txBody>
          <a:bodyPr/>
          <a:lstStyle/>
          <a:p>
            <a:pPr latinLnBrk="0"/>
            <a:r>
              <a:rPr lang="en-US" altLang="zh-CN" b="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Copyfiles</a:t>
            </a:r>
            <a:r>
              <a:rPr lang="zh-CN" altLang="en-US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操作样例</a:t>
            </a:r>
            <a:endParaRPr lang="en-US" altLang="zh-CN" b="0" kern="1200" dirty="0">
              <a:latin typeface="굴림" pitchFamily="50" charset="-127"/>
              <a:ea typeface="宋体" pitchFamily="2" charset="-122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[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DefaultInstall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CopyFiles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 = </a:t>
            </a:r>
            <a:r>
              <a:rPr lang="en-US" altLang="zh-CN" sz="2400" b="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copyfile_list_section</a:t>
            </a: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 [,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copyfile_list_section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]</a:t>
            </a:r>
          </a:p>
          <a:p>
            <a:pPr marL="0" indent="0" latinLnBrk="0">
              <a:buNone/>
            </a:pP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 </a:t>
            </a:r>
          </a:p>
          <a:p>
            <a:pPr marL="457200" lvl="1" indent="0">
              <a:buNone/>
            </a:pP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[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copyfile_list_section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    </a:t>
            </a:r>
            <a:r>
              <a:rPr lang="en-US" altLang="zh-CN" sz="2400" b="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source_filename</a:t>
            </a:r>
            <a:endParaRPr lang="en-US" altLang="zh-CN" sz="2400" b="0" kern="1200" dirty="0" smtClean="0">
              <a:latin typeface="굴림" pitchFamily="50" charset="-127"/>
              <a:ea typeface="宋体" pitchFamily="2" charset="-122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altLang="zh-CN" sz="240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    </a:t>
            </a:r>
            <a:r>
              <a:rPr lang="en-US" altLang="zh-CN" sz="240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source_filename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19832" y="546100"/>
            <a:ext cx="9576047" cy="1152128"/>
            <a:chOff x="504825" y="1340768"/>
            <a:chExt cx="9576047" cy="1152128"/>
          </a:xfrm>
        </p:grpSpPr>
        <p:sp>
          <p:nvSpPr>
            <p:cNvPr id="7" name="椭圆 6"/>
            <p:cNvSpPr/>
            <p:nvPr/>
          </p:nvSpPr>
          <p:spPr bwMode="auto">
            <a:xfrm>
              <a:off x="504825" y="1988840"/>
              <a:ext cx="3023319" cy="50405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8" name="直接箭头连接符 7"/>
            <p:cNvCxnSpPr>
              <a:stCxn id="7" idx="7"/>
            </p:cNvCxnSpPr>
            <p:nvPr/>
          </p:nvCxnSpPr>
          <p:spPr bwMode="auto">
            <a:xfrm flipV="1">
              <a:off x="3085389" y="1788197"/>
              <a:ext cx="586771" cy="27446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文本框 8"/>
            <p:cNvSpPr txBox="1"/>
            <p:nvPr/>
          </p:nvSpPr>
          <p:spPr>
            <a:xfrm>
              <a:off x="3384128" y="1340768"/>
              <a:ext cx="6696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800" dirty="0" smtClean="0">
                  <a:solidFill>
                    <a:srgbClr val="FF0000"/>
                  </a:solidFill>
                </a:rPr>
                <a:t>双击文件，执行这个操作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25637" y="1194172"/>
            <a:ext cx="8460550" cy="1027276"/>
            <a:chOff x="504825" y="1465620"/>
            <a:chExt cx="11148835" cy="1027276"/>
          </a:xfrm>
        </p:grpSpPr>
        <p:sp>
          <p:nvSpPr>
            <p:cNvPr id="11" name="椭圆 10"/>
            <p:cNvSpPr/>
            <p:nvPr/>
          </p:nvSpPr>
          <p:spPr bwMode="auto">
            <a:xfrm>
              <a:off x="504825" y="1988840"/>
              <a:ext cx="3023319" cy="50405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11" idx="7"/>
            </p:cNvCxnSpPr>
            <p:nvPr/>
          </p:nvCxnSpPr>
          <p:spPr bwMode="auto">
            <a:xfrm flipV="1">
              <a:off x="3085389" y="1842028"/>
              <a:ext cx="1871527" cy="22062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文本框 12"/>
            <p:cNvSpPr txBox="1"/>
            <p:nvPr/>
          </p:nvSpPr>
          <p:spPr>
            <a:xfrm>
              <a:off x="4956915" y="1465620"/>
              <a:ext cx="6696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800" dirty="0" smtClean="0">
                  <a:solidFill>
                    <a:srgbClr val="FF0000"/>
                  </a:solidFill>
                </a:rPr>
                <a:t>执行拷贝操作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 bwMode="auto">
          <a:xfrm>
            <a:off x="2880072" y="2221448"/>
            <a:ext cx="280831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4968304" y="2221448"/>
            <a:ext cx="1008112" cy="3434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5965427" y="236482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这节定义拷贝操作的源和目的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b="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AddReg</a:t>
            </a:r>
            <a:r>
              <a:rPr lang="zh-CN" altLang="en-US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操作样例</a:t>
            </a:r>
            <a:endParaRPr lang="en-US" altLang="zh-CN" b="0" kern="1200" dirty="0">
              <a:latin typeface="굴림" pitchFamily="50" charset="-127"/>
              <a:ea typeface="宋体" pitchFamily="2" charset="-122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[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DefaultInstall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AddReg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 = </a:t>
            </a:r>
            <a:r>
              <a:rPr lang="en-US" altLang="zh-CN" sz="2400" b="0" kern="1200" dirty="0" err="1">
                <a:solidFill>
                  <a:srgbClr val="FF0000"/>
                </a:solidFill>
                <a:latin typeface="굴림" pitchFamily="50" charset="-127"/>
                <a:ea typeface="宋体" pitchFamily="2" charset="-122"/>
                <a:cs typeface="Tahoma" pitchFamily="34" charset="0"/>
              </a:rPr>
              <a:t>add_registry_section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[,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add_registry_section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 </a:t>
            </a:r>
          </a:p>
          <a:p>
            <a:pPr marL="457200" lvl="1" indent="0">
              <a:buNone/>
            </a:pP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[</a:t>
            </a:r>
            <a:r>
              <a:rPr lang="en-US" altLang="zh-CN" sz="2400" b="0" kern="1200" dirty="0" err="1">
                <a:solidFill>
                  <a:srgbClr val="FF0000"/>
                </a:solidFill>
                <a:latin typeface="굴림" pitchFamily="50" charset="-127"/>
                <a:ea typeface="宋体" pitchFamily="2" charset="-122"/>
                <a:cs typeface="Tahoma" pitchFamily="34" charset="0"/>
              </a:rPr>
              <a:t>add_registry_section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altLang="zh-CN" sz="2400" b="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reg_root_string,subkey</a:t>
            </a: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,[</a:t>
            </a:r>
            <a:r>
              <a:rPr lang="en-US" altLang="zh-CN" sz="2400" b="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value_name</a:t>
            </a: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],</a:t>
            </a:r>
            <a:r>
              <a:rPr lang="en-US" altLang="zh-CN" sz="2400" b="0" kern="1200" dirty="0" err="1" smtClean="0">
                <a:latin typeface="굴림" pitchFamily="50" charset="-127"/>
                <a:ea typeface="宋体" pitchFamily="2" charset="-122"/>
                <a:cs typeface="Tahoma" pitchFamily="34" charset="0"/>
              </a:rPr>
              <a:t>flags,value</a:t>
            </a: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[,value]</a:t>
            </a:r>
          </a:p>
          <a:p>
            <a:pPr marL="457200" lvl="1" indent="0">
              <a:buNone/>
            </a:pPr>
            <a:r>
              <a:rPr lang="en-US" altLang="zh-CN" sz="2400" b="0" kern="1200" dirty="0" smtClean="0">
                <a:latin typeface="굴림" pitchFamily="50" charset="-127"/>
                <a:ea typeface="宋体" pitchFamily="2" charset="-122"/>
                <a:cs typeface="Tahoma" pitchFamily="34" charset="0"/>
              </a:rPr>
              <a:t>[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reg_root_string,subkey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,[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value_name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],</a:t>
            </a:r>
            <a:r>
              <a:rPr lang="en-US" altLang="zh-CN" sz="2400" b="0" kern="1200" dirty="0" err="1">
                <a:latin typeface="굴림" pitchFamily="50" charset="-127"/>
                <a:ea typeface="宋体" pitchFamily="2" charset="-122"/>
                <a:cs typeface="Tahoma" pitchFamily="34" charset="0"/>
              </a:rPr>
              <a:t>flags,value</a:t>
            </a:r>
            <a:r>
              <a:rPr lang="en-US" altLang="zh-CN" sz="2400" b="0" kern="1200" dirty="0">
                <a:latin typeface="굴림" pitchFamily="50" charset="-127"/>
                <a:ea typeface="宋体" pitchFamily="2" charset="-122"/>
                <a:cs typeface="Tahoma" pitchFamily="34" charset="0"/>
              </a:rPr>
              <a:t>[,value]]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8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7774582" cy="584775"/>
          </a:xfrm>
        </p:spPr>
        <p:txBody>
          <a:bodyPr/>
          <a:lstStyle/>
          <a:p>
            <a:r>
              <a:rPr lang="zh-CN" altLang="en-US" dirty="0" smtClean="0"/>
              <a:t>思考：该文件双击有什么运行效果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809" y="1196752"/>
            <a:ext cx="5687615" cy="53609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[Version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Signature=$Chicago</a:t>
            </a:r>
            <a:r>
              <a:rPr lang="en-US" altLang="zh-CN" sz="2000" dirty="0" smtClean="0"/>
              <a:t>$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Provider=%Author</a:t>
            </a:r>
            <a:r>
              <a:rPr lang="en-US" altLang="zh-CN" sz="2000" dirty="0" smtClean="0"/>
              <a:t>%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Strings]</a:t>
            </a:r>
          </a:p>
          <a:p>
            <a:pPr marL="0" indent="0">
              <a:buNone/>
            </a:pPr>
            <a:r>
              <a:rPr lang="en-US" altLang="zh-CN" sz="2000" dirty="0" smtClean="0"/>
              <a:t>Product</a:t>
            </a:r>
            <a:r>
              <a:rPr lang="en-US" altLang="zh-CN" sz="2000" dirty="0"/>
              <a:t>="</a:t>
            </a:r>
            <a:r>
              <a:rPr lang="zh-CN" altLang="en-US" sz="2000" dirty="0"/>
              <a:t>文件复制和安装演示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 smtClean="0"/>
              <a:t>Version</a:t>
            </a:r>
            <a:r>
              <a:rPr lang="en-US" altLang="zh-CN" sz="2000" dirty="0"/>
              <a:t>="1.0</a:t>
            </a:r>
            <a:r>
              <a:rPr lang="en-US" altLang="zh-CN" sz="2000" dirty="0" smtClean="0"/>
              <a:t>"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Author</a:t>
            </a:r>
            <a:r>
              <a:rPr lang="en-US" altLang="zh-CN" sz="2000" dirty="0" smtClean="0"/>
              <a:t>=“Su </a:t>
            </a:r>
            <a:r>
              <a:rPr lang="en-US" altLang="zh-CN" sz="2000" dirty="0" err="1" smtClean="0"/>
              <a:t>Shuguang</a:t>
            </a:r>
            <a:r>
              <a:rPr lang="en-US" altLang="zh-CN" sz="2000" dirty="0" smtClean="0"/>
              <a:t>"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Copyright="Copyright </a:t>
            </a:r>
            <a:r>
              <a:rPr lang="en-US" altLang="zh-CN" sz="2000" dirty="0" smtClean="0"/>
              <a:t>2017"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0272" y="1236364"/>
            <a:ext cx="5112568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▲"/>
              <a:defRPr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▲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▲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▲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▲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/>
              <a:t>[</a:t>
            </a:r>
            <a:r>
              <a:rPr lang="en-US" altLang="zh-CN" sz="2000" kern="0" dirty="0" err="1" smtClean="0"/>
              <a:t>FileList</a:t>
            </a:r>
            <a:r>
              <a:rPr lang="en-US" altLang="zh-CN" sz="2000" kern="0" dirty="0" smtClean="0"/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MyTest1.exe</a:t>
            </a:r>
            <a:r>
              <a:rPr lang="en-US" altLang="zh-CN" sz="2000" kern="0" dirty="0" smtClean="0"/>
              <a:t> ;</a:t>
            </a:r>
            <a:r>
              <a:rPr lang="zh-CN" altLang="en-US" sz="2000" kern="0" dirty="0" smtClean="0"/>
              <a:t>此文件在当前目录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/>
              <a:t>[FileList1]</a:t>
            </a:r>
          </a:p>
          <a:p>
            <a:pPr marL="0" indent="0">
              <a:buNone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MyTest.docx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/>
              <a:t>;</a:t>
            </a:r>
            <a:r>
              <a:rPr lang="zh-CN" altLang="en-US" sz="2000" kern="0" dirty="0"/>
              <a:t>此文件在当前目录</a:t>
            </a:r>
            <a:endParaRPr lang="en-US" altLang="zh-CN" sz="2000" kern="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/>
              <a:t>[</a:t>
            </a:r>
            <a:r>
              <a:rPr lang="en-US" altLang="zh-CN" sz="2000" kern="0" dirty="0" err="1" smtClean="0"/>
              <a:t>DestinationDirs</a:t>
            </a:r>
            <a:r>
              <a:rPr lang="en-US" altLang="zh-CN" sz="2000" kern="0" dirty="0" smtClean="0"/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err="1" smtClean="0"/>
              <a:t>FileList</a:t>
            </a:r>
            <a:r>
              <a:rPr lang="en-US" altLang="zh-CN" sz="2000" kern="0" dirty="0" smtClean="0"/>
              <a:t>=11  ; Windows</a:t>
            </a:r>
            <a:r>
              <a:rPr lang="zh-CN" altLang="en-US" sz="2000" kern="0" dirty="0" smtClean="0"/>
              <a:t>系统目录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/>
              <a:t>FileList1=10  ;Windows</a:t>
            </a:r>
            <a:r>
              <a:rPr lang="zh-CN" altLang="en-US" sz="2000" kern="0" dirty="0" smtClean="0"/>
              <a:t>目录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/>
              <a:t>[</a:t>
            </a:r>
            <a:r>
              <a:rPr lang="en-US" altLang="zh-CN" sz="2000" kern="0" dirty="0" err="1" smtClean="0"/>
              <a:t>DefaultInstall</a:t>
            </a:r>
            <a:r>
              <a:rPr lang="en-US" altLang="zh-CN" sz="2000" kern="0" dirty="0" smtClean="0"/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err="1" smtClean="0"/>
              <a:t>Copyfiles</a:t>
            </a:r>
            <a:r>
              <a:rPr lang="en-US" altLang="zh-CN" sz="2000" kern="0" dirty="0" smtClean="0"/>
              <a:t>=FileList,FileList1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289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282228"/>
            <a:ext cx="7270526" cy="1077218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文件禁用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打开注册表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[Version]  </a:t>
            </a:r>
          </a:p>
          <a:p>
            <a:pPr marL="0" indent="0">
              <a:buNone/>
            </a:pPr>
            <a:r>
              <a:rPr lang="en-US" altLang="zh-CN" sz="2000" dirty="0"/>
              <a:t>SIGNATURE = "$Windows NT$"  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FF0000"/>
                </a:solidFill>
              </a:rPr>
              <a:t>DEFAULTINSTALL</a:t>
            </a:r>
            <a:r>
              <a:rPr lang="en-US" altLang="zh-CN" sz="2000" dirty="0"/>
              <a:t>]  </a:t>
            </a:r>
          </a:p>
          <a:p>
            <a:pPr marL="0" indent="0">
              <a:buNone/>
            </a:pPr>
            <a:r>
              <a:rPr lang="en-US" altLang="zh-CN" sz="2000" dirty="0"/>
              <a:t>ADDREG = ADDREG.REG  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[ADDREG.REG]  </a:t>
            </a:r>
          </a:p>
          <a:p>
            <a:pPr marL="0" indent="0">
              <a:buNone/>
            </a:pPr>
            <a:r>
              <a:rPr lang="en-US" altLang="zh-CN" sz="2000" dirty="0" err="1"/>
              <a:t>hkcu</a:t>
            </a:r>
            <a:r>
              <a:rPr lang="en-US" altLang="zh-CN" sz="2000" dirty="0"/>
              <a:t>,"Software/Microsoft/Windows/</a:t>
            </a:r>
            <a:r>
              <a:rPr lang="en-US" altLang="zh-CN" sz="2000" dirty="0" err="1"/>
              <a:t>CurrentVersion</a:t>
            </a:r>
            <a:r>
              <a:rPr lang="en-US" altLang="zh-CN" sz="2000" dirty="0"/>
              <a:t>/Policies/System",DisableRegistryTools,%</a:t>
            </a:r>
            <a:r>
              <a:rPr lang="en-US" altLang="zh-CN" sz="2000" dirty="0">
                <a:solidFill>
                  <a:srgbClr val="FF0000"/>
                </a:solidFill>
              </a:rPr>
              <a:t>REG_Dword</a:t>
            </a:r>
            <a:r>
              <a:rPr lang="en-US" altLang="zh-CN" sz="2000" dirty="0"/>
              <a:t>%,0  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[Strings]  </a:t>
            </a:r>
          </a:p>
          <a:p>
            <a:pPr marL="0" indent="0">
              <a:buNone/>
            </a:pPr>
            <a:r>
              <a:rPr lang="en-US" altLang="zh-CN" sz="2000" dirty="0"/>
              <a:t>REG_DWORD = </a:t>
            </a:r>
            <a:r>
              <a:rPr lang="en-US" altLang="zh-CN" sz="2000" dirty="0">
                <a:solidFill>
                  <a:srgbClr val="FF0000"/>
                </a:solidFill>
              </a:rPr>
              <a:t>0x00010001</a:t>
            </a:r>
            <a:r>
              <a:rPr lang="en-US" altLang="zh-CN" sz="2000" dirty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REG_SZ = 0x00000000  </a:t>
            </a:r>
          </a:p>
          <a:p>
            <a:pPr marL="0" indent="0">
              <a:buNone/>
            </a:pPr>
            <a:r>
              <a:rPr lang="en-US" altLang="zh-CN" sz="2000" dirty="0"/>
              <a:t>REG_BINARY = 0x00000001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6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9142413" cy="5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安装驱动程序：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inf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文件：例子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/>
              <a:t>参考网址：</a:t>
            </a:r>
            <a:r>
              <a:rPr lang="en-US" altLang="zh-CN" dirty="0" smtClean="0"/>
              <a:t>blog.csdn.net/article/details/49423813</a:t>
            </a:r>
          </a:p>
          <a:p>
            <a:pPr marL="533400" indent="-533400" eaLnBrk="1" hangingPunct="1"/>
            <a:endParaRPr lang="zh-CN" altLang="en-US" dirty="0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858" y="1268760"/>
            <a:ext cx="5147526" cy="55499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3294" y="1268760"/>
            <a:ext cx="3748297" cy="43450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9142413" cy="5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安装驱动程序：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文件：例子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/>
              <a:t>参考网址：</a:t>
            </a:r>
            <a:r>
              <a:rPr lang="en-US" altLang="zh-CN" dirty="0" smtClean="0"/>
              <a:t>blog.csdn.net/article/details/49423813</a:t>
            </a:r>
          </a:p>
          <a:p>
            <a:pPr marL="533400" indent="-533400" eaLnBrk="1" hangingPunct="1"/>
            <a:endParaRPr lang="zh-CN" alt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431" y="1743078"/>
            <a:ext cx="7590153" cy="297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940" y="1428736"/>
            <a:ext cx="2743214" cy="15240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146" y="1196752"/>
            <a:ext cx="5367317" cy="556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设备独立性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物理设备对用户透明，用户使用统一规范的方式使用设备。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用户编程时使用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设备逻辑名</a:t>
            </a:r>
            <a:r>
              <a:rPr lang="zh-CN" altLang="en-US" dirty="0" smtClean="0">
                <a:latin typeface="宋体" pitchFamily="2" charset="-122"/>
              </a:rPr>
              <a:t>，由系统实现逻辑设备到物理设备的转换。</a:t>
            </a:r>
          </a:p>
        </p:txBody>
      </p:sp>
    </p:spTree>
    <p:extLst>
      <p:ext uri="{BB962C8B-B14F-4D97-AF65-F5344CB8AC3E}">
        <p14:creationId xmlns:p14="http://schemas.microsoft.com/office/powerpoint/2010/main" val="28240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9142413" cy="5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安装驱动程序：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文件：例子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/>
              <a:t>参考网址：</a:t>
            </a:r>
            <a:r>
              <a:rPr lang="en-US" altLang="zh-CN" dirty="0" smtClean="0"/>
              <a:t>blog.csdn.net/article/details/49423813</a:t>
            </a:r>
          </a:p>
          <a:p>
            <a:pPr marL="533400" indent="-533400" eaLnBrk="1" hangingPunct="1"/>
            <a:endParaRPr lang="zh-CN" altLang="en-US" dirty="0" smtClean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22" y="1500175"/>
            <a:ext cx="4357718" cy="28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9142413" cy="5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安装驱动程序：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文件：例子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/>
              <a:t>参考网址：</a:t>
            </a:r>
            <a:r>
              <a:rPr lang="en-US" altLang="zh-CN" dirty="0" smtClean="0"/>
              <a:t>blog.csdn.net/article/details/49423813</a:t>
            </a:r>
          </a:p>
          <a:p>
            <a:pPr marL="533400" indent="-533400" eaLnBrk="1" hangingPunct="1"/>
            <a:endParaRPr lang="zh-CN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32" y="1500174"/>
            <a:ext cx="622998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594" y="3517919"/>
            <a:ext cx="3177654" cy="241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5904408" y="2982617"/>
            <a:ext cx="3528392" cy="179126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10 Windows目录 </a:t>
            </a:r>
          </a:p>
          <a:p>
            <a:r>
              <a:rPr lang="zh-CN" altLang="en-US" sz="2400" dirty="0"/>
              <a:t>11 Windows系统目录 </a:t>
            </a:r>
          </a:p>
          <a:p>
            <a:r>
              <a:rPr lang="zh-CN" altLang="en-US" sz="2400" dirty="0"/>
              <a:t>12 驱动目录 </a:t>
            </a:r>
          </a:p>
          <a:p>
            <a:r>
              <a:rPr lang="zh-CN" altLang="en-US" sz="2400" dirty="0"/>
              <a:t>17 INF文件目录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9142413" cy="5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安装驱动程序：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文件：例子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/>
              <a:t>参考网址：</a:t>
            </a:r>
            <a:r>
              <a:rPr lang="en-US" altLang="zh-CN" dirty="0" smtClean="0"/>
              <a:t>blog.csdn.net/article/details/49423813</a:t>
            </a:r>
          </a:p>
          <a:p>
            <a:pPr marL="533400" indent="-533400" eaLnBrk="1" hangingPunct="1"/>
            <a:endParaRPr lang="zh-CN" altLang="en-US" dirty="0" smtClean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966" y="1571612"/>
            <a:ext cx="967327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/>
        </p:nvCxnSpPr>
        <p:spPr bwMode="auto">
          <a:xfrm>
            <a:off x="7469204" y="3773490"/>
            <a:ext cx="1071570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8755088" y="3786190"/>
            <a:ext cx="1071570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组合 17"/>
          <p:cNvGrpSpPr/>
          <p:nvPr/>
        </p:nvGrpSpPr>
        <p:grpSpPr>
          <a:xfrm>
            <a:off x="3968742" y="3857628"/>
            <a:ext cx="5214974" cy="1593202"/>
            <a:chOff x="3968742" y="3857628"/>
            <a:chExt cx="5214974" cy="1593202"/>
          </a:xfrm>
        </p:grpSpPr>
        <p:sp>
          <p:nvSpPr>
            <p:cNvPr id="13" name="TextBox 12"/>
            <p:cNvSpPr txBox="1"/>
            <p:nvPr/>
          </p:nvSpPr>
          <p:spPr>
            <a:xfrm>
              <a:off x="3968742" y="4927610"/>
              <a:ext cx="385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验证驱动程序是否正确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rot="5400000" flipH="1" flipV="1">
              <a:off x="7005651" y="4035429"/>
              <a:ext cx="1069982" cy="71438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7335852" y="3857628"/>
              <a:ext cx="1847864" cy="1068394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75889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90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75782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3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4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5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6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7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8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9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0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1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2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3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4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5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6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7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8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9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0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1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2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3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4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5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6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7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8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9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0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1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2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3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4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5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6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7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8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9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0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1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2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3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4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5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6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7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8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9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0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1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2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3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4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5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6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7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8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9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0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1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2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3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4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5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6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7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8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9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0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1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2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3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4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5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6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7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8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9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0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1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2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3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4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5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6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7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8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9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0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1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2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3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4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5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6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7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8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9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0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1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2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3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4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5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6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7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8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75781" name="Rectangle 115"/>
          <p:cNvSpPr>
            <a:spLocks noChangeArrowheads="1"/>
          </p:cNvSpPr>
          <p:nvPr/>
        </p:nvSpPr>
        <p:spPr bwMode="gray">
          <a:xfrm>
            <a:off x="2880072" y="2850248"/>
            <a:ext cx="6480174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8.5.4 Windows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itchFamily="2" charset="-122"/>
              </a:rPr>
              <a:t>驱动中重要概念</a:t>
            </a:r>
            <a:endParaRPr kumimoji="1" lang="zh-CN" altLang="en-US" sz="3600" b="1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22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6550025" cy="5794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Windows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的层次结构</a:t>
            </a:r>
            <a:endParaRPr lang="zh-CN" altLang="en-US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78852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475" y="692150"/>
            <a:ext cx="8066088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2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847"/>
            <a:ext cx="7537468" cy="584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Windows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驱动工作于内核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驱动程序 工作于</a:t>
            </a:r>
            <a:r>
              <a:rPr kumimoji="1" lang="zh-CN" altLang="en-US" dirty="0" smtClean="0">
                <a:solidFill>
                  <a:srgbClr val="FF0000"/>
                </a:solidFill>
              </a:rPr>
              <a:t>内核模式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533400" indent="-533400" eaLnBrk="1" hangingPunct="1"/>
            <a:r>
              <a:rPr kumimoji="1" lang="zh-CN" altLang="en-US" dirty="0" smtClean="0"/>
              <a:t>驱动程序和操作系统是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插件与容器</a:t>
            </a:r>
            <a:r>
              <a:rPr kumimoji="1" lang="zh-CN" altLang="en-US" dirty="0" smtClean="0"/>
              <a:t>的模型。</a:t>
            </a:r>
            <a:endParaRPr kumimoji="1" lang="en-US" altLang="zh-CN" dirty="0" smtClean="0"/>
          </a:p>
          <a:p>
            <a:pPr marL="533400" indent="-533400" eaLnBrk="1" hangingPunct="1"/>
            <a:r>
              <a:rPr lang="zh-CN" altLang="en-US" dirty="0" smtClean="0"/>
              <a:t>主要应用场合</a:t>
            </a:r>
            <a:endParaRPr lang="en-US" altLang="zh-CN" dirty="0" smtClean="0"/>
          </a:p>
          <a:p>
            <a:pPr marL="933450" lvl="1" indent="-533400" eaLnBrk="1" hangingPunct="1"/>
            <a:r>
              <a:rPr lang="zh-CN" altLang="en-US" dirty="0" smtClean="0"/>
              <a:t>驱动硬件</a:t>
            </a:r>
            <a:endParaRPr lang="en-US" altLang="zh-CN" dirty="0" smtClean="0"/>
          </a:p>
          <a:p>
            <a:pPr marL="933450" lvl="1" indent="-533400" eaLnBrk="1" hangingPunct="1"/>
            <a:r>
              <a:rPr lang="zh-CN" altLang="en-US" dirty="0" smtClean="0"/>
              <a:t>驱动底层软件资源</a:t>
            </a:r>
            <a:r>
              <a:rPr lang="zh-CN" altLang="en-US" dirty="0" smtClean="0">
                <a:solidFill>
                  <a:srgbClr val="FF0000"/>
                </a:solidFill>
              </a:rPr>
              <a:t>（虚拟驱动）</a:t>
            </a:r>
          </a:p>
          <a:p>
            <a:pPr lvl="2" eaLnBrk="1" hangingPunct="1"/>
            <a:r>
              <a:rPr lang="zh-CN" altLang="en-US" dirty="0" smtClean="0"/>
              <a:t>安全软件</a:t>
            </a:r>
          </a:p>
          <a:p>
            <a:pPr lvl="2" eaLnBrk="1" hangingPunct="1"/>
            <a:r>
              <a:rPr lang="zh-CN" altLang="en-US" dirty="0" smtClean="0"/>
              <a:t>底层特殊功能软件</a:t>
            </a:r>
            <a:endParaRPr lang="en-US" altLang="zh-CN" dirty="0" smtClean="0"/>
          </a:p>
          <a:p>
            <a:pPr eaLnBrk="1" hangingPunct="1"/>
            <a:r>
              <a:rPr kumimoji="1" lang="zh-CN" altLang="en-US" dirty="0" smtClean="0"/>
              <a:t>文件类型：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*</a:t>
            </a:r>
            <a:r>
              <a:rPr kumimoji="1" lang="en-US" altLang="zh-CN" dirty="0" smtClean="0">
                <a:solidFill>
                  <a:srgbClr val="FF0000"/>
                </a:solidFill>
              </a:rPr>
              <a:t>.sys</a:t>
            </a:r>
            <a:r>
              <a:rPr kumimoji="1" lang="zh-CN" altLang="en-US" dirty="0" smtClean="0"/>
              <a:t>文件。</a:t>
            </a:r>
            <a:endParaRPr lang="zh-CN" altLang="en-US" dirty="0" smtClean="0"/>
          </a:p>
          <a:p>
            <a:pPr marL="533400" indent="-533400" eaLnBrk="1" hangingPunct="1"/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60" y="3573016"/>
            <a:ext cx="3676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997950" cy="5794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Windows </a:t>
            </a:r>
            <a:r>
              <a:rPr lang="zh-CN" altLang="en-US" dirty="0" smtClean="0"/>
              <a:t>驱动的重要概念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5321305" cy="5360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latin typeface="+mn-ea"/>
              </a:rPr>
              <a:t>包驱动机制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+mn-ea"/>
              </a:rPr>
              <a:t>系统为每一个用户请求形成一个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IRP</a:t>
            </a:r>
            <a:r>
              <a:rPr lang="zh-CN" altLang="en-US" dirty="0" smtClean="0">
                <a:latin typeface="+mn-ea"/>
              </a:rPr>
              <a:t>请求包（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/O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dirty="0" smtClean="0">
                <a:latin typeface="+mn-ea"/>
              </a:rPr>
              <a:t>equest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dirty="0" smtClean="0">
                <a:latin typeface="+mn-ea"/>
              </a:rPr>
              <a:t>ackage</a:t>
            </a:r>
            <a:r>
              <a:rPr lang="zh-CN" altLang="en-US" dirty="0" smtClean="0">
                <a:latin typeface="+mn-ea"/>
              </a:rPr>
              <a:t>），发送至驱动程序。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+mn-ea"/>
              </a:rPr>
              <a:t>IRP</a:t>
            </a:r>
            <a:r>
              <a:rPr lang="zh-CN" altLang="en-US" dirty="0" smtClean="0">
                <a:latin typeface="+mn-ea"/>
              </a:rPr>
              <a:t>中的</a:t>
            </a:r>
            <a:r>
              <a:rPr lang="en-US" altLang="zh-CN" dirty="0" smtClean="0">
                <a:latin typeface="+mn-ea"/>
              </a:rPr>
              <a:t>PDO</a:t>
            </a:r>
            <a:r>
              <a:rPr lang="zh-CN" altLang="en-US" dirty="0" smtClean="0">
                <a:latin typeface="+mn-ea"/>
              </a:rPr>
              <a:t>字段用来识别目的设备（驱动程序）。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+mn-ea"/>
              </a:rPr>
              <a:t>目的驱动得到</a:t>
            </a:r>
            <a:r>
              <a:rPr lang="en-US" altLang="zh-CN" dirty="0" smtClean="0">
                <a:latin typeface="+mn-ea"/>
              </a:rPr>
              <a:t>IRP</a:t>
            </a:r>
            <a:r>
              <a:rPr lang="zh-CN" altLang="en-US" dirty="0" smtClean="0">
                <a:latin typeface="+mn-ea"/>
              </a:rPr>
              <a:t>后分析其中的请求并完成本层任务。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3320" y="571480"/>
            <a:ext cx="3357586" cy="614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13755"/>
            <a:ext cx="7342188" cy="486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 smtClean="0">
              <a:latin typeface="+mn-ea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包驱动机制</a:t>
            </a:r>
            <a:endParaRPr lang="zh-CN" altLang="en-US" dirty="0" smtClean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194447" y="1212850"/>
            <a:ext cx="206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IRP</a:t>
            </a:r>
            <a:r>
              <a:rPr kumimoji="1" lang="zh-CN" altLang="en-US" sz="2400" b="1" dirty="0">
                <a:latin typeface="Times New Roman" pitchFamily="18" charset="0"/>
              </a:rPr>
              <a:t>的处理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941638" y="1209675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Times New Roman" pitchFamily="18" charset="0"/>
              </a:rPr>
              <a:t>IRP</a:t>
            </a:r>
            <a:r>
              <a:rPr kumimoji="1" lang="zh-CN" altLang="en-US" sz="2400" b="1" dirty="0" smtClean="0">
                <a:latin typeface="Times New Roman" pitchFamily="18" charset="0"/>
              </a:rPr>
              <a:t>请求</a:t>
            </a:r>
            <a:r>
              <a:rPr kumimoji="1" lang="zh-CN" altLang="en-US" sz="2400" b="1" dirty="0">
                <a:latin typeface="Times New Roman" pitchFamily="18" charset="0"/>
              </a:rPr>
              <a:t>包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873631" y="1166813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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2609850" y="2700338"/>
            <a:ext cx="2149475" cy="2792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2609850" y="4095750"/>
            <a:ext cx="2147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2609850" y="3397250"/>
            <a:ext cx="21478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2609850" y="4806950"/>
            <a:ext cx="2147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3087688" y="2832100"/>
            <a:ext cx="11779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3138488" y="2935288"/>
            <a:ext cx="1109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驱动程序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4068763" y="29464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3087688" y="3646488"/>
            <a:ext cx="9636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驱动程序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4068763" y="36576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2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80" name="Rectangle 16"/>
          <p:cNvSpPr>
            <a:spLocks noChangeArrowheads="1"/>
          </p:cNvSpPr>
          <p:nvPr/>
        </p:nvSpPr>
        <p:spPr bwMode="auto">
          <a:xfrm>
            <a:off x="3095625" y="4357688"/>
            <a:ext cx="1019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驱动程序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681" name="Rectangle 17"/>
          <p:cNvSpPr>
            <a:spLocks noChangeArrowheads="1"/>
          </p:cNvSpPr>
          <p:nvPr/>
        </p:nvSpPr>
        <p:spPr bwMode="auto">
          <a:xfrm>
            <a:off x="4068763" y="4368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3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3087688" y="5067300"/>
            <a:ext cx="9636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驱动程序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4068763" y="50800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4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299200" y="1916113"/>
            <a:ext cx="2135188" cy="3576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5" name="Line 21"/>
          <p:cNvSpPr>
            <a:spLocks noChangeShapeType="1"/>
          </p:cNvSpPr>
          <p:nvPr/>
        </p:nvSpPr>
        <p:spPr bwMode="auto">
          <a:xfrm>
            <a:off x="6299200" y="2700338"/>
            <a:ext cx="2133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6299200" y="4095750"/>
            <a:ext cx="2147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>
            <a:off x="6299200" y="3397250"/>
            <a:ext cx="21478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8" name="Line 24"/>
          <p:cNvSpPr>
            <a:spLocks noChangeShapeType="1"/>
          </p:cNvSpPr>
          <p:nvPr/>
        </p:nvSpPr>
        <p:spPr bwMode="auto">
          <a:xfrm>
            <a:off x="6299200" y="4806950"/>
            <a:ext cx="2147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6659563" y="2832100"/>
            <a:ext cx="144145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6802438" y="2930525"/>
            <a:ext cx="295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I/O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065963" y="2935288"/>
            <a:ext cx="955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堆栈单元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7920038" y="29464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6802438" y="3641725"/>
            <a:ext cx="295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I/O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7065963" y="3646488"/>
            <a:ext cx="955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堆栈单元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7920038" y="36576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2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6802438" y="4352925"/>
            <a:ext cx="295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I/O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7065963" y="4357688"/>
            <a:ext cx="1035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堆栈单元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7920038" y="4368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3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6802438" y="5064125"/>
            <a:ext cx="295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I/O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7065963" y="5067300"/>
            <a:ext cx="955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堆栈单元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7920038" y="50800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4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6303963" y="1858963"/>
            <a:ext cx="59531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6446838" y="1989138"/>
            <a:ext cx="393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itchFamily="18" charset="0"/>
              </a:rPr>
              <a:t>IRP</a:t>
            </a:r>
          </a:p>
        </p:txBody>
      </p:sp>
      <p:grpSp>
        <p:nvGrpSpPr>
          <p:cNvPr id="113704" name="Group 40"/>
          <p:cNvGrpSpPr>
            <a:grpSpLocks/>
          </p:cNvGrpSpPr>
          <p:nvPr/>
        </p:nvGrpSpPr>
        <p:grpSpPr bwMode="auto">
          <a:xfrm>
            <a:off x="4860925" y="3017838"/>
            <a:ext cx="1319213" cy="92075"/>
            <a:chOff x="2762" y="2309"/>
            <a:chExt cx="534" cy="41"/>
          </a:xfrm>
        </p:grpSpPr>
        <p:sp>
          <p:nvSpPr>
            <p:cNvPr id="113720" name="Line 41"/>
            <p:cNvSpPr>
              <a:spLocks noChangeShapeType="1"/>
            </p:cNvSpPr>
            <p:nvPr/>
          </p:nvSpPr>
          <p:spPr bwMode="auto">
            <a:xfrm>
              <a:off x="2762" y="2329"/>
              <a:ext cx="4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21" name="Freeform 42"/>
            <p:cNvSpPr>
              <a:spLocks/>
            </p:cNvSpPr>
            <p:nvPr/>
          </p:nvSpPr>
          <p:spPr bwMode="auto">
            <a:xfrm>
              <a:off x="3234" y="2309"/>
              <a:ext cx="62" cy="41"/>
            </a:xfrm>
            <a:custGeom>
              <a:avLst/>
              <a:gdLst>
                <a:gd name="T0" fmla="*/ 0 w 62"/>
                <a:gd name="T1" fmla="*/ 41 h 41"/>
                <a:gd name="T2" fmla="*/ 62 w 62"/>
                <a:gd name="T3" fmla="*/ 20 h 41"/>
                <a:gd name="T4" fmla="*/ 0 w 62"/>
                <a:gd name="T5" fmla="*/ 0 h 41"/>
                <a:gd name="T6" fmla="*/ 19 w 62"/>
                <a:gd name="T7" fmla="*/ 20 h 41"/>
                <a:gd name="T8" fmla="*/ 0 w 62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41"/>
                <a:gd name="T17" fmla="*/ 62 w 6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41">
                  <a:moveTo>
                    <a:pt x="0" y="41"/>
                  </a:moveTo>
                  <a:lnTo>
                    <a:pt x="62" y="20"/>
                  </a:lnTo>
                  <a:lnTo>
                    <a:pt x="0" y="0"/>
                  </a:lnTo>
                  <a:lnTo>
                    <a:pt x="19" y="2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05" name="Group 43"/>
          <p:cNvGrpSpPr>
            <a:grpSpLocks/>
          </p:cNvGrpSpPr>
          <p:nvPr/>
        </p:nvGrpSpPr>
        <p:grpSpPr bwMode="auto">
          <a:xfrm>
            <a:off x="4860925" y="3719513"/>
            <a:ext cx="1319213" cy="92075"/>
            <a:chOff x="2762" y="2623"/>
            <a:chExt cx="534" cy="41"/>
          </a:xfrm>
        </p:grpSpPr>
        <p:sp>
          <p:nvSpPr>
            <p:cNvPr id="113718" name="Line 44"/>
            <p:cNvSpPr>
              <a:spLocks noChangeShapeType="1"/>
            </p:cNvSpPr>
            <p:nvPr/>
          </p:nvSpPr>
          <p:spPr bwMode="auto">
            <a:xfrm>
              <a:off x="2762" y="2643"/>
              <a:ext cx="4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9" name="Freeform 45"/>
            <p:cNvSpPr>
              <a:spLocks/>
            </p:cNvSpPr>
            <p:nvPr/>
          </p:nvSpPr>
          <p:spPr bwMode="auto">
            <a:xfrm>
              <a:off x="3234" y="2623"/>
              <a:ext cx="62" cy="41"/>
            </a:xfrm>
            <a:custGeom>
              <a:avLst/>
              <a:gdLst>
                <a:gd name="T0" fmla="*/ 0 w 62"/>
                <a:gd name="T1" fmla="*/ 41 h 41"/>
                <a:gd name="T2" fmla="*/ 62 w 62"/>
                <a:gd name="T3" fmla="*/ 20 h 41"/>
                <a:gd name="T4" fmla="*/ 0 w 62"/>
                <a:gd name="T5" fmla="*/ 0 h 41"/>
                <a:gd name="T6" fmla="*/ 19 w 62"/>
                <a:gd name="T7" fmla="*/ 20 h 41"/>
                <a:gd name="T8" fmla="*/ 0 w 62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41"/>
                <a:gd name="T17" fmla="*/ 62 w 6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41">
                  <a:moveTo>
                    <a:pt x="0" y="41"/>
                  </a:moveTo>
                  <a:lnTo>
                    <a:pt x="62" y="20"/>
                  </a:lnTo>
                  <a:lnTo>
                    <a:pt x="0" y="0"/>
                  </a:lnTo>
                  <a:lnTo>
                    <a:pt x="19" y="2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06" name="Group 46"/>
          <p:cNvGrpSpPr>
            <a:grpSpLocks/>
          </p:cNvGrpSpPr>
          <p:nvPr/>
        </p:nvGrpSpPr>
        <p:grpSpPr bwMode="auto">
          <a:xfrm>
            <a:off x="4860925" y="4421188"/>
            <a:ext cx="1319213" cy="92075"/>
            <a:chOff x="2762" y="2937"/>
            <a:chExt cx="534" cy="41"/>
          </a:xfrm>
        </p:grpSpPr>
        <p:sp>
          <p:nvSpPr>
            <p:cNvPr id="113716" name="Line 47"/>
            <p:cNvSpPr>
              <a:spLocks noChangeShapeType="1"/>
            </p:cNvSpPr>
            <p:nvPr/>
          </p:nvSpPr>
          <p:spPr bwMode="auto">
            <a:xfrm>
              <a:off x="2762" y="2957"/>
              <a:ext cx="4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7" name="Freeform 48"/>
            <p:cNvSpPr>
              <a:spLocks/>
            </p:cNvSpPr>
            <p:nvPr/>
          </p:nvSpPr>
          <p:spPr bwMode="auto">
            <a:xfrm>
              <a:off x="3234" y="2937"/>
              <a:ext cx="62" cy="41"/>
            </a:xfrm>
            <a:custGeom>
              <a:avLst/>
              <a:gdLst>
                <a:gd name="T0" fmla="*/ 0 w 62"/>
                <a:gd name="T1" fmla="*/ 41 h 41"/>
                <a:gd name="T2" fmla="*/ 62 w 62"/>
                <a:gd name="T3" fmla="*/ 20 h 41"/>
                <a:gd name="T4" fmla="*/ 0 w 62"/>
                <a:gd name="T5" fmla="*/ 0 h 41"/>
                <a:gd name="T6" fmla="*/ 19 w 62"/>
                <a:gd name="T7" fmla="*/ 20 h 41"/>
                <a:gd name="T8" fmla="*/ 0 w 62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41"/>
                <a:gd name="T17" fmla="*/ 62 w 6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41">
                  <a:moveTo>
                    <a:pt x="0" y="41"/>
                  </a:moveTo>
                  <a:lnTo>
                    <a:pt x="62" y="20"/>
                  </a:lnTo>
                  <a:lnTo>
                    <a:pt x="0" y="0"/>
                  </a:lnTo>
                  <a:lnTo>
                    <a:pt x="19" y="2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07" name="Group 49"/>
          <p:cNvGrpSpPr>
            <a:grpSpLocks/>
          </p:cNvGrpSpPr>
          <p:nvPr/>
        </p:nvGrpSpPr>
        <p:grpSpPr bwMode="auto">
          <a:xfrm>
            <a:off x="4860925" y="5124450"/>
            <a:ext cx="1319213" cy="90488"/>
            <a:chOff x="2762" y="3251"/>
            <a:chExt cx="534" cy="41"/>
          </a:xfrm>
        </p:grpSpPr>
        <p:sp>
          <p:nvSpPr>
            <p:cNvPr id="113714" name="Line 50"/>
            <p:cNvSpPr>
              <a:spLocks noChangeShapeType="1"/>
            </p:cNvSpPr>
            <p:nvPr/>
          </p:nvSpPr>
          <p:spPr bwMode="auto">
            <a:xfrm>
              <a:off x="2762" y="3271"/>
              <a:ext cx="4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5" name="Freeform 51"/>
            <p:cNvSpPr>
              <a:spLocks/>
            </p:cNvSpPr>
            <p:nvPr/>
          </p:nvSpPr>
          <p:spPr bwMode="auto">
            <a:xfrm>
              <a:off x="3234" y="3251"/>
              <a:ext cx="62" cy="41"/>
            </a:xfrm>
            <a:custGeom>
              <a:avLst/>
              <a:gdLst>
                <a:gd name="T0" fmla="*/ 0 w 62"/>
                <a:gd name="T1" fmla="*/ 41 h 41"/>
                <a:gd name="T2" fmla="*/ 62 w 62"/>
                <a:gd name="T3" fmla="*/ 20 h 41"/>
                <a:gd name="T4" fmla="*/ 0 w 62"/>
                <a:gd name="T5" fmla="*/ 0 h 41"/>
                <a:gd name="T6" fmla="*/ 19 w 62"/>
                <a:gd name="T7" fmla="*/ 20 h 41"/>
                <a:gd name="T8" fmla="*/ 0 w 62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41"/>
                <a:gd name="T17" fmla="*/ 62 w 6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41">
                  <a:moveTo>
                    <a:pt x="0" y="41"/>
                  </a:moveTo>
                  <a:lnTo>
                    <a:pt x="62" y="20"/>
                  </a:lnTo>
                  <a:lnTo>
                    <a:pt x="0" y="0"/>
                  </a:lnTo>
                  <a:lnTo>
                    <a:pt x="19" y="2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08" name="Rectangle 52"/>
          <p:cNvSpPr>
            <a:spLocks noChangeArrowheads="1"/>
          </p:cNvSpPr>
          <p:nvPr/>
        </p:nvSpPr>
        <p:spPr bwMode="auto">
          <a:xfrm>
            <a:off x="2106613" y="5092700"/>
            <a:ext cx="68421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9" name="Rectangle 53"/>
          <p:cNvSpPr>
            <a:spLocks noChangeArrowheads="1"/>
          </p:cNvSpPr>
          <p:nvPr/>
        </p:nvSpPr>
        <p:spPr bwMode="auto">
          <a:xfrm>
            <a:off x="1944688" y="5187950"/>
            <a:ext cx="714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最低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710" name="Rectangle 54"/>
          <p:cNvSpPr>
            <a:spLocks noChangeArrowheads="1"/>
          </p:cNvSpPr>
          <p:nvPr/>
        </p:nvSpPr>
        <p:spPr bwMode="auto">
          <a:xfrm>
            <a:off x="2106613" y="2852738"/>
            <a:ext cx="68421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11" name="Rectangle 55"/>
          <p:cNvSpPr>
            <a:spLocks noChangeArrowheads="1"/>
          </p:cNvSpPr>
          <p:nvPr/>
        </p:nvSpPr>
        <p:spPr bwMode="auto">
          <a:xfrm>
            <a:off x="1949450" y="2947988"/>
            <a:ext cx="8588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宋体" pitchFamily="2" charset="-122"/>
              </a:rPr>
              <a:t>最高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13712" name="AutoShape 56"/>
          <p:cNvSpPr>
            <a:spLocks/>
          </p:cNvSpPr>
          <p:nvPr/>
        </p:nvSpPr>
        <p:spPr bwMode="auto">
          <a:xfrm rot="-5400000">
            <a:off x="2058988" y="2925762"/>
            <a:ext cx="3282950" cy="1584325"/>
          </a:xfrm>
          <a:prstGeom prst="leftBracket">
            <a:avLst>
              <a:gd name="adj" fmla="val 8333"/>
            </a:avLst>
          </a:prstGeom>
          <a:noFill/>
          <a:ln w="9525">
            <a:solidFill>
              <a:srgbClr val="000066"/>
            </a:solidFill>
            <a:round/>
            <a:headEnd/>
            <a:tailEnd type="stealth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13" name="Line 57"/>
          <p:cNvSpPr>
            <a:spLocks noChangeShapeType="1"/>
          </p:cNvSpPr>
          <p:nvPr/>
        </p:nvSpPr>
        <p:spPr bwMode="auto">
          <a:xfrm>
            <a:off x="2905125" y="2232025"/>
            <a:ext cx="0" cy="85725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stealth" w="sm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466030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Windows </a:t>
            </a:r>
            <a:r>
              <a:rPr lang="zh-CN" altLang="en-US" sz="2800" dirty="0"/>
              <a:t>驱动的重要概念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44463" y="765176"/>
            <a:ext cx="9791700" cy="5360988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#include </a:t>
            </a: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1800" b="1" dirty="0" err="1">
                <a:latin typeface="Times New Roman" pitchFamily="18" charset="0"/>
                <a:ea typeface="楷体_GB2312" pitchFamily="49" charset="-122"/>
              </a:rPr>
              <a:t>ntddk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.h</a:t>
            </a: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&gt;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VOID HelloDDKUnload (IN PDRIVER_OBJECT pDriverObject);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NTSTATUS HelloDDKDispatchRoutine(IN PDEVICE_OBJECT pDevObj, IN PIRP pIrp); 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NTSTATUS 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DriverEntry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		IN 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PDRIVER_OBJECT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1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pDriverObject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		IN PUNICODE_STRING pRegistryPath	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NTSTATUS status = STATUS_SUCCESS;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endParaRPr kumimoji="1" lang="en-US" altLang="zh-CN" sz="18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1800" b="1" dirty="0" smtClean="0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zh-CN" sz="1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pDriverObject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-&gt;DriverUnload = HelloDDKUnload;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zh-CN" sz="1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pDriverObject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-&gt;MajorFunction[IRP_MJ_CREATE] = 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HelloDDK</a:t>
            </a:r>
            <a:r>
              <a:rPr kumimoji="1" lang="en-US" altLang="zh-CN" sz="1800" b="1" dirty="0" smtClean="0">
                <a:latin typeface="Times New Roman" pitchFamily="18" charset="0"/>
                <a:ea typeface="楷体_GB2312" pitchFamily="49" charset="-122"/>
              </a:rPr>
              <a:t>Create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zh-CN" sz="1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pDriverObject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-&gt;MajorFunction[IRP_MJ_CLOSE] = 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HelloDDK</a:t>
            </a:r>
            <a:r>
              <a:rPr kumimoji="1" lang="en-US" altLang="zh-CN" sz="1800" b="1" dirty="0" smtClean="0">
                <a:latin typeface="Times New Roman" pitchFamily="18" charset="0"/>
                <a:ea typeface="楷体_GB2312" pitchFamily="49" charset="-122"/>
              </a:rPr>
              <a:t>Close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zh-CN" sz="1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pDriverObject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-&gt;MajorFunction[IRP_MJ_WRITE] = 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HelloDDK</a:t>
            </a:r>
            <a:r>
              <a:rPr kumimoji="1" lang="en-US" altLang="zh-CN" sz="1800" b="1" dirty="0" smtClean="0">
                <a:latin typeface="Times New Roman" pitchFamily="18" charset="0"/>
                <a:ea typeface="楷体_GB2312" pitchFamily="49" charset="-122"/>
              </a:rPr>
              <a:t>Write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zh-CN" sz="1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pDriverObject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-&gt;MajorFunction[IRP_MJ_READ] = 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HelloDDK</a:t>
            </a:r>
            <a:r>
              <a:rPr kumimoji="1" lang="en-US" altLang="zh-CN" sz="1800" b="1" dirty="0" smtClean="0">
                <a:latin typeface="Times New Roman" pitchFamily="18" charset="0"/>
                <a:ea typeface="楷体_GB2312" pitchFamily="49" charset="-122"/>
              </a:rPr>
              <a:t>Read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KdPrint(("Leave DriverEntry\n"));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return status;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18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1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5254625" cy="584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Windows </a:t>
            </a:r>
            <a:r>
              <a:rPr lang="zh-CN" altLang="en-US" dirty="0" smtClean="0"/>
              <a:t>驱动的重要概念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驱动对象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(Driver Object)</a:t>
            </a:r>
          </a:p>
          <a:p>
            <a:pPr marL="933450" lvl="1" indent="-533400" eaLnBrk="1" hangingPunct="1"/>
            <a:r>
              <a:rPr kumimoji="1" lang="zh-CN" altLang="en-US" dirty="0" smtClean="0"/>
              <a:t>装载一个驱动程序，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创建一个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驱动对象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Driver Object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用来记录该驱动。</a:t>
            </a:r>
            <a:endParaRPr kumimoji="1" lang="en-US" altLang="zh-CN" dirty="0" smtClean="0"/>
          </a:p>
          <a:p>
            <a:pPr marL="1333500" lvl="2" indent="-533400" eaLnBrk="1" hangingPunct="1"/>
            <a:r>
              <a:rPr kumimoji="1" lang="zh-CN" altLang="en-US" dirty="0" smtClean="0"/>
              <a:t>并作为参数传给</a:t>
            </a:r>
            <a:r>
              <a:rPr kumimoji="1" lang="en-US" altLang="zh-CN" dirty="0" err="1" smtClean="0"/>
              <a:t>DriverEntry</a:t>
            </a:r>
            <a:r>
              <a:rPr kumimoji="1" lang="en-US" altLang="zh-CN" dirty="0" smtClean="0"/>
              <a:t>( )</a:t>
            </a:r>
            <a:r>
              <a:rPr kumimoji="1" lang="zh-CN" altLang="en-US" dirty="0" smtClean="0"/>
              <a:t>的第一个参数。</a:t>
            </a:r>
            <a:endParaRPr kumimoji="1" lang="en-US" altLang="zh-CN" dirty="0" smtClean="0"/>
          </a:p>
          <a:p>
            <a:pPr marL="933450" lvl="1" indent="-533400" eaLnBrk="1" hangingPunct="1"/>
            <a:r>
              <a:rPr kumimoji="1" lang="zh-CN" altLang="en-US" dirty="0" smtClean="0"/>
              <a:t>驱动对象主要记录除</a:t>
            </a:r>
            <a:r>
              <a:rPr kumimoji="1" lang="en-US" altLang="zh-CN" dirty="0" err="1" smtClean="0"/>
              <a:t>DriverEntry</a:t>
            </a:r>
            <a:r>
              <a:rPr kumimoji="1" lang="zh-CN" altLang="en-US" dirty="0" smtClean="0"/>
              <a:t>之外的其它事件处理函数的入口地址。</a:t>
            </a:r>
          </a:p>
          <a:p>
            <a:pPr marL="933450" lvl="1" indent="-533400" eaLnBrk="1" hangingPunct="1"/>
            <a:r>
              <a:rPr kumimoji="1" lang="zh-CN" altLang="en-US" dirty="0" smtClean="0"/>
              <a:t>获得驱动对象指针后，需要对其部分字段初始化。</a:t>
            </a:r>
          </a:p>
          <a:p>
            <a:pPr marL="533400" indent="-533400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Winodws</a:t>
            </a:r>
            <a:r>
              <a:rPr lang="zh-CN" altLang="en-US" smtClean="0"/>
              <a:t>的例子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0" dirty="0" smtClean="0"/>
              <a:t>友好名：应用程序可见的名称：</a:t>
            </a:r>
            <a:r>
              <a:rPr kumimoji="1" lang="en-US" altLang="zh-CN" b="0" dirty="0" err="1" smtClean="0">
                <a:solidFill>
                  <a:srgbClr val="FF0000"/>
                </a:solidFill>
              </a:rPr>
              <a:t>MyDevice</a:t>
            </a:r>
            <a:endParaRPr kumimoji="1" lang="zh-CN" altLang="en-US" b="0" dirty="0" smtClean="0">
              <a:solidFill>
                <a:srgbClr val="FF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19138" y="1268413"/>
            <a:ext cx="8424862" cy="381635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hDevice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CreateFile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("\\\\.\\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MyDevice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",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		                     GENERIC_WRITE|GENERIC_READ,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			       FILE_SHARE_WRITE | FILE_SHARE_READ,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		                     NULL,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		                     OPEN_EXISTING,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		                     0,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		                     NULL);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ReadFile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hDevice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lpBuffer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……..);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WriteFile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hDevice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lpBuffer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……..);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25706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驱动对象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(Driver Object)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的部分关键字段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marL="933450" lvl="1" indent="-533400" eaLnBrk="1" hangingPunct="1"/>
            <a:r>
              <a:rPr kumimoji="1" lang="zh-CN" altLang="en-US" dirty="0" smtClean="0">
                <a:latin typeface="+mn-ea"/>
              </a:rPr>
              <a:t>设备对象</a:t>
            </a:r>
            <a:r>
              <a:rPr kumimoji="1" lang="en-US" altLang="zh-CN" dirty="0" smtClean="0">
                <a:latin typeface="+mn-ea"/>
              </a:rPr>
              <a:t>(</a:t>
            </a:r>
            <a:r>
              <a:rPr kumimoji="1" lang="en-US" altLang="zh-CN" dirty="0" err="1" smtClean="0">
                <a:latin typeface="+mn-ea"/>
              </a:rPr>
              <a:t>Devcie</a:t>
            </a:r>
            <a:r>
              <a:rPr kumimoji="1" lang="en-US" altLang="zh-CN" dirty="0" smtClean="0">
                <a:latin typeface="+mn-ea"/>
              </a:rPr>
              <a:t> Object)</a:t>
            </a:r>
            <a:r>
              <a:rPr kumimoji="1" lang="zh-CN" altLang="en-US" dirty="0" smtClean="0">
                <a:latin typeface="+mn-ea"/>
              </a:rPr>
              <a:t>。</a:t>
            </a:r>
            <a:endParaRPr kumimoji="1" lang="en-US" altLang="zh-CN" dirty="0" smtClean="0">
              <a:latin typeface="+mn-ea"/>
            </a:endParaRPr>
          </a:p>
          <a:p>
            <a:pPr marL="1333500" lvl="2" indent="-533400" eaLnBrk="1" hangingPunct="1"/>
            <a:r>
              <a:rPr kumimoji="1" lang="zh-CN" altLang="en-US" dirty="0" smtClean="0">
                <a:latin typeface="+mn-ea"/>
              </a:rPr>
              <a:t>每个设备用</a:t>
            </a:r>
            <a:r>
              <a:rPr kumimoji="1" lang="en-US" altLang="zh-CN" dirty="0" err="1" smtClean="0">
                <a:latin typeface="+mn-ea"/>
              </a:rPr>
              <a:t>DevcieObject</a:t>
            </a:r>
            <a:r>
              <a:rPr kumimoji="1" lang="zh-CN" altLang="en-US" dirty="0" smtClean="0">
                <a:latin typeface="+mn-ea"/>
              </a:rPr>
              <a:t>记录它的相关信息</a:t>
            </a:r>
          </a:p>
          <a:p>
            <a:pPr marL="1333500" lvl="2" indent="-533400" eaLnBrk="1" hangingPunct="1"/>
            <a:r>
              <a:rPr kumimoji="1" lang="zh-CN" altLang="en-US" dirty="0" smtClean="0">
                <a:latin typeface="+mn-ea"/>
              </a:rPr>
              <a:t>一个驱动程序可管理多个同类硬件设备。</a:t>
            </a:r>
          </a:p>
          <a:p>
            <a:pPr marL="933450" lvl="1" indent="-533400" eaLnBrk="1" hangingPunct="1"/>
            <a:r>
              <a:rPr kumimoji="1" lang="en-US" altLang="zh-CN" dirty="0" err="1" smtClean="0">
                <a:latin typeface="+mn-ea"/>
              </a:rPr>
              <a:t>DevcieObject</a:t>
            </a:r>
            <a:r>
              <a:rPr kumimoji="1" lang="zh-CN" altLang="en-US" dirty="0" smtClean="0">
                <a:latin typeface="+mn-ea"/>
              </a:rPr>
              <a:t>可以有</a:t>
            </a:r>
            <a:r>
              <a:rPr kumimoji="1" lang="zh-CN" altLang="en-US" b="1" dirty="0" smtClean="0">
                <a:solidFill>
                  <a:srgbClr val="FF0000"/>
                </a:solidFill>
                <a:latin typeface="+mn-ea"/>
              </a:rPr>
              <a:t>名字</a:t>
            </a:r>
            <a:r>
              <a:rPr kumimoji="1" lang="zh-CN" altLang="en-US" dirty="0" smtClean="0">
                <a:latin typeface="+mn-ea"/>
              </a:rPr>
              <a:t>，应用程序可通过该名字找到该设备对象。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创建设备对象并给其命名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利用内核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 </a:t>
            </a:r>
            <a:r>
              <a:rPr lang="en-US" altLang="zh-CN" b="0" i="1" dirty="0" err="1" smtClean="0">
                <a:solidFill>
                  <a:srgbClr val="FC1C04"/>
                </a:solidFill>
              </a:rPr>
              <a:t>IoCreateDevice</a:t>
            </a:r>
            <a:r>
              <a:rPr lang="zh-CN" altLang="en-US" dirty="0" smtClean="0"/>
              <a:t>创建设备对象。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575816" y="1556865"/>
            <a:ext cx="8642350" cy="4569297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NTSTATUS   </a:t>
            </a: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IoCreateDevice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(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 	IN </a:t>
            </a:r>
            <a:r>
              <a:rPr kumimoji="1" lang="en-US" altLang="zh-CN" sz="2400" dirty="0">
                <a:latin typeface="+mn-ea"/>
                <a:ea typeface="+mn-ea"/>
              </a:rPr>
              <a:t>PDRIVER_OBJECT  </a:t>
            </a:r>
            <a:r>
              <a:rPr kumimoji="1" lang="en-US" altLang="zh-CN" sz="2400" dirty="0" err="1">
                <a:latin typeface="+mn-ea"/>
                <a:ea typeface="+mn-ea"/>
              </a:rPr>
              <a:t>DriverObject</a:t>
            </a:r>
            <a:r>
              <a:rPr kumimoji="1" lang="en-US" altLang="zh-CN" sz="2400" dirty="0">
                <a:latin typeface="+mn-ea"/>
                <a:ea typeface="+mn-ea"/>
              </a:rPr>
              <a:t>, </a:t>
            </a:r>
            <a:r>
              <a:rPr kumimoji="1" lang="en-US" altLang="zh-CN" sz="2400" dirty="0" smtClean="0">
                <a:latin typeface="+mn-ea"/>
                <a:ea typeface="+mn-ea"/>
              </a:rPr>
              <a:t>  //</a:t>
            </a:r>
            <a:r>
              <a:rPr kumimoji="1" lang="zh-CN" altLang="en-US" sz="2400" dirty="0" smtClean="0">
                <a:latin typeface="+mn-ea"/>
                <a:ea typeface="+mn-ea"/>
              </a:rPr>
              <a:t>对应</a:t>
            </a:r>
            <a:r>
              <a:rPr kumimoji="1" lang="zh-CN" altLang="en-US" sz="2400" dirty="0">
                <a:latin typeface="+mn-ea"/>
                <a:ea typeface="+mn-ea"/>
              </a:rPr>
              <a:t>的驱动对象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+mn-ea"/>
                <a:ea typeface="+mn-ea"/>
              </a:rPr>
              <a:t>  	</a:t>
            </a:r>
            <a:r>
              <a:rPr kumimoji="1" lang="en-US" altLang="zh-CN" sz="2400" dirty="0">
                <a:latin typeface="+mn-ea"/>
                <a:ea typeface="+mn-ea"/>
              </a:rPr>
              <a:t>IN ULONG  </a:t>
            </a:r>
            <a:r>
              <a:rPr kumimoji="1" lang="en-US" altLang="zh-CN" sz="2400" dirty="0" err="1">
                <a:latin typeface="+mn-ea"/>
                <a:ea typeface="+mn-ea"/>
              </a:rPr>
              <a:t>DeviceExtensionSize</a:t>
            </a:r>
            <a:r>
              <a:rPr kumimoji="1" lang="en-US" altLang="zh-CN" sz="2400" dirty="0">
                <a:latin typeface="+mn-ea"/>
                <a:ea typeface="+mn-ea"/>
              </a:rPr>
              <a:t>,    //</a:t>
            </a:r>
            <a:r>
              <a:rPr kumimoji="1" lang="zh-CN" altLang="en-US" sz="2400" dirty="0">
                <a:latin typeface="+mn-ea"/>
                <a:ea typeface="+mn-ea"/>
              </a:rPr>
              <a:t>设备扩展区的大小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+mn-ea"/>
                <a:ea typeface="+mn-ea"/>
              </a:rPr>
              <a:t>  	</a:t>
            </a:r>
            <a:r>
              <a:rPr kumimoji="1" lang="en-US" altLang="zh-CN" sz="2400" dirty="0">
                <a:latin typeface="+mn-ea"/>
                <a:ea typeface="+mn-ea"/>
              </a:rPr>
              <a:t>IN PUNICODE_STRING 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+mn-ea"/>
                <a:ea typeface="+mn-ea"/>
              </a:rPr>
              <a:t>DeviceName</a:t>
            </a:r>
            <a:r>
              <a:rPr kumimoji="1" lang="en-US" altLang="zh-CN" sz="2400" dirty="0" smtClean="0">
                <a:latin typeface="+mn-ea"/>
                <a:ea typeface="+mn-ea"/>
              </a:rPr>
              <a:t>,  </a:t>
            </a:r>
            <a:r>
              <a:rPr kumimoji="1" lang="en-US" altLang="zh-CN" sz="2400" dirty="0">
                <a:latin typeface="+mn-ea"/>
                <a:ea typeface="+mn-ea"/>
              </a:rPr>
              <a:t>//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设备对象名称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+mn-ea"/>
                <a:ea typeface="+mn-ea"/>
              </a:rPr>
              <a:t>  	</a:t>
            </a:r>
            <a:r>
              <a:rPr kumimoji="1" lang="en-US" altLang="zh-CN" sz="2400" dirty="0">
                <a:latin typeface="+mn-ea"/>
                <a:ea typeface="+mn-ea"/>
              </a:rPr>
              <a:t>IN DEVICE_TYPE  </a:t>
            </a:r>
            <a:r>
              <a:rPr kumimoji="1" lang="en-US" altLang="zh-CN" sz="2400" dirty="0" err="1">
                <a:latin typeface="+mn-ea"/>
                <a:ea typeface="+mn-ea"/>
              </a:rPr>
              <a:t>DeviceType</a:t>
            </a:r>
            <a:r>
              <a:rPr kumimoji="1" lang="en-US" altLang="zh-CN" sz="2400" dirty="0">
                <a:latin typeface="+mn-ea"/>
                <a:ea typeface="+mn-ea"/>
              </a:rPr>
              <a:t>,   //</a:t>
            </a:r>
            <a:r>
              <a:rPr kumimoji="1" lang="zh-CN" altLang="en-US" sz="2400" dirty="0">
                <a:latin typeface="+mn-ea"/>
                <a:ea typeface="+mn-ea"/>
              </a:rPr>
              <a:t>设备类型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+mn-ea"/>
                <a:ea typeface="+mn-ea"/>
              </a:rPr>
              <a:t>  	</a:t>
            </a:r>
            <a:r>
              <a:rPr kumimoji="1" lang="en-US" altLang="zh-CN" sz="2400" dirty="0">
                <a:latin typeface="+mn-ea"/>
                <a:ea typeface="+mn-ea"/>
              </a:rPr>
              <a:t>IN ULONG  </a:t>
            </a:r>
            <a:r>
              <a:rPr kumimoji="1" lang="en-US" altLang="zh-CN" sz="2400" dirty="0" err="1">
                <a:latin typeface="+mn-ea"/>
                <a:ea typeface="+mn-ea"/>
              </a:rPr>
              <a:t>DeviceCharacteristics</a:t>
            </a:r>
            <a:r>
              <a:rPr kumimoji="1" lang="en-US" altLang="zh-CN" sz="2400" dirty="0">
                <a:latin typeface="+mn-ea"/>
                <a:ea typeface="+mn-ea"/>
              </a:rPr>
              <a:t>,  //</a:t>
            </a:r>
            <a:r>
              <a:rPr kumimoji="1" lang="zh-CN" altLang="en-US" sz="2400" dirty="0">
                <a:latin typeface="+mn-ea"/>
                <a:ea typeface="+mn-ea"/>
              </a:rPr>
              <a:t>设备对象特征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+mn-ea"/>
                <a:ea typeface="+mn-ea"/>
              </a:rPr>
              <a:t>  	</a:t>
            </a:r>
            <a:r>
              <a:rPr kumimoji="1" lang="en-US" altLang="zh-CN" sz="2400" dirty="0">
                <a:latin typeface="+mn-ea"/>
                <a:ea typeface="+mn-ea"/>
              </a:rPr>
              <a:t>IN BOOLEAN  Exclusive,  // </a:t>
            </a:r>
            <a:r>
              <a:rPr kumimoji="1" lang="zh-CN" altLang="en-US" sz="2400" dirty="0">
                <a:latin typeface="+mn-ea"/>
                <a:ea typeface="+mn-ea"/>
              </a:rPr>
              <a:t>一般设为</a:t>
            </a:r>
            <a:r>
              <a:rPr kumimoji="1" lang="en-US" altLang="zh-CN" sz="2400" dirty="0">
                <a:latin typeface="+mn-ea"/>
                <a:ea typeface="+mn-ea"/>
              </a:rPr>
              <a:t>FALSE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+mn-ea"/>
                <a:ea typeface="+mn-ea"/>
              </a:rPr>
              <a:t>  	OUT PDEVICE_OBJECT  *</a:t>
            </a:r>
            <a:r>
              <a:rPr kumimoji="1" lang="en-US" altLang="zh-CN" sz="2400" dirty="0" err="1">
                <a:latin typeface="+mn-ea"/>
                <a:ea typeface="+mn-ea"/>
              </a:rPr>
              <a:t>DeviceObject</a:t>
            </a:r>
            <a:r>
              <a:rPr kumimoji="1" lang="en-US" altLang="zh-CN" sz="2400" dirty="0"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latin typeface="+mn-ea"/>
                <a:ea typeface="+mn-ea"/>
              </a:rPr>
              <a:t>//OS</a:t>
            </a:r>
            <a:r>
              <a:rPr kumimoji="1" lang="zh-CN" altLang="en-US" sz="2400" dirty="0" smtClean="0">
                <a:latin typeface="+mn-ea"/>
                <a:ea typeface="+mn-ea"/>
              </a:rPr>
              <a:t>创建</a:t>
            </a:r>
            <a:r>
              <a:rPr kumimoji="1" lang="zh-CN" altLang="en-US" sz="2400" dirty="0">
                <a:latin typeface="+mn-ea"/>
                <a:ea typeface="+mn-ea"/>
              </a:rPr>
              <a:t>的设备</a:t>
            </a:r>
            <a:r>
              <a:rPr kumimoji="1" lang="zh-CN" altLang="en-US" sz="2400" dirty="0" smtClean="0">
                <a:latin typeface="+mn-ea"/>
                <a:ea typeface="+mn-ea"/>
              </a:rPr>
              <a:t>对象                                                                                 </a:t>
            </a:r>
            <a:r>
              <a:rPr kumimoji="1" lang="en-US" altLang="zh-CN" sz="2400" dirty="0">
                <a:latin typeface="+mn-ea"/>
                <a:ea typeface="+mn-ea"/>
              </a:rPr>
              <a:t>// </a:t>
            </a:r>
            <a:r>
              <a:rPr kumimoji="1" lang="zh-CN" altLang="en-US" sz="2400" dirty="0">
                <a:latin typeface="+mn-ea"/>
                <a:ea typeface="+mn-ea"/>
              </a:rPr>
              <a:t>的起始地址利用该参数返回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+mn-ea"/>
                <a:ea typeface="+mn-ea"/>
              </a:rPr>
              <a:t>  </a:t>
            </a:r>
            <a:r>
              <a:rPr kumimoji="1" lang="en-US" altLang="zh-CN" sz="2400" dirty="0">
                <a:latin typeface="+mn-ea"/>
                <a:ea typeface="+mn-ea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6680212" cy="5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创建设备对象并给其命名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kumimoji="1" lang="zh-CN" altLang="en-US" dirty="0"/>
              <a:t>命名</a:t>
            </a:r>
            <a:r>
              <a:rPr kumimoji="1" lang="zh-CN" altLang="en-US" dirty="0" smtClean="0"/>
              <a:t>设备：用</a:t>
            </a:r>
            <a:r>
              <a:rPr kumimoji="1" lang="en-US" altLang="zh-CN" dirty="0" smtClean="0">
                <a:solidFill>
                  <a:srgbClr val="FF0000"/>
                </a:solidFill>
              </a:rPr>
              <a:t>\Device\</a:t>
            </a:r>
            <a:r>
              <a:rPr kumimoji="1" lang="zh-CN" altLang="en-US" dirty="0" smtClean="0"/>
              <a:t>做前缀命名设备</a:t>
            </a:r>
            <a:endParaRPr kumimoji="1" lang="en-US" altLang="zh-CN" dirty="0" smtClean="0"/>
          </a:p>
          <a:p>
            <a:pPr marL="933450" lvl="1" indent="-533400" eaLnBrk="1" hangingPunct="1"/>
            <a:r>
              <a:rPr kumimoji="1" lang="zh-CN" altLang="en-US" dirty="0" smtClean="0"/>
              <a:t>设备对象位于内核</a:t>
            </a:r>
            <a:r>
              <a:rPr kumimoji="1" lang="en-US" altLang="zh-CN" dirty="0" smtClean="0">
                <a:solidFill>
                  <a:srgbClr val="FF3300"/>
                </a:solidFill>
              </a:rPr>
              <a:t>\Device</a:t>
            </a:r>
            <a:r>
              <a:rPr kumimoji="1" lang="zh-CN" altLang="en-US" dirty="0" smtClean="0"/>
              <a:t>目录下</a:t>
            </a:r>
          </a:p>
          <a:p>
            <a:pPr marL="533400" indent="-533400" eaLnBrk="1" hangingPunct="1"/>
            <a:r>
              <a:rPr kumimoji="1" lang="zh-CN" altLang="en-US" dirty="0" smtClean="0"/>
              <a:t>创建设备：名字传给</a:t>
            </a:r>
            <a:r>
              <a:rPr kumimoji="1" lang="en-US" altLang="zh-CN" i="1" dirty="0" err="1" smtClean="0"/>
              <a:t>IoCreateDevice</a:t>
            </a:r>
            <a:r>
              <a:rPr kumimoji="1" lang="en-US" altLang="zh-CN" i="1" dirty="0" smtClean="0"/>
              <a:t>(  )</a:t>
            </a:r>
            <a:r>
              <a:rPr kumimoji="1" lang="zh-CN" altLang="en-US" dirty="0" smtClean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参数。</a:t>
            </a:r>
            <a:endParaRPr kumimoji="1" lang="en-US" altLang="zh-CN" dirty="0" smtClean="0"/>
          </a:p>
          <a:p>
            <a:pPr marL="933450" lvl="1" indent="-533400" eaLnBrk="1" hangingPunct="1"/>
            <a:endParaRPr kumimoji="1" lang="en-US" altLang="zh-CN" dirty="0"/>
          </a:p>
          <a:p>
            <a:pPr marL="933450" lvl="1" indent="-533400" eaLnBrk="1" hangingPunct="1"/>
            <a:endParaRPr kumimoji="1" lang="en-US" altLang="zh-CN" dirty="0" smtClean="0"/>
          </a:p>
          <a:p>
            <a:pPr marL="933450" lvl="1" indent="-533400" eaLnBrk="1" hangingPunct="1"/>
            <a:endParaRPr kumimoji="1" lang="en-US" altLang="zh-CN" dirty="0" smtClean="0"/>
          </a:p>
          <a:p>
            <a:pPr marL="933450" lvl="1" indent="-533400" eaLnBrk="1" hangingPunct="1"/>
            <a:endParaRPr kumimoji="1" lang="en-US" altLang="zh-CN" dirty="0"/>
          </a:p>
          <a:p>
            <a:pPr marL="533400" indent="-533400" eaLnBrk="1" hangingPunct="1"/>
            <a:r>
              <a:rPr kumimoji="1" lang="zh-CN" altLang="en-US" dirty="0" smtClean="0"/>
              <a:t>内核可以通过设备名访问</a:t>
            </a:r>
            <a:r>
              <a:rPr kumimoji="1" lang="en-US" altLang="zh-CN" dirty="0" smtClean="0">
                <a:solidFill>
                  <a:srgbClr val="FF3300"/>
                </a:solidFill>
              </a:rPr>
              <a:t>\Device</a:t>
            </a:r>
            <a:r>
              <a:rPr kumimoji="1" lang="zh-CN" altLang="en-US" dirty="0" smtClean="0"/>
              <a:t>目录下面的设备。</a:t>
            </a:r>
            <a:endParaRPr kumimoji="1" lang="en-US" altLang="zh-CN" dirty="0" smtClean="0"/>
          </a:p>
          <a:p>
            <a:pPr marL="533400" indent="-533400" eaLnBrk="1" hangingPunct="1"/>
            <a:r>
              <a:rPr kumimoji="1" lang="zh-CN" altLang="en-US" dirty="0" smtClean="0"/>
              <a:t>但是：应用程序对</a:t>
            </a:r>
            <a:r>
              <a:rPr kumimoji="1" lang="en-US" altLang="en-US" dirty="0" smtClean="0">
                <a:solidFill>
                  <a:srgbClr val="FF3300"/>
                </a:solidFill>
              </a:rPr>
              <a:t>\</a:t>
            </a:r>
            <a:r>
              <a:rPr kumimoji="1" lang="en-US" altLang="en-US" dirty="0" err="1" smtClean="0">
                <a:solidFill>
                  <a:srgbClr val="FF3300"/>
                </a:solidFill>
              </a:rPr>
              <a:t>Device</a:t>
            </a:r>
            <a:r>
              <a:rPr kumimoji="1" lang="en-US" altLang="en-US" dirty="0" err="1" smtClean="0"/>
              <a:t>目录</a:t>
            </a:r>
            <a:r>
              <a:rPr kumimoji="1" lang="zh-CN" altLang="en-US" dirty="0" smtClean="0"/>
              <a:t>没有访问权。</a:t>
            </a:r>
            <a:endParaRPr kumimoji="1" lang="en-US" altLang="zh-CN" dirty="0" smtClean="0"/>
          </a:p>
          <a:p>
            <a:pPr marL="1333500" lvl="2" indent="-533400" eaLnBrk="1" hangingPunct="1"/>
            <a:r>
              <a:rPr kumimoji="1" lang="zh-CN" altLang="en-US" dirty="0" smtClean="0"/>
              <a:t>创建符号链接给应用程序访问</a:t>
            </a:r>
            <a:r>
              <a:rPr kumimoji="1" lang="en-US" altLang="en-US" dirty="0">
                <a:solidFill>
                  <a:srgbClr val="FF3300"/>
                </a:solidFill>
              </a:rPr>
              <a:t>\</a:t>
            </a:r>
            <a:r>
              <a:rPr kumimoji="1" lang="en-US" altLang="en-US" dirty="0" smtClean="0">
                <a:solidFill>
                  <a:srgbClr val="FF3300"/>
                </a:solidFill>
              </a:rPr>
              <a:t>Device</a:t>
            </a:r>
            <a:r>
              <a:rPr kumimoji="1" lang="zh-CN" altLang="en-US" dirty="0" smtClean="0"/>
              <a:t>中的设备。</a:t>
            </a:r>
            <a:endParaRPr kumimoji="1" lang="zh-CN" altLang="en-US" dirty="0"/>
          </a:p>
          <a:p>
            <a:pPr marL="1333500" lvl="2" indent="-533400" eaLnBrk="1" hangingPunct="1"/>
            <a:endParaRPr kumimoji="1" lang="en-US" altLang="zh-CN" dirty="0" smtClean="0"/>
          </a:p>
          <a:p>
            <a:pPr marL="933450" lvl="1" indent="-533400" eaLnBrk="1" hangingPunct="1"/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5929" y="2343155"/>
            <a:ext cx="8424863" cy="1871663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UNICODE_STRING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devname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RtlInitUnicodeString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(&amp;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devname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"\\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Device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\\ Hello 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");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IoCreateDevice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DriverObject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(DEVICE_EXTENSION), 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                         &amp;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devname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 ...);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13295"/>
            <a:ext cx="7630566" cy="5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创建设备对象并给其命名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lvl="2" indent="-533400" eaLnBrk="1" hangingPunct="1">
              <a:buFont typeface="Wingdings" pitchFamily="2" charset="2"/>
              <a:buChar char="l"/>
            </a:pPr>
            <a:r>
              <a:rPr kumimoji="1" lang="zh-CN" altLang="en-US" dirty="0" smtClean="0">
                <a:latin typeface="+mn-ea"/>
              </a:rPr>
              <a:t>给应用程序创建符号链接以便访问</a:t>
            </a:r>
            <a:r>
              <a:rPr kumimoji="1" lang="en-US" altLang="en-US" dirty="0" smtClean="0">
                <a:solidFill>
                  <a:srgbClr val="FF3300"/>
                </a:solidFill>
                <a:latin typeface="+mn-ea"/>
              </a:rPr>
              <a:t>\Device</a:t>
            </a:r>
            <a:r>
              <a:rPr kumimoji="1" lang="zh-CN" altLang="en-US" dirty="0" smtClean="0">
                <a:latin typeface="+mn-ea"/>
              </a:rPr>
              <a:t>中的设备</a:t>
            </a:r>
            <a:endParaRPr kumimoji="1" lang="en-US" altLang="zh-CN" dirty="0" smtClean="0">
              <a:latin typeface="+mn-ea"/>
            </a:endParaRPr>
          </a:p>
          <a:p>
            <a:pPr marL="933450" lvl="1" indent="-533400" eaLnBrk="1" hangingPunct="1"/>
            <a:r>
              <a:rPr kumimoji="1" lang="zh-CN" altLang="en-US" b="0" dirty="0" smtClean="0">
                <a:latin typeface="+mn-ea"/>
              </a:rPr>
              <a:t>应用程序可以访问内核</a:t>
            </a:r>
            <a:r>
              <a:rPr kumimoji="1" lang="en-US" altLang="zh-CN" b="0" dirty="0" smtClean="0">
                <a:solidFill>
                  <a:srgbClr val="FF0000"/>
                </a:solidFill>
                <a:latin typeface="+mn-ea"/>
              </a:rPr>
              <a:t>\??</a:t>
            </a:r>
            <a:r>
              <a:rPr kumimoji="1" lang="zh-CN" altLang="en-US" b="0" dirty="0" smtClean="0">
                <a:latin typeface="+mn-ea"/>
              </a:rPr>
              <a:t>目录</a:t>
            </a:r>
            <a:endParaRPr kumimoji="1" lang="en-US" altLang="zh-CN" b="0" dirty="0" smtClean="0">
              <a:latin typeface="+mn-ea"/>
            </a:endParaRPr>
          </a:p>
          <a:p>
            <a:pPr marL="933450" lvl="1" indent="-533400" eaLnBrk="1" hangingPunct="1"/>
            <a:r>
              <a:rPr kumimoji="1" lang="zh-CN" altLang="en-US" b="0" dirty="0" smtClean="0">
                <a:latin typeface="+mn-ea"/>
              </a:rPr>
              <a:t>在</a:t>
            </a:r>
            <a:r>
              <a:rPr kumimoji="1" lang="en-US" altLang="zh-CN" b="0" dirty="0" smtClean="0">
                <a:solidFill>
                  <a:srgbClr val="FF0000"/>
                </a:solidFill>
                <a:latin typeface="+mn-ea"/>
              </a:rPr>
              <a:t>\??</a:t>
            </a:r>
            <a:r>
              <a:rPr kumimoji="1" lang="zh-CN" altLang="en-US" dirty="0" smtClean="0">
                <a:latin typeface="+mn-ea"/>
              </a:rPr>
              <a:t>目录中</a:t>
            </a:r>
            <a:r>
              <a:rPr kumimoji="1" lang="zh-CN" altLang="en-US" b="0" dirty="0" smtClean="0">
                <a:latin typeface="+mn-ea"/>
              </a:rPr>
              <a:t>创建符号链接指向</a:t>
            </a:r>
            <a:r>
              <a:rPr kumimoji="1" lang="en-US" altLang="zh-CN" b="0" dirty="0" smtClean="0">
                <a:solidFill>
                  <a:srgbClr val="FF0000"/>
                </a:solidFill>
                <a:latin typeface="+mn-ea"/>
              </a:rPr>
              <a:t>\Device</a:t>
            </a:r>
            <a:r>
              <a:rPr kumimoji="1" lang="zh-CN" altLang="en-US" dirty="0" smtClean="0">
                <a:latin typeface="+mn-ea"/>
              </a:rPr>
              <a:t>中的</a:t>
            </a:r>
            <a:r>
              <a:rPr kumimoji="1" lang="zh-CN" altLang="en-US" b="0" dirty="0" smtClean="0">
                <a:latin typeface="+mn-ea"/>
              </a:rPr>
              <a:t>设备。</a:t>
            </a:r>
          </a:p>
          <a:p>
            <a:pPr marL="933450" lvl="1" indent="-533400" eaLnBrk="1" hangingPunct="1"/>
            <a:r>
              <a:rPr kumimoji="1" lang="zh-CN" altLang="en-US" b="0" dirty="0" smtClean="0"/>
              <a:t>创建符号链接的函数：</a:t>
            </a:r>
            <a:r>
              <a:rPr kumimoji="1" lang="en-US" altLang="zh-CN" b="0" i="1" dirty="0" err="1" smtClean="0">
                <a:solidFill>
                  <a:srgbClr val="FF0000"/>
                </a:solidFill>
              </a:rPr>
              <a:t>IoCreateSymbolicLink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(  )</a:t>
            </a:r>
            <a:endParaRPr kumimoji="1" lang="en-US" altLang="zh-CN" b="0" dirty="0" smtClean="0"/>
          </a:p>
          <a:p>
            <a:pPr marL="533400" indent="-533400" eaLnBrk="1" hangingPunct="1"/>
            <a:endParaRPr lang="zh-CN" altLang="en-US" dirty="0" smtClean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079872" y="2924944"/>
            <a:ext cx="8424863" cy="316865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UNICODE_STRING </a:t>
            </a: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devname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</a:rPr>
              <a:t>UNICODE_STRING </a:t>
            </a:r>
            <a:r>
              <a:rPr kumimoji="1" lang="en-US" altLang="zh-CN" sz="2400" dirty="0" err="1">
                <a:latin typeface="Times New Roman" pitchFamily="18" charset="0"/>
              </a:rPr>
              <a:t>linkname</a:t>
            </a:r>
            <a:r>
              <a:rPr kumimoji="1" lang="en-US" altLang="zh-CN" sz="2400" dirty="0">
                <a:latin typeface="Times New Roman" pitchFamily="18" charset="0"/>
              </a:rPr>
              <a:t>;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RtlInitUnicodeString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(&amp;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devname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"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\\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Device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\\Hello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");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 err="1">
                <a:latin typeface="Times New Roman" pitchFamily="18" charset="0"/>
              </a:rPr>
              <a:t>RtlInitUnicodeString</a:t>
            </a:r>
            <a:r>
              <a:rPr kumimoji="1" lang="en-US" altLang="zh-CN" sz="2400" dirty="0">
                <a:latin typeface="Times New Roman" pitchFamily="18" charset="0"/>
              </a:rPr>
              <a:t>(&amp;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linkname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dirty="0" smtClean="0">
                <a:latin typeface="Times New Roman" pitchFamily="18" charset="0"/>
              </a:rPr>
              <a:t>“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\\??\\MyHello</a:t>
            </a:r>
            <a:r>
              <a:rPr kumimoji="1" lang="en-US" altLang="zh-CN" sz="2400" dirty="0" smtClean="0">
                <a:latin typeface="Times New Roman" pitchFamily="18" charset="0"/>
              </a:rPr>
              <a:t>");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IoCreateDevice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DriverObject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(DEVICE_EXTENSION), 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                         &amp;</a:t>
            </a:r>
            <a:r>
              <a:rPr kumimoji="1" lang="en-US" altLang="zh-CN" sz="2400" dirty="0" err="1">
                <a:latin typeface="Times New Roman" pitchFamily="18" charset="0"/>
                <a:ea typeface="楷体_GB2312" pitchFamily="49" charset="-122"/>
              </a:rPr>
              <a:t>devname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 ...);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IoCreateSymbolicLink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 (&amp;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linkname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devname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278813" cy="579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应用程序通过符号链接访问设备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用户模式下内核的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\??</a:t>
            </a:r>
            <a:r>
              <a:rPr kumimoji="1" lang="zh-CN" altLang="en-US" dirty="0" smtClean="0"/>
              <a:t>子目录叫做</a:t>
            </a:r>
            <a:r>
              <a:rPr kumimoji="1" lang="en-US" altLang="zh-CN" dirty="0" smtClean="0">
                <a:solidFill>
                  <a:srgbClr val="FF0000"/>
                </a:solidFill>
              </a:rPr>
              <a:t>\\.\</a:t>
            </a:r>
            <a:r>
              <a:rPr kumimoji="1" lang="zh-CN" altLang="en-US" dirty="0" smtClean="0"/>
              <a:t>子目录</a:t>
            </a:r>
            <a:endParaRPr kumimoji="1" lang="en-US" altLang="zh-CN" dirty="0" smtClean="0"/>
          </a:p>
          <a:p>
            <a:pPr eaLnBrk="1" hangingPunct="1"/>
            <a:r>
              <a:rPr kumimoji="1" lang="zh-CN" altLang="en-US" dirty="0"/>
              <a:t>用户模式</a:t>
            </a:r>
            <a:r>
              <a:rPr kumimoji="1" lang="zh-CN" altLang="en-US" dirty="0" smtClean="0"/>
              <a:t>下通过访问</a:t>
            </a:r>
            <a:r>
              <a:rPr kumimoji="1" lang="en-US" altLang="zh-CN" dirty="0" smtClean="0">
                <a:solidFill>
                  <a:srgbClr val="FF0000"/>
                </a:solidFill>
              </a:rPr>
              <a:t>\\.\</a:t>
            </a:r>
            <a:r>
              <a:rPr kumimoji="1" lang="zh-CN" altLang="en-US" dirty="0" smtClean="0"/>
              <a:t>下的符号链接访问设备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008063" y="1988914"/>
            <a:ext cx="8424862" cy="381635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hDevice = CreateFile("\\\\.\\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HelloDDK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",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		                     GENERIC_WRITE|GENERIC_READ,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			       FILE_SHARE_WRITE | FILE_SHARE_READ,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		                     NULL,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		                     OPEN_EXISTING,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		                     0,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		                     NULL);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ReadFile( hDevice,  lpBuffer, ……..);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WriteFile(hDevice,  lpBuffer, ……..);</a:t>
            </a:r>
          </a:p>
          <a:p>
            <a:pPr marL="609600" indent="-609600"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完整的例子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9451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836613"/>
            <a:ext cx="9864725" cy="1100137"/>
          </a:xfrm>
          <a:prstGeom prst="rect">
            <a:avLst/>
          </a:prstGeom>
          <a:solidFill>
            <a:srgbClr val="FF0000"/>
          </a:solidFill>
          <a:ln w="28575">
            <a:noFill/>
            <a:miter lim="800000"/>
            <a:headEnd/>
            <a:tailEnd/>
          </a:ln>
        </p:spPr>
      </p:pic>
      <p:pic>
        <p:nvPicPr>
          <p:cNvPr id="9451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81" y="2060575"/>
            <a:ext cx="7559675" cy="2325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94515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563" y="4491038"/>
            <a:ext cx="8386762" cy="16017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282228"/>
            <a:ext cx="6982494" cy="1077218"/>
          </a:xfrm>
        </p:spPr>
        <p:txBody>
          <a:bodyPr/>
          <a:lstStyle/>
          <a:p>
            <a:r>
              <a:rPr lang="en-US" altLang="zh-CN" b="0" dirty="0" smtClean="0"/>
              <a:t>Win 7</a:t>
            </a:r>
            <a:r>
              <a:rPr lang="zh-CN" altLang="en-US" b="0" dirty="0" smtClean="0"/>
              <a:t>之后的驱动模型：</a:t>
            </a:r>
            <a:r>
              <a:rPr lang="en-US" altLang="zh-CN" b="0" dirty="0"/>
              <a:t> WDF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WDF(Windows Driver Foundation</a:t>
            </a:r>
            <a:r>
              <a:rPr lang="en-US" altLang="zh-CN" b="0" dirty="0" smtClean="0"/>
              <a:t>)</a:t>
            </a:r>
          </a:p>
          <a:p>
            <a:pPr lvl="1"/>
            <a:r>
              <a:rPr lang="zh-CN" altLang="en-US" b="0" dirty="0" smtClean="0"/>
              <a:t>微软下一代</a:t>
            </a:r>
            <a:r>
              <a:rPr lang="zh-CN" altLang="en-US" b="0" dirty="0"/>
              <a:t>全新的驱动程序</a:t>
            </a:r>
            <a:r>
              <a:rPr lang="zh-CN" altLang="en-US" b="0" dirty="0" smtClean="0"/>
              <a:t>模型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在</a:t>
            </a:r>
            <a:r>
              <a:rPr lang="en-US" altLang="zh-CN" b="0" dirty="0"/>
              <a:t>WDM(windows Driver Model)</a:t>
            </a:r>
            <a:r>
              <a:rPr lang="zh-CN" altLang="en-US" b="0" dirty="0"/>
              <a:t>的基础上发展而</a:t>
            </a:r>
            <a:r>
              <a:rPr lang="zh-CN" altLang="en-US" b="0" dirty="0" smtClean="0"/>
              <a:t>来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支持</a:t>
            </a:r>
            <a:r>
              <a:rPr lang="zh-CN" altLang="en-US" b="0" dirty="0"/>
              <a:t>面向对象、事件驱动的驱动程序</a:t>
            </a:r>
            <a:r>
              <a:rPr lang="zh-CN" altLang="en-US" b="0" dirty="0" smtClean="0"/>
              <a:t>开发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提供比</a:t>
            </a:r>
            <a:r>
              <a:rPr lang="en-US" altLang="zh-CN" b="0" dirty="0"/>
              <a:t>WDM</a:t>
            </a:r>
            <a:r>
              <a:rPr lang="zh-CN" altLang="en-US" b="0" dirty="0"/>
              <a:t>更高层次抽象的高度灵活、可扩展、可诊断的驱动程序框架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WDF</a:t>
            </a:r>
            <a:r>
              <a:rPr lang="zh-CN" altLang="en-US" b="0" dirty="0"/>
              <a:t>提供了两个</a:t>
            </a:r>
            <a:r>
              <a:rPr lang="zh-CN" altLang="en-US" b="0" dirty="0" smtClean="0"/>
              <a:t>框架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KMDF</a:t>
            </a:r>
            <a:r>
              <a:rPr lang="en-US" altLang="zh-CN" b="0" dirty="0"/>
              <a:t>(</a:t>
            </a:r>
            <a:r>
              <a:rPr lang="zh-CN" altLang="en-US" b="0" dirty="0"/>
              <a:t>内核模式驱动程序框架</a:t>
            </a:r>
            <a:r>
              <a:rPr lang="en-US" altLang="zh-CN" b="0" dirty="0" smtClean="0"/>
              <a:t>)</a:t>
            </a:r>
          </a:p>
          <a:p>
            <a:pPr lvl="2"/>
            <a:r>
              <a:rPr lang="en-US" altLang="zh-CN" b="0" dirty="0" smtClean="0"/>
              <a:t>UMDF</a:t>
            </a:r>
            <a:r>
              <a:rPr lang="zh-CN" altLang="en-US" b="0" dirty="0"/>
              <a:t>（用户模式驱动程序框架</a:t>
            </a:r>
            <a:r>
              <a:rPr lang="zh-CN" altLang="en-US" b="0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9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从零开始学习</a:t>
            </a:r>
            <a:r>
              <a:rPr lang="en-US" altLang="zh-CN" b="0" dirty="0"/>
              <a:t>Windows WDF</a:t>
            </a:r>
            <a:r>
              <a:rPr lang="zh-CN" altLang="en-US" b="0" dirty="0"/>
              <a:t>驱动程序开发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blog.csdn.net/chenchong_219/article/details/21655481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0" dirty="0"/>
              <a:t>INF</a:t>
            </a:r>
            <a:r>
              <a:rPr lang="zh-CN" altLang="en-US" b="0" dirty="0"/>
              <a:t>文件详解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blog.csdn.net/yiyefangzhou24/article/details/6070719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INF</a:t>
            </a:r>
            <a:r>
              <a:rPr lang="zh-CN" altLang="en-US" dirty="0"/>
              <a:t>文件结构详解  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http://blog.163.com/netehoney@126/blog/static/46745953200771863335373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的例子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0" dirty="0" smtClean="0"/>
              <a:t>友好名：应用程序可见的名称：</a:t>
            </a:r>
            <a:r>
              <a:rPr lang="en-US" altLang="zh-CN" dirty="0" smtClean="0">
                <a:solidFill>
                  <a:srgbClr val="FF0000"/>
                </a:solidFill>
              </a:rPr>
              <a:t>/dev/test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testdev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open</a:t>
            </a:r>
            <a:r>
              <a:rPr lang="en-US" altLang="zh-CN" dirty="0" smtClean="0"/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/dev/</a:t>
            </a:r>
            <a:r>
              <a:rPr lang="en-US" altLang="zh-CN" dirty="0" err="1" smtClean="0">
                <a:solidFill>
                  <a:srgbClr val="FF0000"/>
                </a:solidFill>
              </a:rPr>
              <a:t>test</a:t>
            </a:r>
            <a:r>
              <a:rPr lang="en-US" altLang="zh-CN" dirty="0" err="1" smtClean="0"/>
              <a:t>",O_RDWR</a:t>
            </a:r>
            <a:r>
              <a:rPr lang="en-US" altLang="zh-CN" dirty="0" smtClean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if ( </a:t>
            </a:r>
            <a:r>
              <a:rPr lang="en-US" altLang="zh-CN" dirty="0" err="1" smtClean="0"/>
              <a:t>testdev</a:t>
            </a:r>
            <a:r>
              <a:rPr lang="en-US" altLang="zh-CN" dirty="0" smtClean="0"/>
              <a:t> == -1 )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Cann't</a:t>
            </a:r>
            <a:r>
              <a:rPr lang="en-US" altLang="zh-CN" dirty="0" smtClean="0"/>
              <a:t> open file ");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exit(0);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9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282228"/>
            <a:ext cx="7486550" cy="1077218"/>
          </a:xfrm>
        </p:spPr>
        <p:txBody>
          <a:bodyPr/>
          <a:lstStyle/>
          <a:p>
            <a:r>
              <a:rPr lang="zh-CN" altLang="en-US" dirty="0"/>
              <a:t>设备管理的主要功能</a:t>
            </a:r>
            <a:r>
              <a:rPr lang="en-US" altLang="zh-CN" dirty="0"/>
              <a:t>&gt;</a:t>
            </a:r>
            <a:r>
              <a:rPr lang="zh-CN" altLang="en-US" dirty="0" smtClean="0"/>
              <a:t>设备</a:t>
            </a:r>
            <a:r>
              <a:rPr lang="zh-CN" altLang="en-US" dirty="0"/>
              <a:t>驱动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设备驱动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zh-CN" altLang="en-US" sz="2400" dirty="0"/>
              <a:t>物理设备进行控制</a:t>
            </a:r>
            <a:r>
              <a:rPr lang="zh-CN" altLang="en-US" sz="2400" dirty="0" smtClean="0"/>
              <a:t>，实现</a:t>
            </a:r>
            <a:r>
              <a:rPr lang="en-US" altLang="zh-CN" sz="2400" dirty="0" smtClean="0"/>
              <a:t>I/O</a:t>
            </a:r>
            <a:r>
              <a:rPr lang="zh-CN" altLang="en-US" sz="2400" dirty="0"/>
              <a:t>操作。</a:t>
            </a:r>
          </a:p>
          <a:p>
            <a:pPr lvl="1"/>
            <a:r>
              <a:rPr lang="zh-CN" altLang="en-US" sz="2400" dirty="0" smtClean="0"/>
              <a:t>接收应用发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的服务</a:t>
            </a:r>
            <a:r>
              <a:rPr lang="zh-CN" altLang="en-US" sz="2400" dirty="0"/>
              <a:t>请求，例如读</a:t>
            </a:r>
            <a:r>
              <a:rPr lang="en-US" altLang="zh-CN" sz="2400" dirty="0"/>
              <a:t>/</a:t>
            </a:r>
            <a:r>
              <a:rPr lang="zh-CN" altLang="en-US" sz="2400" dirty="0"/>
              <a:t>写命令</a:t>
            </a:r>
            <a:r>
              <a:rPr lang="zh-CN" altLang="en-US" sz="2400" dirty="0" smtClean="0"/>
              <a:t>，把</a:t>
            </a:r>
            <a:r>
              <a:rPr lang="zh-CN" altLang="en-US" sz="2400" dirty="0"/>
              <a:t>它转换为一系列具体的</a:t>
            </a:r>
            <a:r>
              <a:rPr lang="en-US" altLang="zh-CN" sz="2400" dirty="0"/>
              <a:t>I/O</a:t>
            </a:r>
            <a:r>
              <a:rPr lang="zh-CN" altLang="en-US" sz="2400" dirty="0"/>
              <a:t>指令，控制设备</a:t>
            </a:r>
            <a:r>
              <a:rPr lang="zh-CN" altLang="en-US" sz="2400" dirty="0" smtClean="0"/>
              <a:t>完成相关操作。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向</a:t>
            </a:r>
            <a:r>
              <a:rPr lang="zh-CN" altLang="en-US" sz="2400" dirty="0">
                <a:latin typeface="宋体" pitchFamily="2" charset="-122"/>
              </a:rPr>
              <a:t>用户</a:t>
            </a:r>
            <a:r>
              <a:rPr lang="zh-CN" altLang="en-US" sz="2400" dirty="0" smtClean="0">
                <a:latin typeface="宋体" pitchFamily="2" charset="-122"/>
              </a:rPr>
              <a:t>提供统一的</a:t>
            </a:r>
            <a:r>
              <a:rPr lang="zh-CN" altLang="en-US" sz="2400" dirty="0">
                <a:latin typeface="宋体" pitchFamily="2" charset="-122"/>
              </a:rPr>
              <a:t>设备使用接口</a:t>
            </a:r>
          </a:p>
          <a:p>
            <a:pPr lvl="2" eaLnBrk="1" hangingPunct="1"/>
            <a:r>
              <a:rPr lang="en-US" altLang="zh-CN" sz="2400" dirty="0">
                <a:latin typeface="宋体" pitchFamily="2" charset="-122"/>
              </a:rPr>
              <a:t>read/write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把</a:t>
            </a:r>
            <a:r>
              <a:rPr lang="zh-CN" altLang="en-US" sz="2400" dirty="0">
                <a:latin typeface="宋体" pitchFamily="2" charset="-122"/>
              </a:rPr>
              <a:t>外设作为特别文件</a:t>
            </a:r>
            <a:r>
              <a:rPr lang="zh-CN" altLang="en-US" sz="2400" dirty="0" smtClean="0">
                <a:latin typeface="宋体" pitchFamily="2" charset="-122"/>
              </a:rPr>
              <a:t>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07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设备驱动程序的特点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设备驱动程序</a:t>
            </a:r>
            <a:r>
              <a:rPr lang="zh-CN" altLang="en-US" dirty="0"/>
              <a:t>与硬件</a:t>
            </a:r>
            <a:r>
              <a:rPr lang="zh-CN" altLang="en-US" dirty="0" smtClean="0"/>
              <a:t>密切相关。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每类设备都要配置特定的驱动程序</a:t>
            </a:r>
            <a:endParaRPr lang="zh-CN" altLang="en-US" dirty="0"/>
          </a:p>
          <a:p>
            <a:pPr lvl="1"/>
            <a:r>
              <a:rPr lang="zh-CN" altLang="en-US" dirty="0" smtClean="0"/>
              <a:t>驱动程序</a:t>
            </a:r>
            <a:r>
              <a:rPr lang="zh-CN" altLang="en-US" dirty="0"/>
              <a:t>一般由</a:t>
            </a:r>
            <a:r>
              <a:rPr lang="zh-CN" altLang="en-US" dirty="0" smtClean="0">
                <a:solidFill>
                  <a:srgbClr val="FF0000"/>
                </a:solidFill>
              </a:rPr>
              <a:t>设备厂商</a:t>
            </a:r>
            <a:r>
              <a:rPr lang="zh-CN" altLang="en-US" dirty="0"/>
              <a:t>根据</a:t>
            </a:r>
            <a:r>
              <a:rPr lang="zh-CN" altLang="en-US" dirty="0" smtClean="0">
                <a:solidFill>
                  <a:srgbClr val="FF0000"/>
                </a:solidFill>
              </a:rPr>
              <a:t>操作系统</a:t>
            </a:r>
            <a:r>
              <a:rPr lang="zh-CN" altLang="en-US" dirty="0" smtClean="0"/>
              <a:t>要求编写。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</a:t>
            </a:r>
            <a:r>
              <a:rPr lang="zh-CN" altLang="en-US" dirty="0"/>
              <a:t>仅对与设备驱动的接口提出</a:t>
            </a:r>
            <a:r>
              <a:rPr lang="zh-CN" altLang="en-US" dirty="0" smtClean="0"/>
              <a:t>要求。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58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282228"/>
            <a:ext cx="7414542" cy="1077218"/>
          </a:xfrm>
        </p:spPr>
        <p:txBody>
          <a:bodyPr/>
          <a:lstStyle/>
          <a:p>
            <a:r>
              <a:rPr lang="zh-CN" altLang="en-US" dirty="0"/>
              <a:t>设备管理的主要功能</a:t>
            </a:r>
            <a:r>
              <a:rPr lang="en-US" altLang="zh-CN" dirty="0"/>
              <a:t>&gt; I/O</a:t>
            </a:r>
            <a:r>
              <a:rPr lang="zh-CN" altLang="en-US" dirty="0" smtClean="0"/>
              <a:t>缓冲区管理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/>
              <a:t>缓冲区管理的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组织</a:t>
            </a:r>
            <a:r>
              <a:rPr lang="en-US" altLang="zh-CN" dirty="0"/>
              <a:t>I/O</a:t>
            </a:r>
            <a:r>
              <a:rPr lang="zh-CN" altLang="en-US" dirty="0" smtClean="0"/>
              <a:t>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使用者提供获得和释放</a:t>
            </a:r>
            <a:r>
              <a:rPr lang="en-US" altLang="zh-CN" dirty="0"/>
              <a:t>I/O</a:t>
            </a:r>
            <a:r>
              <a:rPr lang="zh-CN" altLang="en-US" dirty="0"/>
              <a:t>缓冲区的手段。 </a:t>
            </a:r>
          </a:p>
        </p:txBody>
      </p:sp>
    </p:spTree>
    <p:extLst>
      <p:ext uri="{BB962C8B-B14F-4D97-AF65-F5344CB8AC3E}">
        <p14:creationId xmlns:p14="http://schemas.microsoft.com/office/powerpoint/2010/main" val="4011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15473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74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15366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67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68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69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0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1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2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3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4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5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6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7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8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79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0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1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2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3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4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5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6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7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8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89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0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1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2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3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4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5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6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7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8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399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0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1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2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3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4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5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6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7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8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09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0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1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2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3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4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5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6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7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8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19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0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1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2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3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4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5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6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7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8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29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0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1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2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3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4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5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6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7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8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39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0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1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2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3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4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5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6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7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8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49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0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1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2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3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4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5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6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7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8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59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0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1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2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3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4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5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6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7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8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69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70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71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472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15365" name="Rectangle 115"/>
          <p:cNvSpPr>
            <a:spLocks noChangeArrowheads="1"/>
          </p:cNvSpPr>
          <p:nvPr/>
        </p:nvSpPr>
        <p:spPr bwMode="gray">
          <a:xfrm>
            <a:off x="3600450" y="2852738"/>
            <a:ext cx="43926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宋体" pitchFamily="2" charset="-122"/>
              </a:rPr>
              <a:t>2.</a:t>
            </a: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缓冲技术</a:t>
            </a:r>
            <a:endParaRPr lang="zh-CN" altLang="en-US" sz="3600" b="1">
              <a:latin typeface="宋体" pitchFamily="2" charset="-122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3306" y="3679824"/>
            <a:ext cx="2407526" cy="298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Text Box 5"/>
          <p:cNvSpPr txBox="1">
            <a:spLocks noChangeArrowheads="1"/>
          </p:cNvSpPr>
          <p:nvPr/>
        </p:nvSpPr>
        <p:spPr bwMode="auto">
          <a:xfrm>
            <a:off x="5328344" y="6338095"/>
            <a:ext cx="5545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沙坑</a:t>
            </a:r>
            <a:r>
              <a:rPr lang="zh-CN" altLang="en-US" sz="2400" dirty="0"/>
              <a:t>是个</a:t>
            </a:r>
            <a:r>
              <a:rPr lang="zh-CN" altLang="en-US" sz="2400" dirty="0">
                <a:solidFill>
                  <a:srgbClr val="FF0000"/>
                </a:solidFill>
              </a:rPr>
              <a:t>缓冲器</a:t>
            </a:r>
            <a:r>
              <a:rPr lang="zh-CN" altLang="en-US" sz="2400" dirty="0"/>
              <a:t>，减缓着地</a:t>
            </a:r>
            <a:r>
              <a:rPr lang="zh-CN" altLang="en-US" sz="2400" dirty="0" smtClean="0"/>
              <a:t>冲击。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缓冲技术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缓冲作用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连接两个具有不同传输速率的部件。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平滑传输过程</a:t>
            </a:r>
          </a:p>
          <a:p>
            <a:pPr lvl="2" eaLnBrk="1" hangingPunct="1"/>
            <a:r>
              <a:rPr lang="zh-CN" altLang="en-US" dirty="0" smtClean="0"/>
              <a:t>典型场景：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设备速度不匹配。</a:t>
            </a:r>
            <a:endParaRPr lang="zh-CN" altLang="en-US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内容</a:t>
            </a:r>
          </a:p>
          <a:p>
            <a:pPr lvl="1" eaLnBrk="1" hangingPunct="1"/>
            <a:r>
              <a:rPr lang="zh-CN" altLang="en-US" dirty="0" smtClean="0"/>
              <a:t>设备管理概述</a:t>
            </a:r>
          </a:p>
          <a:p>
            <a:pPr lvl="1" eaLnBrk="1" hangingPunct="1"/>
            <a:r>
              <a:rPr lang="zh-CN" altLang="en-US" dirty="0" smtClean="0"/>
              <a:t>缓冲技术</a:t>
            </a:r>
          </a:p>
          <a:p>
            <a:pPr lvl="1" eaLnBrk="1" hangingPunct="1"/>
            <a:r>
              <a:rPr lang="zh-CN" altLang="en-US" dirty="0" smtClean="0"/>
              <a:t>设备分配 </a:t>
            </a:r>
          </a:p>
          <a:p>
            <a:pPr lvl="1" eaLnBrk="1" hangingPunct="1"/>
            <a:r>
              <a:rPr lang="en-US" altLang="zh-CN" dirty="0" smtClean="0"/>
              <a:t>I/O</a:t>
            </a:r>
            <a:r>
              <a:rPr lang="zh-CN" altLang="en-US" dirty="0" smtClean="0"/>
              <a:t>设备控制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设备驱动程序</a:t>
            </a:r>
          </a:p>
          <a:p>
            <a:pPr eaLnBrk="1" hangingPunct="1"/>
            <a:r>
              <a:rPr lang="zh-CN" altLang="en-US" sz="3200" dirty="0" smtClean="0"/>
              <a:t>重点</a:t>
            </a:r>
          </a:p>
          <a:p>
            <a:pPr lvl="1" eaLnBrk="1" hangingPunct="1"/>
            <a:r>
              <a:rPr lang="zh-CN" altLang="en-US" dirty="0" smtClean="0"/>
              <a:t>理解缓冲的作用</a:t>
            </a:r>
          </a:p>
          <a:p>
            <a:pPr lvl="1" eaLnBrk="1" hangingPunct="1"/>
            <a:r>
              <a:rPr lang="zh-CN" altLang="en-US" dirty="0" smtClean="0"/>
              <a:t>理解</a:t>
            </a:r>
            <a:r>
              <a:rPr lang="en-US" altLang="zh-CN" dirty="0" smtClean="0"/>
              <a:t>SPOOLING</a:t>
            </a:r>
            <a:r>
              <a:rPr lang="zh-CN" altLang="en-US" dirty="0" smtClean="0"/>
              <a:t>技术</a:t>
            </a:r>
          </a:p>
          <a:p>
            <a:pPr lvl="1" eaLnBrk="1" hangingPunct="1"/>
            <a:r>
              <a:rPr lang="zh-CN" altLang="en-US" dirty="0" smtClean="0"/>
              <a:t>掌握设备驱动程序的开发过程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缓冲技术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缓冲作用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连接两种不同数据传输速度的设备的媒介。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平滑传输过程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典型场景：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设备速度不匹配</a:t>
            </a:r>
            <a:endParaRPr lang="zh-CN" altLang="en-US" sz="2400" dirty="0" smtClean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提升数据的存取效率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CPU </a:t>
            </a:r>
            <a:r>
              <a:rPr lang="zh-CN" altLang="en-US" sz="2400" dirty="0" smtClean="0"/>
              <a:t>的数据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成批</a:t>
            </a:r>
            <a:r>
              <a:rPr lang="zh-CN" altLang="en-US" sz="2400" dirty="0" smtClean="0"/>
              <a:t>（而不是</a:t>
            </a:r>
            <a:r>
              <a:rPr lang="zh-CN" altLang="en-US" sz="2400" dirty="0" smtClean="0">
                <a:solidFill>
                  <a:srgbClr val="FF0000"/>
                </a:solidFill>
              </a:rPr>
              <a:t>逐字节</a:t>
            </a:r>
            <a:r>
              <a:rPr lang="zh-CN" altLang="en-US" sz="2400" dirty="0" smtClean="0"/>
              <a:t>）传送给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设备的数据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成批</a:t>
            </a:r>
            <a:r>
              <a:rPr lang="zh-CN" altLang="en-US" sz="2400" dirty="0" smtClean="0"/>
              <a:t>（而不是</a:t>
            </a:r>
            <a:r>
              <a:rPr lang="zh-CN" altLang="en-US" sz="2400" dirty="0" smtClean="0">
                <a:solidFill>
                  <a:srgbClr val="FF0000"/>
                </a:solidFill>
              </a:rPr>
              <a:t>逐字节</a:t>
            </a:r>
            <a:r>
              <a:rPr lang="zh-CN" altLang="en-US" sz="2400" dirty="0" smtClean="0"/>
              <a:t>）传送给</a:t>
            </a:r>
            <a:r>
              <a:rPr lang="en-US" altLang="zh-CN" sz="2400" dirty="0" smtClean="0"/>
              <a:t>CPU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解决</a:t>
            </a:r>
            <a:r>
              <a:rPr lang="zh-CN" altLang="en-US" sz="2400" dirty="0" smtClean="0">
                <a:solidFill>
                  <a:srgbClr val="FF0000"/>
                </a:solidFill>
              </a:rPr>
              <a:t>逻辑记录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物理记录</a:t>
            </a:r>
            <a:r>
              <a:rPr lang="zh-CN" altLang="en-US" sz="2400" dirty="0" smtClean="0"/>
              <a:t>大小不匹配的问题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863600" y="2416175"/>
            <a:ext cx="7848600" cy="1581150"/>
          </a:xfrm>
          <a:prstGeom prst="rect">
            <a:avLst/>
          </a:prstGeom>
          <a:solidFill>
            <a:schemeClr val="accent2">
              <a:alpha val="41176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缓冲的组成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硬件缓冲器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容量较小，一般放在接口中，不</a:t>
            </a:r>
            <a:r>
              <a:rPr lang="zh-CN" altLang="en-US" sz="2400" dirty="0" smtClean="0"/>
              <a:t>需要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直接</a:t>
            </a:r>
            <a:r>
              <a:rPr lang="zh-CN" altLang="en-US" sz="2400" dirty="0"/>
              <a:t>管理，不会影响系统性能。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软件缓冲区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容量较大，一般放在内存中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提前</a:t>
            </a:r>
            <a:r>
              <a:rPr lang="zh-CN" altLang="en-US" sz="2400" dirty="0" smtClean="0"/>
              <a:t>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延后写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提前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提前读</a:t>
            </a:r>
            <a:r>
              <a:rPr lang="zh-CN" altLang="en-US" sz="2400" b="0" dirty="0" smtClean="0"/>
              <a:t>指</a:t>
            </a:r>
            <a:r>
              <a:rPr lang="zh-CN" altLang="en-US" sz="2400" b="0" dirty="0"/>
              <a:t>用户</a:t>
            </a:r>
            <a:r>
              <a:rPr lang="zh-CN" altLang="en-US" sz="2400" b="0" dirty="0" smtClean="0"/>
              <a:t>进程处理一个数据时，该数据来自 </a:t>
            </a:r>
            <a:r>
              <a:rPr lang="en-US" altLang="zh-CN" sz="2400" dirty="0">
                <a:solidFill>
                  <a:srgbClr val="FF0000"/>
                </a:solidFill>
              </a:rPr>
              <a:t>I/O</a:t>
            </a:r>
            <a:r>
              <a:rPr lang="zh-CN" altLang="en-US" sz="2400" dirty="0" smtClean="0">
                <a:solidFill>
                  <a:srgbClr val="FF0000"/>
                </a:solidFill>
              </a:rPr>
              <a:t>缓冲区</a:t>
            </a:r>
            <a:r>
              <a:rPr lang="zh-CN" altLang="en-US" sz="2400" b="0" dirty="0" smtClean="0"/>
              <a:t>，数据已被</a:t>
            </a:r>
            <a:r>
              <a:rPr lang="zh-CN" altLang="en-US" sz="2400" dirty="0" smtClean="0">
                <a:solidFill>
                  <a:srgbClr val="FF0000"/>
                </a:solidFill>
              </a:rPr>
              <a:t>提前</a:t>
            </a:r>
            <a:r>
              <a:rPr lang="zh-CN" altLang="en-US" sz="2400" b="0" dirty="0" smtClean="0"/>
              <a:t>读入到</a:t>
            </a:r>
            <a:r>
              <a:rPr lang="en-US" altLang="zh-CN" sz="2400" b="0" dirty="0" smtClean="0"/>
              <a:t>I/O</a:t>
            </a:r>
            <a:r>
              <a:rPr lang="zh-CN" altLang="en-US" sz="2400" b="0" dirty="0" smtClean="0"/>
              <a:t>缓冲区中了。</a:t>
            </a:r>
            <a:endParaRPr lang="en-US" altLang="zh-CN" sz="2400" b="0" dirty="0" smtClean="0"/>
          </a:p>
          <a:p>
            <a:pPr lvl="1"/>
            <a:r>
              <a:rPr lang="zh-CN" altLang="en-US" sz="2400" dirty="0" smtClean="0"/>
              <a:t>处理数据的同时，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将</a:t>
            </a:r>
            <a:r>
              <a:rPr lang="zh-CN" altLang="en-US" sz="2400" b="0" dirty="0" smtClean="0"/>
              <a:t>下</a:t>
            </a:r>
            <a:r>
              <a:rPr lang="zh-CN" altLang="en-US" sz="2400" b="0" dirty="0"/>
              <a:t>一</a:t>
            </a:r>
            <a:r>
              <a:rPr lang="zh-CN" altLang="en-US" sz="2400" b="0" dirty="0" smtClean="0"/>
              <a:t>个数据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提前</a:t>
            </a:r>
            <a:r>
              <a:rPr lang="zh-CN" altLang="en-US" sz="2400" b="0" dirty="0" smtClean="0"/>
              <a:t>从输入设备</a:t>
            </a:r>
            <a:r>
              <a:rPr lang="zh-CN" altLang="en-US" sz="2400" b="0" dirty="0"/>
              <a:t>读入到</a:t>
            </a:r>
            <a:r>
              <a:rPr lang="en-US" altLang="zh-CN" sz="2400" dirty="0">
                <a:solidFill>
                  <a:srgbClr val="FF0000"/>
                </a:solidFill>
              </a:rPr>
              <a:t>I/O </a:t>
            </a:r>
            <a:r>
              <a:rPr lang="zh-CN" altLang="en-US" sz="2400" dirty="0">
                <a:solidFill>
                  <a:srgbClr val="FF0000"/>
                </a:solidFill>
              </a:rPr>
              <a:t>缓冲区</a:t>
            </a:r>
            <a:r>
              <a:rPr lang="zh-CN" altLang="en-US" sz="2400" b="0" dirty="0"/>
              <a:t>中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lvl="1"/>
            <a:r>
              <a:rPr lang="zh-CN" altLang="en-US" sz="2400" dirty="0" smtClean="0"/>
              <a:t>结论：处理</a:t>
            </a:r>
            <a:r>
              <a:rPr lang="zh-CN" altLang="en-US" sz="2400" b="0" dirty="0" smtClean="0"/>
              <a:t>前一</a:t>
            </a:r>
            <a:r>
              <a:rPr lang="zh-CN" altLang="en-US" sz="2400" b="0" dirty="0"/>
              <a:t>个</a:t>
            </a:r>
            <a:r>
              <a:rPr lang="zh-CN" altLang="en-US" sz="2400" b="0" dirty="0" smtClean="0"/>
              <a:t>数据与输入</a:t>
            </a:r>
            <a:r>
              <a:rPr lang="zh-CN" altLang="en-US" sz="2400" b="0" dirty="0"/>
              <a:t>下一个</a:t>
            </a:r>
            <a:r>
              <a:rPr lang="zh-CN" altLang="en-US" sz="2400" b="0" dirty="0" smtClean="0"/>
              <a:t>数据同时</a:t>
            </a:r>
            <a:r>
              <a:rPr lang="zh-CN" altLang="en-US" sz="2400" b="0" dirty="0"/>
              <a:t>进行</a:t>
            </a:r>
            <a:r>
              <a:rPr lang="zh-CN" altLang="en-US" sz="2400" b="0" dirty="0" smtClean="0"/>
              <a:t>。</a:t>
            </a:r>
            <a:endParaRPr lang="zh-CN" altLang="en-US" sz="2400" b="0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5776" y="3212976"/>
            <a:ext cx="3240360" cy="864096"/>
            <a:chOff x="863848" y="3933056"/>
            <a:chExt cx="3240360" cy="864096"/>
          </a:xfrm>
        </p:grpSpPr>
        <p:sp>
          <p:nvSpPr>
            <p:cNvPr id="4" name="矩形 3"/>
            <p:cNvSpPr/>
            <p:nvPr/>
          </p:nvSpPr>
          <p:spPr bwMode="auto">
            <a:xfrm>
              <a:off x="863848" y="3933056"/>
              <a:ext cx="3240360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9872" y="4119463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/>
                <a:t>从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I/O buffer</a:t>
              </a:r>
              <a:r>
                <a:rPr lang="zh-CN" altLang="en-US" sz="2400" dirty="0" smtClean="0"/>
                <a:t>取数据</a:t>
              </a:r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56136" y="3212976"/>
            <a:ext cx="3816424" cy="864096"/>
            <a:chOff x="4104208" y="3933056"/>
            <a:chExt cx="3816424" cy="864096"/>
          </a:xfrm>
        </p:grpSpPr>
        <p:sp>
          <p:nvSpPr>
            <p:cNvPr id="7" name="矩形 6"/>
            <p:cNvSpPr/>
            <p:nvPr/>
          </p:nvSpPr>
          <p:spPr bwMode="auto">
            <a:xfrm>
              <a:off x="4104208" y="3933056"/>
              <a:ext cx="3816424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4288" y="411946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/>
                <a:t>处理数据</a:t>
              </a:r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84128" y="4077072"/>
            <a:ext cx="4032448" cy="864096"/>
            <a:chOff x="4032200" y="4797152"/>
            <a:chExt cx="4032448" cy="864096"/>
          </a:xfrm>
        </p:grpSpPr>
        <p:sp>
          <p:nvSpPr>
            <p:cNvPr id="5" name="矩形 4"/>
            <p:cNvSpPr/>
            <p:nvPr/>
          </p:nvSpPr>
          <p:spPr bwMode="auto">
            <a:xfrm>
              <a:off x="4104208" y="4797152"/>
              <a:ext cx="3816424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2200" y="4983559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/>
                <a:t>从外设取数据</a:t>
              </a:r>
              <a:r>
                <a:rPr lang="en-US" altLang="zh-CN" sz="2400" dirty="0" smtClean="0"/>
                <a:t>B</a:t>
              </a:r>
              <a:r>
                <a:rPr lang="zh-CN" altLang="en-US" sz="2400" dirty="0" smtClean="0"/>
                <a:t>到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I/O </a:t>
              </a:r>
              <a:r>
                <a:rPr lang="en-US" altLang="zh-CN" sz="2400" dirty="0">
                  <a:solidFill>
                    <a:srgbClr val="FF0000"/>
                  </a:solidFill>
                </a:rPr>
                <a:t>buffer</a:t>
              </a:r>
              <a:endParaRPr lang="zh-CN" altLang="en-US" sz="2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72560" y="3212976"/>
            <a:ext cx="2592288" cy="864096"/>
            <a:chOff x="7272560" y="3933056"/>
            <a:chExt cx="2592288" cy="864096"/>
          </a:xfrm>
        </p:grpSpPr>
        <p:sp>
          <p:nvSpPr>
            <p:cNvPr id="14" name="矩形 13"/>
            <p:cNvSpPr/>
            <p:nvPr/>
          </p:nvSpPr>
          <p:spPr bwMode="auto">
            <a:xfrm>
              <a:off x="7272560" y="3933056"/>
              <a:ext cx="2592288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61671" y="4119463"/>
              <a:ext cx="1815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/>
                <a:t>处理数据</a:t>
              </a:r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76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延后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延后写</a:t>
            </a:r>
            <a:r>
              <a:rPr lang="zh-CN" altLang="en-US" sz="2400" b="0" dirty="0" smtClean="0"/>
              <a:t>是指当用户输出数据操作时，仅把数据写入到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I/O</a:t>
            </a:r>
            <a:r>
              <a:rPr lang="zh-CN" altLang="en-US" sz="2400" b="0" dirty="0">
                <a:solidFill>
                  <a:srgbClr val="FF0000"/>
                </a:solidFill>
              </a:rPr>
              <a:t>缓冲区</a:t>
            </a:r>
            <a:r>
              <a:rPr lang="zh-CN" altLang="en-US" sz="2400" b="0" dirty="0" smtClean="0"/>
              <a:t>中，直到特定的输出设备</a:t>
            </a:r>
            <a:r>
              <a:rPr lang="zh-CN" altLang="en-US" sz="2400" b="0" dirty="0"/>
              <a:t>空闲</a:t>
            </a:r>
            <a:r>
              <a:rPr lang="zh-CN" altLang="en-US" sz="2400" b="0" dirty="0" smtClean="0"/>
              <a:t>时（</a:t>
            </a:r>
            <a:r>
              <a:rPr lang="zh-CN" altLang="en-US" sz="2400" dirty="0" smtClean="0">
                <a:solidFill>
                  <a:srgbClr val="FF0000"/>
                </a:solidFill>
              </a:rPr>
              <a:t>延后</a:t>
            </a:r>
            <a:r>
              <a:rPr lang="zh-CN" altLang="en-US" sz="2400" b="0" dirty="0" smtClean="0"/>
              <a:t>），才由操作系统把暂存在</a:t>
            </a:r>
            <a:r>
              <a:rPr lang="en-US" altLang="zh-CN" sz="2400" b="0" dirty="0"/>
              <a:t>I/O</a:t>
            </a:r>
            <a:r>
              <a:rPr lang="zh-CN" altLang="en-US" sz="2400" b="0" dirty="0" smtClean="0"/>
              <a:t>缓冲区数据</a:t>
            </a:r>
            <a:r>
              <a:rPr lang="zh-CN" altLang="en-US" sz="2400" b="0" dirty="0"/>
              <a:t>真正</a:t>
            </a:r>
            <a:r>
              <a:rPr lang="zh-CN" altLang="en-US" sz="2400" b="0" dirty="0" smtClean="0"/>
              <a:t>写入到输出设备上。</a:t>
            </a:r>
            <a:endParaRPr lang="en-US" altLang="zh-CN" sz="2400" b="0" dirty="0" smtClean="0"/>
          </a:p>
          <a:p>
            <a:pPr lvl="1"/>
            <a:r>
              <a:rPr lang="zh-CN" altLang="en-US" sz="2400" dirty="0" smtClean="0"/>
              <a:t>结论：</a:t>
            </a:r>
            <a:r>
              <a:rPr lang="zh-CN" altLang="en-US" sz="2400" b="0" dirty="0" smtClean="0"/>
              <a:t>用户处理数据的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同时</a:t>
            </a:r>
            <a:r>
              <a:rPr lang="zh-CN" altLang="en-US" sz="2400" b="0" dirty="0" smtClean="0"/>
              <a:t>可以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输出（有延后）</a:t>
            </a:r>
            <a:r>
              <a:rPr lang="zh-CN" altLang="en-US" sz="2400" b="0" dirty="0" smtClean="0"/>
              <a:t>前一数据。</a:t>
            </a:r>
            <a:endParaRPr lang="zh-CN" altLang="en-US" sz="2400" b="0" dirty="0"/>
          </a:p>
        </p:txBody>
      </p:sp>
      <p:grpSp>
        <p:nvGrpSpPr>
          <p:cNvPr id="4" name="组合 3"/>
          <p:cNvGrpSpPr/>
          <p:nvPr/>
        </p:nvGrpSpPr>
        <p:grpSpPr>
          <a:xfrm>
            <a:off x="215776" y="3284984"/>
            <a:ext cx="3456384" cy="864096"/>
            <a:chOff x="863848" y="3933056"/>
            <a:chExt cx="3456384" cy="864096"/>
          </a:xfrm>
        </p:grpSpPr>
        <p:sp>
          <p:nvSpPr>
            <p:cNvPr id="5" name="矩形 4"/>
            <p:cNvSpPr/>
            <p:nvPr/>
          </p:nvSpPr>
          <p:spPr bwMode="auto">
            <a:xfrm>
              <a:off x="863848" y="3933056"/>
              <a:ext cx="3240360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5856" y="4119463"/>
              <a:ext cx="3384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/>
                <a:t>把</a:t>
              </a:r>
              <a:r>
                <a:rPr lang="zh-CN" altLang="en-US" sz="2400" dirty="0" smtClean="0"/>
                <a:t>数据</a:t>
              </a:r>
              <a:r>
                <a:rPr lang="en-US" altLang="zh-CN" sz="2400" dirty="0" smtClean="0"/>
                <a:t>A</a:t>
              </a:r>
              <a:r>
                <a:rPr lang="zh-CN" altLang="en-US" sz="2400" dirty="0" smtClean="0"/>
                <a:t>写到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I/O buffer</a:t>
              </a:r>
              <a:endParaRPr lang="zh-CN" altLang="en-US" sz="24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56136" y="3284984"/>
            <a:ext cx="3816424" cy="864096"/>
            <a:chOff x="4104208" y="3933056"/>
            <a:chExt cx="3816424" cy="864096"/>
          </a:xfrm>
        </p:grpSpPr>
        <p:sp>
          <p:nvSpPr>
            <p:cNvPr id="8" name="矩形 7"/>
            <p:cNvSpPr/>
            <p:nvPr/>
          </p:nvSpPr>
          <p:spPr bwMode="auto">
            <a:xfrm>
              <a:off x="4104208" y="3933056"/>
              <a:ext cx="3816424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4288" y="411946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/>
                <a:t>处理数据</a:t>
              </a:r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27065" y="4149080"/>
            <a:ext cx="4377543" cy="864096"/>
            <a:chOff x="3975137" y="4797152"/>
            <a:chExt cx="4377543" cy="864096"/>
          </a:xfrm>
        </p:grpSpPr>
        <p:sp>
          <p:nvSpPr>
            <p:cNvPr id="11" name="矩形 10"/>
            <p:cNvSpPr/>
            <p:nvPr/>
          </p:nvSpPr>
          <p:spPr bwMode="auto">
            <a:xfrm>
              <a:off x="4104208" y="4797152"/>
              <a:ext cx="3816424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5137" y="4983559"/>
              <a:ext cx="4377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/>
                <a:t>把数据</a:t>
              </a:r>
              <a:r>
                <a:rPr lang="en-US" altLang="zh-CN" sz="2400" dirty="0" smtClean="0"/>
                <a:t>A</a:t>
              </a:r>
              <a:r>
                <a:rPr lang="zh-CN" altLang="en-US" sz="2400" dirty="0" smtClean="0"/>
                <a:t>从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I/O buffer</a:t>
              </a:r>
              <a:r>
                <a:rPr lang="zh-CN" altLang="en-US" sz="2400" dirty="0" smtClean="0"/>
                <a:t>写到外设</a:t>
              </a:r>
              <a:endParaRPr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272560" y="3284984"/>
            <a:ext cx="3024336" cy="904863"/>
            <a:chOff x="7272560" y="3933056"/>
            <a:chExt cx="3024336" cy="904863"/>
          </a:xfrm>
        </p:grpSpPr>
        <p:sp>
          <p:nvSpPr>
            <p:cNvPr id="14" name="矩形 13"/>
            <p:cNvSpPr/>
            <p:nvPr/>
          </p:nvSpPr>
          <p:spPr bwMode="auto">
            <a:xfrm>
              <a:off x="7272560" y="3933056"/>
              <a:ext cx="2592288" cy="86409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04608" y="3933056"/>
              <a:ext cx="2592288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/>
                <a:t>把</a:t>
              </a:r>
              <a:r>
                <a:rPr lang="zh-CN" altLang="en-US" sz="2400" dirty="0" smtClean="0"/>
                <a:t>数据</a:t>
              </a:r>
              <a:r>
                <a:rPr lang="en-US" altLang="zh-CN" sz="2400" dirty="0" smtClean="0"/>
                <a:t>B</a:t>
              </a:r>
              <a:r>
                <a:rPr lang="zh-CN" altLang="en-US" sz="2400" dirty="0" smtClean="0"/>
                <a:t>写</a:t>
              </a:r>
              <a:endParaRPr lang="en-US" altLang="zh-CN" sz="2400" dirty="0" smtClean="0"/>
            </a:p>
            <a:p>
              <a:pPr>
                <a:buNone/>
              </a:pPr>
              <a:r>
                <a:rPr lang="zh-CN" altLang="en-US" sz="2400" dirty="0" smtClean="0"/>
                <a:t>到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I/O </a:t>
              </a:r>
              <a:r>
                <a:rPr lang="en-US" altLang="zh-CN" sz="2400" dirty="0">
                  <a:solidFill>
                    <a:srgbClr val="FF0000"/>
                  </a:solidFill>
                </a:rPr>
                <a:t>buffer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7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常用的缓冲技术</a:t>
            </a:r>
          </a:p>
          <a:p>
            <a:pPr lvl="1" eaLnBrk="1" hangingPunct="1"/>
            <a:r>
              <a:rPr lang="zh-CN" altLang="en-US" smtClean="0"/>
              <a:t>双缓冲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环形缓冲</a:t>
            </a:r>
          </a:p>
          <a:p>
            <a:pPr lvl="1" eaLnBrk="1" hangingPunct="1"/>
            <a:r>
              <a:rPr lang="zh-CN" altLang="en-US" smtClean="0"/>
              <a:t>缓冲池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环形缓冲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若干</a:t>
            </a:r>
            <a:r>
              <a:rPr lang="zh-CN" altLang="en-US" dirty="0" smtClean="0">
                <a:solidFill>
                  <a:schemeClr val="hlink"/>
                </a:solidFill>
              </a:rPr>
              <a:t>缓冲单元</a:t>
            </a:r>
            <a:r>
              <a:rPr lang="zh-CN" altLang="en-US" dirty="0" smtClean="0"/>
              <a:t>首尾链接形成一个</a:t>
            </a:r>
            <a:r>
              <a:rPr lang="zh-CN" altLang="en-US" dirty="0" smtClean="0">
                <a:solidFill>
                  <a:srgbClr val="FF0000"/>
                </a:solidFill>
              </a:rPr>
              <a:t>环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3300"/>
                </a:solidFill>
              </a:rPr>
              <a:t>环形缓冲区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algn="just" eaLnBrk="1" hangingPunct="1"/>
            <a:endParaRPr lang="en-US" altLang="zh-CN" dirty="0" smtClean="0">
              <a:solidFill>
                <a:srgbClr val="FF3300"/>
              </a:solidFill>
            </a:endParaRPr>
          </a:p>
          <a:p>
            <a:pPr algn="just" eaLnBrk="1" hangingPunct="1"/>
            <a:endParaRPr lang="en-US" altLang="zh-CN" dirty="0" smtClean="0">
              <a:solidFill>
                <a:srgbClr val="FF3300"/>
              </a:solidFill>
            </a:endParaRPr>
          </a:p>
          <a:p>
            <a:pPr algn="just" eaLnBrk="1" hangingPunct="1"/>
            <a:endParaRPr lang="en-US" altLang="zh-CN" dirty="0" smtClean="0">
              <a:solidFill>
                <a:srgbClr val="FF3300"/>
              </a:solidFill>
            </a:endParaRPr>
          </a:p>
          <a:p>
            <a:pPr algn="just" eaLnBrk="1" hangingPunct="1"/>
            <a:endParaRPr lang="en-US" altLang="zh-CN" dirty="0" smtClean="0">
              <a:solidFill>
                <a:srgbClr val="FF3300"/>
              </a:solidFill>
            </a:endParaRPr>
          </a:p>
          <a:p>
            <a:pPr lvl="1" algn="just" eaLnBrk="1" hangingPunct="1"/>
            <a:endParaRPr lang="en-US" altLang="zh-CN" dirty="0" smtClean="0"/>
          </a:p>
          <a:p>
            <a:pPr lvl="1" algn="just" eaLnBrk="1" hangingPunct="1"/>
            <a:endParaRPr lang="en-US" altLang="zh-CN" dirty="0" smtClean="0"/>
          </a:p>
          <a:p>
            <a:pPr lvl="1" algn="just" eaLnBrk="1" hangingPunct="1"/>
            <a:r>
              <a:rPr lang="zh-CN" altLang="en-US" dirty="0" smtClean="0"/>
              <a:t>两个线程：输出线程（读），输入线程（写）</a:t>
            </a:r>
          </a:p>
          <a:p>
            <a:pPr lvl="1" algn="just" eaLnBrk="1" hangingPunct="1"/>
            <a:r>
              <a:rPr lang="zh-CN" altLang="en-US" dirty="0" smtClean="0"/>
              <a:t>三个指针：</a:t>
            </a:r>
            <a:r>
              <a:rPr lang="zh-CN" altLang="en-US" sz="2400" dirty="0" smtClean="0"/>
              <a:t>输入指针</a:t>
            </a:r>
            <a:r>
              <a:rPr lang="en-US" altLang="zh-CN" sz="2400" dirty="0" smtClean="0">
                <a:solidFill>
                  <a:srgbClr val="FF3300"/>
                </a:solidFill>
              </a:rPr>
              <a:t>in</a:t>
            </a:r>
            <a:r>
              <a:rPr lang="zh-CN" altLang="en-US" sz="2400" dirty="0" smtClean="0">
                <a:solidFill>
                  <a:srgbClr val="FF3300"/>
                </a:solidFill>
              </a:rPr>
              <a:t>，</a:t>
            </a:r>
            <a:r>
              <a:rPr lang="zh-CN" altLang="en-US" sz="2400" dirty="0" smtClean="0"/>
              <a:t>输出指针</a:t>
            </a:r>
            <a:r>
              <a:rPr lang="en-US" altLang="zh-CN" sz="2400" dirty="0" smtClean="0">
                <a:solidFill>
                  <a:srgbClr val="FF3300"/>
                </a:solidFill>
              </a:rPr>
              <a:t>out</a:t>
            </a:r>
            <a:r>
              <a:rPr lang="zh-CN" altLang="en-US" sz="2400" dirty="0" smtClean="0">
                <a:solidFill>
                  <a:srgbClr val="FF3300"/>
                </a:solidFill>
              </a:rPr>
              <a:t>，</a:t>
            </a:r>
            <a:r>
              <a:rPr lang="zh-CN" altLang="en-US" sz="2400" dirty="0" smtClean="0"/>
              <a:t>开始指针：</a:t>
            </a:r>
            <a:r>
              <a:rPr lang="en-US" altLang="zh-CN" sz="2400" dirty="0" smtClean="0">
                <a:solidFill>
                  <a:srgbClr val="FF3300"/>
                </a:solidFill>
              </a:rPr>
              <a:t>start</a:t>
            </a:r>
          </a:p>
          <a:p>
            <a:pPr lvl="1" algn="just" eaLnBrk="1" hangingPunct="1"/>
            <a:r>
              <a:rPr lang="zh-CN" altLang="en-US" dirty="0" smtClean="0"/>
              <a:t>系统初始：</a:t>
            </a:r>
            <a:r>
              <a:rPr lang="en-US" altLang="zh-CN" dirty="0" smtClean="0"/>
              <a:t>start = in = out</a:t>
            </a:r>
            <a:endParaRPr lang="zh-CN" altLang="en-US" dirty="0" smtClean="0"/>
          </a:p>
          <a:p>
            <a:pPr algn="just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25" y="1714488"/>
            <a:ext cx="8135938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504825" y="1518104"/>
            <a:ext cx="7893073" cy="9286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solidFill>
                  <a:srgbClr val="3333CC"/>
                </a:solidFill>
              </a:rPr>
              <a:t>输入时，要判断</a:t>
            </a:r>
            <a:r>
              <a:rPr lang="en-US" altLang="zh-CN" smtClean="0">
                <a:solidFill>
                  <a:srgbClr val="3333CC"/>
                </a:solidFill>
              </a:rPr>
              <a:t>(</a:t>
            </a:r>
            <a:r>
              <a:rPr lang="en-US" altLang="zh-CN" smtClean="0">
                <a:solidFill>
                  <a:srgbClr val="FF3300"/>
                </a:solidFill>
              </a:rPr>
              <a:t>in = = out</a:t>
            </a:r>
            <a:r>
              <a:rPr lang="en-US" altLang="zh-CN" smtClean="0">
                <a:solidFill>
                  <a:srgbClr val="3333CC"/>
                </a:solidFill>
              </a:rPr>
              <a:t>)</a:t>
            </a:r>
            <a:r>
              <a:rPr lang="zh-CN" altLang="en-US" smtClean="0">
                <a:solidFill>
                  <a:srgbClr val="3333CC"/>
                </a:solidFill>
              </a:rPr>
              <a:t>相等</a:t>
            </a:r>
          </a:p>
          <a:p>
            <a:pPr lvl="1" algn="just" eaLnBrk="1" hangingPunct="1"/>
            <a:r>
              <a:rPr lang="zh-CN" altLang="en-US" smtClean="0">
                <a:solidFill>
                  <a:srgbClr val="3333CC"/>
                </a:solidFill>
              </a:rPr>
              <a:t>若相等，则要等待（意味系统没有空缓冲区了）。</a:t>
            </a:r>
          </a:p>
          <a:p>
            <a:pPr lvl="1" algn="just" eaLnBrk="1" hangingPunct="1"/>
            <a:r>
              <a:rPr lang="zh-CN" altLang="en-US" smtClean="0">
                <a:solidFill>
                  <a:srgbClr val="3333CC"/>
                </a:solidFill>
              </a:rPr>
              <a:t>否则，将信息送入</a:t>
            </a:r>
            <a:r>
              <a:rPr lang="en-US" altLang="zh-CN" smtClean="0">
                <a:solidFill>
                  <a:srgbClr val="3333CC"/>
                </a:solidFill>
              </a:rPr>
              <a:t>in</a:t>
            </a:r>
            <a:r>
              <a:rPr lang="zh-CN" altLang="en-US" smtClean="0">
                <a:solidFill>
                  <a:srgbClr val="3333CC"/>
                </a:solidFill>
              </a:rPr>
              <a:t>指向的缓冲区，然后用缓冲区的</a:t>
            </a:r>
            <a:r>
              <a:rPr lang="en-US" altLang="zh-CN" smtClean="0">
                <a:solidFill>
                  <a:srgbClr val="3333CC"/>
                </a:solidFill>
              </a:rPr>
              <a:t>next</a:t>
            </a:r>
            <a:r>
              <a:rPr lang="zh-CN" altLang="en-US" smtClean="0">
                <a:solidFill>
                  <a:srgbClr val="3333CC"/>
                </a:solidFill>
              </a:rPr>
              <a:t> 来更新</a:t>
            </a:r>
            <a:r>
              <a:rPr lang="en-US" altLang="zh-CN" smtClean="0">
                <a:solidFill>
                  <a:srgbClr val="FF3300"/>
                </a:solidFill>
              </a:rPr>
              <a:t>in</a:t>
            </a:r>
            <a:r>
              <a:rPr lang="zh-CN" altLang="en-US" smtClean="0">
                <a:solidFill>
                  <a:srgbClr val="3333CC"/>
                </a:solidFill>
              </a:rPr>
              <a:t>（即将</a:t>
            </a:r>
            <a:r>
              <a:rPr lang="en-US" altLang="zh-CN" smtClean="0">
                <a:solidFill>
                  <a:srgbClr val="3333CC"/>
                </a:solidFill>
              </a:rPr>
              <a:t>in</a:t>
            </a:r>
            <a:r>
              <a:rPr lang="zh-CN" altLang="en-US" smtClean="0">
                <a:solidFill>
                  <a:srgbClr val="3333CC"/>
                </a:solidFill>
              </a:rPr>
              <a:t>移到下一个缓冲区上）。</a:t>
            </a:r>
            <a:r>
              <a:rPr lang="zh-CN" altLang="en-US" smtClean="0"/>
              <a:t>    </a:t>
            </a:r>
          </a:p>
          <a:p>
            <a:pPr algn="just" eaLnBrk="1" hangingPunct="1"/>
            <a:r>
              <a:rPr lang="zh-CN" altLang="en-US" smtClean="0"/>
              <a:t>输出</a:t>
            </a:r>
            <a:r>
              <a:rPr lang="zh-CN" altLang="en-US" smtClean="0">
                <a:solidFill>
                  <a:srgbClr val="3333CC"/>
                </a:solidFill>
              </a:rPr>
              <a:t>，要判断</a:t>
            </a:r>
            <a:r>
              <a:rPr lang="en-US" altLang="zh-CN" smtClean="0">
                <a:solidFill>
                  <a:srgbClr val="3333CC"/>
                </a:solidFill>
              </a:rPr>
              <a:t>(</a:t>
            </a:r>
            <a:r>
              <a:rPr lang="en-US" altLang="zh-CN" smtClean="0">
                <a:solidFill>
                  <a:srgbClr val="FF3300"/>
                </a:solidFill>
              </a:rPr>
              <a:t>out</a:t>
            </a:r>
            <a:r>
              <a:rPr lang="en-US" altLang="zh-CN" smtClean="0">
                <a:solidFill>
                  <a:srgbClr val="3333CC"/>
                </a:solidFill>
              </a:rPr>
              <a:t> </a:t>
            </a:r>
            <a:r>
              <a:rPr lang="en-US" altLang="zh-CN" smtClean="0">
                <a:solidFill>
                  <a:srgbClr val="FF3300"/>
                </a:solidFill>
              </a:rPr>
              <a:t>= =</a:t>
            </a:r>
            <a:r>
              <a:rPr lang="en-US" altLang="zh-CN" smtClean="0">
                <a:solidFill>
                  <a:srgbClr val="3333CC"/>
                </a:solidFill>
              </a:rPr>
              <a:t> </a:t>
            </a:r>
            <a:r>
              <a:rPr lang="en-US" altLang="zh-CN" smtClean="0">
                <a:solidFill>
                  <a:srgbClr val="FF3300"/>
                </a:solidFill>
              </a:rPr>
              <a:t>in</a:t>
            </a:r>
            <a:r>
              <a:rPr lang="en-US" altLang="zh-CN" smtClean="0">
                <a:solidFill>
                  <a:srgbClr val="3333CC"/>
                </a:solidFill>
              </a:rPr>
              <a:t>)</a:t>
            </a:r>
            <a:r>
              <a:rPr lang="zh-CN" altLang="en-US" smtClean="0">
                <a:solidFill>
                  <a:srgbClr val="3333CC"/>
                </a:solidFill>
              </a:rPr>
              <a:t>相等</a:t>
            </a:r>
          </a:p>
          <a:p>
            <a:pPr lvl="1" algn="just" eaLnBrk="1" hangingPunct="1"/>
            <a:r>
              <a:rPr lang="zh-CN" altLang="en-US" smtClean="0"/>
              <a:t>若相等，则要等待（意味系统中没有数据可取）。</a:t>
            </a:r>
          </a:p>
          <a:p>
            <a:pPr lvl="1" algn="just" eaLnBrk="1" hangingPunct="1"/>
            <a:r>
              <a:rPr lang="zh-CN" altLang="en-US" smtClean="0"/>
              <a:t>否则，取出缓冲区中的信息，然后用缓冲区的</a:t>
            </a:r>
            <a:r>
              <a:rPr lang="en-US" altLang="zh-CN" smtClean="0"/>
              <a:t>next</a:t>
            </a:r>
            <a:r>
              <a:rPr lang="zh-CN" altLang="en-US" smtClean="0"/>
              <a:t> 来更新</a:t>
            </a:r>
            <a:r>
              <a:rPr lang="en-US" altLang="zh-CN" smtClean="0"/>
              <a:t>out</a:t>
            </a:r>
            <a:r>
              <a:rPr lang="zh-CN" altLang="en-US" smtClean="0"/>
              <a:t>（即将</a:t>
            </a:r>
            <a:r>
              <a:rPr lang="en-US" altLang="zh-CN" smtClean="0"/>
              <a:t>out</a:t>
            </a:r>
            <a:r>
              <a:rPr lang="zh-CN" altLang="en-US" smtClean="0"/>
              <a:t>移到下一个缓冲区上）。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23665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66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23558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59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0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1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2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3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4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5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6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7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8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69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0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1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2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3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4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5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6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7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8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79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0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1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2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3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4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5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6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7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8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89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0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1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2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3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4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5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6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7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8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599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0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1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2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3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4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5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6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7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8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09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0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1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2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3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4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5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6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7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8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19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0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1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2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3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4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5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6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7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8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29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0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1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2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3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4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5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6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7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8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39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0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1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2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3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4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5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6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7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8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49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0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1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2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3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4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5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6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7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8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59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60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61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62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63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3664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23557" name="Rectangle 115"/>
          <p:cNvSpPr>
            <a:spLocks noChangeArrowheads="1"/>
          </p:cNvSpPr>
          <p:nvPr/>
        </p:nvSpPr>
        <p:spPr bwMode="gray">
          <a:xfrm>
            <a:off x="3600450" y="2852738"/>
            <a:ext cx="43926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宋体" pitchFamily="2" charset="-122"/>
              </a:rPr>
              <a:t>3.</a:t>
            </a: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设备分配和</a:t>
            </a:r>
            <a:r>
              <a:rPr kumimoji="1" lang="en-US" altLang="zh-CN" sz="3600" b="1">
                <a:solidFill>
                  <a:srgbClr val="000000"/>
                </a:solidFill>
                <a:latin typeface="宋体" pitchFamily="2" charset="-122"/>
              </a:rPr>
              <a:t>SPOOL</a:t>
            </a:r>
            <a:endParaRPr lang="en-US" altLang="zh-CN" sz="3600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设备分配方法</a:t>
            </a:r>
          </a:p>
          <a:p>
            <a:pPr lvl="1" eaLnBrk="1" hangingPunct="1"/>
            <a:r>
              <a:rPr lang="zh-CN" altLang="en-US" dirty="0" smtClean="0"/>
              <a:t>独占设备的分配</a:t>
            </a:r>
          </a:p>
          <a:p>
            <a:pPr lvl="1" eaLnBrk="1" hangingPunct="1"/>
            <a:r>
              <a:rPr lang="zh-CN" altLang="en-US" dirty="0"/>
              <a:t>共享设备的分配</a:t>
            </a:r>
          </a:p>
          <a:p>
            <a:pPr lvl="1" eaLnBrk="1" hangingPunct="1"/>
            <a:r>
              <a:rPr lang="zh-CN" altLang="en-US" dirty="0" smtClean="0"/>
              <a:t>虚拟分配</a:t>
            </a:r>
          </a:p>
        </p:txBody>
      </p:sp>
    </p:spTree>
    <p:extLst>
      <p:ext uri="{BB962C8B-B14F-4D97-AF65-F5344CB8AC3E}">
        <p14:creationId xmlns:p14="http://schemas.microsoft.com/office/powerpoint/2010/main" val="4187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独占</a:t>
            </a:r>
            <a:r>
              <a:rPr lang="zh-CN" altLang="en-US" dirty="0" smtClean="0"/>
              <a:t>型设备 </a:t>
            </a:r>
            <a:r>
              <a:rPr lang="en-US" altLang="zh-CN" dirty="0" smtClean="0"/>
              <a:t>VS </a:t>
            </a:r>
            <a:r>
              <a:rPr lang="zh-CN" altLang="en-US" dirty="0"/>
              <a:t>共享型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独占</a:t>
            </a:r>
            <a:r>
              <a:rPr lang="zh-CN" altLang="en-US" sz="2400" dirty="0"/>
              <a:t>型设备包括所有的字符型</a:t>
            </a:r>
            <a:r>
              <a:rPr lang="zh-CN" altLang="en-US" sz="2400" dirty="0" smtClean="0"/>
              <a:t>设备。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任意</a:t>
            </a:r>
            <a:r>
              <a:rPr lang="zh-CN" altLang="en-US" sz="2400" dirty="0"/>
              <a:t>时间段内最多只能被一个进程占用。</a:t>
            </a:r>
          </a:p>
          <a:p>
            <a:pPr lvl="1"/>
            <a:r>
              <a:rPr lang="zh-CN" altLang="en-US" sz="2400" dirty="0" smtClean="0"/>
              <a:t>使用</a:t>
            </a:r>
            <a:r>
              <a:rPr lang="zh-CN" altLang="en-US" sz="2400" dirty="0"/>
              <a:t>时，进程首先向系统申请，可能进入阻塞状态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当</a:t>
            </a:r>
            <a:r>
              <a:rPr lang="zh-CN" altLang="en-US" sz="2400" dirty="0"/>
              <a:t>设备可用时，唤醒一个等待进程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使用</a:t>
            </a:r>
            <a:r>
              <a:rPr lang="zh-CN" altLang="en-US" sz="2400" dirty="0"/>
              <a:t>完毕以后，进程必须释放设备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05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74865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6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74758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59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1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2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3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4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5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6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7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8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9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0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1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2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3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4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5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6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7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8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9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0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1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2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3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4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5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6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7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8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9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0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1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2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3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4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5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6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7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8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9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0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1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2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3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4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5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6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7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8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9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0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1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2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3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4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5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6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7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8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9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0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1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2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3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4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5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6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7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8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9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0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1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2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3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4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5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6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7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8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9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0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1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2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3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4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5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6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7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8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9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0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1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2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3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4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5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6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7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8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9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0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1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2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3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4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74757" name="Rectangle 115"/>
          <p:cNvSpPr>
            <a:spLocks noChangeArrowheads="1"/>
          </p:cNvSpPr>
          <p:nvPr/>
        </p:nvSpPr>
        <p:spPr bwMode="gray">
          <a:xfrm>
            <a:off x="3312120" y="2850248"/>
            <a:ext cx="4968254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8.1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itchFamily="2" charset="-122"/>
              </a:rPr>
              <a:t>设备管理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itchFamily="2" charset="-122"/>
              </a:rPr>
              <a:t>概念</a:t>
            </a:r>
            <a:endParaRPr lang="zh-CN" altLang="en-US" sz="3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40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独占</a:t>
            </a:r>
            <a:r>
              <a:rPr lang="zh-CN" altLang="en-US" dirty="0" smtClean="0"/>
              <a:t>型设备 </a:t>
            </a:r>
            <a:r>
              <a:rPr lang="en-US" altLang="zh-CN" dirty="0" smtClean="0"/>
              <a:t>VS </a:t>
            </a:r>
            <a:r>
              <a:rPr lang="zh-CN" altLang="en-US" dirty="0"/>
              <a:t>共享型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共享型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包括所有</a:t>
            </a:r>
            <a:r>
              <a:rPr lang="zh-CN" altLang="en-US" sz="2400" dirty="0"/>
              <a:t>块型设备。</a:t>
            </a:r>
          </a:p>
          <a:p>
            <a:pPr lvl="1"/>
            <a:r>
              <a:rPr lang="en-US" altLang="zh-CN" sz="2400" dirty="0" smtClean="0"/>
              <a:t>I/O</a:t>
            </a:r>
            <a:r>
              <a:rPr lang="zh-CN" altLang="en-US" sz="2400" dirty="0"/>
              <a:t>传输单位：块</a:t>
            </a:r>
          </a:p>
          <a:p>
            <a:pPr lvl="1"/>
            <a:r>
              <a:rPr lang="zh-CN" altLang="en-US" sz="2400" dirty="0" smtClean="0"/>
              <a:t>宏观</a:t>
            </a:r>
            <a:r>
              <a:rPr lang="zh-CN" altLang="en-US" sz="2400" dirty="0"/>
              <a:t>上，一个共享型设备可以被多个进程同时占用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微观</a:t>
            </a:r>
            <a:r>
              <a:rPr lang="zh-CN" altLang="en-US" sz="2400" dirty="0"/>
              <a:t>上，多个进程交替使用同一设备。</a:t>
            </a:r>
          </a:p>
          <a:p>
            <a:pPr lvl="1"/>
            <a:r>
              <a:rPr lang="zh-CN" altLang="en-US" sz="2400" dirty="0" smtClean="0"/>
              <a:t>进程</a:t>
            </a:r>
            <a:r>
              <a:rPr lang="zh-CN" altLang="en-US" sz="2400" dirty="0"/>
              <a:t>使用这类设备时，无须申请或释放设备，也不存在某个进程占用设备的问题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独占型设备的分配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r>
              <a:rPr lang="zh-CN" altLang="en-US" dirty="0"/>
              <a:t>使用独占设备的过程：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释放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进程</a:t>
            </a:r>
            <a:r>
              <a:rPr lang="zh-CN" altLang="en-US" dirty="0"/>
              <a:t>申请设备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系统</a:t>
            </a:r>
            <a:r>
              <a:rPr lang="zh-CN" altLang="en-US" dirty="0"/>
              <a:t>分配设备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进程</a:t>
            </a:r>
            <a:r>
              <a:rPr lang="zh-CN" altLang="en-US" dirty="0"/>
              <a:t>发送使用命令</a:t>
            </a: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系统</a:t>
            </a:r>
            <a:r>
              <a:rPr lang="zh-CN" altLang="en-US" dirty="0"/>
              <a:t>将转到设备驱动模块完成</a:t>
            </a:r>
            <a:r>
              <a:rPr lang="zh-CN" altLang="en-US" dirty="0">
                <a:solidFill>
                  <a:srgbClr val="FF0000"/>
                </a:solidFill>
              </a:rPr>
              <a:t>一次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传输</a:t>
            </a:r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进程</a:t>
            </a:r>
            <a:r>
              <a:rPr lang="zh-CN" altLang="en-US" dirty="0"/>
              <a:t>释放设备</a:t>
            </a:r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系统</a:t>
            </a:r>
            <a:r>
              <a:rPr lang="zh-CN" altLang="en-US" dirty="0"/>
              <a:t>回收设备</a:t>
            </a:r>
          </a:p>
          <a:p>
            <a:r>
              <a:rPr lang="zh-CN" altLang="en-US" dirty="0" smtClean="0"/>
              <a:t>从进程申请</a:t>
            </a:r>
            <a:r>
              <a:rPr lang="zh-CN" altLang="en-US" dirty="0"/>
              <a:t>成功，</a:t>
            </a:r>
            <a:r>
              <a:rPr lang="zh-CN" altLang="en-US" dirty="0" smtClean="0"/>
              <a:t>直到释放用完之前，独占</a:t>
            </a:r>
            <a:r>
              <a:rPr lang="zh-CN" altLang="en-US" dirty="0"/>
              <a:t>设备。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0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共享</a:t>
            </a:r>
            <a:r>
              <a:rPr lang="zh-CN" altLang="en-US" dirty="0" smtClean="0"/>
              <a:t>型</a:t>
            </a:r>
            <a:r>
              <a:rPr lang="zh-CN" altLang="en-US" dirty="0"/>
              <a:t>设备的分配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进程使用共享型设备不需要申请，当然也就不存在占用或释放设备的问题。</a:t>
            </a:r>
          </a:p>
          <a:p>
            <a:r>
              <a:rPr lang="zh-CN" altLang="en-US" b="0" dirty="0"/>
              <a:t>但是，</a:t>
            </a:r>
            <a:r>
              <a:rPr lang="en-US" altLang="zh-CN" b="0" dirty="0"/>
              <a:t>I/O</a:t>
            </a:r>
            <a:r>
              <a:rPr lang="zh-CN" altLang="en-US" b="0" dirty="0"/>
              <a:t>期间只能有一个进程使用设备。因此，进程使用共享型设备之前，有一个隐含的申请命令；使用完毕以后，有一个隐含的释放命令，以实现一次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传输</a:t>
            </a:r>
            <a:r>
              <a:rPr lang="zh-CN" altLang="en-US" b="0" dirty="0"/>
              <a:t>期间的排它性，保证操作的正常进行。</a:t>
            </a:r>
          </a:p>
          <a:p>
            <a:r>
              <a:rPr lang="zh-CN" altLang="en-US" b="0" dirty="0"/>
              <a:t>使用共享型设备的过程中，进程完全有可能进入阻塞等待状态。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虚拟分配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虚拟技术</a:t>
            </a:r>
          </a:p>
          <a:p>
            <a:pPr lvl="1" eaLnBrk="1" hangingPunct="1"/>
            <a:r>
              <a:rPr lang="zh-CN" altLang="en-US" sz="2400" dirty="0" smtClean="0"/>
              <a:t>在一类物理设备上</a:t>
            </a:r>
            <a:r>
              <a:rPr lang="zh-CN" altLang="en-US" sz="2400" dirty="0" smtClean="0">
                <a:solidFill>
                  <a:srgbClr val="FF0000"/>
                </a:solidFill>
              </a:rPr>
              <a:t>模拟</a:t>
            </a:r>
            <a:r>
              <a:rPr lang="zh-CN" altLang="en-US" sz="2400" dirty="0" smtClean="0"/>
              <a:t>另一类物理设备的技术</a:t>
            </a:r>
          </a:p>
          <a:p>
            <a:pPr lvl="2" eaLnBrk="1" hangingPunct="1"/>
            <a:r>
              <a:rPr lang="zh-CN" altLang="en-US" sz="2400" dirty="0" smtClean="0"/>
              <a:t>通常借助</a:t>
            </a:r>
            <a:r>
              <a:rPr lang="zh-CN" altLang="en-US" sz="2400" dirty="0" smtClean="0">
                <a:solidFill>
                  <a:srgbClr val="FF3300"/>
                </a:solidFill>
              </a:rPr>
              <a:t>辅存</a:t>
            </a:r>
            <a:r>
              <a:rPr lang="zh-CN" altLang="en-US" sz="2400" dirty="0"/>
              <a:t>的一部分区域模拟</a:t>
            </a:r>
            <a:r>
              <a:rPr lang="zh-CN" altLang="en-US" sz="2400" dirty="0" smtClean="0">
                <a:solidFill>
                  <a:srgbClr val="FF3300"/>
                </a:solidFill>
              </a:rPr>
              <a:t>独占设备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zh-CN" altLang="en-US" sz="2400" dirty="0"/>
              <a:t>将独占设备转化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rgbClr val="FF3300"/>
                </a:solidFill>
              </a:rPr>
              <a:t>共享设备</a:t>
            </a:r>
            <a:r>
              <a:rPr lang="zh-CN" altLang="en-US" sz="2400" dirty="0" smtClean="0"/>
              <a:t>。 </a:t>
            </a:r>
          </a:p>
          <a:p>
            <a:pPr eaLnBrk="1" hangingPunct="1"/>
            <a:r>
              <a:rPr lang="zh-CN" altLang="en-US" sz="2400" dirty="0" smtClean="0"/>
              <a:t>虚拟设备</a:t>
            </a:r>
          </a:p>
          <a:p>
            <a:pPr lvl="1" eaLnBrk="1" hangingPunct="1"/>
            <a:r>
              <a:rPr lang="zh-CN" altLang="en-US" sz="2400" dirty="0" smtClean="0"/>
              <a:t>用来</a:t>
            </a:r>
            <a:r>
              <a:rPr lang="zh-CN" altLang="en-US" sz="2400" dirty="0"/>
              <a:t>模拟</a:t>
            </a:r>
            <a:r>
              <a:rPr lang="zh-CN" altLang="en-US" sz="2400" dirty="0" smtClean="0"/>
              <a:t>独占设备的</a:t>
            </a:r>
            <a:r>
              <a:rPr lang="zh-CN" altLang="en-US" sz="2400" dirty="0" smtClean="0">
                <a:solidFill>
                  <a:srgbClr val="FF3300"/>
                </a:solidFill>
              </a:rPr>
              <a:t>部分辅存</a:t>
            </a:r>
            <a:r>
              <a:rPr lang="zh-CN" altLang="en-US" sz="2400" dirty="0" smtClean="0"/>
              <a:t>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虚拟设备</a:t>
            </a:r>
            <a:r>
              <a:rPr lang="zh-CN" altLang="en-US" sz="2400" dirty="0" smtClean="0"/>
              <a:t>，虚拟独占设备。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输入井：模拟输入设备的</a:t>
            </a:r>
            <a:r>
              <a:rPr lang="zh-CN" altLang="en-US" sz="2400" dirty="0"/>
              <a:t>辅存</a:t>
            </a:r>
            <a:r>
              <a:rPr lang="zh-CN" altLang="en-US" sz="2400" dirty="0" smtClean="0"/>
              <a:t>区域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/>
              <a:t>输出井：</a:t>
            </a:r>
            <a:r>
              <a:rPr lang="zh-CN" altLang="en-US" sz="2400" dirty="0" smtClean="0"/>
              <a:t>模拟输出设备</a:t>
            </a:r>
            <a:r>
              <a:rPr lang="zh-CN" altLang="en-US" sz="2400" dirty="0"/>
              <a:t>的辅存区域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69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虚拟分配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虚拟分配</a:t>
            </a:r>
          </a:p>
          <a:p>
            <a:pPr lvl="1" eaLnBrk="1" hangingPunct="1"/>
            <a:r>
              <a:rPr lang="zh-CN" altLang="en-US" sz="2400" dirty="0" smtClean="0"/>
              <a:t>当进程需要与独占设备交换信息时，就采用虚拟技术将与该独占设备所对应的虚拟设备（部分辅存）分配给它。</a:t>
            </a:r>
          </a:p>
          <a:p>
            <a:pPr lvl="1" eaLnBrk="1" hangingPunct="1"/>
            <a:r>
              <a:rPr lang="en-US" altLang="zh-CN" sz="2400" dirty="0" err="1" smtClean="0">
                <a:solidFill>
                  <a:srgbClr val="FF3300"/>
                </a:solidFill>
              </a:rPr>
              <a:t>SPOOLing</a:t>
            </a:r>
            <a:r>
              <a:rPr lang="zh-CN" altLang="en-US" sz="2400" dirty="0" smtClean="0"/>
              <a:t>系统是虚拟技术和虚拟分配的实现</a:t>
            </a:r>
          </a:p>
          <a:p>
            <a:pPr lvl="2" eaLnBrk="1" hangingPunct="1"/>
            <a:r>
              <a:rPr lang="en-US" altLang="zh-CN" sz="2400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400" dirty="0" err="1" smtClean="0"/>
              <a:t>imultaneaus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400" dirty="0" err="1" smtClean="0"/>
              <a:t>eriphernal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</a:t>
            </a:r>
            <a:r>
              <a:rPr lang="en-US" altLang="zh-CN" sz="2400" dirty="0" smtClean="0"/>
              <a:t>perations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O</a:t>
            </a:r>
            <a:r>
              <a:rPr lang="en-US" altLang="zh-CN" sz="2400" dirty="0" err="1" smtClean="0"/>
              <a:t>n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</a:t>
            </a:r>
            <a:r>
              <a:rPr lang="en-US" altLang="zh-CN" sz="2400" dirty="0" err="1" smtClean="0"/>
              <a:t>ine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外部设备同时联机操作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假脱机输入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输出操作</a:t>
            </a:r>
            <a:r>
              <a:rPr lang="en-US" altLang="zh-CN" sz="2400" dirty="0" smtClean="0"/>
              <a:t>】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61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5254625" cy="5191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SPOOLing</a:t>
            </a:r>
            <a:r>
              <a:rPr lang="zh-CN" altLang="en-US" sz="2800" smtClean="0"/>
              <a:t>的例子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9" y="1400175"/>
            <a:ext cx="77819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99392"/>
            <a:ext cx="9647238" cy="641350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>
                <a:solidFill>
                  <a:srgbClr val="FF3300"/>
                </a:solidFill>
              </a:rPr>
              <a:t>SPOOLing</a:t>
            </a:r>
            <a:endParaRPr lang="zh-CN" altLang="en-US" sz="3600" dirty="0" smtClean="0">
              <a:solidFill>
                <a:srgbClr val="FF33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AutoShape 5"/>
          <p:cNvSpPr>
            <a:spLocks noChangeAspect="1" noChangeArrowheads="1"/>
          </p:cNvSpPr>
          <p:nvPr/>
        </p:nvSpPr>
        <p:spPr bwMode="auto">
          <a:xfrm>
            <a:off x="1006475" y="1989138"/>
            <a:ext cx="734536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77" name="Group 6"/>
          <p:cNvGrpSpPr>
            <a:grpSpLocks/>
          </p:cNvGrpSpPr>
          <p:nvPr/>
        </p:nvGrpSpPr>
        <p:grpSpPr bwMode="auto">
          <a:xfrm>
            <a:off x="719138" y="2614613"/>
            <a:ext cx="6269037" cy="3406775"/>
            <a:chOff x="807" y="1420"/>
            <a:chExt cx="3949" cy="2146"/>
          </a:xfrm>
        </p:grpSpPr>
        <p:sp>
          <p:nvSpPr>
            <p:cNvPr id="28687" name="Text Box 7"/>
            <p:cNvSpPr txBox="1">
              <a:spLocks noChangeArrowheads="1"/>
            </p:cNvSpPr>
            <p:nvPr/>
          </p:nvSpPr>
          <p:spPr bwMode="auto">
            <a:xfrm>
              <a:off x="807" y="2541"/>
              <a:ext cx="650" cy="3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输出设备</a:t>
              </a:r>
            </a:p>
          </p:txBody>
        </p:sp>
        <p:sp>
          <p:nvSpPr>
            <p:cNvPr id="28688" name="Oval 8"/>
            <p:cNvSpPr>
              <a:spLocks noChangeArrowheads="1"/>
            </p:cNvSpPr>
            <p:nvPr/>
          </p:nvSpPr>
          <p:spPr bwMode="auto">
            <a:xfrm>
              <a:off x="3332" y="1646"/>
              <a:ext cx="1424" cy="15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Text Box 9"/>
            <p:cNvSpPr txBox="1">
              <a:spLocks noChangeArrowheads="1"/>
            </p:cNvSpPr>
            <p:nvPr/>
          </p:nvSpPr>
          <p:spPr bwMode="auto">
            <a:xfrm>
              <a:off x="815" y="2037"/>
              <a:ext cx="650" cy="3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输入设备</a:t>
              </a:r>
            </a:p>
          </p:txBody>
        </p:sp>
        <p:sp>
          <p:nvSpPr>
            <p:cNvPr id="28690" name="AutoShape 10"/>
            <p:cNvSpPr>
              <a:spLocks noChangeArrowheads="1"/>
            </p:cNvSpPr>
            <p:nvPr/>
          </p:nvSpPr>
          <p:spPr bwMode="auto">
            <a:xfrm>
              <a:off x="824" y="1994"/>
              <a:ext cx="593" cy="382"/>
            </a:xfrm>
            <a:prstGeom prst="flowChartPunchedCar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AutoShape 11"/>
            <p:cNvSpPr>
              <a:spLocks noChangeArrowheads="1"/>
            </p:cNvSpPr>
            <p:nvPr/>
          </p:nvSpPr>
          <p:spPr bwMode="auto">
            <a:xfrm>
              <a:off x="824" y="2506"/>
              <a:ext cx="593" cy="382"/>
            </a:xfrm>
            <a:prstGeom prst="flowChartDocumen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Rectangle 12"/>
            <p:cNvSpPr>
              <a:spLocks noChangeArrowheads="1"/>
            </p:cNvSpPr>
            <p:nvPr/>
          </p:nvSpPr>
          <p:spPr bwMode="auto">
            <a:xfrm>
              <a:off x="1705" y="1420"/>
              <a:ext cx="1305" cy="1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Text Box 13"/>
            <p:cNvSpPr txBox="1">
              <a:spLocks noChangeArrowheads="1"/>
            </p:cNvSpPr>
            <p:nvPr/>
          </p:nvSpPr>
          <p:spPr bwMode="auto">
            <a:xfrm>
              <a:off x="2027" y="2046"/>
              <a:ext cx="771" cy="3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输入缓冲区</a:t>
              </a:r>
            </a:p>
          </p:txBody>
        </p:sp>
        <p:sp>
          <p:nvSpPr>
            <p:cNvPr id="28694" name="Rectangle 14"/>
            <p:cNvSpPr>
              <a:spLocks noChangeArrowheads="1"/>
            </p:cNvSpPr>
            <p:nvPr/>
          </p:nvSpPr>
          <p:spPr bwMode="auto">
            <a:xfrm>
              <a:off x="1976" y="1994"/>
              <a:ext cx="831" cy="3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Text Box 15"/>
            <p:cNvSpPr txBox="1">
              <a:spLocks noChangeArrowheads="1"/>
            </p:cNvSpPr>
            <p:nvPr/>
          </p:nvSpPr>
          <p:spPr bwMode="auto">
            <a:xfrm>
              <a:off x="2036" y="2567"/>
              <a:ext cx="771" cy="3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输出缓冲区</a:t>
              </a:r>
            </a:p>
          </p:txBody>
        </p:sp>
        <p:sp>
          <p:nvSpPr>
            <p:cNvPr id="28696" name="Rectangle 16"/>
            <p:cNvSpPr>
              <a:spLocks noChangeArrowheads="1"/>
            </p:cNvSpPr>
            <p:nvPr/>
          </p:nvSpPr>
          <p:spPr bwMode="auto">
            <a:xfrm>
              <a:off x="1976" y="2506"/>
              <a:ext cx="831" cy="3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Text Box 17"/>
            <p:cNvSpPr txBox="1">
              <a:spLocks noChangeArrowheads="1"/>
            </p:cNvSpPr>
            <p:nvPr/>
          </p:nvSpPr>
          <p:spPr bwMode="auto">
            <a:xfrm>
              <a:off x="2120" y="3179"/>
              <a:ext cx="534" cy="3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内  存</a:t>
              </a:r>
            </a:p>
          </p:txBody>
        </p:sp>
        <p:sp>
          <p:nvSpPr>
            <p:cNvPr id="28698" name="Text Box 18"/>
            <p:cNvSpPr txBox="1">
              <a:spLocks noChangeArrowheads="1"/>
            </p:cNvSpPr>
            <p:nvPr/>
          </p:nvSpPr>
          <p:spPr bwMode="auto">
            <a:xfrm>
              <a:off x="3866" y="3183"/>
              <a:ext cx="534" cy="3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磁  盘</a:t>
              </a:r>
            </a:p>
          </p:txBody>
        </p:sp>
        <p:sp>
          <p:nvSpPr>
            <p:cNvPr id="28699" name="Text Box 19"/>
            <p:cNvSpPr txBox="1">
              <a:spLocks noChangeArrowheads="1"/>
            </p:cNvSpPr>
            <p:nvPr/>
          </p:nvSpPr>
          <p:spPr bwMode="auto">
            <a:xfrm>
              <a:off x="3798" y="2046"/>
              <a:ext cx="594" cy="3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输入井</a:t>
              </a:r>
            </a:p>
          </p:txBody>
        </p:sp>
        <p:sp>
          <p:nvSpPr>
            <p:cNvPr id="28700" name="Rectangle 20"/>
            <p:cNvSpPr>
              <a:spLocks noChangeArrowheads="1"/>
            </p:cNvSpPr>
            <p:nvPr/>
          </p:nvSpPr>
          <p:spPr bwMode="auto">
            <a:xfrm>
              <a:off x="3671" y="1994"/>
              <a:ext cx="771" cy="3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Text Box 21"/>
            <p:cNvSpPr txBox="1">
              <a:spLocks noChangeArrowheads="1"/>
            </p:cNvSpPr>
            <p:nvPr/>
          </p:nvSpPr>
          <p:spPr bwMode="auto">
            <a:xfrm>
              <a:off x="3807" y="2567"/>
              <a:ext cx="593" cy="3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输出井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3680" y="2506"/>
              <a:ext cx="771" cy="3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8703" name="AutoShape 23"/>
            <p:cNvCxnSpPr>
              <a:cxnSpLocks noChangeShapeType="1"/>
              <a:stCxn id="28690" idx="3"/>
              <a:endCxn id="28694" idx="1"/>
            </p:cNvCxnSpPr>
            <p:nvPr/>
          </p:nvCxnSpPr>
          <p:spPr bwMode="auto">
            <a:xfrm flipV="1">
              <a:off x="1417" y="2185"/>
              <a:ext cx="55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cxnSp>
          <p:nvCxnSpPr>
            <p:cNvPr id="28704" name="AutoShape 24"/>
            <p:cNvCxnSpPr>
              <a:cxnSpLocks noChangeShapeType="1"/>
              <a:stCxn id="28694" idx="3"/>
              <a:endCxn id="28700" idx="1"/>
            </p:cNvCxnSpPr>
            <p:nvPr/>
          </p:nvCxnSpPr>
          <p:spPr bwMode="auto">
            <a:xfrm>
              <a:off x="2807" y="2185"/>
              <a:ext cx="8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cxnSp>
          <p:nvCxnSpPr>
            <p:cNvPr id="28705" name="AutoShape 25"/>
            <p:cNvCxnSpPr>
              <a:cxnSpLocks noChangeShapeType="1"/>
              <a:stCxn id="28702" idx="1"/>
              <a:endCxn id="28696" idx="3"/>
            </p:cNvCxnSpPr>
            <p:nvPr/>
          </p:nvCxnSpPr>
          <p:spPr bwMode="auto">
            <a:xfrm flipH="1" flipV="1">
              <a:off x="2807" y="2697"/>
              <a:ext cx="8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cxnSp>
          <p:nvCxnSpPr>
            <p:cNvPr id="28706" name="AutoShape 26"/>
            <p:cNvCxnSpPr>
              <a:cxnSpLocks noChangeShapeType="1"/>
              <a:stCxn id="28696" idx="1"/>
              <a:endCxn id="28691" idx="3"/>
            </p:cNvCxnSpPr>
            <p:nvPr/>
          </p:nvCxnSpPr>
          <p:spPr bwMode="auto">
            <a:xfrm flipH="1">
              <a:off x="1417" y="2697"/>
              <a:ext cx="55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28707" name="Line 27"/>
            <p:cNvSpPr>
              <a:spLocks noChangeShapeType="1"/>
            </p:cNvSpPr>
            <p:nvPr/>
          </p:nvSpPr>
          <p:spPr bwMode="auto">
            <a:xfrm>
              <a:off x="1697" y="1802"/>
              <a:ext cx="13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28"/>
            <p:cNvSpPr>
              <a:spLocks noChangeShapeType="1"/>
            </p:cNvSpPr>
            <p:nvPr/>
          </p:nvSpPr>
          <p:spPr bwMode="auto">
            <a:xfrm>
              <a:off x="2332" y="1420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Text Box 29"/>
            <p:cNvSpPr txBox="1">
              <a:spLocks noChangeArrowheads="1"/>
            </p:cNvSpPr>
            <p:nvPr/>
          </p:nvSpPr>
          <p:spPr bwMode="auto">
            <a:xfrm>
              <a:off x="1722" y="1481"/>
              <a:ext cx="653" cy="3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33CC"/>
                  </a:solidFill>
                  <a:latin typeface="Times New Roman" pitchFamily="18" charset="0"/>
                </a:rPr>
                <a:t>输入监控进程</a:t>
              </a:r>
            </a:p>
          </p:txBody>
        </p:sp>
        <p:sp>
          <p:nvSpPr>
            <p:cNvPr id="28710" name="Text Box 30"/>
            <p:cNvSpPr txBox="1">
              <a:spLocks noChangeArrowheads="1"/>
            </p:cNvSpPr>
            <p:nvPr/>
          </p:nvSpPr>
          <p:spPr bwMode="auto">
            <a:xfrm>
              <a:off x="2375" y="1472"/>
              <a:ext cx="652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33CC"/>
                  </a:solidFill>
                  <a:latin typeface="Times New Roman" pitchFamily="18" charset="0"/>
                </a:rPr>
                <a:t>输出监控   进程</a:t>
              </a:r>
            </a:p>
          </p:txBody>
        </p:sp>
      </p:grpSp>
      <p:sp>
        <p:nvSpPr>
          <p:cNvPr id="28678" name="Rectangle 31"/>
          <p:cNvSpPr>
            <a:spLocks noChangeArrowheads="1"/>
          </p:cNvSpPr>
          <p:nvPr/>
        </p:nvSpPr>
        <p:spPr bwMode="auto">
          <a:xfrm>
            <a:off x="1922463" y="2278063"/>
            <a:ext cx="5327650" cy="3744912"/>
          </a:xfrm>
          <a:prstGeom prst="rect">
            <a:avLst/>
          </a:prstGeom>
          <a:noFill/>
          <a:ln w="38100" algn="ctr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679" name="Group 32"/>
          <p:cNvGrpSpPr>
            <a:grpSpLocks/>
          </p:cNvGrpSpPr>
          <p:nvPr/>
        </p:nvGrpSpPr>
        <p:grpSpPr bwMode="auto">
          <a:xfrm>
            <a:off x="7631113" y="3213100"/>
            <a:ext cx="792162" cy="2016125"/>
            <a:chOff x="4604" y="1661"/>
            <a:chExt cx="499" cy="1270"/>
          </a:xfrm>
        </p:grpSpPr>
        <p:sp>
          <p:nvSpPr>
            <p:cNvPr id="28685" name="Rectangle 33"/>
            <p:cNvSpPr>
              <a:spLocks noChangeArrowheads="1"/>
            </p:cNvSpPr>
            <p:nvPr/>
          </p:nvSpPr>
          <p:spPr bwMode="auto">
            <a:xfrm>
              <a:off x="4604" y="1661"/>
              <a:ext cx="499" cy="127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6" name="Text Box 34"/>
            <p:cNvSpPr txBox="1">
              <a:spLocks noChangeArrowheads="1"/>
            </p:cNvSpPr>
            <p:nvPr/>
          </p:nvSpPr>
          <p:spPr bwMode="auto">
            <a:xfrm>
              <a:off x="4694" y="1833"/>
              <a:ext cx="272" cy="8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用户进程</a:t>
              </a:r>
            </a:p>
          </p:txBody>
        </p:sp>
      </p:grpSp>
      <p:sp>
        <p:nvSpPr>
          <p:cNvPr id="28680" name="Line 35"/>
          <p:cNvSpPr>
            <a:spLocks noChangeShapeType="1"/>
          </p:cNvSpPr>
          <p:nvPr/>
        </p:nvSpPr>
        <p:spPr bwMode="auto">
          <a:xfrm>
            <a:off x="6535738" y="3860800"/>
            <a:ext cx="10810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1" name="Line 36"/>
          <p:cNvSpPr>
            <a:spLocks noChangeShapeType="1"/>
          </p:cNvSpPr>
          <p:nvPr/>
        </p:nvSpPr>
        <p:spPr bwMode="auto">
          <a:xfrm flipH="1">
            <a:off x="6523038" y="4581525"/>
            <a:ext cx="1079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8053" name="AutoShape 37"/>
          <p:cNvSpPr>
            <a:spLocks noChangeArrowheads="1"/>
          </p:cNvSpPr>
          <p:nvPr/>
        </p:nvSpPr>
        <p:spPr bwMode="auto">
          <a:xfrm>
            <a:off x="5156200" y="1125538"/>
            <a:ext cx="3598863" cy="1485900"/>
          </a:xfrm>
          <a:prstGeom prst="wedgeRoundRectCallout">
            <a:avLst>
              <a:gd name="adj1" fmla="val 2315"/>
              <a:gd name="adj2" fmla="val 131306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、当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用户进程</a:t>
            </a:r>
            <a:r>
              <a:rPr kumimoji="1" lang="zh-CN" altLang="en-US" sz="2400" dirty="0">
                <a:latin typeface="Times New Roman" pitchFamily="18" charset="0"/>
              </a:rPr>
              <a:t>需要数据时，直接从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输入井</a:t>
            </a:r>
            <a:r>
              <a:rPr kumimoji="1" lang="zh-CN" altLang="en-US" sz="2400" dirty="0">
                <a:latin typeface="Times New Roman" pitchFamily="18" charset="0"/>
              </a:rPr>
              <a:t>读入所需</a:t>
            </a:r>
            <a:r>
              <a:rPr kumimoji="1" lang="zh-CN" altLang="en-US" sz="2400" dirty="0" smtClean="0">
                <a:latin typeface="Times New Roman" pitchFamily="18" charset="0"/>
              </a:rPr>
              <a:t>数据。（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提前读</a:t>
            </a:r>
            <a:r>
              <a:rPr kumimoji="1" lang="zh-CN" altLang="en-US" sz="2400" dirty="0" smtClean="0">
                <a:latin typeface="Times New Roman" pitchFamily="18" charset="0"/>
              </a:rPr>
              <a:t>）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598054" name="AutoShape 38"/>
          <p:cNvSpPr>
            <a:spLocks noChangeArrowheads="1"/>
          </p:cNvSpPr>
          <p:nvPr/>
        </p:nvSpPr>
        <p:spPr bwMode="auto">
          <a:xfrm>
            <a:off x="5400352" y="836712"/>
            <a:ext cx="3598862" cy="2016125"/>
          </a:xfrm>
          <a:prstGeom prst="wedgeRoundRectCallout">
            <a:avLst>
              <a:gd name="adj1" fmla="val -2759"/>
              <a:gd name="adj2" fmla="val 132597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4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、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用户进程</a:t>
            </a:r>
            <a:r>
              <a:rPr kumimoji="1" lang="zh-CN" altLang="en-US" sz="2400" dirty="0">
                <a:latin typeface="Times New Roman" pitchFamily="18" charset="0"/>
              </a:rPr>
              <a:t>将输出数据先传送到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输出井</a:t>
            </a:r>
            <a:r>
              <a:rPr kumimoji="1" lang="zh-CN" altLang="en-US" sz="2400" dirty="0">
                <a:latin typeface="Times New Roman" pitchFamily="18" charset="0"/>
              </a:rPr>
              <a:t>。当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输出设备</a:t>
            </a:r>
            <a:r>
              <a:rPr kumimoji="1" lang="zh-CN" altLang="en-US" sz="2400" dirty="0">
                <a:latin typeface="Times New Roman" pitchFamily="18" charset="0"/>
              </a:rPr>
              <a:t>空闲时，再将输出井的数据送到输出设备上。</a:t>
            </a:r>
            <a:r>
              <a:rPr kumimoji="1" lang="zh-CN" altLang="en-US" sz="2400" dirty="0" smtClean="0">
                <a:latin typeface="Times New Roman" pitchFamily="18" charset="0"/>
              </a:rPr>
              <a:t>（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延后写</a:t>
            </a:r>
            <a:r>
              <a:rPr kumimoji="1" lang="zh-CN" altLang="en-US" sz="2400" dirty="0" smtClean="0">
                <a:latin typeface="Times New Roman" pitchFamily="18" charset="0"/>
              </a:rPr>
              <a:t>）</a:t>
            </a:r>
            <a:endParaRPr kumimoji="1" lang="zh-CN" alt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598055" name="AutoShape 39"/>
          <p:cNvSpPr>
            <a:spLocks noChangeArrowheads="1"/>
          </p:cNvSpPr>
          <p:nvPr/>
        </p:nvSpPr>
        <p:spPr bwMode="auto">
          <a:xfrm>
            <a:off x="1798638" y="620713"/>
            <a:ext cx="3095625" cy="1295400"/>
          </a:xfrm>
          <a:prstGeom prst="wedgeRoundRectCallout">
            <a:avLst>
              <a:gd name="adj1" fmla="val -9181"/>
              <a:gd name="adj2" fmla="val 102694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输入监控进程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输出监控进程</a:t>
            </a:r>
            <a:r>
              <a:rPr kumimoji="1" lang="zh-CN" altLang="en-US">
                <a:latin typeface="Times New Roman" pitchFamily="18" charset="0"/>
              </a:rPr>
              <a:t>模拟脱机系统的卫星机。</a:t>
            </a:r>
          </a:p>
        </p:txBody>
      </p:sp>
    </p:spTree>
    <p:extLst>
      <p:ext uri="{BB962C8B-B14F-4D97-AF65-F5344CB8AC3E}">
        <p14:creationId xmlns:p14="http://schemas.microsoft.com/office/powerpoint/2010/main" val="140596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53" grpId="0" animBg="1"/>
      <p:bldP spid="598053" grpId="1" animBg="1"/>
      <p:bldP spid="598054" grpId="0" animBg="1"/>
      <p:bldP spid="5980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5254625" cy="5191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SPOOLing</a:t>
            </a:r>
            <a:r>
              <a:rPr lang="zh-CN" altLang="en-US" sz="2800" smtClean="0"/>
              <a:t>的结构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输入井和输出井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磁盘上开辟的两个存储区域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输入井模拟脱机输入时的磁盘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输出井模拟脱机输出时的磁盘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输入缓冲区和输出缓冲区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内存中开辟的存储区域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输入缓冲区：暂存输入数据，以后再传送到输入井。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输出缓冲区：暂存输出数据，以后再传送到输出设备。</a:t>
            </a:r>
          </a:p>
        </p:txBody>
      </p:sp>
    </p:spTree>
    <p:extLst>
      <p:ext uri="{BB962C8B-B14F-4D97-AF65-F5344CB8AC3E}">
        <p14:creationId xmlns:p14="http://schemas.microsoft.com/office/powerpoint/2010/main" val="12190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5254625" cy="51911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SPOOLing</a:t>
            </a:r>
            <a:r>
              <a:rPr lang="zh-CN" altLang="en-US" sz="2800" smtClean="0"/>
              <a:t>的结构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输入监控进程和输出监控进程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3300"/>
                </a:solidFill>
              </a:rPr>
              <a:t>输入监控进程</a:t>
            </a:r>
            <a:r>
              <a:rPr lang="zh-CN" altLang="en-US" sz="2400" dirty="0" smtClean="0"/>
              <a:t>模拟脱机输入的卫星机，将用户要求的数据从输入设备通过输入缓冲区再传送输入井。当</a:t>
            </a:r>
            <a:r>
              <a:rPr lang="zh-CN" altLang="en-US" sz="2400" dirty="0" smtClean="0">
                <a:solidFill>
                  <a:srgbClr val="FF3300"/>
                </a:solidFill>
              </a:rPr>
              <a:t>用户进程</a:t>
            </a:r>
            <a:r>
              <a:rPr lang="zh-CN" altLang="en-US" sz="2400" dirty="0" smtClean="0"/>
              <a:t>需要数据时，</a:t>
            </a:r>
            <a:r>
              <a:rPr lang="zh-CN" altLang="en-US" sz="2400" dirty="0" smtClean="0">
                <a:solidFill>
                  <a:srgbClr val="FF3300"/>
                </a:solidFill>
              </a:rPr>
              <a:t>直接从输入井读入所需数据</a:t>
            </a:r>
            <a:r>
              <a:rPr lang="zh-CN" altLang="en-US" sz="2400" dirty="0" smtClean="0"/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3300"/>
                </a:solidFill>
              </a:rPr>
              <a:t>输出监控进程</a:t>
            </a:r>
            <a:r>
              <a:rPr lang="zh-CN" altLang="en-US" sz="2400" dirty="0" smtClean="0"/>
              <a:t>模拟脱机输出的卫星机。</a:t>
            </a:r>
            <a:r>
              <a:rPr lang="zh-CN" altLang="en-US" sz="2400" dirty="0" smtClean="0">
                <a:solidFill>
                  <a:srgbClr val="FF3300"/>
                </a:solidFill>
              </a:rPr>
              <a:t>用户进程</a:t>
            </a:r>
            <a:r>
              <a:rPr lang="zh-CN" altLang="en-US" sz="2400" dirty="0" smtClean="0"/>
              <a:t>将输出数据从内存先传送到输出井。</a:t>
            </a:r>
            <a:r>
              <a:rPr lang="zh-CN" altLang="en-US" sz="2400" dirty="0" smtClean="0">
                <a:solidFill>
                  <a:srgbClr val="FF3300"/>
                </a:solidFill>
              </a:rPr>
              <a:t>当输出设备空闲时</a:t>
            </a:r>
            <a:r>
              <a:rPr lang="zh-CN" altLang="en-US" sz="2400" dirty="0" smtClean="0"/>
              <a:t>，再将输出井的数据送到输出设备上。</a:t>
            </a:r>
          </a:p>
        </p:txBody>
      </p:sp>
    </p:spTree>
    <p:extLst>
      <p:ext uri="{BB962C8B-B14F-4D97-AF65-F5344CB8AC3E}">
        <p14:creationId xmlns:p14="http://schemas.microsoft.com/office/powerpoint/2010/main" val="2621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SPOOLing</a:t>
            </a:r>
            <a:r>
              <a:rPr lang="zh-CN" altLang="en-US" dirty="0" smtClean="0"/>
              <a:t>系统原理小结</a:t>
            </a:r>
          </a:p>
          <a:p>
            <a:pPr lvl="1" eaLnBrk="1" hangingPunct="1"/>
            <a:r>
              <a:rPr lang="zh-CN" altLang="en-US" dirty="0" smtClean="0"/>
              <a:t>任务执行前：预先将程序和数据输入到输入井中</a:t>
            </a:r>
          </a:p>
          <a:p>
            <a:pPr lvl="1" eaLnBrk="1" hangingPunct="1"/>
            <a:r>
              <a:rPr lang="zh-CN" altLang="en-US" dirty="0" smtClean="0"/>
              <a:t>任务运行时：使用数据时，从输入井中取出</a:t>
            </a:r>
          </a:p>
          <a:p>
            <a:pPr lvl="1" eaLnBrk="1" hangingPunct="1"/>
            <a:r>
              <a:rPr lang="zh-CN" altLang="en-US" dirty="0" smtClean="0"/>
              <a:t>任务运行时：输出数据时，把数据写入输出井</a:t>
            </a:r>
          </a:p>
          <a:p>
            <a:pPr lvl="1" eaLnBrk="1" hangingPunct="1"/>
            <a:r>
              <a:rPr lang="zh-CN" altLang="en-US" dirty="0" smtClean="0"/>
              <a:t>任务运行完：外设空闲时输出全部数据和信息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SPOOLing</a:t>
            </a:r>
            <a:r>
              <a:rPr lang="zh-CN" altLang="en-US" dirty="0" smtClean="0"/>
              <a:t>优点</a:t>
            </a:r>
          </a:p>
          <a:p>
            <a:pPr lvl="1" eaLnBrk="1" hangingPunct="1"/>
            <a:r>
              <a:rPr lang="zh-CN" altLang="en-US" dirty="0" smtClean="0">
                <a:solidFill>
                  <a:srgbClr val="FF3300"/>
                </a:solidFill>
              </a:rPr>
              <a:t>“提高”</a:t>
            </a:r>
            <a:r>
              <a:rPr lang="zh-CN" altLang="en-US" dirty="0" smtClean="0"/>
              <a:t>了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速度</a:t>
            </a:r>
          </a:p>
          <a:p>
            <a:pPr lvl="1" eaLnBrk="1" hangingPunct="1"/>
            <a:r>
              <a:rPr lang="zh-CN" altLang="en-US" dirty="0" smtClean="0"/>
              <a:t>将独占设备改造为“共享”设备</a:t>
            </a:r>
          </a:p>
          <a:p>
            <a:pPr lvl="2" eaLnBrk="1" hangingPunct="1"/>
            <a:r>
              <a:rPr lang="zh-CN" altLang="en-US" dirty="0" smtClean="0"/>
              <a:t>实现了虚拟设备功能</a:t>
            </a:r>
          </a:p>
        </p:txBody>
      </p:sp>
    </p:spTree>
    <p:extLst>
      <p:ext uri="{BB962C8B-B14F-4D97-AF65-F5344CB8AC3E}">
        <p14:creationId xmlns:p14="http://schemas.microsoft.com/office/powerpoint/2010/main" val="1931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pic>
        <p:nvPicPr>
          <p:cNvPr id="5" name="Picture 85" descr="Untitl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5" y="4005064"/>
            <a:ext cx="2854035" cy="9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0"/>
          <p:cNvSpPr txBox="1">
            <a:spLocks noChangeAspect="1" noChangeArrowheads="1"/>
          </p:cNvSpPr>
          <p:nvPr/>
        </p:nvSpPr>
        <p:spPr bwMode="auto">
          <a:xfrm>
            <a:off x="647823" y="764704"/>
            <a:ext cx="252749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kumimoji="0" lang="zh-CN" altLang="en-US" sz="2000" b="1" dirty="0"/>
              <a:t>要点：</a:t>
            </a:r>
          </a:p>
          <a:p>
            <a:pPr algn="l" eaLnBrk="1" hangingPunct="1">
              <a:spcBef>
                <a:spcPct val="0"/>
              </a:spcBef>
            </a:pPr>
            <a:r>
              <a:rPr kumimoji="0" lang="en-US" altLang="zh-CN" sz="2000" dirty="0">
                <a:latin typeface="华文楷体" pitchFamily="2" charset="-122"/>
                <a:ea typeface="华文楷体" pitchFamily="2" charset="-122"/>
              </a:rPr>
              <a:t>ROM</a:t>
            </a: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中存储</a:t>
            </a:r>
            <a:r>
              <a:rPr kumimoji="0" lang="zh-CN" altLang="en-US" sz="2000" dirty="0" smtClean="0">
                <a:latin typeface="华文楷体" pitchFamily="2" charset="-122"/>
                <a:ea typeface="华文楷体" pitchFamily="2" charset="-122"/>
              </a:rPr>
              <a:t>各个按键</a:t>
            </a: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kumimoji="0"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字符码</a:t>
            </a:r>
            <a:r>
              <a:rPr kumimoji="0" lang="en-US" altLang="zh-CN" sz="2000" dirty="0">
                <a:latin typeface="华文楷体" pitchFamily="2" charset="-122"/>
                <a:ea typeface="华文楷体" pitchFamily="2" charset="-122"/>
              </a:rPr>
              <a:t>(ASCII)</a:t>
            </a:r>
          </a:p>
          <a:p>
            <a:pPr algn="l" eaLnBrk="1" hangingPunct="1">
              <a:spcBef>
                <a:spcPct val="0"/>
              </a:spcBef>
            </a:pP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计数器循环</a:t>
            </a:r>
            <a:r>
              <a:rPr kumimoji="0" lang="zh-CN" altLang="en-US" sz="2000" dirty="0" smtClean="0">
                <a:latin typeface="华文楷体" pitchFamily="2" charset="-122"/>
                <a:ea typeface="华文楷体" pitchFamily="2" charset="-122"/>
              </a:rPr>
              <a:t>计数扫描</a:t>
            </a: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键盘得到</a:t>
            </a:r>
            <a:r>
              <a:rPr kumimoji="0" lang="zh-CN" altLang="en-US" sz="2000" dirty="0" smtClean="0">
                <a:latin typeface="华文楷体" pitchFamily="2" charset="-122"/>
                <a:ea typeface="华文楷体" pitchFamily="2" charset="-122"/>
              </a:rPr>
              <a:t>当前</a:t>
            </a: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按键的</a:t>
            </a:r>
            <a:r>
              <a:rPr kumimoji="0"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位置码</a:t>
            </a:r>
          </a:p>
          <a:p>
            <a:pPr algn="l" eaLnBrk="1" hangingPunct="1">
              <a:spcBef>
                <a:spcPct val="0"/>
              </a:spcBef>
            </a:pP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按键按下时</a:t>
            </a:r>
            <a:r>
              <a:rPr kumimoji="0" lang="zh-CN" altLang="en-US" sz="2000" dirty="0" smtClean="0">
                <a:latin typeface="华文楷体" pitchFamily="2" charset="-122"/>
                <a:ea typeface="华文楷体" pitchFamily="2" charset="-122"/>
              </a:rPr>
              <a:t>停止计数</a:t>
            </a: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，并产生</a:t>
            </a:r>
            <a:r>
              <a:rPr kumimoji="0" lang="zh-CN" altLang="en-US" sz="2000" dirty="0" smtClean="0">
                <a:latin typeface="华文楷体" pitchFamily="2" charset="-122"/>
                <a:ea typeface="华文楷体" pitchFamily="2" charset="-122"/>
              </a:rPr>
              <a:t>中断请求</a:t>
            </a:r>
            <a:r>
              <a:rPr kumimoji="0"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0" lang="en-US" altLang="zh-CN" sz="2000" dirty="0">
                <a:latin typeface="华文楷体" pitchFamily="2" charset="-122"/>
                <a:ea typeface="华文楷体" pitchFamily="2" charset="-122"/>
              </a:rPr>
              <a:t>CPU</a:t>
            </a:r>
            <a:r>
              <a:rPr kumimoji="0" lang="zh-CN" altLang="en-US" sz="2000" dirty="0" smtClean="0">
                <a:latin typeface="华文楷体" pitchFamily="2" charset="-122"/>
                <a:ea typeface="华文楷体" pitchFamily="2" charset="-122"/>
              </a:rPr>
              <a:t>读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字符码</a:t>
            </a:r>
            <a:endParaRPr kumimoji="0" lang="zh-CN" altLang="en-US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kumimoji="0" lang="en-US" altLang="zh-CN" sz="1800" dirty="0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286770" y="836712"/>
            <a:ext cx="6138179" cy="5168900"/>
            <a:chOff x="731" y="806"/>
            <a:chExt cx="4042" cy="3259"/>
          </a:xfrm>
        </p:grpSpPr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760" y="896"/>
              <a:ext cx="476" cy="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en-US" altLang="zh-CN" sz="1400" b="1"/>
                <a:t>6</a:t>
              </a:r>
              <a:r>
                <a:rPr kumimoji="0" lang="zh-CN" altLang="en-US" sz="1400" b="1"/>
                <a:t>位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kumimoji="0" lang="zh-CN" altLang="en-US" sz="1400" b="1"/>
                <a:t>计数器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731" y="1557"/>
              <a:ext cx="476" cy="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zh-CN" altLang="en-US" sz="1400" b="1"/>
                <a:t>时钟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kumimoji="0" lang="zh-CN" altLang="en-US" sz="1400" b="1"/>
                <a:t>发生器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3679" y="897"/>
              <a:ext cx="397" cy="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en-US" altLang="zh-CN" sz="1400" b="1" dirty="0"/>
                <a:t>ROM</a:t>
              </a:r>
            </a:p>
            <a:p>
              <a:pPr eaLnBrk="1" hangingPunct="1">
                <a:spcBef>
                  <a:spcPct val="0"/>
                </a:spcBef>
                <a:buNone/>
              </a:pPr>
              <a:endParaRPr kumimoji="0" lang="en-US" altLang="zh-CN" sz="1400" b="1" dirty="0"/>
            </a:p>
            <a:p>
              <a:pPr eaLnBrk="1" hangingPunct="1">
                <a:spcBef>
                  <a:spcPct val="0"/>
                </a:spcBef>
                <a:buNone/>
              </a:pPr>
              <a:r>
                <a:rPr kumimoji="0" lang="en-US" altLang="zh-CN" sz="1400" b="1" dirty="0"/>
                <a:t>/CS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4367" y="806"/>
              <a:ext cx="406" cy="7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endParaRPr kumimoji="0" lang="en-US" altLang="zh-CN" sz="1400" b="1" dirty="0"/>
            </a:p>
            <a:p>
              <a:pPr eaLnBrk="1" hangingPunct="1">
                <a:spcBef>
                  <a:spcPct val="0"/>
                </a:spcBef>
                <a:buNone/>
              </a:pPr>
              <a:endParaRPr kumimoji="0" lang="en-US" altLang="zh-CN" sz="1400" b="1" dirty="0" smtClean="0"/>
            </a:p>
            <a:p>
              <a:pPr eaLnBrk="1" hangingPunct="1">
                <a:spcBef>
                  <a:spcPct val="0"/>
                </a:spcBef>
                <a:buNone/>
              </a:pPr>
              <a:r>
                <a:rPr kumimoji="0" lang="en-US" altLang="zh-CN" sz="1400" b="1" dirty="0" smtClean="0"/>
                <a:t>CPU</a:t>
              </a:r>
              <a:endParaRPr kumimoji="0" lang="en-US" altLang="zh-CN" sz="1400" b="1" dirty="0"/>
            </a:p>
            <a:p>
              <a:pPr eaLnBrk="1" hangingPunct="1">
                <a:spcBef>
                  <a:spcPct val="0"/>
                </a:spcBef>
                <a:buNone/>
              </a:pPr>
              <a:endParaRPr kumimoji="0" lang="en-US" altLang="zh-CN" sz="1400" b="1" dirty="0"/>
            </a:p>
            <a:p>
              <a:pPr eaLnBrk="1" hangingPunct="1">
                <a:spcBef>
                  <a:spcPct val="0"/>
                </a:spcBef>
                <a:buNone/>
              </a:pPr>
              <a:endParaRPr kumimoji="0" lang="en-US" altLang="zh-CN" sz="1400" b="1" dirty="0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1237" y="942"/>
              <a:ext cx="2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237" y="988"/>
              <a:ext cx="2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1237" y="1033"/>
              <a:ext cx="2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1237" y="1078"/>
              <a:ext cx="2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1237" y="1124"/>
              <a:ext cx="2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1237" y="1169"/>
              <a:ext cx="2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1328" y="1305"/>
              <a:ext cx="1724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en-US" altLang="zh-CN" sz="1400" b="1"/>
                <a:t>3-8 </a:t>
              </a:r>
              <a:r>
                <a:rPr kumimoji="0" lang="zh-CN" altLang="en-US" sz="1400" b="1"/>
                <a:t>译 码 器</a:t>
              </a:r>
            </a:p>
          </p:txBody>
        </p: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1419" y="1713"/>
              <a:ext cx="1587" cy="1588"/>
              <a:chOff x="1474" y="1842"/>
              <a:chExt cx="1587" cy="1588"/>
            </a:xfrm>
          </p:grpSpPr>
          <p:grpSp>
            <p:nvGrpSpPr>
              <p:cNvPr id="66" name="Group 35"/>
              <p:cNvGrpSpPr>
                <a:grpSpLocks/>
              </p:cNvGrpSpPr>
              <p:nvPr/>
            </p:nvGrpSpPr>
            <p:grpSpPr bwMode="auto">
              <a:xfrm>
                <a:off x="1474" y="1842"/>
                <a:ext cx="1587" cy="1588"/>
                <a:chOff x="1701" y="1842"/>
                <a:chExt cx="1587" cy="1588"/>
              </a:xfrm>
            </p:grpSpPr>
            <p:sp>
              <p:nvSpPr>
                <p:cNvPr id="68" name="Rectangle 36"/>
                <p:cNvSpPr>
                  <a:spLocks noChangeArrowheads="1"/>
                </p:cNvSpPr>
                <p:nvPr/>
              </p:nvSpPr>
              <p:spPr bwMode="auto">
                <a:xfrm>
                  <a:off x="1701" y="1842"/>
                  <a:ext cx="1587" cy="15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None/>
                  </a:pPr>
                  <a:endParaRPr lang="zh-CN" altLang="en-US"/>
                </a:p>
              </p:txBody>
            </p:sp>
            <p:sp>
              <p:nvSpPr>
                <p:cNvPr id="69" name="Line 37"/>
                <p:cNvSpPr>
                  <a:spLocks noChangeShapeType="1"/>
                </p:cNvSpPr>
                <p:nvPr/>
              </p:nvSpPr>
              <p:spPr bwMode="auto">
                <a:xfrm>
                  <a:off x="2381" y="1842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0" name="Line 38"/>
                <p:cNvSpPr>
                  <a:spLocks noChangeShapeType="1"/>
                </p:cNvSpPr>
                <p:nvPr/>
              </p:nvSpPr>
              <p:spPr bwMode="auto">
                <a:xfrm>
                  <a:off x="1927" y="1842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1" name="Line 39"/>
                <p:cNvSpPr>
                  <a:spLocks noChangeShapeType="1"/>
                </p:cNvSpPr>
                <p:nvPr/>
              </p:nvSpPr>
              <p:spPr bwMode="auto">
                <a:xfrm>
                  <a:off x="2154" y="1842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2" name="Line 40"/>
                <p:cNvSpPr>
                  <a:spLocks noChangeShapeType="1"/>
                </p:cNvSpPr>
                <p:nvPr/>
              </p:nvSpPr>
              <p:spPr bwMode="auto">
                <a:xfrm>
                  <a:off x="2608" y="1842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3" name="Line 41"/>
                <p:cNvSpPr>
                  <a:spLocks noChangeShapeType="1"/>
                </p:cNvSpPr>
                <p:nvPr/>
              </p:nvSpPr>
              <p:spPr bwMode="auto">
                <a:xfrm>
                  <a:off x="2835" y="1842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4" name="Line 42"/>
                <p:cNvSpPr>
                  <a:spLocks noChangeShapeType="1"/>
                </p:cNvSpPr>
                <p:nvPr/>
              </p:nvSpPr>
              <p:spPr bwMode="auto">
                <a:xfrm>
                  <a:off x="3061" y="1842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5" name="Line 43"/>
                <p:cNvSpPr>
                  <a:spLocks noChangeShapeType="1"/>
                </p:cNvSpPr>
                <p:nvPr/>
              </p:nvSpPr>
              <p:spPr bwMode="auto">
                <a:xfrm>
                  <a:off x="1701" y="2523"/>
                  <a:ext cx="15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6" name="Line 44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15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7" name="Line 45"/>
                <p:cNvSpPr>
                  <a:spLocks noChangeShapeType="1"/>
                </p:cNvSpPr>
                <p:nvPr/>
              </p:nvSpPr>
              <p:spPr bwMode="auto">
                <a:xfrm>
                  <a:off x="1701" y="2296"/>
                  <a:ext cx="15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8" name="Line 46"/>
                <p:cNvSpPr>
                  <a:spLocks noChangeShapeType="1"/>
                </p:cNvSpPr>
                <p:nvPr/>
              </p:nvSpPr>
              <p:spPr bwMode="auto">
                <a:xfrm>
                  <a:off x="1701" y="2750"/>
                  <a:ext cx="15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79" name="Line 47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15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80" name="Line 48"/>
                <p:cNvSpPr>
                  <a:spLocks noChangeShapeType="1"/>
                </p:cNvSpPr>
                <p:nvPr/>
              </p:nvSpPr>
              <p:spPr bwMode="auto">
                <a:xfrm>
                  <a:off x="1701" y="3203"/>
                  <a:ext cx="15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8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701" y="1842"/>
                  <a:ext cx="136" cy="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8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927" y="1842"/>
                  <a:ext cx="136" cy="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8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701" y="2069"/>
                  <a:ext cx="136" cy="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8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154" y="1842"/>
                  <a:ext cx="136" cy="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8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381" y="1842"/>
                  <a:ext cx="136" cy="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8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608" y="1842"/>
                  <a:ext cx="136" cy="1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sp>
            <p:nvSpPr>
              <p:cNvPr id="67" name="Text Box 55"/>
              <p:cNvSpPr txBox="1">
                <a:spLocks noChangeArrowheads="1"/>
              </p:cNvSpPr>
              <p:nvPr/>
            </p:nvSpPr>
            <p:spPr bwMode="auto">
              <a:xfrm>
                <a:off x="2061" y="2387"/>
                <a:ext cx="371" cy="33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0" lang="en-US" altLang="zh-CN" sz="1400" b="1"/>
                  <a:t>8×8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0" lang="zh-CN" altLang="en-US" sz="1400" b="1"/>
                  <a:t>键盘</a:t>
                </a:r>
              </a:p>
            </p:txBody>
          </p:sp>
        </p:grpSp>
        <p:sp>
          <p:nvSpPr>
            <p:cNvPr id="20" name="Text Box 56"/>
            <p:cNvSpPr txBox="1">
              <a:spLocks noChangeArrowheads="1"/>
            </p:cNvSpPr>
            <p:nvPr/>
          </p:nvSpPr>
          <p:spPr bwMode="auto">
            <a:xfrm>
              <a:off x="3226" y="1668"/>
              <a:ext cx="263" cy="1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en-US" altLang="zh-CN" sz="1400" b="1"/>
                <a:t>3</a:t>
              </a:r>
              <a:r>
                <a:rPr kumimoji="0" lang="zh-CN" altLang="en-US" sz="1400" b="1"/>
                <a:t>－</a:t>
              </a:r>
              <a:r>
                <a:rPr kumimoji="0" lang="en-US" altLang="zh-CN" sz="1400" b="1"/>
                <a:t>8   </a:t>
              </a:r>
              <a:r>
                <a:rPr kumimoji="0" lang="zh-CN" altLang="en-US" sz="1400" b="1"/>
                <a:t>译 码 器</a:t>
              </a:r>
            </a:p>
          </p:txBody>
        </p:sp>
        <p:sp>
          <p:nvSpPr>
            <p:cNvPr id="21" name="Line 57"/>
            <p:cNvSpPr>
              <a:spLocks noChangeShapeType="1"/>
            </p:cNvSpPr>
            <p:nvPr/>
          </p:nvSpPr>
          <p:spPr bwMode="auto">
            <a:xfrm>
              <a:off x="1555" y="942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Line 58"/>
            <p:cNvSpPr>
              <a:spLocks noChangeShapeType="1"/>
            </p:cNvSpPr>
            <p:nvPr/>
          </p:nvSpPr>
          <p:spPr bwMode="auto">
            <a:xfrm>
              <a:off x="1736" y="988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3" name="Line 59"/>
            <p:cNvSpPr>
              <a:spLocks noChangeShapeType="1"/>
            </p:cNvSpPr>
            <p:nvPr/>
          </p:nvSpPr>
          <p:spPr bwMode="auto">
            <a:xfrm>
              <a:off x="1917" y="103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>
              <a:off x="3278" y="1078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>
              <a:off x="3369" y="1124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6" name="Line 62"/>
            <p:cNvSpPr>
              <a:spLocks noChangeShapeType="1"/>
            </p:cNvSpPr>
            <p:nvPr/>
          </p:nvSpPr>
          <p:spPr bwMode="auto">
            <a:xfrm>
              <a:off x="3460" y="1169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1419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Line 64"/>
            <p:cNvSpPr>
              <a:spLocks noChangeShapeType="1"/>
            </p:cNvSpPr>
            <p:nvPr/>
          </p:nvSpPr>
          <p:spPr bwMode="auto">
            <a:xfrm>
              <a:off x="1645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Line 65"/>
            <p:cNvSpPr>
              <a:spLocks noChangeShapeType="1"/>
            </p:cNvSpPr>
            <p:nvPr/>
          </p:nvSpPr>
          <p:spPr bwMode="auto">
            <a:xfrm>
              <a:off x="1872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2099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>
              <a:off x="2326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2" name="Line 68"/>
            <p:cNvSpPr>
              <a:spLocks noChangeShapeType="1"/>
            </p:cNvSpPr>
            <p:nvPr/>
          </p:nvSpPr>
          <p:spPr bwMode="auto">
            <a:xfrm>
              <a:off x="2552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2779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>
              <a:off x="3006" y="1487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Line 71"/>
            <p:cNvSpPr>
              <a:spLocks noChangeShapeType="1"/>
            </p:cNvSpPr>
            <p:nvPr/>
          </p:nvSpPr>
          <p:spPr bwMode="auto">
            <a:xfrm flipH="1">
              <a:off x="3006" y="17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Line 72"/>
            <p:cNvSpPr>
              <a:spLocks noChangeShapeType="1"/>
            </p:cNvSpPr>
            <p:nvPr/>
          </p:nvSpPr>
          <p:spPr bwMode="auto">
            <a:xfrm flipH="1">
              <a:off x="3006" y="194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7" name="Line 73"/>
            <p:cNvSpPr>
              <a:spLocks noChangeShapeType="1"/>
            </p:cNvSpPr>
            <p:nvPr/>
          </p:nvSpPr>
          <p:spPr bwMode="auto">
            <a:xfrm flipH="1">
              <a:off x="3006" y="2167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H="1">
              <a:off x="3006" y="23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 flipH="1">
              <a:off x="3006" y="26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 flipH="1">
              <a:off x="3006" y="2847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 flipH="1">
              <a:off x="3006" y="307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 flipH="1">
              <a:off x="3006" y="330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>
              <a:off x="4049" y="1033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 flipH="1">
              <a:off x="4049" y="1260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5" name="Text Box 81"/>
            <p:cNvSpPr txBox="1">
              <a:spLocks noChangeArrowheads="1"/>
            </p:cNvSpPr>
            <p:nvPr/>
          </p:nvSpPr>
          <p:spPr bwMode="auto">
            <a:xfrm>
              <a:off x="4062" y="1078"/>
              <a:ext cx="325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None/>
              </a:pPr>
              <a:r>
                <a:rPr kumimoji="0" lang="en-US" altLang="zh-CN" sz="1400" b="1" dirty="0"/>
                <a:t>/RD</a:t>
              </a:r>
            </a:p>
          </p:txBody>
        </p:sp>
        <p:sp>
          <p:nvSpPr>
            <p:cNvPr id="46" name="Text Box 82"/>
            <p:cNvSpPr txBox="1">
              <a:spLocks noChangeArrowheads="1"/>
            </p:cNvSpPr>
            <p:nvPr/>
          </p:nvSpPr>
          <p:spPr bwMode="auto">
            <a:xfrm>
              <a:off x="4095" y="1532"/>
              <a:ext cx="358" cy="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None/>
              </a:pPr>
              <a:r>
                <a:rPr kumimoji="0" lang="zh-CN" altLang="en-US" sz="1400" b="1" dirty="0"/>
                <a:t>地址</a:t>
              </a:r>
            </a:p>
            <a:p>
              <a:pPr algn="l" eaLnBrk="1" hangingPunct="1">
                <a:spcBef>
                  <a:spcPct val="0"/>
                </a:spcBef>
                <a:buNone/>
              </a:pPr>
              <a:r>
                <a:rPr kumimoji="0" lang="zh-CN" altLang="en-US" sz="1400" b="1" dirty="0"/>
                <a:t>译码</a:t>
              </a:r>
            </a:p>
            <a:p>
              <a:pPr algn="l" eaLnBrk="1" hangingPunct="1">
                <a:spcBef>
                  <a:spcPct val="0"/>
                </a:spcBef>
                <a:buNone/>
              </a:pPr>
              <a:r>
                <a:rPr kumimoji="0" lang="zh-CN" altLang="en-US" sz="1400" b="1" dirty="0"/>
                <a:t>输出</a:t>
              </a:r>
            </a:p>
          </p:txBody>
        </p:sp>
        <p:sp>
          <p:nvSpPr>
            <p:cNvPr id="47" name="Line 83"/>
            <p:cNvSpPr>
              <a:spLocks noChangeShapeType="1"/>
            </p:cNvSpPr>
            <p:nvPr/>
          </p:nvSpPr>
          <p:spPr bwMode="auto">
            <a:xfrm>
              <a:off x="4458" y="1532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8" name="Line 84"/>
            <p:cNvSpPr>
              <a:spLocks noChangeShapeType="1"/>
            </p:cNvSpPr>
            <p:nvPr/>
          </p:nvSpPr>
          <p:spPr bwMode="auto">
            <a:xfrm>
              <a:off x="3868" y="1351"/>
              <a:ext cx="0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 flipH="1">
              <a:off x="3868" y="2031"/>
              <a:ext cx="5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0" name="Text Box 86"/>
            <p:cNvSpPr txBox="1">
              <a:spLocks noChangeArrowheads="1"/>
            </p:cNvSpPr>
            <p:nvPr/>
          </p:nvSpPr>
          <p:spPr bwMode="auto">
            <a:xfrm>
              <a:off x="3690" y="2342"/>
              <a:ext cx="358" cy="1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zh-CN" altLang="en-US" sz="1400" b="1" dirty="0"/>
                <a:t>延时</a:t>
              </a:r>
            </a:p>
          </p:txBody>
        </p:sp>
        <p:sp>
          <p:nvSpPr>
            <p:cNvPr id="51" name="Text Box 87"/>
            <p:cNvSpPr txBox="1">
              <a:spLocks noChangeArrowheads="1"/>
            </p:cNvSpPr>
            <p:nvPr/>
          </p:nvSpPr>
          <p:spPr bwMode="auto">
            <a:xfrm>
              <a:off x="2284" y="3430"/>
              <a:ext cx="358" cy="1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zh-CN" altLang="en-US" sz="1400" b="1"/>
                <a:t>单稳</a:t>
              </a:r>
            </a:p>
          </p:txBody>
        </p:sp>
        <p:sp>
          <p:nvSpPr>
            <p:cNvPr id="52" name="Text Box 88"/>
            <p:cNvSpPr txBox="1">
              <a:spLocks noChangeArrowheads="1"/>
            </p:cNvSpPr>
            <p:nvPr/>
          </p:nvSpPr>
          <p:spPr bwMode="auto">
            <a:xfrm>
              <a:off x="3006" y="3650"/>
              <a:ext cx="476" cy="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kumimoji="0" lang="zh-CN" altLang="en-US" sz="1400" b="1"/>
                <a:t>中断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kumimoji="0" lang="zh-CN" altLang="en-US" sz="1400" b="1"/>
                <a:t>触发器</a:t>
              </a:r>
            </a:p>
          </p:txBody>
        </p:sp>
        <p:sp>
          <p:nvSpPr>
            <p:cNvPr id="53" name="Line 89"/>
            <p:cNvSpPr>
              <a:spLocks noChangeShapeType="1"/>
            </p:cNvSpPr>
            <p:nvPr/>
          </p:nvSpPr>
          <p:spPr bwMode="auto">
            <a:xfrm>
              <a:off x="3470" y="3793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4" name="Line 90"/>
            <p:cNvSpPr>
              <a:spLocks noChangeShapeType="1"/>
            </p:cNvSpPr>
            <p:nvPr/>
          </p:nvSpPr>
          <p:spPr bwMode="auto">
            <a:xfrm flipV="1">
              <a:off x="4604" y="1525"/>
              <a:ext cx="0" cy="2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5" name="Text Box 91"/>
            <p:cNvSpPr txBox="1">
              <a:spLocks noChangeArrowheads="1"/>
            </p:cNvSpPr>
            <p:nvPr/>
          </p:nvSpPr>
          <p:spPr bwMode="auto">
            <a:xfrm>
              <a:off x="3923" y="3566"/>
              <a:ext cx="595" cy="1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None/>
              </a:pPr>
              <a:r>
                <a:rPr kumimoji="0" lang="zh-CN" altLang="en-US" sz="1400" b="1"/>
                <a:t>中断请求</a:t>
              </a:r>
            </a:p>
          </p:txBody>
        </p:sp>
        <p:sp>
          <p:nvSpPr>
            <p:cNvPr id="56" name="Line 92"/>
            <p:cNvSpPr>
              <a:spLocks noChangeShapeType="1"/>
            </p:cNvSpPr>
            <p:nvPr/>
          </p:nvSpPr>
          <p:spPr bwMode="auto">
            <a:xfrm>
              <a:off x="3878" y="2523"/>
              <a:ext cx="0" cy="1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7" name="Line 93"/>
            <p:cNvSpPr>
              <a:spLocks noChangeShapeType="1"/>
            </p:cNvSpPr>
            <p:nvPr/>
          </p:nvSpPr>
          <p:spPr bwMode="auto">
            <a:xfrm flipH="1">
              <a:off x="884" y="4065"/>
              <a:ext cx="2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8" name="Line 94"/>
            <p:cNvSpPr>
              <a:spLocks noChangeShapeType="1"/>
            </p:cNvSpPr>
            <p:nvPr/>
          </p:nvSpPr>
          <p:spPr bwMode="auto">
            <a:xfrm flipV="1">
              <a:off x="884" y="1888"/>
              <a:ext cx="0" cy="2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9" name="Line 95"/>
            <p:cNvSpPr>
              <a:spLocks noChangeShapeType="1"/>
            </p:cNvSpPr>
            <p:nvPr/>
          </p:nvSpPr>
          <p:spPr bwMode="auto">
            <a:xfrm>
              <a:off x="2472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0" name="Line 96"/>
            <p:cNvSpPr>
              <a:spLocks noChangeShapeType="1"/>
            </p:cNvSpPr>
            <p:nvPr/>
          </p:nvSpPr>
          <p:spPr bwMode="auto">
            <a:xfrm flipH="1">
              <a:off x="1066" y="3748"/>
              <a:ext cx="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1" name="Line 97"/>
            <p:cNvSpPr>
              <a:spLocks noChangeShapeType="1"/>
            </p:cNvSpPr>
            <p:nvPr/>
          </p:nvSpPr>
          <p:spPr bwMode="auto">
            <a:xfrm>
              <a:off x="1066" y="1888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2" name="Line 98"/>
            <p:cNvSpPr>
              <a:spLocks noChangeShapeType="1"/>
            </p:cNvSpPr>
            <p:nvPr/>
          </p:nvSpPr>
          <p:spPr bwMode="auto">
            <a:xfrm>
              <a:off x="2472" y="361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3" name="Line 99"/>
            <p:cNvSpPr>
              <a:spLocks noChangeShapeType="1"/>
            </p:cNvSpPr>
            <p:nvPr/>
          </p:nvSpPr>
          <p:spPr bwMode="auto">
            <a:xfrm>
              <a:off x="2472" y="3884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4" name="Line 100"/>
            <p:cNvSpPr>
              <a:spLocks noChangeShapeType="1"/>
            </p:cNvSpPr>
            <p:nvPr/>
          </p:nvSpPr>
          <p:spPr bwMode="auto">
            <a:xfrm>
              <a:off x="2472" y="3884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5" name="Line 101"/>
            <p:cNvSpPr>
              <a:spLocks noChangeShapeType="1"/>
            </p:cNvSpPr>
            <p:nvPr/>
          </p:nvSpPr>
          <p:spPr bwMode="auto">
            <a:xfrm flipV="1">
              <a:off x="975" y="120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87" name="Text Box 102"/>
          <p:cNvSpPr txBox="1">
            <a:spLocks noChangeArrowheads="1"/>
          </p:cNvSpPr>
          <p:nvPr/>
        </p:nvSpPr>
        <p:spPr bwMode="auto">
          <a:xfrm>
            <a:off x="6150000" y="5686524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kumimoji="0" lang="zh-CN" altLang="en-US" sz="1400" b="1"/>
              <a:t>清</a:t>
            </a:r>
            <a:r>
              <a:rPr kumimoji="0" lang="en-US" altLang="zh-CN" sz="1400" b="1"/>
              <a:t>0</a:t>
            </a:r>
          </a:p>
        </p:txBody>
      </p:sp>
      <p:sp>
        <p:nvSpPr>
          <p:cNvPr id="88" name="Text Box 103"/>
          <p:cNvSpPr txBox="1">
            <a:spLocks noChangeArrowheads="1"/>
          </p:cNvSpPr>
          <p:nvPr/>
        </p:nvSpPr>
        <p:spPr bwMode="auto">
          <a:xfrm>
            <a:off x="3744937" y="2687737"/>
            <a:ext cx="287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kumimoji="0" lang="zh-CN" altLang="en-US" sz="1400" b="1"/>
              <a:t>暂停</a:t>
            </a:r>
          </a:p>
        </p:txBody>
      </p:sp>
      <p:sp>
        <p:nvSpPr>
          <p:cNvPr id="89" name="Text Box 104"/>
          <p:cNvSpPr txBox="1">
            <a:spLocks noChangeArrowheads="1"/>
          </p:cNvSpPr>
          <p:nvPr/>
        </p:nvSpPr>
        <p:spPr bwMode="auto">
          <a:xfrm>
            <a:off x="3240112" y="2700437"/>
            <a:ext cx="376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kumimoji="0" lang="zh-CN" altLang="en-US" sz="1400" b="1"/>
              <a:t>启动</a:t>
            </a: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5157192"/>
            <a:ext cx="3132057" cy="88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3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32881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82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32774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75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76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77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78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79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0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1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2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3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4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5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6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7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8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89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0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1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2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3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4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5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6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7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8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799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0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1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2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3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4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5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6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7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8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09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0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1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2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3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4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5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6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7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8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19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0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1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2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3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4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5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6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7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8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29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0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1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2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3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4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5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6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7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8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39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0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1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2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3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4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5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6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7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8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49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0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1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2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3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4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5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6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7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8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59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0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1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2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3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4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5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6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7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8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69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0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1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2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3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4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5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6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7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8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79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2880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32773" name="Rectangle 115"/>
          <p:cNvSpPr>
            <a:spLocks noChangeArrowheads="1"/>
          </p:cNvSpPr>
          <p:nvPr/>
        </p:nvSpPr>
        <p:spPr bwMode="gray">
          <a:xfrm>
            <a:off x="3600450" y="2852738"/>
            <a:ext cx="43926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宋体" pitchFamily="2" charset="-122"/>
              </a:rPr>
              <a:t>4.I/O</a:t>
            </a: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控制</a:t>
            </a:r>
            <a:endParaRPr lang="zh-CN" altLang="en-US" sz="3600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571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I/O</a:t>
            </a:r>
            <a:r>
              <a:rPr lang="zh-CN" altLang="en-US" smtClean="0"/>
              <a:t>数据传输机制</a:t>
            </a:r>
          </a:p>
          <a:p>
            <a:pPr lvl="1" eaLnBrk="1" hangingPunct="1"/>
            <a:r>
              <a:rPr lang="zh-CN" altLang="en-US" smtClean="0"/>
              <a:t>查询方式（异步传送）</a:t>
            </a:r>
          </a:p>
          <a:p>
            <a:pPr lvl="1" eaLnBrk="1" hangingPunct="1"/>
            <a:r>
              <a:rPr lang="zh-CN" altLang="en-US" smtClean="0"/>
              <a:t>无条件传送方式（同步传送）</a:t>
            </a:r>
          </a:p>
          <a:p>
            <a:pPr lvl="1" eaLnBrk="1" hangingPunct="1"/>
            <a:r>
              <a:rPr lang="zh-CN" altLang="en-US" smtClean="0"/>
              <a:t>中断方式</a:t>
            </a:r>
          </a:p>
          <a:p>
            <a:pPr lvl="1" eaLnBrk="1" hangingPunct="1"/>
            <a:r>
              <a:rPr lang="zh-CN" altLang="en-US" smtClean="0"/>
              <a:t>通道方式</a:t>
            </a:r>
          </a:p>
          <a:p>
            <a:pPr lvl="1" eaLnBrk="1" hangingPunct="1"/>
            <a:r>
              <a:rPr lang="en-US" altLang="zh-CN" smtClean="0"/>
              <a:t>DMA</a:t>
            </a:r>
            <a:r>
              <a:rPr lang="zh-CN" altLang="en-US" smtClean="0"/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14655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查询方式（异步传送）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5759450" cy="536098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基本原理</a:t>
            </a:r>
          </a:p>
          <a:p>
            <a:pPr lvl="1" eaLnBrk="1" hangingPunct="1"/>
            <a:r>
              <a:rPr lang="zh-CN" altLang="en-US" sz="2400" dirty="0" smtClean="0"/>
              <a:t>传送数据之前，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先对外设</a:t>
            </a:r>
            <a:r>
              <a:rPr lang="zh-CN" altLang="en-US" sz="2400" dirty="0" smtClean="0">
                <a:solidFill>
                  <a:srgbClr val="FF0000"/>
                </a:solidFill>
              </a:rPr>
              <a:t>状态</a:t>
            </a:r>
            <a:r>
              <a:rPr lang="zh-CN" altLang="en-US" sz="2400" dirty="0" smtClean="0"/>
              <a:t>进行检测，直到外设</a:t>
            </a:r>
            <a:r>
              <a:rPr lang="zh-CN" altLang="en-US" sz="2400" dirty="0" smtClean="0">
                <a:solidFill>
                  <a:srgbClr val="FF0000"/>
                </a:solidFill>
              </a:rPr>
              <a:t>准备好</a:t>
            </a:r>
            <a:r>
              <a:rPr lang="zh-CN" altLang="en-US" sz="2400" dirty="0" smtClean="0"/>
              <a:t>才开始传输。</a:t>
            </a:r>
          </a:p>
          <a:p>
            <a:pPr lvl="1" eaLnBrk="1" hangingPunct="1"/>
            <a:r>
              <a:rPr lang="zh-CN" altLang="en-US" sz="2400" dirty="0" smtClean="0"/>
              <a:t>输入时：外设数据</a:t>
            </a:r>
            <a:r>
              <a:rPr lang="zh-CN" altLang="en-US" sz="2400" dirty="0" smtClean="0">
                <a:solidFill>
                  <a:srgbClr val="FF3300"/>
                </a:solidFill>
              </a:rPr>
              <a:t>“准备好”</a:t>
            </a:r>
            <a:r>
              <a:rPr lang="zh-CN" altLang="en-US" sz="2400" dirty="0" smtClean="0"/>
              <a:t>；</a:t>
            </a:r>
          </a:p>
          <a:p>
            <a:pPr lvl="1" eaLnBrk="1" hangingPunct="1"/>
            <a:r>
              <a:rPr lang="zh-CN" altLang="en-US" sz="2400" dirty="0" smtClean="0"/>
              <a:t>输出时：外设 </a:t>
            </a:r>
            <a:r>
              <a:rPr lang="zh-CN" altLang="en-US" sz="2400" dirty="0" smtClean="0">
                <a:solidFill>
                  <a:srgbClr val="FF0000"/>
                </a:solidFill>
              </a:rPr>
              <a:t>“准备好”</a:t>
            </a:r>
            <a:r>
              <a:rPr lang="zh-CN" altLang="en-US" sz="2400" dirty="0" smtClean="0"/>
              <a:t>接收。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0" dirty="0" smtClean="0"/>
              <a:t>特点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 smtClean="0"/>
              <a:t>I/O</a:t>
            </a:r>
            <a:r>
              <a:rPr lang="zh-CN" altLang="en-US" sz="2400" dirty="0" smtClean="0"/>
              <a:t>操作由程序发起并等待完成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sz="2400" dirty="0" smtClean="0"/>
              <a:t>指令：</a:t>
            </a:r>
            <a:r>
              <a:rPr lang="en-US" altLang="zh-CN" sz="2400" dirty="0" smtClean="0"/>
              <a:t>IN / OUT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 smtClean="0"/>
              <a:t>每次读写必须通过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2838" y="692150"/>
            <a:ext cx="34194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46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外设接口的组成</a:t>
            </a:r>
          </a:p>
          <a:p>
            <a:pPr lvl="1" eaLnBrk="1" hangingPunct="1"/>
            <a:r>
              <a:rPr lang="zh-CN" altLang="en-US" smtClean="0"/>
              <a:t>数据端口：暂存数据</a:t>
            </a:r>
          </a:p>
          <a:p>
            <a:pPr lvl="1" eaLnBrk="1" hangingPunct="1"/>
            <a:r>
              <a:rPr lang="zh-CN" altLang="en-US" smtClean="0"/>
              <a:t>状态端口：暂存状态</a:t>
            </a:r>
          </a:p>
          <a:p>
            <a:pPr lvl="1" eaLnBrk="1" hangingPunct="1"/>
            <a:r>
              <a:rPr lang="zh-CN" altLang="en-US" smtClean="0"/>
              <a:t>控制端口：控制命令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2425" y="2420938"/>
            <a:ext cx="7162800" cy="3733800"/>
            <a:chOff x="528" y="1632"/>
            <a:chExt cx="4512" cy="2352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528" y="1872"/>
              <a:ext cx="864" cy="211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304" y="1968"/>
              <a:ext cx="864" cy="19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4272" y="1920"/>
              <a:ext cx="768" cy="206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392" y="2400"/>
              <a:ext cx="912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9" name="AutoShape 9"/>
            <p:cNvSpPr>
              <a:spLocks noChangeArrowheads="1"/>
            </p:cNvSpPr>
            <p:nvPr/>
          </p:nvSpPr>
          <p:spPr bwMode="auto">
            <a:xfrm>
              <a:off x="1392" y="278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1440" y="3552"/>
              <a:ext cx="864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1" name="AutoShape 11"/>
            <p:cNvSpPr>
              <a:spLocks noChangeArrowheads="1"/>
            </p:cNvSpPr>
            <p:nvPr/>
          </p:nvSpPr>
          <p:spPr bwMode="auto">
            <a:xfrm>
              <a:off x="3168" y="2304"/>
              <a:ext cx="1104" cy="144"/>
            </a:xfrm>
            <a:prstGeom prst="leftRightArrow">
              <a:avLst>
                <a:gd name="adj1" fmla="val 50000"/>
                <a:gd name="adj2" fmla="val 15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3168" y="2928"/>
              <a:ext cx="1104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H="1">
              <a:off x="3168" y="3504"/>
              <a:ext cx="1104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976" y="2208"/>
              <a:ext cx="192" cy="28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2976" y="3408"/>
              <a:ext cx="192" cy="28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2976" y="2784"/>
              <a:ext cx="192" cy="28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1536" y="211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ahoma" pitchFamily="34" charset="0"/>
                </a:rPr>
                <a:t>AB</a:t>
              </a:r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1584" y="254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ahoma" pitchFamily="34" charset="0"/>
                </a:rPr>
                <a:t>DB</a:t>
              </a: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1632" y="32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ahoma" pitchFamily="34" charset="0"/>
                </a:rPr>
                <a:t>CB</a:t>
              </a:r>
            </a:p>
          </p:txBody>
        </p:sp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720" y="273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ahoma" pitchFamily="34" charset="0"/>
                </a:rPr>
                <a:t>CPU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2400" y="2592"/>
              <a:ext cx="52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ahoma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ahoma" pitchFamily="34" charset="0"/>
                </a:rPr>
                <a:t>接口</a:t>
              </a: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4368" y="2448"/>
              <a:ext cx="57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ahoma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ahoma" pitchFamily="34" charset="0"/>
                </a:rPr>
                <a:t>设备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ahoma" pitchFamily="34" charset="0"/>
                </a:rPr>
                <a:t>   </a:t>
              </a: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flipV="1">
              <a:off x="3120" y="1872"/>
              <a:ext cx="384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3120" y="1968"/>
              <a:ext cx="384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3120" y="1920"/>
              <a:ext cx="432" cy="16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3504" y="21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ahoma" pitchFamily="34" charset="0"/>
                </a:rPr>
                <a:t>数据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3504" y="26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ahoma" pitchFamily="34" charset="0"/>
                </a:rPr>
                <a:t>控制</a:t>
              </a: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3504" y="3174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ahoma" pitchFamily="34" charset="0"/>
                </a:rPr>
                <a:t>状态</a:t>
              </a:r>
            </a:p>
          </p:txBody>
        </p:sp>
        <p:sp>
          <p:nvSpPr>
            <p:cNvPr id="35869" name="Oval 29"/>
            <p:cNvSpPr>
              <a:spLocks noChangeArrowheads="1"/>
            </p:cNvSpPr>
            <p:nvPr/>
          </p:nvSpPr>
          <p:spPr bwMode="auto">
            <a:xfrm>
              <a:off x="3216" y="1632"/>
              <a:ext cx="864" cy="33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3360" y="163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400">
                  <a:latin typeface="华文中宋" pitchFamily="2" charset="-122"/>
                  <a:ea typeface="华文中宋" pitchFamily="2" charset="-122"/>
                </a:rPr>
                <a:t>端口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2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无条件传送（同步传送）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工作过程</a:t>
            </a:r>
          </a:p>
          <a:p>
            <a:pPr lvl="1" eaLnBrk="1" hangingPunct="1"/>
            <a:r>
              <a:rPr lang="zh-CN" altLang="en-US" smtClean="0"/>
              <a:t>进行</a:t>
            </a:r>
            <a:r>
              <a:rPr lang="en-US" altLang="zh-CN" smtClean="0"/>
              <a:t>I/O</a:t>
            </a:r>
            <a:r>
              <a:rPr lang="zh-CN" altLang="en-US" smtClean="0"/>
              <a:t>时无需查询外设状态，直接进行。</a:t>
            </a:r>
          </a:p>
          <a:p>
            <a:pPr lvl="1" eaLnBrk="1" hangingPunct="1"/>
            <a:r>
              <a:rPr lang="zh-CN" altLang="en-US" smtClean="0"/>
              <a:t>主要用于外设</a:t>
            </a:r>
            <a:r>
              <a:rPr lang="zh-CN" altLang="en-US" smtClean="0">
                <a:solidFill>
                  <a:srgbClr val="FF3300"/>
                </a:solidFill>
              </a:rPr>
              <a:t>时钟固定而且已知</a:t>
            </a:r>
            <a:r>
              <a:rPr lang="zh-CN" altLang="en-US" smtClean="0"/>
              <a:t>的场合。</a:t>
            </a:r>
          </a:p>
          <a:p>
            <a:pPr lvl="1" eaLnBrk="1" hangingPunct="1"/>
            <a:r>
              <a:rPr lang="zh-CN" altLang="en-US" smtClean="0"/>
              <a:t>当程序执行</a:t>
            </a:r>
            <a:r>
              <a:rPr lang="en-US" altLang="zh-CN" smtClean="0"/>
              <a:t>I/O</a:t>
            </a:r>
            <a:r>
              <a:rPr lang="zh-CN" altLang="en-US" smtClean="0"/>
              <a:t>指令</a:t>
            </a:r>
            <a:r>
              <a:rPr lang="en-US" altLang="zh-CN" smtClean="0"/>
              <a:t>【IN/OUT</a:t>
            </a:r>
            <a:r>
              <a:rPr lang="en-US" altLang="zh-CN" smtClean="0">
                <a:solidFill>
                  <a:srgbClr val="FF3300"/>
                </a:solidFill>
              </a:rPr>
              <a:t>/MOV</a:t>
            </a:r>
            <a:r>
              <a:rPr lang="en-US" altLang="zh-CN" smtClean="0"/>
              <a:t>】</a:t>
            </a:r>
            <a:r>
              <a:rPr lang="zh-CN" altLang="en-US" smtClean="0"/>
              <a:t>时，外设</a:t>
            </a:r>
            <a:r>
              <a:rPr lang="zh-CN" altLang="en-US" smtClean="0">
                <a:solidFill>
                  <a:srgbClr val="FF0000"/>
                </a:solidFill>
              </a:rPr>
              <a:t>必定</a:t>
            </a:r>
            <a:r>
              <a:rPr lang="zh-CN" altLang="en-US" smtClean="0"/>
              <a:t>已为传送数据做好了准备。</a:t>
            </a:r>
          </a:p>
        </p:txBody>
      </p:sp>
    </p:spTree>
    <p:extLst>
      <p:ext uri="{BB962C8B-B14F-4D97-AF65-F5344CB8AC3E}">
        <p14:creationId xmlns:p14="http://schemas.microsoft.com/office/powerpoint/2010/main" val="27020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73988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中断方式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宋体" pitchFamily="2" charset="-122"/>
              </a:rPr>
              <a:t>工作原理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外设数据准备好或准备好接收时，产生中断信号</a:t>
            </a:r>
          </a:p>
          <a:p>
            <a:pPr lvl="1" eaLnBrk="1" hangingPunct="1"/>
            <a:r>
              <a:rPr lang="en-US" altLang="zh-CN" sz="2400" dirty="0" smtClean="0"/>
              <a:t>CPU</a:t>
            </a:r>
            <a:r>
              <a:rPr lang="zh-CN" altLang="en-US" sz="2400" dirty="0" smtClean="0"/>
              <a:t>收到中断信号后，停止当前工作，处理该中断事情：完成数据传输。</a:t>
            </a:r>
          </a:p>
          <a:p>
            <a:pPr lvl="1" eaLnBrk="1" hangingPunct="1"/>
            <a:r>
              <a:rPr lang="en-US" altLang="zh-CN" sz="2400" dirty="0" smtClean="0"/>
              <a:t>CPU</a:t>
            </a:r>
            <a:r>
              <a:rPr lang="zh-CN" altLang="en-US" sz="2400" dirty="0" smtClean="0"/>
              <a:t>处理完毕后继续原来工作。</a:t>
            </a:r>
            <a:endParaRPr lang="zh-CN" altLang="en-US" sz="2400" dirty="0" smtClean="0">
              <a:latin typeface="宋体" pitchFamily="2" charset="-122"/>
            </a:endParaRPr>
          </a:p>
          <a:p>
            <a:pPr eaLnBrk="1" hangingPunct="1"/>
            <a:r>
              <a:rPr lang="zh-CN" altLang="en-US" sz="2400" dirty="0" smtClean="0">
                <a:latin typeface="宋体" pitchFamily="2" charset="-122"/>
              </a:rPr>
              <a:t>特点</a:t>
            </a:r>
          </a:p>
          <a:p>
            <a:pPr lvl="1" eaLnBrk="1" hangingPunct="1"/>
            <a:r>
              <a:rPr lang="en-US" altLang="zh-CN" sz="2400" dirty="0" smtClean="0">
                <a:latin typeface="宋体" pitchFamily="2" charset="-122"/>
              </a:rPr>
              <a:t>CPU</a:t>
            </a:r>
            <a:r>
              <a:rPr lang="zh-CN" altLang="en-US" sz="2400" dirty="0" smtClean="0">
                <a:latin typeface="宋体" pitchFamily="2" charset="-122"/>
              </a:rPr>
              <a:t>和外设并行工作</a:t>
            </a:r>
          </a:p>
          <a:p>
            <a:pPr lvl="1" eaLnBrk="1" hangingPunct="1"/>
            <a:r>
              <a:rPr lang="en-US" altLang="zh-CN" sz="2400" dirty="0" smtClean="0">
                <a:latin typeface="宋体" pitchFamily="2" charset="-122"/>
              </a:rPr>
              <a:t>CPU</a:t>
            </a:r>
            <a:r>
              <a:rPr lang="zh-CN" altLang="en-US" sz="2400" dirty="0" smtClean="0">
                <a:latin typeface="宋体" pitchFamily="2" charset="-122"/>
              </a:rPr>
              <a:t>效率提高</a:t>
            </a:r>
            <a:endParaRPr lang="en-US" altLang="zh-CN" sz="2400" dirty="0" smtClean="0">
              <a:latin typeface="宋体" pitchFamily="2" charset="-122"/>
            </a:endParaRPr>
          </a:p>
          <a:p>
            <a:pPr eaLnBrk="1" hangingPunct="1"/>
            <a:r>
              <a:rPr lang="zh-CN" altLang="en-US" sz="2400" dirty="0" smtClean="0">
                <a:latin typeface="宋体" pitchFamily="2" charset="-122"/>
              </a:rPr>
              <a:t>缺点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设备较多时中断频繁，影响</a:t>
            </a:r>
            <a:r>
              <a:rPr lang="en-US" altLang="zh-CN" sz="2400" dirty="0" smtClean="0">
                <a:solidFill>
                  <a:srgbClr val="FF0000"/>
                </a:solidFill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</a:rPr>
              <a:t>的有效计算能力。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数据吞吐小（几个字节），适于低速设备。</a:t>
            </a:r>
            <a:endParaRPr lang="zh-CN" altLang="en-US" sz="2400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0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通道方式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</a:t>
            </a:r>
          </a:p>
          <a:p>
            <a:pPr lvl="1" eaLnBrk="1" hangingPunct="1"/>
            <a:r>
              <a:rPr lang="zh-CN" altLang="en-US" dirty="0" smtClean="0"/>
              <a:t>通道是用来控制</a:t>
            </a:r>
            <a:r>
              <a:rPr lang="zh-CN" altLang="en-US" dirty="0" smtClean="0">
                <a:solidFill>
                  <a:srgbClr val="FF0000"/>
                </a:solidFill>
              </a:rPr>
              <a:t>外设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r>
              <a:rPr lang="zh-CN" altLang="en-US" dirty="0" smtClean="0"/>
              <a:t>数据传输的专门部件。</a:t>
            </a:r>
          </a:p>
          <a:p>
            <a:pPr lvl="1" eaLnBrk="1" hangingPunct="1"/>
            <a:r>
              <a:rPr lang="zh-CN" altLang="en-US" dirty="0" smtClean="0"/>
              <a:t>通道有独立的指令系统，既能受控于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又能独立于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en-US" altLang="zh-CN" dirty="0" smtClean="0"/>
              <a:t>I/O</a:t>
            </a:r>
            <a:r>
              <a:rPr lang="zh-CN" altLang="en-US" dirty="0" smtClean="0"/>
              <a:t>处理机</a:t>
            </a:r>
          </a:p>
          <a:p>
            <a:pPr eaLnBrk="1" hangingPunct="1"/>
            <a:r>
              <a:rPr lang="zh-CN" altLang="en-US" dirty="0" smtClean="0"/>
              <a:t>特点</a:t>
            </a:r>
          </a:p>
          <a:p>
            <a:pPr lvl="1" eaLnBrk="1" hangingPunct="1"/>
            <a:r>
              <a:rPr lang="zh-CN" altLang="en-US" dirty="0" smtClean="0"/>
              <a:t>有很强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能力，提高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与外设的并行程度</a:t>
            </a:r>
          </a:p>
          <a:p>
            <a:pPr lvl="1" eaLnBrk="1" hangingPunct="1"/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r>
              <a:rPr lang="zh-CN" altLang="en-US" dirty="0" smtClean="0"/>
              <a:t>为中心，实现内存与外设直接数据交互。</a:t>
            </a:r>
          </a:p>
          <a:p>
            <a:pPr lvl="1" eaLnBrk="1" hangingPunct="1"/>
            <a:r>
              <a:rPr lang="zh-CN" altLang="en-US" dirty="0" smtClean="0"/>
              <a:t>传输过程基本无需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参与。</a:t>
            </a:r>
          </a:p>
        </p:txBody>
      </p:sp>
    </p:spTree>
    <p:extLst>
      <p:ext uri="{BB962C8B-B14F-4D97-AF65-F5344CB8AC3E}">
        <p14:creationId xmlns:p14="http://schemas.microsoft.com/office/powerpoint/2010/main" val="42550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DMA(</a:t>
            </a:r>
            <a:r>
              <a:rPr lang="zh-CN" altLang="en-US" sz="3600" smtClean="0"/>
              <a:t>直接内存访问</a:t>
            </a:r>
            <a:r>
              <a:rPr lang="en-US" altLang="zh-CN" sz="3600" smtClean="0"/>
              <a:t>)</a:t>
            </a:r>
            <a:r>
              <a:rPr lang="zh-CN" altLang="en-US" sz="3600" smtClean="0"/>
              <a:t>方式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外设和内存之间直接进行数据交换，不需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干预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只有数据传送开始（初始化）和结束时（反初始化）需要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参与。传输过程不需要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参与。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DMA</a:t>
            </a:r>
            <a:r>
              <a:rPr lang="zh-CN" altLang="en-US" dirty="0" smtClean="0"/>
              <a:t>控制器：</a:t>
            </a:r>
            <a:r>
              <a:rPr lang="en-US" altLang="zh-CN" dirty="0" smtClean="0"/>
              <a:t>DMA Controller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DMAC</a:t>
            </a:r>
            <a:r>
              <a:rPr lang="zh-CN" altLang="en-US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DMA</a:t>
            </a:r>
            <a:r>
              <a:rPr lang="zh-CN" altLang="en-US" dirty="0" smtClean="0">
                <a:solidFill>
                  <a:srgbClr val="FF0000"/>
                </a:solidFill>
              </a:rPr>
              <a:t>的局限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不能完全脱离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传送方向，内存始址，数据长度由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控制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每台设备需要一个</a:t>
            </a:r>
            <a:r>
              <a:rPr lang="en-US" altLang="zh-CN" dirty="0" smtClean="0">
                <a:solidFill>
                  <a:srgbClr val="FF0000"/>
                </a:solidFill>
              </a:rPr>
              <a:t>DMAC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设备较多时不经济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微机广泛采用</a:t>
            </a:r>
          </a:p>
        </p:txBody>
      </p:sp>
    </p:spTree>
    <p:extLst>
      <p:ext uri="{BB962C8B-B14F-4D97-AF65-F5344CB8AC3E}">
        <p14:creationId xmlns:p14="http://schemas.microsoft.com/office/powerpoint/2010/main" val="13867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41073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74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40966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67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68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69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0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1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2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3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4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5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6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7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8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79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0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1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2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3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4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5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6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7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8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89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0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1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2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3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4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5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6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7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8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999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0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1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2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3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4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5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6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7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8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09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0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1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2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3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4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5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6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7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8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19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0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1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2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3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4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5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6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7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8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29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0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1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2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3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4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5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6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7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8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39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0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1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2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3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4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5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6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7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8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49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0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1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2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3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4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5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6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7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8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59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0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1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2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3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4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5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6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7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8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69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70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71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1072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40965" name="Rectangle 115"/>
          <p:cNvSpPr>
            <a:spLocks noChangeArrowheads="1"/>
          </p:cNvSpPr>
          <p:nvPr/>
        </p:nvSpPr>
        <p:spPr bwMode="gray">
          <a:xfrm>
            <a:off x="3600450" y="2852738"/>
            <a:ext cx="43926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5.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itchFamily="2" charset="-122"/>
              </a:rPr>
              <a:t>设备驱动程序</a:t>
            </a:r>
            <a:endParaRPr lang="zh-CN" altLang="en-US" sz="36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模块机制</a:t>
            </a:r>
          </a:p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(LDD: Linux Device Driver)</a:t>
            </a:r>
          </a:p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驱动（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7" descr="D:\ct\网络技术\计算机的过去、现在与未来\鼠标\M100-3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40" y="3501008"/>
            <a:ext cx="2952328" cy="268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764704"/>
            <a:ext cx="43053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34" y="1160140"/>
            <a:ext cx="37147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3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45169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70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45062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3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4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5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6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7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8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9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0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1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2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3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4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5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6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7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8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9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0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1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2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3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4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5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6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7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8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9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0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1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2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3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4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5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6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7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8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9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0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1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2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3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4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5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6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7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8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9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0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1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2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3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4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5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6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7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8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9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0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1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2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3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4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5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6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7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8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9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0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1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2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3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4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5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6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7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8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9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0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1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2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3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4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5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6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7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8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9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0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1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2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3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4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5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6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7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8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9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0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1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2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3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4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5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6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7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8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45061" name="Rectangle 115"/>
          <p:cNvSpPr>
            <a:spLocks noChangeArrowheads="1"/>
          </p:cNvSpPr>
          <p:nvPr/>
        </p:nvSpPr>
        <p:spPr bwMode="gray">
          <a:xfrm>
            <a:off x="3600450" y="2852738"/>
            <a:ext cx="48244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5.1 Linux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itchFamily="2" charset="-122"/>
              </a:rPr>
              <a:t>模块</a:t>
            </a:r>
            <a:endParaRPr lang="en-US" altLang="zh-CN" sz="3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2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内核模块：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Loadable 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LKM</a:t>
            </a:r>
          </a:p>
          <a:p>
            <a:pPr lvl="1"/>
            <a:r>
              <a:rPr lang="zh-CN" altLang="en-US" dirty="0"/>
              <a:t>解决</a:t>
            </a:r>
            <a:r>
              <a:rPr lang="zh-CN" altLang="en-US" dirty="0" smtClean="0"/>
              <a:t>单体内核机制的不足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内核模块：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一种未经链接的可执行代码。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经过装载（即链接）成为内核一部分。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可以动态地加载</a:t>
            </a:r>
            <a:r>
              <a:rPr lang="zh-CN" altLang="en-US" dirty="0"/>
              <a:t>或</a:t>
            </a:r>
            <a:r>
              <a:rPr lang="zh-CN" altLang="en-US" dirty="0" smtClean="0"/>
              <a:t>卸载模块。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模块概念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048" y="1124744"/>
            <a:ext cx="4968552" cy="458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5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最简单</a:t>
            </a:r>
            <a:r>
              <a:rPr lang="zh-CN" altLang="en-US" dirty="0" smtClean="0"/>
              <a:t>的模块程序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module.h</a:t>
            </a:r>
            <a:r>
              <a:rPr lang="en-US" altLang="zh-CN" sz="2400" dirty="0"/>
              <a:t>&gt;     </a:t>
            </a:r>
          </a:p>
          <a:p>
            <a:pPr marL="800100" lvl="2" indent="0">
              <a:buNone/>
            </a:pPr>
            <a:r>
              <a:rPr lang="en-US" altLang="zh-CN" sz="2400" dirty="0"/>
              <a:t>static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hello_init</a:t>
            </a:r>
            <a:r>
              <a:rPr lang="en-US" altLang="zh-CN" sz="2400" dirty="0"/>
              <a:t>(void)  </a:t>
            </a:r>
          </a:p>
          <a:p>
            <a:pPr marL="800100" lvl="2" indent="0">
              <a:buNone/>
            </a:pPr>
            <a:r>
              <a:rPr lang="en-US" altLang="zh-CN" sz="2400" dirty="0"/>
              <a:t>{  </a:t>
            </a:r>
          </a:p>
          <a:p>
            <a:pPr marL="800100" lvl="2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printk</a:t>
            </a:r>
            <a:r>
              <a:rPr lang="en-US" altLang="zh-CN" sz="2400" dirty="0"/>
              <a:t>("Hello, </a:t>
            </a:r>
            <a:r>
              <a:rPr lang="en-US" altLang="zh-CN" sz="2400" dirty="0" smtClean="0"/>
              <a:t>Kernel!\</a:t>
            </a:r>
            <a:r>
              <a:rPr lang="en-US" altLang="zh-CN" sz="2400" dirty="0"/>
              <a:t>n");  </a:t>
            </a:r>
          </a:p>
          <a:p>
            <a:pPr marL="800100" lvl="2" indent="0">
              <a:buNone/>
            </a:pPr>
            <a:r>
              <a:rPr lang="en-US" altLang="zh-CN" sz="2400" dirty="0"/>
              <a:t>    return 0;  </a:t>
            </a:r>
          </a:p>
          <a:p>
            <a:pPr marL="800100" lvl="2" indent="0">
              <a:buNone/>
            </a:pPr>
            <a:r>
              <a:rPr lang="en-US" altLang="zh-CN" sz="2400" dirty="0"/>
              <a:t>}  </a:t>
            </a:r>
          </a:p>
          <a:p>
            <a:pPr marL="800100" lvl="2" indent="0">
              <a:buNone/>
            </a:pPr>
            <a:r>
              <a:rPr lang="en-US" altLang="zh-CN" sz="2400" dirty="0"/>
              <a:t>static void </a:t>
            </a:r>
            <a:r>
              <a:rPr lang="en-US" altLang="zh-CN" sz="2400" dirty="0" err="1">
                <a:solidFill>
                  <a:srgbClr val="FF0000"/>
                </a:solidFill>
              </a:rPr>
              <a:t>hello_exit</a:t>
            </a:r>
            <a:r>
              <a:rPr lang="en-US" altLang="zh-CN" sz="2400" dirty="0"/>
              <a:t>()  </a:t>
            </a:r>
          </a:p>
          <a:p>
            <a:pPr marL="800100" lvl="2" indent="0">
              <a:buNone/>
            </a:pPr>
            <a:r>
              <a:rPr lang="en-US" altLang="zh-CN" sz="2400" dirty="0"/>
              <a:t>{  </a:t>
            </a:r>
          </a:p>
          <a:p>
            <a:pPr marL="800100" lvl="2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printk</a:t>
            </a:r>
            <a:r>
              <a:rPr lang="en-US" altLang="zh-CN" sz="2400" dirty="0" smtClean="0"/>
              <a:t>(“Exit Kernel!\</a:t>
            </a:r>
            <a:r>
              <a:rPr lang="en-US" altLang="zh-CN" sz="2400" dirty="0"/>
              <a:t>n");  </a:t>
            </a:r>
          </a:p>
          <a:p>
            <a:pPr marL="800100" lvl="2" indent="0">
              <a:buNone/>
            </a:pPr>
            <a:r>
              <a:rPr lang="en-US" altLang="zh-CN" sz="2400" dirty="0"/>
              <a:t>}    </a:t>
            </a:r>
          </a:p>
          <a:p>
            <a:pPr marL="800100" lvl="2" indent="0">
              <a:buNone/>
            </a:pPr>
            <a:r>
              <a:rPr lang="en-US" altLang="zh-CN" sz="2400" dirty="0" err="1"/>
              <a:t>module_init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hello_init</a:t>
            </a:r>
            <a:r>
              <a:rPr lang="en-US" altLang="zh-CN" sz="2400" dirty="0"/>
              <a:t>);  </a:t>
            </a:r>
          </a:p>
          <a:p>
            <a:pPr marL="800100" lvl="2" indent="0">
              <a:buNone/>
            </a:pPr>
            <a:r>
              <a:rPr lang="en-US" altLang="zh-CN" sz="2400" dirty="0" err="1"/>
              <a:t>module_exit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hello_exit</a:t>
            </a:r>
            <a:r>
              <a:rPr lang="en-US" altLang="zh-CN" sz="2400" dirty="0"/>
              <a:t>);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93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/>
              <a:t>编译模块</a:t>
            </a:r>
            <a:endParaRPr lang="en-US" altLang="zh-CN" sz="2400" b="0" dirty="0" smtClean="0"/>
          </a:p>
          <a:p>
            <a:pPr marL="400050" lvl="1" indent="0">
              <a:buNone/>
            </a:pPr>
            <a:r>
              <a:rPr lang="en-US" altLang="zh-CN" sz="2400" b="0" dirty="0" smtClean="0"/>
              <a:t>$</a:t>
            </a:r>
            <a:r>
              <a:rPr lang="en-US" altLang="zh-CN" sz="2400" b="0" dirty="0" err="1" smtClean="0"/>
              <a:t>gcc</a:t>
            </a:r>
            <a:r>
              <a:rPr lang="en-US" altLang="zh-CN" sz="2400" b="0" dirty="0"/>
              <a:t> -o  </a:t>
            </a:r>
            <a:r>
              <a:rPr lang="en-US" altLang="zh-CN" sz="2400" b="0" dirty="0" err="1"/>
              <a:t>hellomodule.ko</a:t>
            </a:r>
            <a:r>
              <a:rPr lang="en-US" altLang="zh-CN" sz="2400" b="0" dirty="0"/>
              <a:t>  _D</a:t>
            </a:r>
            <a:r>
              <a:rPr lang="en-US" altLang="zh-CN" sz="2400" b="0" dirty="0">
                <a:solidFill>
                  <a:srgbClr val="FF0000"/>
                </a:solidFill>
              </a:rPr>
              <a:t>__KERNEL__</a:t>
            </a:r>
            <a:r>
              <a:rPr lang="en-US" altLang="zh-CN" sz="2400" b="0" dirty="0"/>
              <a:t> -D</a:t>
            </a:r>
            <a:r>
              <a:rPr lang="en-US" altLang="zh-CN" sz="2400" b="0" dirty="0">
                <a:solidFill>
                  <a:srgbClr val="FF0000"/>
                </a:solidFill>
              </a:rPr>
              <a:t>MODULE</a:t>
            </a:r>
            <a:r>
              <a:rPr lang="en-US" altLang="zh-CN" sz="2400" b="0" dirty="0"/>
              <a:t> </a:t>
            </a:r>
            <a:r>
              <a:rPr lang="en-US" altLang="zh-CN" sz="2400" b="0" dirty="0" err="1" smtClean="0"/>
              <a:t>hello.c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安装模块</a:t>
            </a:r>
            <a:endParaRPr lang="en-US" altLang="zh-CN" sz="2400" b="0" dirty="0" smtClean="0"/>
          </a:p>
          <a:p>
            <a:pPr marL="400050" lvl="1" indent="0">
              <a:buNone/>
            </a:pPr>
            <a:r>
              <a:rPr lang="en-US" altLang="zh-CN" sz="2400" b="0" dirty="0" smtClean="0"/>
              <a:t>$</a:t>
            </a:r>
            <a:r>
              <a:rPr lang="en-US" altLang="zh-CN" sz="2400" b="0" dirty="0" err="1" smtClean="0"/>
              <a:t>sudo</a:t>
            </a:r>
            <a:r>
              <a:rPr lang="en-US" altLang="zh-CN" sz="2400" b="0" dirty="0"/>
              <a:t> </a:t>
            </a:r>
            <a:r>
              <a:rPr lang="en-US" altLang="zh-CN" sz="2400" b="0" dirty="0" err="1">
                <a:solidFill>
                  <a:srgbClr val="FF0000"/>
                </a:solidFill>
              </a:rPr>
              <a:t>insmod</a:t>
            </a:r>
            <a:r>
              <a:rPr lang="en-US" altLang="zh-CN" sz="2400" b="0" dirty="0"/>
              <a:t> </a:t>
            </a:r>
            <a:r>
              <a:rPr lang="en-US" altLang="zh-CN" sz="2400" b="0" dirty="0" err="1" smtClean="0"/>
              <a:t>hellomodule.ko</a:t>
            </a:r>
            <a:endParaRPr lang="en-US" altLang="zh-CN" sz="2400" b="0" dirty="0" smtClean="0"/>
          </a:p>
          <a:p>
            <a:pPr marL="400050" lvl="1" indent="0">
              <a:buNone/>
            </a:pPr>
            <a:endParaRPr lang="en-US" altLang="zh-CN" sz="2400" b="0" dirty="0" smtClean="0"/>
          </a:p>
          <a:p>
            <a:r>
              <a:rPr lang="zh-CN" altLang="en-US" sz="2400" b="0" dirty="0" smtClean="0"/>
              <a:t>查看模块</a:t>
            </a:r>
            <a:endParaRPr lang="en-US" altLang="zh-CN" sz="2400" b="0" dirty="0" smtClean="0"/>
          </a:p>
          <a:p>
            <a:pPr marL="400050" lvl="1" indent="0">
              <a:buNone/>
            </a:pPr>
            <a:r>
              <a:rPr lang="en-US" altLang="zh-CN" sz="2400" b="0" dirty="0" smtClean="0"/>
              <a:t>$</a:t>
            </a:r>
            <a:r>
              <a:rPr lang="en-US" altLang="zh-CN" sz="2400" b="0" dirty="0" err="1">
                <a:solidFill>
                  <a:srgbClr val="FF0000"/>
                </a:solidFill>
              </a:rPr>
              <a:t>lsmod</a:t>
            </a:r>
            <a:r>
              <a:rPr lang="en-US" altLang="zh-CN" sz="2400" b="0" dirty="0"/>
              <a:t> 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删除</a:t>
            </a:r>
            <a:r>
              <a:rPr lang="zh-CN" altLang="en-US" sz="2400" b="0" dirty="0"/>
              <a:t>模块</a:t>
            </a:r>
          </a:p>
          <a:p>
            <a:pPr marL="400050" lvl="1" indent="0">
              <a:buNone/>
            </a:pPr>
            <a:r>
              <a:rPr lang="en-US" altLang="zh-CN" sz="2400" b="0" dirty="0" smtClean="0"/>
              <a:t>$</a:t>
            </a:r>
            <a:r>
              <a:rPr lang="en-US" altLang="zh-CN" sz="2400" b="0" dirty="0" err="1"/>
              <a:t>sudo</a:t>
            </a:r>
            <a:r>
              <a:rPr lang="en-US" altLang="zh-CN" sz="2400" b="0" dirty="0"/>
              <a:t> </a:t>
            </a:r>
            <a:r>
              <a:rPr lang="en-US" altLang="zh-CN" sz="2400" b="0" dirty="0" err="1">
                <a:solidFill>
                  <a:srgbClr val="FF0000"/>
                </a:solidFill>
              </a:rPr>
              <a:t>rmmod</a:t>
            </a:r>
            <a:r>
              <a:rPr lang="en-US" altLang="zh-CN" sz="2400" b="0" dirty="0"/>
              <a:t> module </a:t>
            </a:r>
            <a:endParaRPr lang="en-US" altLang="zh-CN" sz="2400" b="0" dirty="0" smtClean="0"/>
          </a:p>
          <a:p>
            <a:pPr marL="400050" lvl="1" indent="0">
              <a:buNone/>
            </a:pPr>
            <a:endParaRPr lang="en-US" altLang="zh-CN" sz="2400" dirty="0"/>
          </a:p>
          <a:p>
            <a:r>
              <a:rPr lang="zh-CN" altLang="en-US" sz="2400" b="0" dirty="0"/>
              <a:t>查看内核信息</a:t>
            </a:r>
            <a:endParaRPr lang="en-US" altLang="zh-CN" sz="2400" b="0" dirty="0"/>
          </a:p>
          <a:p>
            <a:pPr marL="400050" lvl="1" indent="0">
              <a:buNone/>
            </a:pPr>
            <a:r>
              <a:rPr lang="en-US" altLang="zh-CN" sz="2400" dirty="0"/>
              <a:t>$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dmesg</a:t>
            </a:r>
            <a:endParaRPr lang="en-US" altLang="zh-CN" sz="2400" b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64" y="2675054"/>
            <a:ext cx="3870430" cy="2880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1" y="4797152"/>
            <a:ext cx="3798427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带参数</a:t>
            </a:r>
            <a:r>
              <a:rPr lang="zh-CN" altLang="en-US" dirty="0" smtClean="0"/>
              <a:t>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zh-CN" altLang="en-US" dirty="0"/>
              <a:t>输入</a:t>
            </a:r>
            <a:r>
              <a:rPr lang="zh-CN" altLang="en-US" dirty="0" smtClean="0"/>
              <a:t>整数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和字符串</a:t>
            </a:r>
            <a:r>
              <a:rPr lang="en-US" altLang="zh-CN" dirty="0" smtClean="0"/>
              <a:t>char[]</a:t>
            </a:r>
            <a:r>
              <a:rPr lang="zh-CN" altLang="en-US" dirty="0" smtClean="0"/>
              <a:t>两个参数</a:t>
            </a:r>
            <a:endParaRPr lang="en-US" altLang="zh-CN" dirty="0" smtClean="0"/>
          </a:p>
          <a:p>
            <a:r>
              <a:rPr lang="zh-CN" altLang="en-US" dirty="0" smtClean="0"/>
              <a:t>功能：安装模块的时候打印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Hello Kernel</a:t>
            </a:r>
            <a:r>
              <a:rPr lang="zh-CN" altLang="en-US" dirty="0" smtClean="0"/>
              <a:t>！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2727202"/>
            <a:ext cx="4392488" cy="16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>
              <a:buNone/>
            </a:pPr>
            <a:r>
              <a:rPr lang="en-US" altLang="zh-CN" sz="2000" dirty="0"/>
              <a:t>static char *</a:t>
            </a:r>
            <a:r>
              <a:rPr lang="en-US" altLang="zh-CN" sz="2000" dirty="0" err="1"/>
              <a:t>strHello</a:t>
            </a:r>
            <a:r>
              <a:rPr lang="en-US" altLang="zh-CN" sz="2000" dirty="0"/>
              <a:t> = "</a:t>
            </a:r>
            <a:r>
              <a:rPr lang="en-US" altLang="zh-CN" sz="2000" dirty="0" smtClean="0"/>
              <a:t>Hello Kernel!";</a:t>
            </a:r>
            <a:endParaRPr lang="en-US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intTimes</a:t>
            </a:r>
            <a:r>
              <a:rPr lang="en-US" altLang="zh-CN" sz="2000" dirty="0"/>
              <a:t> = 1;</a:t>
            </a:r>
          </a:p>
          <a:p>
            <a:pPr marL="800100" lvl="2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module_param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intTimes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S_IRUGO);</a:t>
            </a:r>
          </a:p>
          <a:p>
            <a:pPr marL="800100" lvl="2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module_param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strHello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charp</a:t>
            </a:r>
            <a:r>
              <a:rPr lang="en-US" altLang="zh-CN" sz="2000" dirty="0"/>
              <a:t>, S_IRUGO);</a:t>
            </a:r>
          </a:p>
          <a:p>
            <a:pPr marL="800100" lvl="2" indent="0">
              <a:buNone/>
            </a:pPr>
            <a:r>
              <a:rPr lang="en-US" altLang="zh-CN" sz="2000" dirty="0"/>
              <a:t>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hello_init</a:t>
            </a:r>
            <a:r>
              <a:rPr lang="en-US" altLang="zh-CN" sz="2000" dirty="0"/>
              <a:t>(void) </a:t>
            </a:r>
          </a:p>
          <a:p>
            <a:pPr marL="800100" lvl="2" indent="0">
              <a:buNone/>
            </a:pPr>
            <a:r>
              <a:rPr lang="en-US" altLang="zh-CN" sz="2000" dirty="0"/>
              <a:t>{</a:t>
            </a:r>
          </a:p>
          <a:p>
            <a:pPr marL="800100" lvl="2" indent="0">
              <a:buNone/>
            </a:pPr>
            <a:r>
              <a:rPr lang="en-US" altLang="zh-CN" sz="2000" dirty="0" smtClean="0"/>
              <a:t>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intTimes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800100" lvl="2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printk</a:t>
            </a:r>
            <a:r>
              <a:rPr lang="en-US" altLang="zh-CN" sz="2000" dirty="0"/>
              <a:t>("(%d) %s\n",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strHello</a:t>
            </a:r>
            <a:r>
              <a:rPr lang="en-US" altLang="zh-CN" sz="2000" dirty="0"/>
              <a:t>);</a:t>
            </a:r>
          </a:p>
          <a:p>
            <a:pPr marL="800100" lvl="2" indent="0">
              <a:buNone/>
            </a:pPr>
            <a:r>
              <a:rPr lang="en-US" altLang="zh-CN" sz="2000" dirty="0"/>
              <a:t>    return 0;</a:t>
            </a:r>
          </a:p>
          <a:p>
            <a:pPr marL="800100" lvl="2" indent="0">
              <a:buNone/>
            </a:pPr>
            <a:r>
              <a:rPr lang="en-US" altLang="zh-CN" sz="2000" dirty="0"/>
              <a:t>}</a:t>
            </a:r>
          </a:p>
          <a:p>
            <a:pPr marL="800100" lvl="2" indent="0">
              <a:buNone/>
            </a:pPr>
            <a:r>
              <a:rPr lang="en-US" altLang="zh-CN" sz="2000" dirty="0"/>
              <a:t>static void </a:t>
            </a:r>
            <a:r>
              <a:rPr lang="en-US" altLang="zh-CN" sz="2000" dirty="0" err="1"/>
              <a:t>hello_exit</a:t>
            </a:r>
            <a:r>
              <a:rPr lang="en-US" altLang="zh-CN" sz="2000" dirty="0"/>
              <a:t>() </a:t>
            </a:r>
          </a:p>
          <a:p>
            <a:pPr marL="800100" lvl="2" indent="0">
              <a:buNone/>
            </a:pPr>
            <a:r>
              <a:rPr lang="en-US" altLang="zh-CN" sz="2000" dirty="0"/>
              <a:t>{</a:t>
            </a:r>
          </a:p>
          <a:p>
            <a:pPr marL="800100" lvl="2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printk</a:t>
            </a:r>
            <a:r>
              <a:rPr lang="en-US" altLang="zh-CN" sz="2000" dirty="0" smtClean="0"/>
              <a:t>(“Exit Kernel!\</a:t>
            </a:r>
            <a:r>
              <a:rPr lang="en-US" altLang="zh-CN" sz="2000" dirty="0"/>
              <a:t>n");  </a:t>
            </a:r>
          </a:p>
          <a:p>
            <a:pPr marL="800100" lvl="2" indent="0">
              <a:buNone/>
            </a:pPr>
            <a:r>
              <a:rPr lang="en-US" altLang="zh-CN" sz="2000" dirty="0"/>
              <a:t>}</a:t>
            </a:r>
          </a:p>
          <a:p>
            <a:pPr marL="800100" lvl="2" indent="0">
              <a:buNone/>
            </a:pPr>
            <a:r>
              <a:rPr lang="en-US" altLang="zh-CN" sz="2000" dirty="0" err="1"/>
              <a:t>module_init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hello_init</a:t>
            </a:r>
            <a:r>
              <a:rPr lang="en-US" altLang="zh-CN" sz="2000" dirty="0"/>
              <a:t>);  </a:t>
            </a:r>
          </a:p>
          <a:p>
            <a:pPr marL="800100" lvl="2" indent="0">
              <a:buNone/>
            </a:pPr>
            <a:r>
              <a:rPr lang="en-US" altLang="zh-CN" sz="2000" dirty="0" err="1"/>
              <a:t>module_exit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hello_exit</a:t>
            </a:r>
            <a:r>
              <a:rPr lang="en-US" altLang="zh-CN" sz="2000" dirty="0"/>
              <a:t>);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5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# </a:t>
            </a:r>
            <a:r>
              <a:rPr lang="en-US" altLang="zh-CN" b="0" dirty="0" err="1"/>
              <a:t>insmod</a:t>
            </a:r>
            <a:r>
              <a:rPr lang="en-US" altLang="zh-CN" b="0" dirty="0"/>
              <a:t> hello </a:t>
            </a:r>
            <a:r>
              <a:rPr lang="en-US" altLang="zh-CN" dirty="0" err="1">
                <a:solidFill>
                  <a:srgbClr val="FF0000"/>
                </a:solidFill>
              </a:rPr>
              <a:t>strHello</a:t>
            </a:r>
            <a:r>
              <a:rPr lang="en-US" altLang="zh-CN" b="0" dirty="0" smtClean="0"/>
              <a:t>="</a:t>
            </a:r>
            <a:r>
              <a:rPr lang="en-US" altLang="zh-CN" b="0" dirty="0"/>
              <a:t>world" 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intTimes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0" dirty="0" smtClean="0"/>
              <a:t>=</a:t>
            </a:r>
            <a:r>
              <a:rPr lang="en-US" altLang="zh-CN" b="0" dirty="0"/>
              <a:t>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80" y="1556792"/>
            <a:ext cx="3096344" cy="11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module_param</a:t>
            </a:r>
            <a:r>
              <a:rPr lang="en-US" altLang="zh-CN" dirty="0"/>
              <a:t>(</a:t>
            </a:r>
            <a:r>
              <a:rPr lang="en-US" altLang="zh-CN" dirty="0" err="1"/>
              <a:t>name,type,perm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指定参数。用于加载</a:t>
            </a:r>
            <a:r>
              <a:rPr lang="zh-CN" altLang="en-US" dirty="0"/>
              <a:t>模块</a:t>
            </a:r>
            <a:r>
              <a:rPr lang="zh-CN" altLang="en-US" dirty="0" smtClean="0"/>
              <a:t>时传递</a:t>
            </a:r>
            <a:r>
              <a:rPr lang="zh-CN" altLang="en-US" dirty="0"/>
              <a:t>参数给模块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name</a:t>
            </a:r>
            <a:r>
              <a:rPr lang="zh-CN" altLang="en-US" dirty="0" smtClean="0"/>
              <a:t>：参数</a:t>
            </a:r>
            <a:r>
              <a:rPr lang="zh-CN" altLang="en-US" dirty="0"/>
              <a:t>的名称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： </a:t>
            </a:r>
            <a:r>
              <a:rPr lang="zh-CN" altLang="en-US" dirty="0" smtClean="0"/>
              <a:t>参数</a:t>
            </a:r>
            <a:r>
              <a:rPr lang="zh-CN" altLang="en-US" dirty="0"/>
              <a:t>的数据类型</a:t>
            </a:r>
          </a:p>
          <a:p>
            <a:pPr lvl="1"/>
            <a:r>
              <a:rPr lang="en-US" altLang="zh-CN" dirty="0"/>
              <a:t>perm</a:t>
            </a:r>
            <a:r>
              <a:rPr lang="zh-CN" altLang="en-US" dirty="0"/>
              <a:t>： </a:t>
            </a:r>
            <a:r>
              <a:rPr lang="zh-CN" altLang="en-US" dirty="0" smtClean="0"/>
              <a:t>参数</a:t>
            </a:r>
            <a:r>
              <a:rPr lang="zh-CN" altLang="en-US" dirty="0"/>
              <a:t>的访问权限</a:t>
            </a:r>
          </a:p>
        </p:txBody>
      </p:sp>
    </p:spTree>
    <p:extLst>
      <p:ext uri="{BB962C8B-B14F-4D97-AF65-F5344CB8AC3E}">
        <p14:creationId xmlns:p14="http://schemas.microsoft.com/office/powerpoint/2010/main" val="13785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： </a:t>
            </a:r>
            <a:r>
              <a:rPr lang="zh-CN" altLang="en-US" dirty="0" smtClean="0"/>
              <a:t>参数</a:t>
            </a:r>
            <a:r>
              <a:rPr lang="zh-CN" altLang="en-US" dirty="0"/>
              <a:t>的数据类型</a:t>
            </a:r>
          </a:p>
          <a:p>
            <a:pPr lvl="1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布尔型</a:t>
            </a:r>
          </a:p>
          <a:p>
            <a:pPr lvl="1"/>
            <a:r>
              <a:rPr lang="en-US" altLang="zh-CN" dirty="0" err="1"/>
              <a:t>inbool</a:t>
            </a:r>
            <a:r>
              <a:rPr lang="en-US" altLang="zh-CN" dirty="0"/>
              <a:t> : </a:t>
            </a:r>
            <a:r>
              <a:rPr lang="zh-CN" altLang="en-US" dirty="0"/>
              <a:t>布尔反值</a:t>
            </a:r>
          </a:p>
          <a:p>
            <a:pPr lvl="1"/>
            <a:r>
              <a:rPr lang="en-US" altLang="zh-CN" dirty="0" err="1"/>
              <a:t>charp</a:t>
            </a:r>
            <a:r>
              <a:rPr lang="en-US" altLang="zh-CN" dirty="0"/>
              <a:t>: </a:t>
            </a:r>
            <a:r>
              <a:rPr lang="zh-CN" altLang="en-US" dirty="0"/>
              <a:t>字符指针（相当于</a:t>
            </a:r>
            <a:r>
              <a:rPr lang="en-US" altLang="zh-CN" dirty="0"/>
              <a:t>char *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short: </a:t>
            </a:r>
            <a:r>
              <a:rPr lang="zh-CN" altLang="en-US" dirty="0"/>
              <a:t>短整型</a:t>
            </a:r>
          </a:p>
          <a:p>
            <a:pPr lvl="1"/>
            <a:r>
              <a:rPr lang="en-US" altLang="zh-CN" dirty="0" err="1"/>
              <a:t>ushort</a:t>
            </a:r>
            <a:r>
              <a:rPr lang="en-US" altLang="zh-CN" dirty="0"/>
              <a:t> : </a:t>
            </a:r>
            <a:r>
              <a:rPr lang="zh-CN" altLang="en-US" dirty="0"/>
              <a:t>无符号短整型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: </a:t>
            </a:r>
            <a:r>
              <a:rPr lang="zh-CN" altLang="en-US" dirty="0"/>
              <a:t>整型</a:t>
            </a:r>
          </a:p>
          <a:p>
            <a:pPr lvl="1"/>
            <a:r>
              <a:rPr lang="en-US" altLang="zh-CN" dirty="0" err="1"/>
              <a:t>uint</a:t>
            </a:r>
            <a:r>
              <a:rPr lang="en-US" altLang="zh-CN" dirty="0"/>
              <a:t> : </a:t>
            </a:r>
            <a:r>
              <a:rPr lang="zh-CN" altLang="en-US" dirty="0"/>
              <a:t>无符号整型</a:t>
            </a:r>
          </a:p>
          <a:p>
            <a:pPr lvl="1"/>
            <a:r>
              <a:rPr lang="en-US" altLang="zh-CN" dirty="0"/>
              <a:t>long : </a:t>
            </a:r>
            <a:r>
              <a:rPr lang="zh-CN" altLang="en-US" dirty="0"/>
              <a:t>长整型</a:t>
            </a:r>
          </a:p>
          <a:p>
            <a:pPr lvl="1"/>
            <a:r>
              <a:rPr lang="en-US" altLang="zh-CN" dirty="0" err="1"/>
              <a:t>ulong</a:t>
            </a:r>
            <a:r>
              <a:rPr lang="en-US" altLang="zh-CN" dirty="0"/>
              <a:t>: </a:t>
            </a:r>
            <a:r>
              <a:rPr lang="zh-CN" altLang="en-US" dirty="0"/>
              <a:t>无符号长整型</a:t>
            </a:r>
          </a:p>
        </p:txBody>
      </p:sp>
    </p:spTree>
    <p:extLst>
      <p:ext uri="{BB962C8B-B14F-4D97-AF65-F5344CB8AC3E}">
        <p14:creationId xmlns:p14="http://schemas.microsoft.com/office/powerpoint/2010/main" val="33466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836712"/>
            <a:ext cx="2952328" cy="1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528144" y="2779935"/>
            <a:ext cx="5410200" cy="2881313"/>
            <a:chOff x="960" y="1248"/>
            <a:chExt cx="3408" cy="1815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287" y="1952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55" y="1936"/>
              <a:ext cx="40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喷头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974" y="1311"/>
              <a:ext cx="708" cy="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振荡发生器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960" y="2844"/>
              <a:ext cx="559" cy="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 dirty="0">
                  <a:latin typeface="黑体" pitchFamily="2" charset="-122"/>
                  <a:ea typeface="黑体" pitchFamily="2" charset="-122"/>
                </a:rPr>
                <a:t>墨水槽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46" y="2844"/>
              <a:ext cx="750" cy="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 dirty="0">
                  <a:latin typeface="黑体" pitchFamily="2" charset="-122"/>
                  <a:ea typeface="黑体" pitchFamily="2" charset="-122"/>
                </a:rPr>
                <a:t>过滤器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09" y="2437"/>
              <a:ext cx="559" cy="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收集槽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974" y="2140"/>
              <a:ext cx="518" cy="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墨水泵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60" y="2531"/>
              <a:ext cx="736" cy="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字符发生器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860" y="2140"/>
              <a:ext cx="695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模拟调制器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759" y="2124"/>
              <a:ext cx="627" cy="2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高压电源</a:t>
              </a: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960" y="1702"/>
              <a:ext cx="682" cy="266"/>
              <a:chOff x="2976" y="8849"/>
              <a:chExt cx="1050" cy="527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2976" y="8849"/>
                <a:ext cx="1050" cy="4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buNone/>
                </a:pPr>
                <a:endParaRPr lang="zh-CN" altLang="en-US"/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3018" y="8849"/>
                <a:ext cx="75" cy="527"/>
              </a:xfrm>
              <a:custGeom>
                <a:avLst/>
                <a:gdLst>
                  <a:gd name="T0" fmla="*/ 10 w 117"/>
                  <a:gd name="T1" fmla="*/ 0 h 465"/>
                  <a:gd name="T2" fmla="*/ 117 w 117"/>
                  <a:gd name="T3" fmla="*/ 217 h 465"/>
                  <a:gd name="T4" fmla="*/ 0 w 117"/>
                  <a:gd name="T5" fmla="*/ 465 h 465"/>
                  <a:gd name="T6" fmla="*/ 0 60000 65536"/>
                  <a:gd name="T7" fmla="*/ 0 60000 65536"/>
                  <a:gd name="T8" fmla="*/ 0 60000 65536"/>
                  <a:gd name="T9" fmla="*/ 0 w 117"/>
                  <a:gd name="T10" fmla="*/ 0 h 465"/>
                  <a:gd name="T11" fmla="*/ 117 w 117"/>
                  <a:gd name="T12" fmla="*/ 465 h 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" h="465">
                    <a:moveTo>
                      <a:pt x="10" y="0"/>
                    </a:moveTo>
                    <a:cubicBezTo>
                      <a:pt x="28" y="36"/>
                      <a:pt x="117" y="104"/>
                      <a:pt x="117" y="217"/>
                    </a:cubicBezTo>
                    <a:cubicBezTo>
                      <a:pt x="117" y="330"/>
                      <a:pt x="24" y="413"/>
                      <a:pt x="0" y="46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buNone/>
                </a:pPr>
                <a:endParaRPr lang="zh-CN" altLang="en-US"/>
              </a:p>
            </p:txBody>
          </p:sp>
          <p:sp>
            <p:nvSpPr>
              <p:cNvPr id="52" name="Rectangle 18"/>
              <p:cNvSpPr>
                <a:spLocks noChangeArrowheads="1"/>
              </p:cNvSpPr>
              <p:nvPr/>
            </p:nvSpPr>
            <p:spPr bwMode="auto">
              <a:xfrm>
                <a:off x="2976" y="8849"/>
                <a:ext cx="42" cy="4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buNone/>
                </a:pPr>
                <a:endParaRPr lang="zh-CN" altLang="en-US"/>
              </a:p>
            </p:txBody>
          </p:sp>
        </p:grp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642" y="1827"/>
              <a:ext cx="2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909" y="1451"/>
              <a:ext cx="982" cy="37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19" y="295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609" y="2953"/>
              <a:ext cx="1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768" y="2656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1314" y="2359"/>
              <a:ext cx="0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2228" y="2343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228" y="1952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3073" y="1952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41" y="1952"/>
              <a:ext cx="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010" y="1952"/>
              <a:ext cx="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891" y="1248"/>
              <a:ext cx="0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877" y="1295"/>
              <a:ext cx="382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打印纸</a:t>
              </a:r>
            </a:p>
          </p:txBody>
        </p: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3673" y="1764"/>
              <a:ext cx="163" cy="251"/>
              <a:chOff x="7155" y="8973"/>
              <a:chExt cx="252" cy="496"/>
            </a:xfrm>
          </p:grpSpPr>
          <p:sp>
            <p:nvSpPr>
              <p:cNvPr id="47" name="Line 33"/>
              <p:cNvSpPr>
                <a:spLocks noChangeShapeType="1"/>
              </p:cNvSpPr>
              <p:nvPr/>
            </p:nvSpPr>
            <p:spPr bwMode="auto">
              <a:xfrm flipV="1">
                <a:off x="7302" y="9345"/>
                <a:ext cx="0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8" name="Line 34"/>
              <p:cNvSpPr>
                <a:spLocks noChangeShapeType="1"/>
              </p:cNvSpPr>
              <p:nvPr/>
            </p:nvSpPr>
            <p:spPr bwMode="auto">
              <a:xfrm flipV="1">
                <a:off x="7239" y="9345"/>
                <a:ext cx="0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9" name="Freeform 35"/>
              <p:cNvSpPr>
                <a:spLocks/>
              </p:cNvSpPr>
              <p:nvPr/>
            </p:nvSpPr>
            <p:spPr bwMode="auto">
              <a:xfrm>
                <a:off x="7155" y="8973"/>
                <a:ext cx="252" cy="403"/>
              </a:xfrm>
              <a:custGeom>
                <a:avLst/>
                <a:gdLst>
                  <a:gd name="T0" fmla="*/ 0 w 315"/>
                  <a:gd name="T1" fmla="*/ 465 h 589"/>
                  <a:gd name="T2" fmla="*/ 0 w 315"/>
                  <a:gd name="T3" fmla="*/ 589 h 589"/>
                  <a:gd name="T4" fmla="*/ 315 w 315"/>
                  <a:gd name="T5" fmla="*/ 589 h 589"/>
                  <a:gd name="T6" fmla="*/ 315 w 315"/>
                  <a:gd name="T7" fmla="*/ 217 h 589"/>
                  <a:gd name="T8" fmla="*/ 252 w 315"/>
                  <a:gd name="T9" fmla="*/ 0 h 589"/>
                  <a:gd name="T10" fmla="*/ 252 w 315"/>
                  <a:gd name="T11" fmla="*/ 155 h 589"/>
                  <a:gd name="T12" fmla="*/ 273 w 315"/>
                  <a:gd name="T13" fmla="*/ 248 h 589"/>
                  <a:gd name="T14" fmla="*/ 273 w 315"/>
                  <a:gd name="T15" fmla="*/ 527 h 589"/>
                  <a:gd name="T16" fmla="*/ 63 w 315"/>
                  <a:gd name="T17" fmla="*/ 527 h 589"/>
                  <a:gd name="T18" fmla="*/ 63 w 315"/>
                  <a:gd name="T19" fmla="*/ 434 h 589"/>
                  <a:gd name="T20" fmla="*/ 0 w 315"/>
                  <a:gd name="T21" fmla="*/ 465 h 5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5"/>
                  <a:gd name="T34" fmla="*/ 0 h 589"/>
                  <a:gd name="T35" fmla="*/ 315 w 315"/>
                  <a:gd name="T36" fmla="*/ 589 h 5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5" h="589">
                    <a:moveTo>
                      <a:pt x="0" y="465"/>
                    </a:moveTo>
                    <a:lnTo>
                      <a:pt x="0" y="589"/>
                    </a:lnTo>
                    <a:lnTo>
                      <a:pt x="315" y="589"/>
                    </a:lnTo>
                    <a:lnTo>
                      <a:pt x="315" y="217"/>
                    </a:lnTo>
                    <a:lnTo>
                      <a:pt x="252" y="0"/>
                    </a:lnTo>
                    <a:lnTo>
                      <a:pt x="252" y="155"/>
                    </a:lnTo>
                    <a:lnTo>
                      <a:pt x="273" y="248"/>
                    </a:lnTo>
                    <a:lnTo>
                      <a:pt x="273" y="527"/>
                    </a:lnTo>
                    <a:lnTo>
                      <a:pt x="63" y="527"/>
                    </a:lnTo>
                    <a:lnTo>
                      <a:pt x="63" y="434"/>
                    </a:lnTo>
                    <a:lnTo>
                      <a:pt x="0" y="46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buNone/>
                </a:pPr>
                <a:endParaRPr lang="zh-CN" altLang="en-US"/>
              </a:p>
            </p:txBody>
          </p:sp>
        </p:grp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3755" y="2015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877" y="1796"/>
              <a:ext cx="49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回收器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614" y="1843"/>
              <a:ext cx="49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喷嘴</a:t>
              </a: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V="1">
              <a:off x="1314" y="1530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010" y="1670"/>
              <a:ext cx="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2855" y="1451"/>
              <a:ext cx="463" cy="204"/>
              <a:chOff x="5895" y="8353"/>
              <a:chExt cx="714" cy="403"/>
            </a:xfrm>
          </p:grpSpPr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5895" y="8756"/>
                <a:ext cx="7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 flipV="1">
                <a:off x="6252" y="8353"/>
                <a:ext cx="0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6252" y="8353"/>
                <a:ext cx="2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6504" y="8353"/>
                <a:ext cx="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6378" y="8477"/>
                <a:ext cx="2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>
                <a:off x="6441" y="8539"/>
                <a:ext cx="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 flipH="1" flipV="1">
                <a:off x="5979" y="8515"/>
                <a:ext cx="210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>
              <a:off x="2460" y="1358"/>
              <a:ext cx="64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偏转电极</a:t>
              </a:r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1942" y="1420"/>
              <a:ext cx="64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zh-CN" altLang="en-US" sz="1200">
                  <a:latin typeface="黑体" pitchFamily="2" charset="-122"/>
                  <a:ea typeface="黑体" pitchFamily="2" charset="-122"/>
                </a:rPr>
                <a:t>充电电极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630722" y="2132856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1" hangingPunct="0">
              <a:spcBef>
                <a:spcPct val="30000"/>
              </a:spcBef>
              <a:buNone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喷墨打印机工作原理 </a:t>
            </a:r>
          </a:p>
        </p:txBody>
      </p:sp>
    </p:spTree>
    <p:extLst>
      <p:ext uri="{BB962C8B-B14F-4D97-AF65-F5344CB8AC3E}">
        <p14:creationId xmlns:p14="http://schemas.microsoft.com/office/powerpoint/2010/main" val="24290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45169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70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45062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3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4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5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6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7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8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69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0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1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2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3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4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5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6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7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8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79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0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1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2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3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4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5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6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7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8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89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0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1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2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3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4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5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6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7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8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099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0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1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2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3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4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5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6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7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8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09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0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1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2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3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4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5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6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7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8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19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0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1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2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3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4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5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6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7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8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29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0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1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2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3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4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5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6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7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8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39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0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1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2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3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4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5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6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7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8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49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0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1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2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3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4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5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6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7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8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59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0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1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2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3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4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5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6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7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5168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45061" name="Rectangle 115"/>
          <p:cNvSpPr>
            <a:spLocks noChangeArrowheads="1"/>
          </p:cNvSpPr>
          <p:nvPr/>
        </p:nvSpPr>
        <p:spPr bwMode="gray">
          <a:xfrm>
            <a:off x="3312120" y="2782669"/>
            <a:ext cx="5904358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5.2 Linux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itchFamily="2" charset="-122"/>
              </a:rPr>
              <a:t>设备驱动</a:t>
            </a: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(LDD)</a:t>
            </a:r>
            <a:endParaRPr lang="en-US" altLang="zh-CN" sz="36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LDD</a:t>
            </a:r>
            <a:r>
              <a:rPr lang="zh-CN" altLang="en-US" smtClean="0"/>
              <a:t>程序概念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LDD</a:t>
            </a:r>
            <a:r>
              <a:rPr lang="zh-CN" altLang="en-US" smtClean="0"/>
              <a:t>程序结构</a:t>
            </a:r>
          </a:p>
          <a:p>
            <a:pPr eaLnBrk="1" hangingPunct="1"/>
            <a:r>
              <a:rPr lang="en-US" altLang="zh-CN" smtClean="0"/>
              <a:t>LDD</a:t>
            </a:r>
            <a:r>
              <a:rPr lang="zh-CN" altLang="en-US" smtClean="0"/>
              <a:t>程序加载方式</a:t>
            </a:r>
          </a:p>
          <a:p>
            <a:pPr eaLnBrk="1" hangingPunct="1"/>
            <a:r>
              <a:rPr lang="en-US" altLang="zh-CN" smtClean="0"/>
              <a:t>LDD</a:t>
            </a:r>
            <a:r>
              <a:rPr lang="zh-CN" altLang="en-US" smtClean="0"/>
              <a:t>应用程序测试</a:t>
            </a:r>
          </a:p>
          <a:p>
            <a:pPr eaLnBrk="1" hangingPunct="1"/>
            <a:r>
              <a:rPr lang="zh-CN" altLang="en-US" smtClean="0"/>
              <a:t>例子：字符设备驱动程序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LDD</a:t>
            </a:r>
            <a:r>
              <a:rPr lang="zh-CN" altLang="en-US" smtClean="0"/>
              <a:t>程序概念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439863" y="1773238"/>
            <a:ext cx="865187" cy="2951162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/>
              <a:t>应</a:t>
            </a:r>
          </a:p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/>
              <a:t>用</a:t>
            </a:r>
          </a:p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/>
              <a:t>程</a:t>
            </a:r>
          </a:p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/>
              <a:t>序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176713" y="1773238"/>
            <a:ext cx="865187" cy="2951162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驱</a:t>
            </a:r>
          </a:p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动</a:t>
            </a:r>
          </a:p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程</a:t>
            </a:r>
          </a:p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序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624638" y="1773238"/>
            <a:ext cx="865187" cy="2951162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/>
              <a:t>设</a:t>
            </a:r>
          </a:p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en-US" sz="2400" b="1"/>
              <a:t>备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040313" y="2997200"/>
            <a:ext cx="1584325" cy="576263"/>
          </a:xfrm>
          <a:prstGeom prst="leftRightArrow">
            <a:avLst>
              <a:gd name="adj1" fmla="val 50000"/>
              <a:gd name="adj2" fmla="val 54986"/>
            </a:avLst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endParaRPr lang="zh-CN" altLang="en-US" sz="2600" b="1"/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2305050" y="2205038"/>
            <a:ext cx="1871663" cy="287337"/>
          </a:xfrm>
          <a:prstGeom prst="rightArrow">
            <a:avLst>
              <a:gd name="adj1" fmla="val 50000"/>
              <a:gd name="adj2" fmla="val 162846"/>
            </a:avLst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305050" y="3860800"/>
            <a:ext cx="1871663" cy="287338"/>
          </a:xfrm>
          <a:prstGeom prst="leftArrow">
            <a:avLst>
              <a:gd name="adj1" fmla="val 50000"/>
              <a:gd name="adj2" fmla="val 162845"/>
            </a:avLst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665413" y="1917700"/>
            <a:ext cx="863600" cy="2889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2600" b="1"/>
              <a:t>write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736850" y="3573463"/>
            <a:ext cx="863600" cy="2889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2600" b="1"/>
              <a:t>read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2665413" y="2492375"/>
            <a:ext cx="863600" cy="2889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2600" b="1"/>
              <a:t>ioctl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2736850" y="4148138"/>
            <a:ext cx="863600" cy="2889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2600" b="1"/>
              <a:t>ioctl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设备的分类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字符设备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以字节为单位逐个进行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字符设备中的缓存是可有可无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不支持随机访问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如串口设备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块设备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块设备的存取是通过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来进行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可以进行随机访问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例如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硬盘设备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支持可安装文件系统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网络设备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BSD</a:t>
            </a:r>
            <a:r>
              <a:rPr lang="zh-CN" altLang="en-US" dirty="0" smtClean="0"/>
              <a:t>套接口访问（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设备文件</a:t>
            </a:r>
          </a:p>
          <a:p>
            <a:pPr lvl="1" eaLnBrk="1" hangingPunct="1"/>
            <a:r>
              <a:rPr lang="zh-CN" altLang="en-US" smtClean="0"/>
              <a:t>硬件设备作为</a:t>
            </a:r>
            <a:r>
              <a:rPr lang="zh-CN" altLang="en-US" smtClean="0">
                <a:solidFill>
                  <a:srgbClr val="FF0000"/>
                </a:solidFill>
              </a:rPr>
              <a:t>文件</a:t>
            </a:r>
            <a:r>
              <a:rPr lang="zh-CN" altLang="en-US" smtClean="0"/>
              <a:t>看待</a:t>
            </a:r>
          </a:p>
          <a:p>
            <a:pPr lvl="1" eaLnBrk="1" hangingPunct="1"/>
            <a:r>
              <a:rPr lang="zh-CN" altLang="en-US" smtClean="0"/>
              <a:t>可以使用和</a:t>
            </a:r>
            <a:r>
              <a:rPr lang="zh-CN" altLang="en-US" smtClean="0">
                <a:solidFill>
                  <a:srgbClr val="FF0000"/>
                </a:solidFill>
              </a:rPr>
              <a:t>文件</a:t>
            </a:r>
            <a:r>
              <a:rPr lang="zh-CN" altLang="en-US" smtClean="0"/>
              <a:t>相同的调用接口来完成打开、关闭、读写和</a:t>
            </a:r>
            <a:r>
              <a:rPr lang="en-US" altLang="zh-CN" smtClean="0"/>
              <a:t>I/O</a:t>
            </a:r>
            <a:r>
              <a:rPr lang="zh-CN" altLang="en-US" smtClean="0"/>
              <a:t>控制等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</a:p>
          <a:p>
            <a:pPr lvl="1" eaLnBrk="1" hangingPunct="1"/>
            <a:r>
              <a:rPr lang="zh-CN" altLang="en-US" smtClean="0"/>
              <a:t>字符设备和块设备通过</a:t>
            </a:r>
            <a:r>
              <a:rPr lang="zh-CN" altLang="en-US" smtClean="0">
                <a:solidFill>
                  <a:srgbClr val="FF0000"/>
                </a:solidFill>
              </a:rPr>
              <a:t>设备文件</a:t>
            </a:r>
            <a:r>
              <a:rPr lang="zh-CN" altLang="en-US" smtClean="0"/>
              <a:t>访问。</a:t>
            </a:r>
          </a:p>
          <a:p>
            <a:pPr lvl="2" eaLnBrk="1" hangingPunct="1"/>
            <a:r>
              <a:rPr lang="en-US" altLang="zh-CN" smtClean="0"/>
              <a:t>Linux</a:t>
            </a:r>
            <a:r>
              <a:rPr lang="zh-CN" altLang="en-US" smtClean="0"/>
              <a:t>文件系统中可以找到（或者使用</a:t>
            </a:r>
            <a:r>
              <a:rPr lang="en-US" altLang="zh-CN" smtClean="0">
                <a:solidFill>
                  <a:srgbClr val="FF0000"/>
                </a:solidFill>
              </a:rPr>
              <a:t>mknod</a:t>
            </a:r>
            <a:r>
              <a:rPr lang="zh-CN" altLang="en-US" smtClean="0"/>
              <a:t>创建）设备对应的文件，这种文件为</a:t>
            </a:r>
            <a:r>
              <a:rPr lang="zh-CN" altLang="en-US" smtClean="0">
                <a:solidFill>
                  <a:srgbClr val="FF0000"/>
                </a:solidFill>
              </a:rPr>
              <a:t>设备文件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列出设备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ls –l /dev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72046"/>
            <a:ext cx="9042366" cy="5393258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681732" y="2420888"/>
            <a:ext cx="3312368" cy="811252"/>
            <a:chOff x="681732" y="2420888"/>
            <a:chExt cx="3312368" cy="811252"/>
          </a:xfrm>
        </p:grpSpPr>
        <p:cxnSp>
          <p:nvCxnSpPr>
            <p:cNvPr id="6" name="直接箭头连接符 5"/>
            <p:cNvCxnSpPr>
              <a:endCxn id="7" idx="1"/>
            </p:cNvCxnSpPr>
            <p:nvPr/>
          </p:nvCxnSpPr>
          <p:spPr bwMode="auto">
            <a:xfrm flipV="1">
              <a:off x="681732" y="2682498"/>
              <a:ext cx="792088" cy="54964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1473820" y="2420888"/>
              <a:ext cx="2520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c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：字符设备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6874" y="3553852"/>
            <a:ext cx="3293318" cy="820777"/>
            <a:chOff x="666874" y="3553852"/>
            <a:chExt cx="3293318" cy="820777"/>
          </a:xfrm>
        </p:grpSpPr>
        <p:cxnSp>
          <p:nvCxnSpPr>
            <p:cNvPr id="9" name="直接箭头连接符 8"/>
            <p:cNvCxnSpPr/>
            <p:nvPr/>
          </p:nvCxnSpPr>
          <p:spPr bwMode="auto">
            <a:xfrm flipV="1">
              <a:off x="666874" y="3824987"/>
              <a:ext cx="792088" cy="54964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1439912" y="3553852"/>
              <a:ext cx="2520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b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：块设备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94819" y="2378920"/>
            <a:ext cx="4325812" cy="820777"/>
            <a:chOff x="3594819" y="2378920"/>
            <a:chExt cx="4325812" cy="820777"/>
          </a:xfrm>
        </p:grpSpPr>
        <p:cxnSp>
          <p:nvCxnSpPr>
            <p:cNvPr id="11" name="直接箭头连接符 10"/>
            <p:cNvCxnSpPr/>
            <p:nvPr/>
          </p:nvCxnSpPr>
          <p:spPr bwMode="auto">
            <a:xfrm flipV="1">
              <a:off x="3594819" y="2650055"/>
              <a:ext cx="792088" cy="54964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4367856" y="2378920"/>
              <a:ext cx="3552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 smtClean="0">
                  <a:solidFill>
                    <a:srgbClr val="FF0000"/>
                  </a:solidFill>
                </a:rPr>
                <a:t>5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：主设备号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32200" y="3254127"/>
            <a:ext cx="2736304" cy="606921"/>
            <a:chOff x="4032200" y="3254127"/>
            <a:chExt cx="2736304" cy="606921"/>
          </a:xfrm>
        </p:grpSpPr>
        <p:cxnSp>
          <p:nvCxnSpPr>
            <p:cNvPr id="13" name="直接箭头连接符 12"/>
            <p:cNvCxnSpPr>
              <a:endCxn id="14" idx="1"/>
            </p:cNvCxnSpPr>
            <p:nvPr/>
          </p:nvCxnSpPr>
          <p:spPr bwMode="auto">
            <a:xfrm>
              <a:off x="4032200" y="3254127"/>
              <a:ext cx="345359" cy="345311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文本框 13"/>
            <p:cNvSpPr txBox="1"/>
            <p:nvPr/>
          </p:nvSpPr>
          <p:spPr>
            <a:xfrm>
              <a:off x="4377559" y="3337828"/>
              <a:ext cx="2390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：次设备号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45670" y="2852936"/>
            <a:ext cx="2755082" cy="523220"/>
            <a:chOff x="6245670" y="2852936"/>
            <a:chExt cx="2755082" cy="523220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V="1">
              <a:off x="6245670" y="3121215"/>
              <a:ext cx="727439" cy="12713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6859290" y="2852936"/>
              <a:ext cx="2141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设备文件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0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主设备号和次设备号</a:t>
            </a:r>
          </a:p>
          <a:p>
            <a:pPr lvl="1" eaLnBrk="1" hangingPunct="1"/>
            <a:r>
              <a:rPr lang="zh-CN" altLang="en-US" smtClean="0"/>
              <a:t>主设备号</a:t>
            </a:r>
          </a:p>
          <a:p>
            <a:pPr lvl="2" eaLnBrk="1" hangingPunct="1"/>
            <a:r>
              <a:rPr lang="zh-CN" altLang="en-US" smtClean="0"/>
              <a:t>标识该设备种类，标识驱动程序</a:t>
            </a:r>
          </a:p>
          <a:p>
            <a:pPr lvl="2" eaLnBrk="1" hangingPunct="1"/>
            <a:r>
              <a:rPr lang="zh-CN" altLang="en-US" smtClean="0"/>
              <a:t>主设备号的范围：</a:t>
            </a:r>
            <a:r>
              <a:rPr lang="en-US" altLang="zh-CN" smtClean="0">
                <a:solidFill>
                  <a:srgbClr val="FF0000"/>
                </a:solidFill>
              </a:rPr>
              <a:t>1-255</a:t>
            </a:r>
          </a:p>
          <a:p>
            <a:pPr lvl="2" eaLnBrk="1" hangingPunct="1"/>
            <a:r>
              <a:rPr lang="en-US" altLang="zh-CN" smtClean="0"/>
              <a:t>Linux</a:t>
            </a:r>
            <a:r>
              <a:rPr lang="zh-CN" altLang="en-US" smtClean="0"/>
              <a:t>内核支持</a:t>
            </a:r>
            <a:r>
              <a:rPr lang="zh-CN" altLang="en-US" smtClean="0">
                <a:solidFill>
                  <a:srgbClr val="FF0000"/>
                </a:solidFill>
              </a:rPr>
              <a:t>动态分配主设备号</a:t>
            </a:r>
          </a:p>
          <a:p>
            <a:pPr lvl="1" eaLnBrk="1" hangingPunct="1"/>
            <a:r>
              <a:rPr lang="zh-CN" altLang="en-US" smtClean="0"/>
              <a:t>次设备号</a:t>
            </a:r>
          </a:p>
          <a:p>
            <a:pPr lvl="2" eaLnBrk="1" hangingPunct="1"/>
            <a:r>
              <a:rPr lang="zh-CN" altLang="en-US" smtClean="0"/>
              <a:t>标识同一设备驱动程序的不同硬件设备􀁺</a:t>
            </a:r>
          </a:p>
          <a:p>
            <a:pPr lvl="2" eaLnBrk="1" hangingPunct="1"/>
            <a:r>
              <a:rPr lang="zh-CN" altLang="en-US" smtClean="0"/>
              <a:t>次设备号只在驱动程序内部使用，系统内核直接把次设备号传递给驱动程序，由驱动程序去管理。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350250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功能完整的</a:t>
            </a:r>
            <a:r>
              <a:rPr lang="en-US" altLang="zh-CN" smtClean="0"/>
              <a:t>Linux</a:t>
            </a:r>
            <a:r>
              <a:rPr lang="zh-CN" altLang="en-US" smtClean="0"/>
              <a:t>设备驱动程序结构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功能完整的</a:t>
            </a:r>
            <a:r>
              <a:rPr lang="en-US" altLang="zh-CN" smtClean="0"/>
              <a:t>LDD</a:t>
            </a:r>
            <a:r>
              <a:rPr lang="zh-CN" altLang="en-US" smtClean="0"/>
              <a:t>结构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设备的打开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设备的释放</a:t>
            </a:r>
          </a:p>
          <a:p>
            <a:pPr lvl="1" eaLnBrk="1" hangingPunct="1"/>
            <a:r>
              <a:rPr lang="zh-CN" altLang="en-US" smtClean="0"/>
              <a:t>设备的读操作</a:t>
            </a:r>
          </a:p>
          <a:p>
            <a:pPr lvl="1" eaLnBrk="1" hangingPunct="1"/>
            <a:r>
              <a:rPr lang="zh-CN" altLang="en-US" smtClean="0"/>
              <a:t>设备的写操作</a:t>
            </a:r>
          </a:p>
          <a:p>
            <a:pPr lvl="1" eaLnBrk="1" hangingPunct="1"/>
            <a:r>
              <a:rPr lang="zh-CN" altLang="en-US" smtClean="0"/>
              <a:t>设备的控制操作</a:t>
            </a:r>
          </a:p>
          <a:p>
            <a:pPr lvl="1" eaLnBrk="1" hangingPunct="1"/>
            <a:r>
              <a:rPr lang="zh-CN" altLang="en-US" smtClean="0"/>
              <a:t>设备的中断和轮询处理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驱动程序的注册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驱动程序的注销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9070975" cy="579438"/>
          </a:xfrm>
        </p:spPr>
        <p:txBody>
          <a:bodyPr/>
          <a:lstStyle/>
          <a:p>
            <a:pPr eaLnBrk="1" hangingPunct="1"/>
            <a:r>
              <a:rPr lang="zh-CN" altLang="en-US" b="0" smtClean="0"/>
              <a:t>简单字符驱动程序的例子：实现了</a:t>
            </a:r>
            <a:r>
              <a:rPr lang="en-US" altLang="zh-CN" smtClean="0"/>
              <a:t>5</a:t>
            </a:r>
            <a:r>
              <a:rPr lang="zh-CN" altLang="en-US" smtClean="0"/>
              <a:t>个函数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223963" y="765175"/>
            <a:ext cx="7488237" cy="1081088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int </a:t>
            </a:r>
            <a:r>
              <a:rPr lang="en-US" altLang="zh-CN" sz="1800" b="1">
                <a:solidFill>
                  <a:schemeClr val="bg1"/>
                </a:solidFill>
              </a:rPr>
              <a:t>my</a:t>
            </a:r>
            <a:r>
              <a:rPr lang="zh-CN" altLang="zh-CN" sz="1800" b="1">
                <a:solidFill>
                  <a:schemeClr val="bg1"/>
                </a:solidFill>
              </a:rPr>
              <a:t>_open(struct inode * inode, struct file * filp)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{  </a:t>
            </a:r>
            <a:r>
              <a:rPr lang="zh-CN" altLang="en-US" sz="1800" b="1">
                <a:solidFill>
                  <a:schemeClr val="bg1"/>
                </a:solidFill>
              </a:rPr>
              <a:t>设备打开时的操作 </a:t>
            </a:r>
            <a:r>
              <a:rPr lang="en-US" altLang="zh-CN" sz="1800" b="1">
                <a:solidFill>
                  <a:schemeClr val="bg1"/>
                </a:solidFill>
              </a:rPr>
              <a:t>… </a:t>
            </a:r>
            <a:r>
              <a:rPr lang="en-US" altLang="zh-CN" sz="2400" b="1">
                <a:solidFill>
                  <a:schemeClr val="bg1"/>
                </a:solidFill>
              </a:rPr>
              <a:t> </a:t>
            </a:r>
            <a:r>
              <a:rPr lang="en-US" altLang="zh-CN" sz="1800" b="1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80293" name="Rectangle 5"/>
          <p:cNvSpPr>
            <a:spLocks noChangeArrowheads="1"/>
          </p:cNvSpPr>
          <p:nvPr/>
        </p:nvSpPr>
        <p:spPr bwMode="auto">
          <a:xfrm>
            <a:off x="1223963" y="1873250"/>
            <a:ext cx="7488237" cy="1081088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int </a:t>
            </a:r>
            <a:r>
              <a:rPr lang="en-US" altLang="zh-CN" sz="1800" b="1">
                <a:solidFill>
                  <a:schemeClr val="bg1"/>
                </a:solidFill>
              </a:rPr>
              <a:t>my</a:t>
            </a:r>
            <a:r>
              <a:rPr lang="zh-CN" altLang="zh-CN" sz="1800" b="1">
                <a:solidFill>
                  <a:schemeClr val="bg1"/>
                </a:solidFill>
              </a:rPr>
              <a:t>_</a:t>
            </a:r>
            <a:r>
              <a:rPr lang="en-US" altLang="zh-CN" sz="1800" b="1">
                <a:solidFill>
                  <a:schemeClr val="bg1"/>
                </a:solidFill>
              </a:rPr>
              <a:t>release</a:t>
            </a:r>
            <a:r>
              <a:rPr lang="zh-CN" altLang="zh-CN" sz="1800" b="1">
                <a:solidFill>
                  <a:schemeClr val="bg1"/>
                </a:solidFill>
              </a:rPr>
              <a:t>(struct inode * inode, struct file * filp)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{  </a:t>
            </a:r>
            <a:r>
              <a:rPr lang="zh-CN" altLang="en-US" sz="1800" b="1">
                <a:solidFill>
                  <a:schemeClr val="bg1"/>
                </a:solidFill>
              </a:rPr>
              <a:t>设备关闭时的操作 </a:t>
            </a:r>
            <a:r>
              <a:rPr lang="en-US" altLang="zh-CN" sz="1800" b="1">
                <a:solidFill>
                  <a:schemeClr val="bg1"/>
                </a:solidFill>
              </a:rPr>
              <a:t>…  }</a:t>
            </a:r>
          </a:p>
        </p:txBody>
      </p:sp>
      <p:sp>
        <p:nvSpPr>
          <p:cNvPr id="780294" name="Rectangle 6"/>
          <p:cNvSpPr>
            <a:spLocks noChangeArrowheads="1"/>
          </p:cNvSpPr>
          <p:nvPr/>
        </p:nvSpPr>
        <p:spPr bwMode="auto">
          <a:xfrm>
            <a:off x="1223963" y="2982913"/>
            <a:ext cx="7488237" cy="129698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int </a:t>
            </a:r>
            <a:r>
              <a:rPr lang="en-US" altLang="zh-CN" sz="1800" b="1">
                <a:solidFill>
                  <a:schemeClr val="bg1"/>
                </a:solidFill>
              </a:rPr>
              <a:t>my</a:t>
            </a:r>
            <a:r>
              <a:rPr lang="zh-CN" altLang="zh-CN" sz="1800" b="1">
                <a:solidFill>
                  <a:schemeClr val="bg1"/>
                </a:solidFill>
              </a:rPr>
              <a:t>_write(struct file *file, const char * buffer, size_t count, 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loff_t * ppos</a:t>
            </a:r>
            <a:r>
              <a:rPr lang="zh-CN" altLang="zh-CN" sz="1400" b="1">
                <a:solidFill>
                  <a:schemeClr val="bg1"/>
                </a:solidFill>
              </a:rPr>
              <a:t>)</a:t>
            </a:r>
            <a:endParaRPr lang="en-US" altLang="zh-CN" sz="14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{  </a:t>
            </a:r>
            <a:r>
              <a:rPr lang="zh-CN" altLang="en-US" sz="1800" b="1">
                <a:solidFill>
                  <a:schemeClr val="bg1"/>
                </a:solidFill>
              </a:rPr>
              <a:t>设备写入时的操作 </a:t>
            </a:r>
            <a:r>
              <a:rPr lang="en-US" altLang="zh-CN" sz="1800" b="1">
                <a:solidFill>
                  <a:schemeClr val="bg1"/>
                </a:solidFill>
              </a:rPr>
              <a:t>…  }</a:t>
            </a:r>
          </a:p>
        </p:txBody>
      </p:sp>
      <p:sp>
        <p:nvSpPr>
          <p:cNvPr id="780295" name="Rectangle 7"/>
          <p:cNvSpPr>
            <a:spLocks noChangeArrowheads="1"/>
          </p:cNvSpPr>
          <p:nvPr/>
        </p:nvSpPr>
        <p:spPr bwMode="auto">
          <a:xfrm>
            <a:off x="1223963" y="4310063"/>
            <a:ext cx="7488237" cy="1006475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int __init </a:t>
            </a:r>
            <a:r>
              <a:rPr lang="en-US" altLang="zh-CN" sz="1800" b="1">
                <a:solidFill>
                  <a:schemeClr val="bg1"/>
                </a:solidFill>
              </a:rPr>
              <a:t>my</a:t>
            </a:r>
            <a:r>
              <a:rPr lang="zh-CN" altLang="zh-CN" sz="1800" b="1">
                <a:solidFill>
                  <a:schemeClr val="bg1"/>
                </a:solidFill>
              </a:rPr>
              <a:t>_init(void)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{</a:t>
            </a:r>
            <a:r>
              <a:rPr lang="zh-CN" altLang="en-US" sz="1800" b="1">
                <a:solidFill>
                  <a:schemeClr val="bg1"/>
                </a:solidFill>
              </a:rPr>
              <a:t>设备的注册：初始化硬件，注册设备，创建设备节点</a:t>
            </a:r>
            <a:r>
              <a:rPr lang="en-US" altLang="zh-CN" sz="1800" b="1">
                <a:solidFill>
                  <a:schemeClr val="bg1"/>
                </a:solidFill>
              </a:rPr>
              <a:t>… }</a:t>
            </a:r>
          </a:p>
        </p:txBody>
      </p:sp>
      <p:sp>
        <p:nvSpPr>
          <p:cNvPr id="780296" name="Rectangle 8"/>
          <p:cNvSpPr>
            <a:spLocks noChangeArrowheads="1"/>
          </p:cNvSpPr>
          <p:nvPr/>
        </p:nvSpPr>
        <p:spPr bwMode="auto">
          <a:xfrm>
            <a:off x="1223963" y="5346700"/>
            <a:ext cx="7488237" cy="963613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void __exit </a:t>
            </a:r>
            <a:r>
              <a:rPr lang="en-US" altLang="zh-CN" sz="1800" b="1">
                <a:solidFill>
                  <a:schemeClr val="bg1"/>
                </a:solidFill>
              </a:rPr>
              <a:t>my</a:t>
            </a:r>
            <a:r>
              <a:rPr lang="zh-CN" altLang="zh-CN" sz="1800" b="1">
                <a:solidFill>
                  <a:schemeClr val="bg1"/>
                </a:solidFill>
              </a:rPr>
              <a:t>_exit(void)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{</a:t>
            </a:r>
            <a:r>
              <a:rPr lang="zh-CN" altLang="en-US" b="1">
                <a:solidFill>
                  <a:schemeClr val="bg1"/>
                </a:solidFill>
              </a:rPr>
              <a:t>设备的注销：</a:t>
            </a:r>
            <a:r>
              <a:rPr lang="zh-CN" altLang="en-US" sz="1800" b="1">
                <a:solidFill>
                  <a:schemeClr val="bg1"/>
                </a:solidFill>
              </a:rPr>
              <a:t>删除设备节点，注销设备</a:t>
            </a:r>
            <a:r>
              <a:rPr lang="en-US" altLang="zh-CN" sz="1800" b="1">
                <a:solidFill>
                  <a:schemeClr val="bg1"/>
                </a:solidFill>
              </a:rPr>
              <a:t>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animBg="1"/>
      <p:bldP spid="780293" grpId="0" animBg="1"/>
      <p:bldP spid="780294" grpId="0" animBg="1"/>
      <p:bldP spid="780295" grpId="0" animBg="1"/>
      <p:bldP spid="78029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打开和关闭操作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my_open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chemeClr val="tx2"/>
                </a:solidFill>
              </a:rPr>
              <a:t>my_release</a:t>
            </a:r>
            <a:r>
              <a:rPr lang="zh-CN" altLang="en-US" smtClean="0"/>
              <a:t>在设备打开和关闭时调用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lvl="1" eaLnBrk="1" hangingPunct="1"/>
            <a:r>
              <a:rPr lang="en-US" altLang="zh-CN" smtClean="0">
                <a:solidFill>
                  <a:schemeClr val="bg2"/>
                </a:solidFill>
              </a:rPr>
              <a:t>MOD_INC_USE_COUNT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chemeClr val="bg2"/>
                </a:solidFill>
              </a:rPr>
              <a:t>MOD_DEC_USE_COUNT</a:t>
            </a:r>
            <a:endParaRPr lang="zh-CN" altLang="en-US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223963" y="1412875"/>
            <a:ext cx="7488237" cy="1655763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int </a:t>
            </a:r>
            <a:r>
              <a:rPr lang="en-US" altLang="zh-CN" sz="1800" b="1">
                <a:solidFill>
                  <a:srgbClr val="FF0000"/>
                </a:solidFill>
              </a:rPr>
              <a:t>my</a:t>
            </a:r>
            <a:r>
              <a:rPr lang="zh-CN" altLang="zh-CN" sz="1800" b="1">
                <a:solidFill>
                  <a:srgbClr val="FF0000"/>
                </a:solidFill>
              </a:rPr>
              <a:t>_open</a:t>
            </a:r>
            <a:r>
              <a:rPr lang="zh-CN" altLang="zh-CN" sz="1800" b="1">
                <a:solidFill>
                  <a:schemeClr val="bg1"/>
                </a:solidFill>
              </a:rPr>
              <a:t>(struct inode * inode, struct file * filp)</a:t>
            </a:r>
            <a:r>
              <a:rPr lang="en-US" altLang="zh-CN" sz="1800" b="1">
                <a:solidFill>
                  <a:schemeClr val="bg1"/>
                </a:solidFill>
              </a:rPr>
              <a:t>{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MOD_INC_USE_COUNT</a:t>
            </a:r>
            <a:r>
              <a:rPr lang="zh-CN" altLang="en-US" sz="1800" b="1">
                <a:solidFill>
                  <a:schemeClr val="bg1"/>
                </a:solidFill>
              </a:rPr>
              <a:t>；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return 0;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223963" y="3140075"/>
            <a:ext cx="7488237" cy="1727200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int </a:t>
            </a:r>
            <a:r>
              <a:rPr lang="en-US" altLang="zh-CN" sz="1800" b="1">
                <a:solidFill>
                  <a:srgbClr val="FF0000"/>
                </a:solidFill>
              </a:rPr>
              <a:t>my</a:t>
            </a:r>
            <a:r>
              <a:rPr lang="zh-CN" altLang="zh-CN" sz="1800" b="1">
                <a:solidFill>
                  <a:srgbClr val="FF0000"/>
                </a:solidFill>
              </a:rPr>
              <a:t>_</a:t>
            </a:r>
            <a:r>
              <a:rPr lang="en-US" altLang="zh-CN" sz="1800" b="1">
                <a:solidFill>
                  <a:srgbClr val="FF0000"/>
                </a:solidFill>
              </a:rPr>
              <a:t>release</a:t>
            </a:r>
            <a:r>
              <a:rPr lang="zh-CN" altLang="zh-CN" sz="1800" b="1">
                <a:solidFill>
                  <a:schemeClr val="bg1"/>
                </a:solidFill>
              </a:rPr>
              <a:t>(struct inode * inode, struct file * filp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   MOD_DEC_USE_COUNT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   return 0;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586756" name="Object 4"/>
          <p:cNvGraphicFramePr>
            <a:graphicFrameLocks noChangeAspect="1"/>
          </p:cNvGraphicFramePr>
          <p:nvPr>
            <p:extLst/>
          </p:nvPr>
        </p:nvGraphicFramePr>
        <p:xfrm>
          <a:off x="3241129" y="2871338"/>
          <a:ext cx="6336259" cy="341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图片" r:id="rId3" imgW="3486912" imgH="1876044" progId="Word.Picture.8">
                  <p:embed/>
                </p:oleObj>
              </mc:Choice>
              <mc:Fallback>
                <p:oleObj name="图片" r:id="rId3" imgW="3486912" imgH="18760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129" y="2871338"/>
                        <a:ext cx="6336259" cy="3410874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571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6757" name="Picture 5" descr="U572P2T1D365306F14DT2004052114075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824" y="765175"/>
            <a:ext cx="3887415" cy="2803704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3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写入操作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223963" y="1268413"/>
            <a:ext cx="7561262" cy="4824412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static int </a:t>
            </a:r>
            <a:r>
              <a:rPr lang="en-US" altLang="zh-CN" sz="1800" b="1">
                <a:solidFill>
                  <a:srgbClr val="FF0000"/>
                </a:solidFill>
              </a:rPr>
              <a:t>my</a:t>
            </a:r>
            <a:r>
              <a:rPr lang="zh-CN" altLang="zh-CN" sz="1800" b="1">
                <a:solidFill>
                  <a:srgbClr val="FF0000"/>
                </a:solidFill>
              </a:rPr>
              <a:t>_write</a:t>
            </a:r>
            <a:r>
              <a:rPr lang="zh-CN" altLang="zh-CN" sz="1800" b="1">
                <a:solidFill>
                  <a:schemeClr val="bg1"/>
                </a:solidFill>
              </a:rPr>
              <a:t>(struct file *file, const char * buffer, size_t count, 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loff_t * ppos</a:t>
            </a:r>
            <a:r>
              <a:rPr lang="zh-CN" altLang="zh-CN" sz="1400" b="1">
                <a:solidFill>
                  <a:schemeClr val="bg1"/>
                </a:solidFill>
              </a:rPr>
              <a:t>)</a:t>
            </a:r>
            <a:r>
              <a:rPr lang="en-US" altLang="zh-CN" sz="1800" b="1">
                <a:solidFill>
                  <a:schemeClr val="bg1"/>
                </a:solidFill>
              </a:rPr>
              <a:t>{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 char led_status = 0;  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 </a:t>
            </a:r>
            <a:r>
              <a:rPr lang="zh-CN" altLang="zh-CN" sz="1800" b="1">
                <a:solidFill>
                  <a:schemeClr val="folHlink"/>
                </a:solidFill>
              </a:rPr>
              <a:t>copy_from_user</a:t>
            </a:r>
            <a:r>
              <a:rPr lang="zh-CN" altLang="zh-CN" sz="1800" b="1">
                <a:solidFill>
                  <a:schemeClr val="bg1"/>
                </a:solidFill>
              </a:rPr>
              <a:t>(&amp;led_</a:t>
            </a:r>
            <a:r>
              <a:rPr lang="en-US" altLang="zh-CN" sz="1800" b="1">
                <a:solidFill>
                  <a:schemeClr val="bg1"/>
                </a:solidFill>
              </a:rPr>
              <a:t>status</a:t>
            </a:r>
            <a:r>
              <a:rPr lang="zh-CN" altLang="zh-CN" sz="1800" b="1">
                <a:solidFill>
                  <a:schemeClr val="bg1"/>
                </a:solidFill>
              </a:rPr>
              <a:t>, buffer, sizeof(led_</a:t>
            </a:r>
            <a:r>
              <a:rPr lang="en-US" altLang="zh-CN" sz="1800" b="1">
                <a:solidFill>
                  <a:schemeClr val="bg1"/>
                </a:solidFill>
              </a:rPr>
              <a:t>status</a:t>
            </a:r>
            <a:r>
              <a:rPr lang="zh-CN" altLang="zh-CN" sz="1800" b="1">
                <a:solidFill>
                  <a:schemeClr val="bg1"/>
                </a:solidFill>
              </a:rPr>
              <a:t>));</a:t>
            </a:r>
            <a:endParaRPr lang="en-US" altLang="zh-CN" sz="1800" b="1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 if(led_status == 0x01){		</a:t>
            </a:r>
            <a:r>
              <a:rPr lang="en-US" altLang="zh-CN" sz="1800" b="1"/>
              <a:t>//</a:t>
            </a:r>
            <a:r>
              <a:rPr lang="zh-CN" altLang="en-US" sz="1800" b="1"/>
              <a:t>如果应用程序传来的数据是</a:t>
            </a:r>
            <a:r>
              <a:rPr lang="en-US" altLang="zh-CN" sz="1800" b="1"/>
              <a:t>0x01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	AT91F_PIOB_SetOutput(LED);	</a:t>
            </a:r>
            <a:r>
              <a:rPr lang="en-US" altLang="zh-CN" sz="1800" b="1"/>
              <a:t>//</a:t>
            </a:r>
            <a:r>
              <a:rPr lang="zh-CN" altLang="en-US" sz="1800" b="1"/>
              <a:t>打开</a:t>
            </a:r>
            <a:r>
              <a:rPr lang="en-US" altLang="zh-CN" sz="1800" b="1"/>
              <a:t>LED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}else{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	AT91F_PIOB_ClearOutput(LED);   </a:t>
            </a:r>
            <a:r>
              <a:rPr lang="en-US" altLang="zh-CN" sz="1800" b="1"/>
              <a:t>//</a:t>
            </a:r>
            <a:r>
              <a:rPr lang="zh-CN" altLang="en-US" sz="1800" b="1"/>
              <a:t>关闭</a:t>
            </a:r>
            <a:r>
              <a:rPr lang="en-US" altLang="zh-CN" sz="1800" b="1"/>
              <a:t>LED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    return 0;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02550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文件操作接口：文件操作结构体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765175"/>
            <a:ext cx="9934575" cy="5360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smtClean="0"/>
              <a:t>struct   </a:t>
            </a:r>
            <a:r>
              <a:rPr lang="en-US" altLang="zh-CN" sz="1600" smtClean="0">
                <a:solidFill>
                  <a:srgbClr val="FF0000"/>
                </a:solidFill>
              </a:rPr>
              <a:t>file_operations</a:t>
            </a:r>
            <a:r>
              <a:rPr lang="en-US" altLang="zh-CN" sz="1600" b="0" smtClean="0"/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struct   module *owner;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loff_t (*llseek) (struct file *, loff_t, int);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ssize_t(*read) (struct  file *, char *, size_t, loff_t*);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0000"/>
                </a:solidFill>
              </a:rPr>
              <a:t>ssize_t(*write) (struct  file *, const char *, size_t, loff_t*);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int(*readdir) (struct file *, void *, filldir_t);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unsigned int(*poll) (struct file *, struct poll_table_struct 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int(*ioctl) (struct inode*, struct file *, unsigned int, unsigned long);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int(*mmap) (struct file *, struct vm_area_struct 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0000"/>
                </a:solidFill>
              </a:rPr>
              <a:t>int(*open) (struct inode*, struct file 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int(*flush) (struct file 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0000"/>
                </a:solidFill>
              </a:rPr>
              <a:t>int(*release) (struct inode*, struct file 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int(*fsync) (struct file *, struct dentry*, intdatasync);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int(*fasync) (int, struct file *, int);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int(*lock) (struct file *, int, struct file_lock*);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ssize_t(*readv) (struct file *, const struct iovec*, unsigned long, loff_t*);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ssize_t(*writev) (struct file *, const struct iovec*, unsigned long, loff_t*);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ssize_t(*sendpage) (struct file *, struct page *, int, size_t, loff_t*, int);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b="1" smtClean="0"/>
              <a:t>unsigned long (*get_unmapped_area)(struct file *, unsigned long, unsigned long, unsigned long, unsigned long);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smtClean="0"/>
              <a:t>};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文件操作结构体初始化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08063" y="1268413"/>
            <a:ext cx="7777162" cy="25209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2400" b="1" dirty="0"/>
              <a:t>static struct file_operations </a:t>
            </a:r>
            <a:r>
              <a:rPr lang="en-US" altLang="zh-CN" sz="2400" b="1" dirty="0">
                <a:solidFill>
                  <a:srgbClr val="FF0000"/>
                </a:solidFill>
              </a:rPr>
              <a:t>my</a:t>
            </a:r>
            <a:r>
              <a:rPr lang="zh-CN" altLang="zh-CN" sz="2400" b="1" dirty="0">
                <a:solidFill>
                  <a:srgbClr val="FF0000"/>
                </a:solidFill>
              </a:rPr>
              <a:t>_fops</a:t>
            </a:r>
            <a:r>
              <a:rPr lang="zh-CN" altLang="zh-CN" sz="2400" b="1" dirty="0"/>
              <a:t> = {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2400" b="1" dirty="0"/>
              <a:t>	open:   </a:t>
            </a:r>
            <a:r>
              <a:rPr lang="en-US" altLang="zh-CN" sz="2400" b="1" dirty="0">
                <a:solidFill>
                  <a:srgbClr val="0033CC"/>
                </a:solidFill>
              </a:rPr>
              <a:t>my</a:t>
            </a:r>
            <a:r>
              <a:rPr lang="zh-CN" altLang="zh-CN" sz="2400" b="1" dirty="0">
                <a:solidFill>
                  <a:srgbClr val="0033CC"/>
                </a:solidFill>
              </a:rPr>
              <a:t>_open</a:t>
            </a:r>
            <a:r>
              <a:rPr lang="zh-CN" altLang="zh-CN" sz="2400" b="1" dirty="0"/>
              <a:t>,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2400" b="1" dirty="0"/>
              <a:t>	write:  </a:t>
            </a:r>
            <a:r>
              <a:rPr lang="en-US" altLang="zh-CN" sz="2400" b="1" dirty="0">
                <a:solidFill>
                  <a:srgbClr val="0033CC"/>
                </a:solidFill>
              </a:rPr>
              <a:t>my</a:t>
            </a:r>
            <a:r>
              <a:rPr lang="zh-CN" altLang="zh-CN" sz="2400" b="1" dirty="0">
                <a:solidFill>
                  <a:srgbClr val="0033CC"/>
                </a:solidFill>
              </a:rPr>
              <a:t>_write</a:t>
            </a:r>
            <a:r>
              <a:rPr lang="zh-CN" altLang="zh-CN" sz="2400" b="1" dirty="0"/>
              <a:t>,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2400" b="1" dirty="0"/>
              <a:t>	release: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my</a:t>
            </a:r>
            <a:r>
              <a:rPr lang="zh-CN" altLang="zh-CN" sz="2400" b="1" dirty="0">
                <a:solidFill>
                  <a:srgbClr val="0033CC"/>
                </a:solidFill>
              </a:rPr>
              <a:t>_release</a:t>
            </a:r>
            <a:endParaRPr lang="zh-CN" altLang="zh-CN" sz="2400" b="1" dirty="0"/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zh-CN" altLang="zh-CN" sz="2400" b="1" dirty="0"/>
              <a:t>};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4022898"/>
            <a:ext cx="5308539" cy="1638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设备注册（初始化）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359900" cy="609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 dirty="0" smtClean="0"/>
              <a:t>static int __init </a:t>
            </a:r>
            <a:r>
              <a:rPr lang="en-US" altLang="zh-CN" sz="2400" dirty="0" smtClean="0">
                <a:solidFill>
                  <a:srgbClr val="FF0000"/>
                </a:solidFill>
              </a:rPr>
              <a:t>my</a:t>
            </a:r>
            <a:r>
              <a:rPr lang="zh-CN" altLang="zh-CN" sz="2400" dirty="0" smtClean="0">
                <a:solidFill>
                  <a:srgbClr val="FF0000"/>
                </a:solidFill>
              </a:rPr>
              <a:t>_init</a:t>
            </a:r>
            <a:r>
              <a:rPr lang="zh-CN" altLang="zh-CN" sz="2400" dirty="0" smtClean="0"/>
              <a:t>(void){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硬件初始化</a:t>
            </a:r>
            <a:r>
              <a:rPr lang="zh-CN" altLang="en-US" sz="2400" b="1" dirty="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AT91F_PIOB_Enable(LED);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AT91F_PIOB_OutputEnable(LED);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字符设备注册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chemeClr val="folHlink"/>
                </a:solidFill>
              </a:rPr>
              <a:t>Led_Major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register_chrdev</a:t>
            </a:r>
            <a:r>
              <a:rPr lang="en-US" altLang="zh-CN" sz="2400" b="1" dirty="0" smtClean="0"/>
              <a:t>(0,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DEVICE_NAME</a:t>
            </a:r>
            <a:r>
              <a:rPr lang="en-US" altLang="zh-CN" sz="2400" b="1" dirty="0" smtClean="0"/>
              <a:t>, &amp;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my_fops</a:t>
            </a:r>
            <a:r>
              <a:rPr lang="en-US" altLang="zh-CN" sz="2400" b="1" dirty="0" smtClean="0"/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创建设备文件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ifdef</a:t>
            </a:r>
            <a:r>
              <a:rPr lang="en-US" altLang="zh-CN" sz="2400" b="1" dirty="0" smtClean="0"/>
              <a:t> CONFIG_DEVFS_FS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Devfs_Led_Dir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devfs_mk_dir</a:t>
            </a:r>
            <a:r>
              <a:rPr lang="en-US" altLang="zh-CN" sz="2400" b="1" dirty="0" smtClean="0"/>
              <a:t>(NULL, “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my_led</a:t>
            </a:r>
            <a:r>
              <a:rPr lang="en-US" altLang="zh-CN" sz="2400" b="1" dirty="0" smtClean="0"/>
              <a:t>", NULL);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Devfs_Led_Raw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devfs_register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Devfs_Led_Dir</a:t>
            </a:r>
            <a:r>
              <a:rPr lang="en-US" altLang="zh-CN" sz="2400" b="1" dirty="0" smtClean="0"/>
              <a:t>, "0",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   	DEVFS_FL_DEFAULT, </a:t>
            </a:r>
            <a:r>
              <a:rPr lang="en-US" altLang="zh-CN" sz="2400" b="1" dirty="0" err="1" smtClean="0">
                <a:solidFill>
                  <a:schemeClr val="folHlink"/>
                </a:solidFill>
              </a:rPr>
              <a:t>Led_Major</a:t>
            </a:r>
            <a:r>
              <a:rPr lang="en-US" altLang="zh-CN" sz="2400" b="1" dirty="0" smtClean="0"/>
              <a:t>, 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</a:t>
            </a:r>
            <a:r>
              <a:rPr lang="en-US" altLang="zh-CN" sz="2400" b="1" dirty="0" smtClean="0"/>
              <a:t>, S_IFCHR|S_IRUSR|S_IWUSR,&amp;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my_fops</a:t>
            </a:r>
            <a:r>
              <a:rPr lang="en-US" altLang="zh-CN" sz="2400" b="1" dirty="0" smtClean="0"/>
              <a:t>, NULL);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endif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设备注销（反初始化）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static void __exit </a:t>
            </a:r>
            <a:r>
              <a:rPr lang="en-US" altLang="zh-CN" dirty="0" err="1" smtClean="0"/>
              <a:t>my_exit</a:t>
            </a:r>
            <a:r>
              <a:rPr lang="en-US" altLang="zh-CN" dirty="0" smtClean="0"/>
              <a:t>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删除设备文件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CONFIG_DEVFS_FS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devfs_unregister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Devfs_Led_Raw</a:t>
            </a:r>
            <a:r>
              <a:rPr lang="en-US" altLang="zh-CN" dirty="0" smtClean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devfs_unregister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Devfs_Led_Dir</a:t>
            </a:r>
            <a:r>
              <a:rPr lang="en-US" altLang="zh-CN" dirty="0" smtClean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注销设备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unregister_chrdev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Led_Major</a:t>
            </a:r>
            <a:r>
              <a:rPr lang="en-US" altLang="zh-CN" dirty="0" smtClean="0"/>
              <a:t>, DEVICE_NAME);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9647238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设备注册（初始化）和设备注销（反初始化）的登记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向</a:t>
            </a:r>
            <a:r>
              <a:rPr lang="en-US" altLang="zh-CN" smtClean="0"/>
              <a:t>Linux</a:t>
            </a:r>
            <a:r>
              <a:rPr lang="zh-CN" altLang="en-US" smtClean="0"/>
              <a:t>系统记录设备初始化的函数名称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module_init(</a:t>
            </a:r>
            <a:r>
              <a:rPr lang="en-US" altLang="zh-CN" smtClean="0">
                <a:solidFill>
                  <a:srgbClr val="FF0000"/>
                </a:solidFill>
              </a:rPr>
              <a:t>my_init</a:t>
            </a:r>
            <a:r>
              <a:rPr lang="en-US" altLang="zh-CN" smtClean="0"/>
              <a:t>);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向</a:t>
            </a:r>
            <a:r>
              <a:rPr lang="en-US" altLang="zh-CN" smtClean="0"/>
              <a:t>Linux</a:t>
            </a:r>
            <a:r>
              <a:rPr lang="zh-CN" altLang="en-US" smtClean="0"/>
              <a:t>系统记录设备退出的函数名称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module_exit(</a:t>
            </a:r>
            <a:r>
              <a:rPr lang="en-US" altLang="zh-CN" smtClean="0">
                <a:solidFill>
                  <a:srgbClr val="FF0000"/>
                </a:solidFill>
              </a:rPr>
              <a:t>my_exit</a:t>
            </a:r>
            <a:r>
              <a:rPr lang="en-US" altLang="zh-CN" smtClean="0"/>
              <a:t>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驱动程序编译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Makefile</a:t>
            </a:r>
            <a:r>
              <a:rPr lang="zh-CN" altLang="en-US" dirty="0" smtClean="0"/>
              <a:t>文件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运行</a:t>
            </a:r>
            <a:r>
              <a:rPr lang="en-US" altLang="zh-CN" dirty="0" smtClean="0">
                <a:solidFill>
                  <a:srgbClr val="FF0000"/>
                </a:solidFill>
              </a:rPr>
              <a:t>make 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生成名为</a:t>
            </a:r>
            <a:r>
              <a:rPr lang="en-US" altLang="zh-CN" dirty="0" err="1" smtClean="0">
                <a:solidFill>
                  <a:srgbClr val="FF0000"/>
                </a:solidFill>
              </a:rPr>
              <a:t>my_led.o</a:t>
            </a:r>
            <a:r>
              <a:rPr lang="zh-CN" altLang="en-US" dirty="0" smtClean="0"/>
              <a:t>的驱动程序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92163" y="1341438"/>
            <a:ext cx="8642350" cy="32400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 smtClean="0"/>
              <a:t>OBJ=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my_led.o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 smtClean="0"/>
              <a:t>SOURCE=</a:t>
            </a:r>
            <a:r>
              <a:rPr lang="en-US" altLang="zh-CN" sz="1600" b="1" dirty="0" err="1" smtClean="0"/>
              <a:t>my_led.c</a:t>
            </a:r>
            <a:endParaRPr lang="en-US" altLang="zh-CN" sz="1600" b="1" dirty="0"/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 smtClean="0"/>
              <a:t>CC=</a:t>
            </a:r>
            <a:r>
              <a:rPr lang="en-US" altLang="zh-CN" sz="1600" b="1" dirty="0" err="1" smtClean="0"/>
              <a:t>gcc</a:t>
            </a:r>
            <a:endParaRPr lang="en-US" altLang="zh-CN" sz="1600" b="1" dirty="0"/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/>
              <a:t>COMP</a:t>
            </a:r>
            <a:r>
              <a:rPr lang="en-US" altLang="zh-CN" sz="1400" b="1" dirty="0"/>
              <a:t>=-Wall -O2 -DMODULE -D_KERNEL_ -I /</a:t>
            </a:r>
            <a:r>
              <a:rPr lang="en-US" altLang="zh-CN" sz="1400" b="1" dirty="0" smtClean="0"/>
              <a:t>home/</a:t>
            </a:r>
            <a:r>
              <a:rPr lang="en-US" altLang="zh-CN" sz="1400" b="1" dirty="0" err="1" smtClean="0"/>
              <a:t>linux</a:t>
            </a:r>
            <a:r>
              <a:rPr lang="en-US" altLang="zh-CN" sz="1400" b="1" dirty="0" smtClean="0"/>
              <a:t>/linux-2.4.19-rmk7/include </a:t>
            </a:r>
            <a:r>
              <a:rPr lang="en-US" altLang="zh-CN" sz="1400" b="1" dirty="0"/>
              <a:t>–c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/>
              <a:t>$(OBJ):$(SOURCE)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/>
              <a:t>	$(CC) $(COMP) $(SOURCE)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/>
              <a:t>clean:	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rm</a:t>
            </a:r>
            <a:r>
              <a:rPr lang="en-US" altLang="zh-CN" sz="1600" b="1" dirty="0"/>
              <a:t> $(OBJ)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驱动程序加载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动态加载</a:t>
            </a:r>
          </a:p>
          <a:p>
            <a:pPr lvl="1"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insmod</a:t>
            </a:r>
            <a:r>
              <a:rPr lang="zh-CN" altLang="en-US" b="1" smtClean="0"/>
              <a:t>等命令</a:t>
            </a:r>
          </a:p>
          <a:p>
            <a:pPr lvl="1" eaLnBrk="1" hangingPunct="1"/>
            <a:r>
              <a:rPr lang="zh-CN" altLang="en-US" b="1" smtClean="0"/>
              <a:t>调试过程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模块动态加载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驱动程序模块插入内核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查看是否载入？载入成功会显示设备名</a:t>
            </a:r>
            <a:r>
              <a:rPr lang="en-US" altLang="zh-CN" dirty="0" err="1" smtClean="0">
                <a:solidFill>
                  <a:srgbClr val="FF0000"/>
                </a:solidFill>
              </a:rPr>
              <a:t>my_led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从内核移除设备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84213" y="1412875"/>
            <a:ext cx="7704137" cy="720725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#</a:t>
            </a:r>
            <a:r>
              <a:rPr lang="en-US" altLang="zh-CN" sz="2400" b="1" dirty="0" err="1">
                <a:solidFill>
                  <a:schemeClr val="bg1"/>
                </a:solidFill>
              </a:rPr>
              <a:t>insmod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my_led.o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84213" y="2924175"/>
            <a:ext cx="7704137" cy="720725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#cat /</a:t>
            </a:r>
            <a:r>
              <a:rPr lang="en-US" altLang="zh-CN" sz="2400" b="1" dirty="0" err="1">
                <a:solidFill>
                  <a:schemeClr val="bg1"/>
                </a:solidFill>
              </a:rPr>
              <a:t>proc</a:t>
            </a:r>
            <a:r>
              <a:rPr lang="en-US" altLang="zh-CN" sz="2400" b="1" dirty="0">
                <a:solidFill>
                  <a:schemeClr val="bg1"/>
                </a:solidFill>
              </a:rPr>
              <a:t>/devices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84213" y="4437063"/>
            <a:ext cx="7704137" cy="720725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#</a:t>
            </a:r>
            <a:r>
              <a:rPr lang="en-US" altLang="zh-CN" sz="2400" b="1" dirty="0" err="1">
                <a:solidFill>
                  <a:schemeClr val="bg1"/>
                </a:solidFill>
              </a:rPr>
              <a:t>rmmod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my_led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驱动测试应用程序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int main(void)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smtClean="0"/>
              <a:t>int fd;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smtClean="0"/>
              <a:t>char led_on = 0x01;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smtClean="0"/>
              <a:t>fd = </a:t>
            </a:r>
            <a:r>
              <a:rPr lang="en-US" altLang="zh-CN" sz="2400" b="1" smtClean="0">
                <a:solidFill>
                  <a:srgbClr val="FF0000"/>
                </a:solidFill>
              </a:rPr>
              <a:t>open</a:t>
            </a:r>
            <a:r>
              <a:rPr lang="en-US" altLang="zh-CN" sz="2400" b="1" smtClean="0"/>
              <a:t>("</a:t>
            </a:r>
            <a:r>
              <a:rPr lang="en-US" altLang="zh-CN" sz="2400" b="1" smtClean="0">
                <a:solidFill>
                  <a:schemeClr val="hlink"/>
                </a:solidFill>
              </a:rPr>
              <a:t>/dev/my_led</a:t>
            </a:r>
            <a:r>
              <a:rPr lang="en-US" altLang="zh-CN" sz="2400" b="1" smtClean="0"/>
              <a:t>", O_RDWR);  	//</a:t>
            </a:r>
            <a:r>
              <a:rPr lang="zh-CN" altLang="en-US" sz="2400" b="1" smtClean="0"/>
              <a:t>打开</a:t>
            </a:r>
            <a:r>
              <a:rPr lang="en-US" altLang="zh-CN" sz="2400" b="1" smtClean="0"/>
              <a:t>led</a:t>
            </a:r>
            <a:r>
              <a:rPr lang="zh-CN" altLang="en-US" sz="2400" b="1" smtClean="0"/>
              <a:t>设备       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write</a:t>
            </a:r>
            <a:r>
              <a:rPr lang="en-US" altLang="zh-CN" sz="2400" b="1" smtClean="0"/>
              <a:t>(fd, &amp;led_on, 1);			//LED</a:t>
            </a:r>
            <a:r>
              <a:rPr lang="zh-CN" altLang="en-US" sz="2400" b="1" smtClean="0"/>
              <a:t>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close</a:t>
            </a:r>
            <a:r>
              <a:rPr lang="en-US" altLang="zh-CN" sz="2400" b="1" smtClean="0"/>
              <a:t>(fd);			 	//</a:t>
            </a:r>
            <a:r>
              <a:rPr lang="zh-CN" altLang="en-US" sz="2400" b="1" smtClean="0"/>
              <a:t>关闭设备文件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smtClean="0"/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设备类型和特征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250395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按交互对象分类   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人机交互设备：显示设备、键盘、鼠标、打印机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等交互的设备：磁盘、磁带、传感器、控制器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计算机间的通信设备：网卡、调制解调器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按交互方向分类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输入设备：键盘、扫描仪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输出设备：显示设备、打印机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双向设备：输入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输出：硬盘、软盘、网卡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按外设特性分类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使用特征：存储、输入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数据传输率：低速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如键盘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、中速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如打印机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、高速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如网卡、磁盘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信息组织特征：</a:t>
            </a:r>
            <a:r>
              <a:rPr lang="zh-CN" altLang="en-US" sz="2400" dirty="0" smtClean="0">
                <a:solidFill>
                  <a:srgbClr val="FF3300"/>
                </a:solidFill>
              </a:rPr>
              <a:t>字符设备</a:t>
            </a:r>
            <a:r>
              <a:rPr lang="en-US" altLang="zh-CN" sz="2400" dirty="0" smtClean="0">
                <a:solidFill>
                  <a:srgbClr val="FF3300"/>
                </a:solidFill>
              </a:rPr>
              <a:t>(</a:t>
            </a:r>
            <a:r>
              <a:rPr lang="zh-CN" altLang="en-US" sz="2400" dirty="0" smtClean="0">
                <a:solidFill>
                  <a:srgbClr val="FF3300"/>
                </a:solidFill>
              </a:rPr>
              <a:t>如打印机</a:t>
            </a:r>
            <a:r>
              <a:rPr lang="en-US" altLang="zh-CN" sz="2400" dirty="0" smtClean="0">
                <a:solidFill>
                  <a:srgbClr val="FF3300"/>
                </a:solidFill>
              </a:rPr>
              <a:t>), </a:t>
            </a:r>
            <a:r>
              <a:rPr lang="zh-CN" altLang="en-US" sz="2400" dirty="0" smtClean="0">
                <a:solidFill>
                  <a:srgbClr val="FF3300"/>
                </a:solidFill>
              </a:rPr>
              <a:t>块设备</a:t>
            </a:r>
            <a:r>
              <a:rPr lang="en-US" altLang="zh-CN" sz="2400" dirty="0" smtClean="0">
                <a:solidFill>
                  <a:srgbClr val="FF3300"/>
                </a:solidFill>
              </a:rPr>
              <a:t>(</a:t>
            </a:r>
            <a:r>
              <a:rPr lang="zh-CN" altLang="en-US" sz="2400" dirty="0" smtClean="0">
                <a:solidFill>
                  <a:srgbClr val="FF3300"/>
                </a:solidFill>
              </a:rPr>
              <a:t>如磁盘</a:t>
            </a:r>
            <a:r>
              <a:rPr lang="en-US" altLang="zh-CN" sz="2400" dirty="0" smtClean="0">
                <a:solidFill>
                  <a:srgbClr val="FF3300"/>
                </a:solidFill>
              </a:rPr>
              <a:t>),</a:t>
            </a:r>
            <a:r>
              <a:rPr lang="zh-CN" altLang="en-US" sz="2400" dirty="0" smtClean="0">
                <a:solidFill>
                  <a:srgbClr val="FF3300"/>
                </a:solidFill>
              </a:rPr>
              <a:t>网络设备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75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2.6</a:t>
            </a:r>
            <a:r>
              <a:rPr lang="zh-CN" altLang="en-US" dirty="0" smtClean="0"/>
              <a:t>之后的内核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765175"/>
            <a:ext cx="9504039" cy="5360988"/>
          </a:xfrm>
        </p:spPr>
        <p:txBody>
          <a:bodyPr/>
          <a:lstStyle/>
          <a:p>
            <a:r>
              <a:rPr lang="zh-CN" altLang="en-US" dirty="0" smtClean="0"/>
              <a:t>驱动注册过程发生变化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//V2.4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字符</a:t>
            </a:r>
            <a:r>
              <a:rPr lang="zh-CN" altLang="en-US" sz="2400" b="1" dirty="0">
                <a:solidFill>
                  <a:srgbClr val="FF0000"/>
                </a:solidFill>
              </a:rPr>
              <a:t>设备注册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chemeClr val="folHlink"/>
                </a:solidFill>
              </a:rPr>
              <a:t>Led_Major</a:t>
            </a:r>
            <a:r>
              <a:rPr lang="en-US" altLang="zh-CN" sz="2400" b="1" dirty="0"/>
              <a:t> = </a:t>
            </a:r>
            <a:r>
              <a:rPr lang="en-US" altLang="zh-CN" sz="2400" b="1" dirty="0" err="1">
                <a:solidFill>
                  <a:schemeClr val="hlink"/>
                </a:solidFill>
              </a:rPr>
              <a:t>register_chrdev</a:t>
            </a:r>
            <a:r>
              <a:rPr lang="en-US" altLang="zh-CN" sz="2400" b="1" dirty="0"/>
              <a:t>(0, </a:t>
            </a:r>
            <a:r>
              <a:rPr lang="en-US" altLang="zh-CN" sz="2400" b="1" dirty="0">
                <a:solidFill>
                  <a:schemeClr val="hlink"/>
                </a:solidFill>
              </a:rPr>
              <a:t>DEVICE_NAME</a:t>
            </a:r>
            <a:r>
              <a:rPr lang="en-US" altLang="zh-CN" sz="2400" b="1" dirty="0"/>
              <a:t>, &amp;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my_fops</a:t>
            </a:r>
            <a:r>
              <a:rPr lang="en-US" altLang="zh-CN" sz="2400" b="1" dirty="0" smtClean="0"/>
              <a:t>);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V2.6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字符</a:t>
            </a:r>
            <a:r>
              <a:rPr lang="zh-CN" altLang="en-US" sz="2400" b="1" dirty="0">
                <a:solidFill>
                  <a:srgbClr val="FF0000"/>
                </a:solidFill>
              </a:rPr>
              <a:t>设备注册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 err="1" smtClean="0">
                <a:solidFill>
                  <a:schemeClr val="hlink"/>
                </a:solidFill>
              </a:rPr>
              <a:t>cdev_add</a:t>
            </a:r>
            <a:r>
              <a:rPr lang="en-US" altLang="zh-CN" b="1" dirty="0" smtClean="0"/>
              <a:t>(&amp;</a:t>
            </a:r>
            <a:r>
              <a:rPr lang="en-US" altLang="zh-CN" b="1" dirty="0" err="1" smtClean="0"/>
              <a:t>cdev</a:t>
            </a:r>
            <a:r>
              <a:rPr lang="en-US" altLang="zh-CN" b="1" dirty="0" smtClean="0"/>
              <a:t>, MKDEV(major_No,0), DEV_NR);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3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设备号用</a:t>
            </a:r>
            <a:r>
              <a:rPr lang="en-US" altLang="zh-CN" dirty="0" err="1"/>
              <a:t>dev_t</a:t>
            </a:r>
            <a:r>
              <a:rPr lang="zh-CN" altLang="en-US" dirty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b="0" dirty="0" err="1" smtClean="0">
                <a:latin typeface="+mj-lt"/>
              </a:rPr>
              <a:t>typedef</a:t>
            </a:r>
            <a:r>
              <a:rPr lang="en-US" altLang="zh-CN" b="0" dirty="0" smtClean="0">
                <a:latin typeface="+mj-lt"/>
              </a:rPr>
              <a:t> </a:t>
            </a:r>
            <a:r>
              <a:rPr lang="en-US" altLang="zh-CN" b="0" dirty="0" err="1">
                <a:latin typeface="+mj-lt"/>
              </a:rPr>
              <a:t>u_long</a:t>
            </a:r>
            <a:r>
              <a:rPr lang="en-US" altLang="zh-CN" b="0" dirty="0">
                <a:latin typeface="+mj-lt"/>
              </a:rPr>
              <a:t> </a:t>
            </a:r>
            <a:r>
              <a:rPr lang="en-US" altLang="zh-CN" b="0" dirty="0" err="1">
                <a:latin typeface="+mj-lt"/>
              </a:rPr>
              <a:t>dev_t</a:t>
            </a:r>
            <a:r>
              <a:rPr lang="en-US" altLang="zh-CN" b="0" dirty="0" smtClean="0">
                <a:latin typeface="+mj-lt"/>
              </a:rPr>
              <a:t>;    </a:t>
            </a:r>
            <a:r>
              <a:rPr lang="en-US" altLang="zh-CN" dirty="0" smtClean="0">
                <a:latin typeface="+mj-lt"/>
              </a:rPr>
              <a:t>//</a:t>
            </a:r>
            <a:r>
              <a:rPr lang="en-US" altLang="zh-CN" b="0" dirty="0" smtClean="0">
                <a:latin typeface="+mj-lt"/>
              </a:rPr>
              <a:t>4</a:t>
            </a:r>
            <a:r>
              <a:rPr lang="zh-CN" altLang="en-US" b="0" dirty="0">
                <a:latin typeface="+mj-lt"/>
              </a:rPr>
              <a:t>个</a:t>
            </a:r>
            <a:r>
              <a:rPr lang="zh-CN" altLang="en-US" b="0" dirty="0" smtClean="0">
                <a:latin typeface="+mj-lt"/>
              </a:rPr>
              <a:t>字节</a:t>
            </a:r>
            <a:endParaRPr lang="en-US" altLang="zh-CN" b="0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+mj-lt"/>
              </a:rPr>
              <a:t>//</a:t>
            </a:r>
            <a:r>
              <a:rPr lang="zh-CN" altLang="en-US" b="0" dirty="0" smtClean="0">
                <a:latin typeface="+mj-lt"/>
              </a:rPr>
              <a:t>高</a:t>
            </a:r>
            <a:r>
              <a:rPr lang="en-US" altLang="zh-CN" b="0" dirty="0">
                <a:latin typeface="+mj-lt"/>
              </a:rPr>
              <a:t>12</a:t>
            </a:r>
            <a:r>
              <a:rPr lang="zh-CN" altLang="en-US" b="0" dirty="0" smtClean="0">
                <a:latin typeface="+mj-lt"/>
              </a:rPr>
              <a:t>位</a:t>
            </a:r>
            <a:r>
              <a:rPr lang="zh-CN" altLang="en-US" dirty="0" smtClean="0">
                <a:latin typeface="+mj-lt"/>
              </a:rPr>
              <a:t>：</a:t>
            </a:r>
            <a:r>
              <a:rPr lang="zh-CN" altLang="en-US" b="0" dirty="0" smtClean="0">
                <a:latin typeface="+mj-lt"/>
              </a:rPr>
              <a:t>主设备号</a:t>
            </a:r>
            <a:endParaRPr lang="en-US" altLang="zh-CN" b="0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+mj-lt"/>
              </a:rPr>
              <a:t>//</a:t>
            </a:r>
            <a:r>
              <a:rPr lang="zh-CN" altLang="en-US" b="0" dirty="0" smtClean="0">
                <a:latin typeface="+mj-lt"/>
              </a:rPr>
              <a:t>低</a:t>
            </a:r>
            <a:r>
              <a:rPr lang="en-US" altLang="zh-CN" b="0" dirty="0">
                <a:latin typeface="+mj-lt"/>
              </a:rPr>
              <a:t>12</a:t>
            </a:r>
            <a:r>
              <a:rPr lang="zh-CN" altLang="en-US" b="0" dirty="0" smtClean="0">
                <a:latin typeface="+mj-lt"/>
              </a:rPr>
              <a:t>位：次</a:t>
            </a:r>
            <a:r>
              <a:rPr lang="zh-CN" altLang="en-US" b="0" dirty="0">
                <a:latin typeface="+mj-lt"/>
              </a:rPr>
              <a:t>设备号</a:t>
            </a:r>
            <a:r>
              <a:rPr lang="zh-CN" altLang="en-US" b="0" dirty="0" smtClean="0">
                <a:latin typeface="+mj-lt"/>
              </a:rPr>
              <a:t>。</a:t>
            </a:r>
            <a:endParaRPr lang="en-US" altLang="zh-CN" b="0" dirty="0" smtClean="0">
              <a:latin typeface="+mj-lt"/>
            </a:endParaRPr>
          </a:p>
          <a:p>
            <a:r>
              <a:rPr lang="zh-CN" altLang="en-US" dirty="0"/>
              <a:t>通过主次设备号生成设备号</a:t>
            </a:r>
            <a:r>
              <a:rPr lang="en-US" altLang="zh-CN" dirty="0" err="1"/>
              <a:t>dev_t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MKDEV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major, </a:t>
            </a:r>
            <a:r>
              <a:rPr lang="en-US" altLang="zh-CN" dirty="0" err="1"/>
              <a:t>int</a:t>
            </a:r>
            <a:r>
              <a:rPr lang="en-US" altLang="zh-CN" dirty="0"/>
              <a:t> minor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设备号</a:t>
            </a:r>
            <a:r>
              <a:rPr lang="en-US" altLang="zh-CN" dirty="0" err="1"/>
              <a:t>dev_t</a:t>
            </a:r>
            <a:r>
              <a:rPr lang="zh-CN" altLang="en-US" dirty="0"/>
              <a:t>获得主次设备号</a:t>
            </a:r>
          </a:p>
          <a:p>
            <a:pPr marL="457200" lvl="1" indent="0">
              <a:buNone/>
            </a:pPr>
            <a:r>
              <a:rPr lang="en-US" altLang="zh-CN" dirty="0"/>
              <a:t>MAJOR(</a:t>
            </a:r>
            <a:r>
              <a:rPr lang="en-US" altLang="zh-CN" dirty="0" err="1"/>
              <a:t>dev_t</a:t>
            </a:r>
            <a:r>
              <a:rPr lang="en-US" altLang="zh-CN" dirty="0"/>
              <a:t> </a:t>
            </a:r>
            <a:r>
              <a:rPr lang="en-US" altLang="zh-CN" dirty="0" err="1"/>
              <a:t>dev</a:t>
            </a:r>
            <a:r>
              <a:rPr lang="en-US" altLang="zh-CN" dirty="0"/>
              <a:t>); </a:t>
            </a:r>
          </a:p>
          <a:p>
            <a:pPr marL="457200" lvl="1" indent="0">
              <a:buNone/>
            </a:pPr>
            <a:r>
              <a:rPr lang="en-US" altLang="zh-CN" dirty="0"/>
              <a:t>MINOR(</a:t>
            </a:r>
            <a:r>
              <a:rPr lang="en-US" altLang="zh-CN" dirty="0" err="1"/>
              <a:t>dev_t</a:t>
            </a:r>
            <a:r>
              <a:rPr lang="en-US" altLang="zh-CN" dirty="0"/>
              <a:t> </a:t>
            </a:r>
            <a:r>
              <a:rPr lang="en-US" altLang="zh-CN" dirty="0" err="1"/>
              <a:t>dev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 –l /dev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72046"/>
            <a:ext cx="9042366" cy="5393258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681732" y="2420888"/>
            <a:ext cx="3312368" cy="811252"/>
            <a:chOff x="681732" y="2420888"/>
            <a:chExt cx="3312368" cy="811252"/>
          </a:xfrm>
        </p:grpSpPr>
        <p:cxnSp>
          <p:nvCxnSpPr>
            <p:cNvPr id="6" name="直接箭头连接符 5"/>
            <p:cNvCxnSpPr>
              <a:endCxn id="7" idx="1"/>
            </p:cNvCxnSpPr>
            <p:nvPr/>
          </p:nvCxnSpPr>
          <p:spPr bwMode="auto">
            <a:xfrm flipV="1">
              <a:off x="681732" y="2682498"/>
              <a:ext cx="792088" cy="54964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1473820" y="2420888"/>
              <a:ext cx="2520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c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：字符设备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6874" y="3553852"/>
            <a:ext cx="3293318" cy="820777"/>
            <a:chOff x="666874" y="3553852"/>
            <a:chExt cx="3293318" cy="820777"/>
          </a:xfrm>
        </p:grpSpPr>
        <p:cxnSp>
          <p:nvCxnSpPr>
            <p:cNvPr id="9" name="直接箭头连接符 8"/>
            <p:cNvCxnSpPr/>
            <p:nvPr/>
          </p:nvCxnSpPr>
          <p:spPr bwMode="auto">
            <a:xfrm flipV="1">
              <a:off x="666874" y="3824987"/>
              <a:ext cx="792088" cy="54964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1439912" y="3553852"/>
              <a:ext cx="2520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b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：块设备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94819" y="2378920"/>
            <a:ext cx="4325812" cy="820777"/>
            <a:chOff x="3594819" y="2378920"/>
            <a:chExt cx="4325812" cy="820777"/>
          </a:xfrm>
        </p:grpSpPr>
        <p:cxnSp>
          <p:nvCxnSpPr>
            <p:cNvPr id="11" name="直接箭头连接符 10"/>
            <p:cNvCxnSpPr/>
            <p:nvPr/>
          </p:nvCxnSpPr>
          <p:spPr bwMode="auto">
            <a:xfrm flipV="1">
              <a:off x="3594819" y="2650055"/>
              <a:ext cx="792088" cy="54964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4367856" y="2378920"/>
              <a:ext cx="3552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 smtClean="0">
                  <a:solidFill>
                    <a:srgbClr val="FF0000"/>
                  </a:solidFill>
                </a:rPr>
                <a:t>5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：主设备号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32200" y="3254127"/>
            <a:ext cx="2736304" cy="606921"/>
            <a:chOff x="4032200" y="3254127"/>
            <a:chExt cx="2736304" cy="606921"/>
          </a:xfrm>
        </p:grpSpPr>
        <p:cxnSp>
          <p:nvCxnSpPr>
            <p:cNvPr id="13" name="直接箭头连接符 12"/>
            <p:cNvCxnSpPr>
              <a:endCxn id="14" idx="1"/>
            </p:cNvCxnSpPr>
            <p:nvPr/>
          </p:nvCxnSpPr>
          <p:spPr bwMode="auto">
            <a:xfrm>
              <a:off x="4032200" y="3254127"/>
              <a:ext cx="345359" cy="345311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文本框 13"/>
            <p:cNvSpPr txBox="1"/>
            <p:nvPr/>
          </p:nvSpPr>
          <p:spPr>
            <a:xfrm>
              <a:off x="4377559" y="3337828"/>
              <a:ext cx="2390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800" b="1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：次设备号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45670" y="2852936"/>
            <a:ext cx="2755082" cy="523220"/>
            <a:chOff x="6245670" y="2852936"/>
            <a:chExt cx="2755082" cy="523220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V="1">
              <a:off x="6245670" y="3121215"/>
              <a:ext cx="727439" cy="12713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6859290" y="2852936"/>
              <a:ext cx="2141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设备文件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3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556792"/>
            <a:ext cx="9173117" cy="37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8" y="1556792"/>
            <a:ext cx="915502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字符设备使用</a:t>
            </a:r>
            <a:r>
              <a:rPr lang="en-US" altLang="zh-CN" b="0" dirty="0" err="1"/>
              <a:t>struct</a:t>
            </a:r>
            <a:r>
              <a:rPr lang="en-US" altLang="zh-CN" b="0" dirty="0"/>
              <a:t> </a:t>
            </a:r>
            <a:r>
              <a:rPr lang="en-US" altLang="zh-CN" b="0" dirty="0" err="1" smtClean="0"/>
              <a:t>cdev</a:t>
            </a:r>
            <a:r>
              <a:rPr lang="zh-CN" altLang="en-US" b="0" dirty="0" smtClean="0"/>
              <a:t>结构描述</a:t>
            </a:r>
            <a:endParaRPr lang="en-US" altLang="zh-CN" b="0" dirty="0" smtClean="0"/>
          </a:p>
          <a:p>
            <a:endParaRPr lang="en-US" altLang="zh-CN" b="0" dirty="0"/>
          </a:p>
          <a:p>
            <a:endParaRPr lang="en-US" altLang="zh-CN" b="0" dirty="0" smtClean="0"/>
          </a:p>
          <a:p>
            <a:endParaRPr lang="en-US" altLang="zh-CN" b="0" dirty="0"/>
          </a:p>
          <a:p>
            <a:endParaRPr lang="en-US" altLang="zh-CN" b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4" y="1556792"/>
            <a:ext cx="893828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文件操作结构体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64" y="1484784"/>
            <a:ext cx="742202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en-US" altLang="zh-CN" b="0" dirty="0" err="1"/>
              <a:t>cdev</a:t>
            </a:r>
            <a:r>
              <a:rPr lang="zh-CN" altLang="en-US" b="0" dirty="0"/>
              <a:t>结构的一组操作</a:t>
            </a:r>
            <a:r>
              <a:rPr lang="zh-CN" altLang="en-US" b="0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//</a:t>
            </a:r>
            <a:r>
              <a:rPr lang="zh-CN" altLang="en-US" b="0" dirty="0"/>
              <a:t>分配一个</a:t>
            </a:r>
            <a:r>
              <a:rPr lang="en-US" altLang="zh-CN" b="0" dirty="0" err="1"/>
              <a:t>cdev</a:t>
            </a:r>
            <a:r>
              <a:rPr lang="en-US" altLang="zh-CN" b="0" dirty="0"/>
              <a:t> 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en-US" altLang="zh-CN" b="0" dirty="0" err="1" smtClean="0"/>
              <a:t>struct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cdev</a:t>
            </a:r>
            <a:r>
              <a:rPr lang="en-US" altLang="zh-CN" b="0" dirty="0"/>
              <a:t> *</a:t>
            </a:r>
            <a:r>
              <a:rPr lang="en-US" altLang="zh-CN" b="0" dirty="0" err="1" smtClean="0"/>
              <a:t>cdev_alloc</a:t>
            </a:r>
            <a:r>
              <a:rPr lang="en-US" altLang="zh-CN" b="0" dirty="0" smtClean="0"/>
              <a:t>(void); </a:t>
            </a:r>
          </a:p>
          <a:p>
            <a:r>
              <a:rPr lang="en-US" altLang="zh-CN" b="0" dirty="0" smtClean="0"/>
              <a:t>//</a:t>
            </a:r>
            <a:r>
              <a:rPr lang="zh-CN" altLang="en-US" b="0" dirty="0" smtClean="0"/>
              <a:t>初始化</a:t>
            </a:r>
            <a:r>
              <a:rPr lang="en-US" altLang="zh-CN" b="0" dirty="0" err="1" smtClean="0"/>
              <a:t>cdev</a:t>
            </a:r>
            <a:r>
              <a:rPr lang="zh-CN" altLang="en-US" b="0" dirty="0" smtClean="0"/>
              <a:t>的</a:t>
            </a:r>
            <a:r>
              <a:rPr lang="en-US" altLang="zh-CN" b="0" dirty="0" err="1" smtClean="0"/>
              <a:t>file_operation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en-US" altLang="zh-CN" b="0" dirty="0" smtClean="0"/>
              <a:t>void </a:t>
            </a:r>
            <a:r>
              <a:rPr lang="en-US" altLang="zh-CN" b="0" dirty="0" err="1"/>
              <a:t>cdev_init</a:t>
            </a:r>
            <a:r>
              <a:rPr lang="en-US" altLang="zh-CN" b="0" dirty="0"/>
              <a:t>(</a:t>
            </a:r>
            <a:r>
              <a:rPr lang="en-US" altLang="zh-CN" b="0" dirty="0" err="1"/>
              <a:t>struct</a:t>
            </a:r>
            <a:r>
              <a:rPr lang="en-US" altLang="zh-CN" b="0" dirty="0"/>
              <a:t> </a:t>
            </a:r>
            <a:r>
              <a:rPr lang="en-US" altLang="zh-CN" b="0" dirty="0" err="1"/>
              <a:t>cdev</a:t>
            </a:r>
            <a:r>
              <a:rPr lang="en-US" altLang="zh-CN" b="0" dirty="0"/>
              <a:t> *, </a:t>
            </a:r>
            <a:r>
              <a:rPr lang="en-US" altLang="zh-CN" b="0" dirty="0" err="1" smtClean="0"/>
              <a:t>struct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file_operations</a:t>
            </a:r>
            <a:r>
              <a:rPr lang="en-US" altLang="zh-CN" b="0" dirty="0"/>
              <a:t> *); </a:t>
            </a:r>
          </a:p>
          <a:p>
            <a:r>
              <a:rPr lang="en-US" altLang="zh-CN" b="0" dirty="0"/>
              <a:t>//</a:t>
            </a:r>
            <a:r>
              <a:rPr lang="zh-CN" altLang="en-US" b="0" dirty="0"/>
              <a:t>注册设备</a:t>
            </a:r>
          </a:p>
          <a:p>
            <a:pPr marL="457200" lvl="1" indent="0">
              <a:buNone/>
            </a:pP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cdev_add</a:t>
            </a:r>
            <a:r>
              <a:rPr lang="en-US" altLang="zh-CN" b="0" dirty="0"/>
              <a:t>(</a:t>
            </a:r>
            <a:r>
              <a:rPr lang="en-US" altLang="zh-CN" b="0" dirty="0" err="1"/>
              <a:t>struct</a:t>
            </a:r>
            <a:r>
              <a:rPr lang="en-US" altLang="zh-CN" b="0" dirty="0"/>
              <a:t> </a:t>
            </a:r>
            <a:r>
              <a:rPr lang="en-US" altLang="zh-CN" b="0" dirty="0" err="1"/>
              <a:t>cdev</a:t>
            </a:r>
            <a:r>
              <a:rPr lang="en-US" altLang="zh-CN" b="0" dirty="0"/>
              <a:t> *, </a:t>
            </a:r>
            <a:r>
              <a:rPr lang="en-US" altLang="zh-CN" b="0" dirty="0" err="1"/>
              <a:t>dev_t</a:t>
            </a:r>
            <a:r>
              <a:rPr lang="en-US" altLang="zh-CN" b="0" dirty="0"/>
              <a:t>, unsigned);   </a:t>
            </a:r>
          </a:p>
          <a:p>
            <a:pPr marL="457200" lvl="1" indent="0">
              <a:buNone/>
            </a:pPr>
            <a:r>
              <a:rPr lang="en-US" altLang="zh-CN" b="0" dirty="0" smtClean="0"/>
              <a:t>//</a:t>
            </a:r>
            <a:r>
              <a:rPr lang="zh-CN" altLang="en-US" b="0" dirty="0" smtClean="0"/>
              <a:t>注册</a:t>
            </a:r>
            <a:r>
              <a:rPr lang="zh-CN" altLang="en-US" b="0" dirty="0"/>
              <a:t>设备前应</a:t>
            </a:r>
            <a:r>
              <a:rPr lang="zh-CN" altLang="en-US" b="0" dirty="0" smtClean="0"/>
              <a:t>先分配好设备</a:t>
            </a:r>
            <a:r>
              <a:rPr lang="zh-CN" altLang="en-US" b="0" dirty="0"/>
              <a:t>号。</a:t>
            </a:r>
            <a:endParaRPr lang="en-US" altLang="zh-CN" b="0" dirty="0"/>
          </a:p>
          <a:p>
            <a:r>
              <a:rPr lang="en-US" altLang="zh-CN" b="0" dirty="0"/>
              <a:t>//</a:t>
            </a:r>
            <a:r>
              <a:rPr lang="zh-CN" altLang="en-US" b="0" dirty="0"/>
              <a:t>注销</a:t>
            </a:r>
            <a:r>
              <a:rPr lang="zh-CN" altLang="en-US" b="0" dirty="0" smtClean="0"/>
              <a:t>设备  </a:t>
            </a:r>
            <a:endParaRPr lang="zh-CN" altLang="en-US" b="0" dirty="0"/>
          </a:p>
          <a:p>
            <a:pPr marL="457200" lvl="1" indent="0"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cdev_del</a:t>
            </a:r>
            <a:r>
              <a:rPr lang="en-US" altLang="zh-CN" b="0" dirty="0"/>
              <a:t>(</a:t>
            </a:r>
            <a:r>
              <a:rPr lang="en-US" altLang="zh-CN" b="0" dirty="0" err="1"/>
              <a:t>struct</a:t>
            </a:r>
            <a:r>
              <a:rPr lang="en-US" altLang="zh-CN" b="0" dirty="0"/>
              <a:t> </a:t>
            </a:r>
            <a:r>
              <a:rPr lang="en-US" altLang="zh-CN" b="0" dirty="0" err="1"/>
              <a:t>cdev</a:t>
            </a:r>
            <a:r>
              <a:rPr lang="en-US" altLang="zh-CN" b="0" dirty="0"/>
              <a:t> *);  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8422654" cy="5847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cdev_add</a:t>
            </a:r>
            <a:r>
              <a:rPr lang="zh-CN" altLang="en-US" dirty="0"/>
              <a:t>注册字符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60" y="804316"/>
            <a:ext cx="9934574" cy="5360988"/>
          </a:xfrm>
        </p:spPr>
        <p:txBody>
          <a:bodyPr/>
          <a:lstStyle/>
          <a:p>
            <a:r>
              <a:rPr lang="zh-CN" altLang="en-US" sz="2400" b="0" dirty="0" smtClean="0"/>
              <a:t>（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）分配</a:t>
            </a:r>
            <a:r>
              <a:rPr lang="en-US" altLang="zh-CN" sz="2400" b="0" dirty="0" err="1" smtClean="0"/>
              <a:t>cdev</a:t>
            </a:r>
            <a:endParaRPr lang="en-US" altLang="zh-CN" sz="2400" b="0" dirty="0" smtClean="0"/>
          </a:p>
          <a:p>
            <a:pPr lvl="1"/>
            <a:r>
              <a:rPr lang="en-US" altLang="zh-CN" sz="2400" b="0" dirty="0" smtClean="0"/>
              <a:t> </a:t>
            </a:r>
            <a:r>
              <a:rPr lang="en-US" altLang="zh-CN" sz="2400" b="0" dirty="0" err="1"/>
              <a:t>struct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cdev</a:t>
            </a:r>
            <a:r>
              <a:rPr lang="en-US" altLang="zh-CN" sz="2400" b="0" dirty="0"/>
              <a:t> *</a:t>
            </a:r>
            <a:r>
              <a:rPr lang="en-US" altLang="zh-CN" sz="2400" b="0" dirty="0" err="1"/>
              <a:t>cdev_alloc</a:t>
            </a:r>
            <a:r>
              <a:rPr lang="en-US" altLang="zh-CN" sz="2400" b="0" dirty="0"/>
              <a:t>(void</a:t>
            </a:r>
            <a:r>
              <a:rPr lang="en-US" altLang="zh-CN" sz="2400" b="0" dirty="0" smtClean="0"/>
              <a:t>);</a:t>
            </a:r>
          </a:p>
          <a:p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2</a:t>
            </a:r>
            <a:r>
              <a:rPr lang="zh-CN" altLang="en-US" sz="2400" b="0" dirty="0"/>
              <a:t>）初始化</a:t>
            </a:r>
            <a:r>
              <a:rPr lang="en-US" altLang="zh-CN" sz="2400" b="0" dirty="0" err="1"/>
              <a:t>cdev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 </a:t>
            </a:r>
            <a:r>
              <a:rPr lang="en-US" altLang="zh-CN" sz="2400" b="0" dirty="0"/>
              <a:t>void </a:t>
            </a:r>
            <a:r>
              <a:rPr lang="en-US" altLang="zh-CN" sz="2400" b="0" dirty="0" err="1"/>
              <a:t>cdev_init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struct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cdev</a:t>
            </a:r>
            <a:r>
              <a:rPr lang="en-US" altLang="zh-CN" sz="2400" b="0" dirty="0"/>
              <a:t> *</a:t>
            </a:r>
            <a:r>
              <a:rPr lang="en-US" altLang="zh-CN" sz="2400" b="0" dirty="0" err="1"/>
              <a:t>cdev</a:t>
            </a:r>
            <a:r>
              <a:rPr lang="en-US" altLang="zh-CN" sz="2400" b="0" dirty="0"/>
              <a:t>, </a:t>
            </a:r>
            <a:r>
              <a:rPr lang="en-US" altLang="zh-CN" sz="2400" b="0" dirty="0" err="1" smtClean="0"/>
              <a:t>struct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/>
              <a:t>file_operations</a:t>
            </a:r>
            <a:r>
              <a:rPr lang="en-US" altLang="zh-CN" sz="2400" b="0" dirty="0"/>
              <a:t> *fops)</a:t>
            </a:r>
            <a:r>
              <a:rPr lang="zh-CN" altLang="en-US" sz="2400" b="0" dirty="0" smtClean="0"/>
              <a:t>；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（</a:t>
            </a:r>
            <a:r>
              <a:rPr lang="en-US" altLang="zh-CN" sz="2400" b="0" dirty="0"/>
              <a:t>3</a:t>
            </a:r>
            <a:r>
              <a:rPr lang="zh-CN" altLang="en-US" sz="2400" b="0" dirty="0"/>
              <a:t>）添加</a:t>
            </a:r>
            <a:r>
              <a:rPr lang="en-US" altLang="zh-CN" sz="2400" b="0" dirty="0" err="1"/>
              <a:t>cdev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 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cdev_add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struct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cdev</a:t>
            </a:r>
            <a:r>
              <a:rPr lang="en-US" altLang="zh-CN" sz="2400" b="0" dirty="0"/>
              <a:t> *p, </a:t>
            </a:r>
            <a:r>
              <a:rPr lang="en-US" altLang="zh-CN" sz="2400" b="0" dirty="0" err="1"/>
              <a:t>dev_t</a:t>
            </a:r>
            <a:r>
              <a:rPr lang="en-US" altLang="zh-CN" sz="2400" b="0" dirty="0"/>
              <a:t> dev, unsigned count</a:t>
            </a:r>
            <a:r>
              <a:rPr lang="en-US" altLang="zh-CN" sz="2400" b="0" dirty="0" smtClean="0"/>
              <a:t>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6" y="3518320"/>
            <a:ext cx="9122597" cy="33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75889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90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75782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3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4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5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6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7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8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89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0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1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2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3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4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5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6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7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8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799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0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1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2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3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4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5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6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7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8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09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0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1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2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3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4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5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6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7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8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19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0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1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2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3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4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5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6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7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8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29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0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1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2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3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4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5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6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7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8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39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0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1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2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3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4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5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6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7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8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49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0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1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2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3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4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5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6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7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8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59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0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1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2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3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4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5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6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7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8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69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0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1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2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3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4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5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6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7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8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79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0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1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2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3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4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5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6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7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75888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75781" name="Rectangle 115"/>
          <p:cNvSpPr>
            <a:spLocks noChangeArrowheads="1"/>
          </p:cNvSpPr>
          <p:nvPr/>
        </p:nvSpPr>
        <p:spPr bwMode="gray">
          <a:xfrm>
            <a:off x="3168650" y="2852738"/>
            <a:ext cx="52562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8.5.3 </a:t>
            </a: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Windows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itchFamily="2" charset="-122"/>
              </a:rPr>
              <a:t>设备驱动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设备管理的主要功能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）设备</a:t>
            </a:r>
            <a:r>
              <a:rPr lang="zh-CN" altLang="en-US" dirty="0"/>
              <a:t>分配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设备映射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设备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9646790" cy="584775"/>
          </a:xfrm>
        </p:spPr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——Hello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7" y="752809"/>
            <a:ext cx="8706383" cy="5916551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 bwMode="auto">
          <a:xfrm>
            <a:off x="3469853" y="2204864"/>
            <a:ext cx="1786483" cy="360040"/>
          </a:xfrm>
          <a:prstGeom prst="roundRect">
            <a:avLst/>
          </a:prstGeom>
          <a:noFill/>
          <a:ln w="38100" cap="flat" cmpd="sng" algn="ctr">
            <a:solidFill>
              <a:srgbClr val="55AF8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73464" y="5556560"/>
            <a:ext cx="40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</a:rPr>
              <a:t>p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384128" y="5229200"/>
            <a:ext cx="2088232" cy="360040"/>
          </a:xfrm>
          <a:prstGeom prst="roundRect">
            <a:avLst/>
          </a:prstGeom>
          <a:noFill/>
          <a:ln w="38100" cap="flat" cmpd="sng" algn="ctr">
            <a:solidFill>
              <a:srgbClr val="55AF8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3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40" y="495439"/>
            <a:ext cx="893734" cy="5148139"/>
          </a:xfrm>
        </p:spPr>
        <p:txBody>
          <a:bodyPr/>
          <a:lstStyle/>
          <a:p>
            <a:r>
              <a:rPr lang="zh-CN" altLang="en-US" dirty="0"/>
              <a:t>运行和测试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0" y="27384"/>
            <a:ext cx="7061300" cy="6858000"/>
          </a:xfrm>
          <a:prstGeom prst="rect">
            <a:avLst/>
          </a:prstGeom>
        </p:spPr>
      </p:pic>
      <p:grpSp>
        <p:nvGrpSpPr>
          <p:cNvPr id="4" name="组合 6"/>
          <p:cNvGrpSpPr/>
          <p:nvPr/>
        </p:nvGrpSpPr>
        <p:grpSpPr>
          <a:xfrm>
            <a:off x="4968018" y="924662"/>
            <a:ext cx="5112606" cy="949779"/>
            <a:chOff x="4968018" y="2724862"/>
            <a:chExt cx="5112606" cy="949779"/>
          </a:xfrm>
        </p:grpSpPr>
        <p:sp>
          <p:nvSpPr>
            <p:cNvPr id="9" name="文本框 8"/>
            <p:cNvSpPr txBox="1"/>
            <p:nvPr/>
          </p:nvSpPr>
          <p:spPr>
            <a:xfrm>
              <a:off x="7056535" y="3212976"/>
              <a:ext cx="3024089" cy="461665"/>
            </a:xfrm>
            <a:prstGeom prst="rect">
              <a:avLst/>
            </a:prstGeom>
            <a:noFill/>
            <a:ln w="28575">
              <a:solidFill>
                <a:srgbClr val="55AF8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>
                  <a:solidFill>
                    <a:srgbClr val="00B050"/>
                  </a:solidFill>
                </a:rPr>
                <a:t>选择</a:t>
              </a:r>
              <a:r>
                <a:rPr lang="zh-CN" altLang="en-US" sz="2400" dirty="0" smtClean="0">
                  <a:solidFill>
                    <a:srgbClr val="00B050"/>
                  </a:solidFill>
                </a:rPr>
                <a:t>驱动程序</a:t>
              </a:r>
              <a:r>
                <a:rPr lang="en-US" altLang="zh-CN" sz="2400" dirty="0" smtClean="0">
                  <a:solidFill>
                    <a:srgbClr val="00B050"/>
                  </a:solidFill>
                </a:rPr>
                <a:t>(*.sys)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 flipH="1" flipV="1">
              <a:off x="4968018" y="2724862"/>
              <a:ext cx="2088517" cy="504056"/>
            </a:xfrm>
            <a:prstGeom prst="straightConnector1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" name="组合 12"/>
          <p:cNvGrpSpPr/>
          <p:nvPr/>
        </p:nvGrpSpPr>
        <p:grpSpPr>
          <a:xfrm>
            <a:off x="5041106" y="1283891"/>
            <a:ext cx="5039766" cy="1529664"/>
            <a:chOff x="5040858" y="2144977"/>
            <a:chExt cx="5039766" cy="1529664"/>
          </a:xfrm>
        </p:grpSpPr>
        <p:sp>
          <p:nvSpPr>
            <p:cNvPr id="14" name="文本框 13"/>
            <p:cNvSpPr txBox="1"/>
            <p:nvPr/>
          </p:nvSpPr>
          <p:spPr>
            <a:xfrm>
              <a:off x="7056535" y="3212976"/>
              <a:ext cx="3024089" cy="461665"/>
            </a:xfrm>
            <a:prstGeom prst="rect">
              <a:avLst/>
            </a:prstGeom>
            <a:noFill/>
            <a:ln w="28575">
              <a:solidFill>
                <a:srgbClr val="55AF8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>
                  <a:solidFill>
                    <a:srgbClr val="00B050"/>
                  </a:solidFill>
                </a:rPr>
                <a:t>填写服务名（任意）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5040858" y="2144977"/>
              <a:ext cx="2015678" cy="1044456"/>
            </a:xfrm>
            <a:prstGeom prst="straightConnector1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组合 16"/>
          <p:cNvGrpSpPr/>
          <p:nvPr/>
        </p:nvGrpSpPr>
        <p:grpSpPr>
          <a:xfrm>
            <a:off x="2880072" y="4005064"/>
            <a:ext cx="6259164" cy="1831725"/>
            <a:chOff x="2880618" y="3170585"/>
            <a:chExt cx="6259164" cy="1831725"/>
          </a:xfrm>
        </p:grpSpPr>
        <p:sp>
          <p:nvSpPr>
            <p:cNvPr id="18" name="文本框 17"/>
            <p:cNvSpPr txBox="1"/>
            <p:nvPr/>
          </p:nvSpPr>
          <p:spPr>
            <a:xfrm>
              <a:off x="7056536" y="3170585"/>
              <a:ext cx="2083246" cy="461665"/>
            </a:xfrm>
            <a:prstGeom prst="rect">
              <a:avLst/>
            </a:prstGeom>
            <a:noFill/>
            <a:ln w="28575">
              <a:solidFill>
                <a:srgbClr val="55AF8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>
                  <a:solidFill>
                    <a:srgbClr val="00B050"/>
                  </a:solidFill>
                </a:rPr>
                <a:t>安装驱动程序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2880618" y="3189433"/>
              <a:ext cx="4175918" cy="1812877"/>
            </a:xfrm>
            <a:prstGeom prst="straightConnector1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20"/>
          <p:cNvGrpSpPr/>
          <p:nvPr/>
        </p:nvGrpSpPr>
        <p:grpSpPr>
          <a:xfrm>
            <a:off x="4465042" y="4653136"/>
            <a:ext cx="4674741" cy="1202501"/>
            <a:chOff x="4465588" y="3098577"/>
            <a:chExt cx="4674741" cy="1202501"/>
          </a:xfrm>
        </p:grpSpPr>
        <p:sp>
          <p:nvSpPr>
            <p:cNvPr id="22" name="文本框 21"/>
            <p:cNvSpPr txBox="1"/>
            <p:nvPr/>
          </p:nvSpPr>
          <p:spPr>
            <a:xfrm>
              <a:off x="7057082" y="3098577"/>
              <a:ext cx="2083247" cy="461665"/>
            </a:xfrm>
            <a:prstGeom prst="rect">
              <a:avLst/>
            </a:prstGeom>
            <a:noFill/>
            <a:ln w="28575">
              <a:solidFill>
                <a:srgbClr val="55AF8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>
                  <a:solidFill>
                    <a:srgbClr val="00B050"/>
                  </a:solidFill>
                </a:rPr>
                <a:t>卸载</a:t>
              </a:r>
              <a:r>
                <a:rPr lang="zh-CN" altLang="en-US" sz="2400" dirty="0" smtClean="0">
                  <a:solidFill>
                    <a:srgbClr val="00B050"/>
                  </a:solidFill>
                </a:rPr>
                <a:t>驱动程序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flipH="1">
              <a:off x="4465588" y="3147559"/>
              <a:ext cx="2591742" cy="1153519"/>
            </a:xfrm>
            <a:prstGeom prst="straightConnector1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60" y="829846"/>
            <a:ext cx="1588876" cy="18971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192" y="1250543"/>
            <a:ext cx="936104" cy="1945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750874" y="24532"/>
            <a:ext cx="405153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0033CC"/>
                </a:solidFill>
              </a:rPr>
              <a:t>驱动程序安装和卸载工具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DebugView</a:t>
            </a:r>
            <a:r>
              <a:rPr lang="zh-CN" altLang="en-US" dirty="0" smtClean="0"/>
              <a:t>是一个专用于内核开发的辅助调试工具。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作用：显示内核缓冲区的信息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56" y="2012032"/>
            <a:ext cx="8096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40" y="495439"/>
            <a:ext cx="893734" cy="5148139"/>
          </a:xfrm>
        </p:spPr>
        <p:txBody>
          <a:bodyPr/>
          <a:lstStyle/>
          <a:p>
            <a:r>
              <a:rPr lang="zh-CN" altLang="en-US" dirty="0"/>
              <a:t>运行和测试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0" y="44624"/>
            <a:ext cx="7061300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60" y="829846"/>
            <a:ext cx="1588876" cy="18971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192" y="1250543"/>
            <a:ext cx="936104" cy="1945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750874" y="24532"/>
            <a:ext cx="405153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0033CC"/>
                </a:solidFill>
              </a:rPr>
              <a:t>驱动程序安装和卸载工具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531465" y="5734636"/>
            <a:ext cx="1699122" cy="5937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点击“</a:t>
            </a:r>
            <a:r>
              <a:rPr lang="en-US" altLang="zh-CN" dirty="0" smtClean="0"/>
              <a:t>Install Service</a:t>
            </a:r>
            <a:r>
              <a:rPr lang="zh-CN" altLang="en-US" dirty="0" smtClean="0"/>
              <a:t>”安装驱动时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848" y="1268760"/>
            <a:ext cx="81940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36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40" y="495439"/>
            <a:ext cx="893734" cy="5148139"/>
          </a:xfrm>
        </p:spPr>
        <p:txBody>
          <a:bodyPr/>
          <a:lstStyle/>
          <a:p>
            <a:r>
              <a:rPr lang="zh-CN" altLang="en-US" dirty="0"/>
              <a:t>运行和测试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0" y="44624"/>
            <a:ext cx="7061300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60" y="829846"/>
            <a:ext cx="1588876" cy="18971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192" y="1250543"/>
            <a:ext cx="936104" cy="1945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750874" y="24532"/>
            <a:ext cx="405153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0033CC"/>
                </a:solidFill>
              </a:rPr>
              <a:t>驱动程序安装和卸载工具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197174" y="5734636"/>
            <a:ext cx="1699122" cy="5937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点击“</a:t>
            </a:r>
            <a:r>
              <a:rPr lang="en-US" altLang="zh-CN" dirty="0" smtClean="0"/>
              <a:t>Delete </a:t>
            </a:r>
            <a:r>
              <a:rPr lang="en-US" altLang="zh-CN" dirty="0"/>
              <a:t>Service</a:t>
            </a:r>
            <a:r>
              <a:rPr lang="zh-CN" altLang="en-US" dirty="0" smtClean="0"/>
              <a:t>”卸载</a:t>
            </a:r>
            <a:r>
              <a:rPr lang="zh-CN" altLang="en-US" dirty="0"/>
              <a:t>驱动时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193" y="1628800"/>
            <a:ext cx="8049551" cy="21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8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9646790" cy="584775"/>
          </a:xfrm>
        </p:spPr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驱动程序</a:t>
            </a:r>
            <a:r>
              <a:rPr lang="en-US" altLang="zh-CN" dirty="0" smtClean="0"/>
              <a:t>——Hello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7" y="752809"/>
            <a:ext cx="8706383" cy="5916551"/>
          </a:xfrm>
          <a:prstGeom prst="rect">
            <a:avLst/>
          </a:prstGeom>
        </p:spPr>
      </p:pic>
      <p:grpSp>
        <p:nvGrpSpPr>
          <p:cNvPr id="8" name="组合 9"/>
          <p:cNvGrpSpPr/>
          <p:nvPr/>
        </p:nvGrpSpPr>
        <p:grpSpPr>
          <a:xfrm>
            <a:off x="2865214" y="2996952"/>
            <a:ext cx="6135538" cy="1152128"/>
            <a:chOff x="2865214" y="2996952"/>
            <a:chExt cx="6135538" cy="11521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2865214" y="3645024"/>
              <a:ext cx="1583604" cy="504056"/>
            </a:xfrm>
            <a:prstGeom prst="roundRect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32400" y="2996952"/>
              <a:ext cx="3168352" cy="461665"/>
            </a:xfrm>
            <a:prstGeom prst="rect">
              <a:avLst/>
            </a:prstGeom>
            <a:noFill/>
            <a:ln w="28575">
              <a:solidFill>
                <a:srgbClr val="55AF8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>
                  <a:solidFill>
                    <a:srgbClr val="00B050"/>
                  </a:solidFill>
                </a:rPr>
                <a:t>驱动程序的入口函数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>
              <a:off x="4536256" y="3212976"/>
              <a:ext cx="1296144" cy="432048"/>
            </a:xfrm>
            <a:prstGeom prst="straightConnector1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" name="圆角矩形 12"/>
          <p:cNvSpPr/>
          <p:nvPr/>
        </p:nvSpPr>
        <p:spPr bwMode="auto">
          <a:xfrm>
            <a:off x="2871786" y="1484784"/>
            <a:ext cx="1570459" cy="360040"/>
          </a:xfrm>
          <a:prstGeom prst="roundRect">
            <a:avLst/>
          </a:prstGeom>
          <a:noFill/>
          <a:ln w="38100" cap="flat" cmpd="sng" algn="ctr">
            <a:solidFill>
              <a:srgbClr val="55AF8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0" name="组合 7"/>
          <p:cNvGrpSpPr/>
          <p:nvPr/>
        </p:nvGrpSpPr>
        <p:grpSpPr>
          <a:xfrm>
            <a:off x="6120432" y="4797152"/>
            <a:ext cx="3672408" cy="1224136"/>
            <a:chOff x="6120432" y="4797152"/>
            <a:chExt cx="3672408" cy="1224136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6120432" y="5517232"/>
              <a:ext cx="1872208" cy="504056"/>
            </a:xfrm>
            <a:prstGeom prst="roundRect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68504" y="4797152"/>
              <a:ext cx="3024336" cy="461665"/>
            </a:xfrm>
            <a:prstGeom prst="rect">
              <a:avLst/>
            </a:prstGeom>
            <a:noFill/>
            <a:ln w="28575">
              <a:solidFill>
                <a:srgbClr val="55AF8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dirty="0" smtClean="0">
                  <a:solidFill>
                    <a:srgbClr val="00B050"/>
                  </a:solidFill>
                </a:rPr>
                <a:t>驱动程序的退出函数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8057219" y="5208005"/>
              <a:ext cx="459903" cy="483724"/>
            </a:xfrm>
            <a:prstGeom prst="straightConnector1">
              <a:avLst/>
            </a:prstGeom>
            <a:noFill/>
            <a:ln w="28575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文本框 3"/>
          <p:cNvSpPr txBox="1"/>
          <p:nvPr/>
        </p:nvSpPr>
        <p:spPr>
          <a:xfrm>
            <a:off x="1973464" y="5556560"/>
            <a:ext cx="40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</a:rPr>
              <a:t>p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53984" y="4077072"/>
            <a:ext cx="40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</a:rPr>
              <a:t>p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声明驱动的入口</a:t>
            </a:r>
            <a:r>
              <a:rPr lang="en-US" altLang="zh-CN" dirty="0"/>
              <a:t>/</a:t>
            </a:r>
            <a:r>
              <a:rPr lang="zh-CN" altLang="en-US" dirty="0"/>
              <a:t>退出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 eaLnBrk="1" hangingPunct="1">
              <a:buNone/>
            </a:pPr>
            <a:r>
              <a:rPr lang="en-US" altLang="zh-CN" dirty="0"/>
              <a:t>//</a:t>
            </a:r>
            <a:r>
              <a:rPr lang="zh-CN" altLang="en-US" dirty="0"/>
              <a:t>向</a:t>
            </a:r>
            <a:r>
              <a:rPr lang="en-US" altLang="zh-CN" dirty="0"/>
              <a:t>Linux</a:t>
            </a:r>
            <a:r>
              <a:rPr lang="zh-CN" altLang="en-US" dirty="0"/>
              <a:t>系统声明入口函数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 err="1"/>
              <a:t>module_init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my_init</a:t>
            </a:r>
            <a:r>
              <a:rPr lang="en-US" altLang="zh-CN" dirty="0"/>
              <a:t>); 	</a:t>
            </a:r>
          </a:p>
          <a:p>
            <a:pPr lvl="1" eaLnBrk="1" hangingPunct="1">
              <a:buNone/>
            </a:pPr>
            <a:r>
              <a:rPr lang="en-US" altLang="zh-CN" dirty="0"/>
              <a:t>//</a:t>
            </a:r>
            <a:r>
              <a:rPr lang="zh-CN" altLang="en-US" dirty="0"/>
              <a:t>向</a:t>
            </a:r>
            <a:r>
              <a:rPr lang="en-US" altLang="zh-CN" dirty="0"/>
              <a:t>Linux</a:t>
            </a:r>
            <a:r>
              <a:rPr lang="zh-CN" altLang="en-US" dirty="0"/>
              <a:t>系统声明退出函数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 err="1"/>
              <a:t>module_exit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my_exit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声明</a:t>
            </a:r>
            <a:r>
              <a:rPr lang="zh-CN" altLang="en-US" dirty="0"/>
              <a:t>驱动的入口</a:t>
            </a:r>
            <a:r>
              <a:rPr lang="en-US" altLang="zh-CN" dirty="0"/>
              <a:t>/</a:t>
            </a:r>
            <a:r>
              <a:rPr lang="zh-CN" altLang="en-US" dirty="0"/>
              <a:t>退出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固定</a:t>
            </a:r>
            <a:r>
              <a:rPr lang="zh-CN" altLang="en-US" dirty="0"/>
              <a:t>采用</a:t>
            </a:r>
            <a:r>
              <a:rPr lang="en-US" altLang="zh-CN" dirty="0" err="1"/>
              <a:t>DriverEntry</a:t>
            </a:r>
            <a:r>
              <a:rPr lang="zh-CN" altLang="en-US" dirty="0"/>
              <a:t>作为入口函数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填充</a:t>
            </a:r>
            <a:r>
              <a:rPr lang="en-US" altLang="zh-CN" dirty="0" err="1"/>
              <a:t>pDriverObject</a:t>
            </a:r>
            <a:r>
              <a:rPr lang="en-US" altLang="zh-CN" dirty="0"/>
              <a:t>-&gt;</a:t>
            </a:r>
            <a:r>
              <a:rPr lang="en-US" altLang="zh-CN" dirty="0" err="1"/>
              <a:t>DriverUnload</a:t>
            </a:r>
            <a:r>
              <a:rPr lang="en-US" altLang="zh-CN" dirty="0"/>
              <a:t> </a:t>
            </a:r>
            <a:r>
              <a:rPr lang="zh-CN" altLang="en-US" dirty="0"/>
              <a:t>作为退出函数。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第二个简单的驱动程序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44463" y="765176"/>
            <a:ext cx="9791700" cy="5360988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#</a:t>
            </a:r>
            <a:r>
              <a:rPr kumimoji="1" lang="zh-CN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include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1800" b="1" dirty="0" err="1">
                <a:latin typeface="Times New Roman" pitchFamily="18" charset="0"/>
                <a:ea typeface="楷体_GB2312" pitchFamily="49" charset="-122"/>
              </a:rPr>
              <a:t>ntddk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.h</a:t>
            </a: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&gt;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VOID HelloDDKUnload (IN PDRIVER_OBJECT pDriverObject);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NTSTATUS HelloDDKDispatchRoutine(IN PDEVICE_OBJECT pDevObj, IN PIRP pIrp); 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NTSTATUS 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DriverEntry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		IN PDRIVER_OBJECT pDriverObject,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		IN PUNICODE_STRING pRegistryPath	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NTSTATUS status = STATUS_SUCCESS;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endParaRPr kumimoji="1" lang="en-US" altLang="zh-CN" sz="18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1800" b="1" dirty="0" smtClean="0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pDriverObject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DriverUnload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zh-CN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HelloUnload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pDriverObject-&gt;MajorFunction[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IRP_MJ_CREATE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] = </a:t>
            </a:r>
            <a:r>
              <a:rPr kumimoji="1" lang="zh-CN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Hello</a:t>
            </a:r>
            <a:r>
              <a:rPr kumimoji="1" lang="en-US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Create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pDriverObject-&gt;MajorFunction[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IRP_MJ_CLOSE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] = </a:t>
            </a:r>
            <a:r>
              <a:rPr kumimoji="1" lang="zh-CN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Hello</a:t>
            </a:r>
            <a:r>
              <a:rPr kumimoji="1" lang="en-US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Close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pDriverObject-&gt;MajorFunction[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IRP_MJ_WRITE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] = </a:t>
            </a:r>
            <a:r>
              <a:rPr kumimoji="1" lang="zh-CN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Hello</a:t>
            </a:r>
            <a:r>
              <a:rPr kumimoji="1" lang="en-US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Write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pDriverObject-&gt;MajorFunction[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IRP_MJ_READ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] = </a:t>
            </a:r>
            <a:r>
              <a:rPr kumimoji="1" lang="zh-CN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Hello</a:t>
            </a:r>
            <a:r>
              <a:rPr kumimoji="1" lang="en-US" altLang="zh-CN" sz="1800" b="1" dirty="0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Read</a:t>
            </a:r>
            <a:r>
              <a:rPr kumimoji="1" lang="zh-CN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zh-CN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KdPrint(("</a:t>
            </a:r>
            <a:r>
              <a:rPr kumimoji="1" lang="zh-CN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Leave DriverEntry\n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"));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zh-CN" sz="1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 status;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18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18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6293945" y="2873194"/>
            <a:ext cx="3283443" cy="2167464"/>
            <a:chOff x="2817899" y="1255625"/>
            <a:chExt cx="3283443" cy="2268637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2817899" y="2297727"/>
              <a:ext cx="2274759" cy="1226535"/>
            </a:xfrm>
            <a:prstGeom prst="roundRect">
              <a:avLst/>
            </a:prstGeom>
            <a:noFill/>
            <a:ln w="19050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44509" y="1255625"/>
              <a:ext cx="2756833" cy="483215"/>
            </a:xfrm>
            <a:prstGeom prst="rect">
              <a:avLst/>
            </a:prstGeom>
            <a:noFill/>
            <a:ln w="19050">
              <a:solidFill>
                <a:srgbClr val="55AF84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rgbClr val="00B050"/>
                  </a:solidFill>
                </a:rPr>
                <a:t>设备的其他接口</a:t>
              </a:r>
              <a:endParaRPr lang="zh-CN" alt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 flipH="1">
              <a:off x="3812270" y="1738840"/>
              <a:ext cx="910655" cy="547077"/>
            </a:xfrm>
            <a:prstGeom prst="straightConnector1">
              <a:avLst/>
            </a:prstGeom>
            <a:noFill/>
            <a:ln w="19050" cap="flat" cmpd="sng" algn="ctr">
              <a:solidFill>
                <a:srgbClr val="55AF8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32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5475</Words>
  <Application>Microsoft Office PowerPoint</Application>
  <PresentationFormat>自定义</PresentationFormat>
  <Paragraphs>1065</Paragraphs>
  <Slides>137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137</vt:i4>
      </vt:variant>
    </vt:vector>
  </HeadingPairs>
  <TitlesOfParts>
    <vt:vector size="152" baseType="lpstr">
      <vt:lpstr>굴림</vt:lpstr>
      <vt:lpstr>굴림</vt:lpstr>
      <vt:lpstr>黑体</vt:lpstr>
      <vt:lpstr>华文楷体</vt:lpstr>
      <vt:lpstr>华文中宋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自定义设计方案</vt:lpstr>
      <vt:lpstr>6_색종이 상자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设备类型和特征</vt:lpstr>
      <vt:lpstr>设备管理的主要功能</vt:lpstr>
      <vt:lpstr>设备管理的主要功能&gt;设备分配 </vt:lpstr>
      <vt:lpstr>设备管理的主要功能&gt;设备映射</vt:lpstr>
      <vt:lpstr>PowerPoint 演示文稿</vt:lpstr>
      <vt:lpstr>Winodws的例子</vt:lpstr>
      <vt:lpstr>Linux的例子</vt:lpstr>
      <vt:lpstr>设备管理的主要功能&gt;设备驱动 </vt:lpstr>
      <vt:lpstr>PowerPoint 演示文稿</vt:lpstr>
      <vt:lpstr>设备管理的主要功能&gt; I/O缓冲区管理</vt:lpstr>
      <vt:lpstr>PowerPoint 演示文稿</vt:lpstr>
      <vt:lpstr>缓冲技术</vt:lpstr>
      <vt:lpstr>缓冲技术</vt:lpstr>
      <vt:lpstr>PowerPoint 演示文稿</vt:lpstr>
      <vt:lpstr>提前读</vt:lpstr>
      <vt:lpstr>延后写</vt:lpstr>
      <vt:lpstr>PowerPoint 演示文稿</vt:lpstr>
      <vt:lpstr>环形缓冲</vt:lpstr>
      <vt:lpstr>PowerPoint 演示文稿</vt:lpstr>
      <vt:lpstr>PowerPoint 演示文稿</vt:lpstr>
      <vt:lpstr>PowerPoint 演示文稿</vt:lpstr>
      <vt:lpstr>独占型设备 VS 共享型设备</vt:lpstr>
      <vt:lpstr>独占型设备 VS 共享型设备</vt:lpstr>
      <vt:lpstr>独占型设备的分配 </vt:lpstr>
      <vt:lpstr>共享型设备的分配 </vt:lpstr>
      <vt:lpstr>虚拟分配</vt:lpstr>
      <vt:lpstr>虚拟分配</vt:lpstr>
      <vt:lpstr>SPOOLing的例子</vt:lpstr>
      <vt:lpstr>SPOOLing</vt:lpstr>
      <vt:lpstr>SPOOLing的结构</vt:lpstr>
      <vt:lpstr>SPOOLing的结构</vt:lpstr>
      <vt:lpstr>PowerPoint 演示文稿</vt:lpstr>
      <vt:lpstr>PowerPoint 演示文稿</vt:lpstr>
      <vt:lpstr>PowerPoint 演示文稿</vt:lpstr>
      <vt:lpstr>查询方式（异步传送）</vt:lpstr>
      <vt:lpstr>PowerPoint 演示文稿</vt:lpstr>
      <vt:lpstr>无条件传送（同步传送）</vt:lpstr>
      <vt:lpstr>中断方式</vt:lpstr>
      <vt:lpstr>通道方式</vt:lpstr>
      <vt:lpstr>DMA(直接内存访问)方式</vt:lpstr>
      <vt:lpstr>PowerPoint 演示文稿</vt:lpstr>
      <vt:lpstr>PowerPoint 演示文稿</vt:lpstr>
      <vt:lpstr>PowerPoint 演示文稿</vt:lpstr>
      <vt:lpstr>PowerPoint 演示文稿</vt:lpstr>
      <vt:lpstr>Linux模块概念</vt:lpstr>
      <vt:lpstr>最简单的模块程序</vt:lpstr>
      <vt:lpstr>PowerPoint 演示文稿</vt:lpstr>
      <vt:lpstr>带参数的模块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列出设备文件 ls –l /dev </vt:lpstr>
      <vt:lpstr>PowerPoint 演示文稿</vt:lpstr>
      <vt:lpstr>功能完整的Linux设备驱动程序结构</vt:lpstr>
      <vt:lpstr>简单字符驱动程序的例子：实现了5个函数</vt:lpstr>
      <vt:lpstr>打开和关闭操作</vt:lpstr>
      <vt:lpstr>写入操作</vt:lpstr>
      <vt:lpstr>文件操作接口：文件操作结构体</vt:lpstr>
      <vt:lpstr>文件操作结构体初始化</vt:lpstr>
      <vt:lpstr>设备注册（初始化）</vt:lpstr>
      <vt:lpstr>设备注销（反初始化）</vt:lpstr>
      <vt:lpstr>设备注册（初始化）和设备注销（反初始化）的登记</vt:lpstr>
      <vt:lpstr>驱动程序编译</vt:lpstr>
      <vt:lpstr>驱动程序加载</vt:lpstr>
      <vt:lpstr>模块动态加载</vt:lpstr>
      <vt:lpstr>驱动测试应用程序</vt:lpstr>
      <vt:lpstr>Linux 2.6之后的内核</vt:lpstr>
      <vt:lpstr>PowerPoint 演示文稿</vt:lpstr>
      <vt:lpstr>ls –l /dev</vt:lpstr>
      <vt:lpstr>静态申请</vt:lpstr>
      <vt:lpstr>动态申请</vt:lpstr>
      <vt:lpstr>PowerPoint 演示文稿</vt:lpstr>
      <vt:lpstr>PowerPoint 演示文稿</vt:lpstr>
      <vt:lpstr>cdev结构的一组操作函数</vt:lpstr>
      <vt:lpstr>使用cdev_add注册字符设备</vt:lpstr>
      <vt:lpstr>PowerPoint 演示文稿</vt:lpstr>
      <vt:lpstr>最简单的windows驱动——Hello world</vt:lpstr>
      <vt:lpstr>运行和测试</vt:lpstr>
      <vt:lpstr>运行和测试</vt:lpstr>
      <vt:lpstr>运行和测试</vt:lpstr>
      <vt:lpstr>运行和测试</vt:lpstr>
      <vt:lpstr>运行和测试</vt:lpstr>
      <vt:lpstr>运行和测试</vt:lpstr>
      <vt:lpstr>最简单的windows驱动程序——Hello world</vt:lpstr>
      <vt:lpstr>PowerPoint 演示文稿</vt:lpstr>
      <vt:lpstr>第二个简单的驱动程序</vt:lpstr>
      <vt:lpstr>PowerPoint 演示文稿</vt:lpstr>
      <vt:lpstr>驱动程序开发工具</vt:lpstr>
      <vt:lpstr>DDK中的内容</vt:lpstr>
      <vt:lpstr>编写驱动时不能调用的函数</vt:lpstr>
      <vt:lpstr>编译（build）驱动程序</vt:lpstr>
      <vt:lpstr>编译（build）驱动程序</vt:lpstr>
      <vt:lpstr>安装驱动程序：inf 文件</vt:lpstr>
      <vt:lpstr>PowerPoint 演示文稿</vt:lpstr>
      <vt:lpstr>inf文件的结构</vt:lpstr>
      <vt:lpstr>关键节section</vt:lpstr>
      <vt:lpstr>关键节section</vt:lpstr>
      <vt:lpstr>PowerPoint 演示文稿</vt:lpstr>
      <vt:lpstr>PowerPoint 演示文稿</vt:lpstr>
      <vt:lpstr>inf典型操作：在[DefaultInstall]节定义的常见操作</vt:lpstr>
      <vt:lpstr>PowerPoint 演示文稿</vt:lpstr>
      <vt:lpstr>PowerPoint 演示文稿</vt:lpstr>
      <vt:lpstr>思考：该文件双击有什么运行效果</vt:lpstr>
      <vt:lpstr>利用inf文件禁用/打开注册表</vt:lpstr>
      <vt:lpstr>安装驱动程序：inf 文件：例子</vt:lpstr>
      <vt:lpstr>安装驱动程序：inf 文件：例子</vt:lpstr>
      <vt:lpstr>安装驱动程序：inf 文件：例子</vt:lpstr>
      <vt:lpstr>安装驱动程序：inf 文件：例子</vt:lpstr>
      <vt:lpstr>安装驱动程序：inf 文件：例子</vt:lpstr>
      <vt:lpstr>PowerPoint 演示文稿</vt:lpstr>
      <vt:lpstr>Windows的层次结构</vt:lpstr>
      <vt:lpstr>Windows驱动工作于内核</vt:lpstr>
      <vt:lpstr>Windows 驱动的重要概念</vt:lpstr>
      <vt:lpstr>PowerPoint 演示文稿</vt:lpstr>
      <vt:lpstr>Windows 驱动的重要概念</vt:lpstr>
      <vt:lpstr>Windows 驱动的重要概念</vt:lpstr>
      <vt:lpstr>PowerPoint 演示文稿</vt:lpstr>
      <vt:lpstr>创建设备对象并给其命名</vt:lpstr>
      <vt:lpstr>创建设备对象并给其命名——</vt:lpstr>
      <vt:lpstr>创建设备对象并给其命名——</vt:lpstr>
      <vt:lpstr>应用程序通过符号链接访问设备</vt:lpstr>
      <vt:lpstr>完整的例子</vt:lpstr>
      <vt:lpstr>Win 7之后的驱动模型： WDF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2018-05-25T01:12:51Z</dcterms:created>
  <dcterms:modified xsi:type="dcterms:W3CDTF">2018-05-25T01:12:55Z</dcterms:modified>
</cp:coreProperties>
</file>