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</p:sldMasterIdLst>
  <p:notesMasterIdLst>
    <p:notesMasterId r:id="rId52"/>
  </p:notesMasterIdLst>
  <p:sldIdLst>
    <p:sldId id="256" r:id="rId2"/>
    <p:sldId id="257" r:id="rId3"/>
    <p:sldId id="259" r:id="rId4"/>
    <p:sldId id="470" r:id="rId5"/>
    <p:sldId id="474" r:id="rId6"/>
    <p:sldId id="475" r:id="rId7"/>
    <p:sldId id="476" r:id="rId8"/>
    <p:sldId id="477" r:id="rId9"/>
    <p:sldId id="478" r:id="rId10"/>
    <p:sldId id="453" r:id="rId11"/>
    <p:sldId id="329" r:id="rId12"/>
    <p:sldId id="330" r:id="rId13"/>
    <p:sldId id="274" r:id="rId14"/>
    <p:sldId id="275" r:id="rId15"/>
    <p:sldId id="276" r:id="rId16"/>
    <p:sldId id="277" r:id="rId17"/>
    <p:sldId id="279" r:id="rId18"/>
    <p:sldId id="487" r:id="rId19"/>
    <p:sldId id="488" r:id="rId20"/>
    <p:sldId id="489" r:id="rId21"/>
    <p:sldId id="490" r:id="rId22"/>
    <p:sldId id="491" r:id="rId23"/>
    <p:sldId id="285" r:id="rId24"/>
    <p:sldId id="398" r:id="rId25"/>
    <p:sldId id="496" r:id="rId26"/>
    <p:sldId id="497" r:id="rId27"/>
    <p:sldId id="338" r:id="rId28"/>
    <p:sldId id="387" r:id="rId29"/>
    <p:sldId id="390" r:id="rId30"/>
    <p:sldId id="400" r:id="rId31"/>
    <p:sldId id="291" r:id="rId32"/>
    <p:sldId id="367" r:id="rId33"/>
    <p:sldId id="368" r:id="rId34"/>
    <p:sldId id="369" r:id="rId35"/>
    <p:sldId id="353" r:id="rId36"/>
    <p:sldId id="354" r:id="rId37"/>
    <p:sldId id="374" r:id="rId38"/>
    <p:sldId id="393" r:id="rId39"/>
    <p:sldId id="355" r:id="rId40"/>
    <p:sldId id="347" r:id="rId41"/>
    <p:sldId id="356" r:id="rId42"/>
    <p:sldId id="363" r:id="rId43"/>
    <p:sldId id="357" r:id="rId44"/>
    <p:sldId id="358" r:id="rId45"/>
    <p:sldId id="359" r:id="rId46"/>
    <p:sldId id="377" r:id="rId47"/>
    <p:sldId id="319" r:id="rId48"/>
    <p:sldId id="370" r:id="rId49"/>
    <p:sldId id="383" r:id="rId50"/>
    <p:sldId id="39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008000"/>
    <a:srgbClr val="FF3300"/>
    <a:srgbClr val="FFFF66"/>
    <a:srgbClr val="33CC33"/>
    <a:srgbClr val="95A3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0" autoAdjust="0"/>
    <p:restoredTop sz="88864" autoAdjust="0"/>
  </p:normalViewPr>
  <p:slideViewPr>
    <p:cSldViewPr>
      <p:cViewPr varScale="1">
        <p:scale>
          <a:sx n="101" d="100"/>
          <a:sy n="101" d="100"/>
        </p:scale>
        <p:origin x="7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18" Type="http://schemas.openxmlformats.org/officeDocument/2006/relationships/slide" Target="slides/slide27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" Type="http://schemas.openxmlformats.org/officeDocument/2006/relationships/slide" Target="slides/slide4.xml"/><Relationship Id="rId16" Type="http://schemas.openxmlformats.org/officeDocument/2006/relationships/slide" Target="slides/slide22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5" Type="http://schemas.openxmlformats.org/officeDocument/2006/relationships/slide" Target="slides/slide7.xml"/><Relationship Id="rId15" Type="http://schemas.openxmlformats.org/officeDocument/2006/relationships/slide" Target="slides/slide21.xml"/><Relationship Id="rId10" Type="http://schemas.openxmlformats.org/officeDocument/2006/relationships/slide" Target="slides/slide14.xml"/><Relationship Id="rId19" Type="http://schemas.openxmlformats.org/officeDocument/2006/relationships/slide" Target="slides/slide47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AC98B3E-0C87-40FF-9BAF-69E12ED50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2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4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60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6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5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8B3E-0C87-40FF-9BAF-69E12ED507F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28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cpmi.org.cn/image/Image4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A9AD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CDE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" name="Line 56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CDE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" name="Rectangle 81"/>
          <p:cNvSpPr>
            <a:spLocks noChangeArrowheads="1"/>
          </p:cNvSpPr>
          <p:nvPr userDrawn="1"/>
        </p:nvSpPr>
        <p:spPr bwMode="auto">
          <a:xfrm>
            <a:off x="2438400" y="5486400"/>
            <a:ext cx="6400800" cy="1524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68"/>
          <p:cNvSpPr>
            <a:spLocks noChangeShapeType="1"/>
          </p:cNvSpPr>
          <p:nvPr/>
        </p:nvSpPr>
        <p:spPr bwMode="ltGray">
          <a:xfrm flipH="1">
            <a:off x="8210550" y="3098800"/>
            <a:ext cx="0" cy="2876550"/>
          </a:xfrm>
          <a:prstGeom prst="line">
            <a:avLst/>
          </a:prstGeom>
          <a:noFill/>
          <a:ln w="57150" cmpd="thickThin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Arc 69"/>
          <p:cNvSpPr>
            <a:spLocks/>
          </p:cNvSpPr>
          <p:nvPr/>
        </p:nvSpPr>
        <p:spPr bwMode="ltGray">
          <a:xfrm rot="16200000" flipH="1">
            <a:off x="8054975" y="5413375"/>
            <a:ext cx="311150" cy="2921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rgbClr val="4F9DAD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4F9D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" name="Picture 85" descr="http://www.cpmi.org.cn/image/Image4.gif"/>
          <p:cNvPicPr>
            <a:picLocks noChangeAspect="1" noChangeArrowheads="1"/>
          </p:cNvPicPr>
          <p:nvPr userDrawn="1"/>
        </p:nvPicPr>
        <p:blipFill>
          <a:blip r:embed="rId2" r:link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3248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"/>
          <p:cNvSpPr>
            <a:spLocks noChangeAspect="1" noEditPoints="1" noChangeArrowheads="1"/>
          </p:cNvSpPr>
          <p:nvPr userDrawn="1"/>
        </p:nvSpPr>
        <p:spPr bwMode="auto">
          <a:xfrm>
            <a:off x="1219200" y="3576638"/>
            <a:ext cx="6629400" cy="80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2CBCD0"/>
              </a:gs>
              <a:gs pos="50000">
                <a:srgbClr val="66FFFF"/>
              </a:gs>
              <a:gs pos="100000">
                <a:srgbClr val="2CBCD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85194" dir="1593903" algn="ctr" rotWithShape="0">
              <a:srgbClr val="00FFFF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93"/>
          <p:cNvSpPr>
            <a:spLocks noChangeArrowheads="1"/>
          </p:cNvSpPr>
          <p:nvPr userDrawn="1"/>
        </p:nvSpPr>
        <p:spPr bwMode="auto">
          <a:xfrm>
            <a:off x="304800" y="1219200"/>
            <a:ext cx="6400800" cy="762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ltGray">
          <a:xfrm>
            <a:off x="939800" y="609600"/>
            <a:ext cx="0" cy="2851150"/>
          </a:xfrm>
          <a:prstGeom prst="line">
            <a:avLst/>
          </a:prstGeom>
          <a:noFill/>
          <a:ln w="57150" cmpd="thinThick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Line 94"/>
          <p:cNvSpPr>
            <a:spLocks noChangeShapeType="1"/>
          </p:cNvSpPr>
          <p:nvPr userDrawn="1"/>
        </p:nvSpPr>
        <p:spPr bwMode="auto">
          <a:xfrm>
            <a:off x="304800" y="1193800"/>
            <a:ext cx="6400800" cy="0"/>
          </a:xfrm>
          <a:prstGeom prst="line">
            <a:avLst/>
          </a:prstGeom>
          <a:noFill/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Arc 66"/>
          <p:cNvSpPr>
            <a:spLocks/>
          </p:cNvSpPr>
          <p:nvPr/>
        </p:nvSpPr>
        <p:spPr bwMode="ltGray">
          <a:xfrm rot="16200000" flipV="1">
            <a:off x="782638" y="1109662"/>
            <a:ext cx="323850" cy="31432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4C5F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Rectangle 99"/>
          <p:cNvSpPr>
            <a:spLocks noChangeArrowheads="1"/>
          </p:cNvSpPr>
          <p:nvPr userDrawn="1"/>
        </p:nvSpPr>
        <p:spPr bwMode="auto">
          <a:xfrm>
            <a:off x="3924300" y="4437063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/>
              <a:t>苏曙光</a:t>
            </a:r>
          </a:p>
        </p:txBody>
      </p:sp>
      <p:sp>
        <p:nvSpPr>
          <p:cNvPr id="70" name="Text Box 100"/>
          <p:cNvSpPr txBox="1">
            <a:spLocks noChangeArrowheads="1"/>
          </p:cNvSpPr>
          <p:nvPr userDrawn="1"/>
        </p:nvSpPr>
        <p:spPr bwMode="auto">
          <a:xfrm>
            <a:off x="1447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CC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a typeface="华文行楷" pitchFamily="2" charset="-122"/>
              </a:rPr>
              <a:t>Huazhong University of Science and Technology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914400"/>
          </a:xfrm>
        </p:spPr>
        <p:txBody>
          <a:bodyPr/>
          <a:lstStyle>
            <a:lvl1pPr marL="0" indent="0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086600" cy="68580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BDAC898-9257-4992-959D-A369C2FE4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70E4-9A55-425B-A77A-E596F8A459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333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333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4577-74A5-42E2-8E31-A2F6F53AC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CD2A3-8C0B-4043-90BF-E3948944DB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125538"/>
            <a:ext cx="8229600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35DD-444D-4A37-8390-590B9082B9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E304-0EF9-48D8-9563-9E1585036F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5EC1-2736-4FB1-BF8D-E53AE25E28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0170-1947-4CD2-9676-AF0C6E88A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C277-9F33-44A2-9F7F-E944FF5B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641F-5688-4AB5-B1F8-8222E70427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6282-649F-4922-B946-7E5C3D2C1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D820-D9DE-4D7E-8A87-2000E21B74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23C4-0C5E-4B87-AA84-30A005024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2553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76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5635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A454D35B-6582-4054-86BE-7480C3C45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34" name="Rectangle 110"/>
          <p:cNvSpPr>
            <a:spLocks noChangeArrowheads="1"/>
          </p:cNvSpPr>
          <p:nvPr userDrawn="1"/>
        </p:nvSpPr>
        <p:spPr bwMode="gray">
          <a:xfrm>
            <a:off x="522288" y="1077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 2" pitchFamily="18" charset="2"/>
        <a:buChar char="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u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5000"/>
        <a:buFont typeface="Wingdings" pitchFamily="2" charset="2"/>
        <a:buChar char="n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ffectLst>
            <a:outerShdw dist="35921" dir="2700000" algn="ctr" rotWithShape="0">
              <a:srgbClr val="FFFF00"/>
            </a:outerShdw>
          </a:effectLst>
        </p:spPr>
        <p:txBody>
          <a:bodyPr/>
          <a:lstStyle/>
          <a:p>
            <a:pPr eaLnBrk="1" hangingPunct="1"/>
            <a:r>
              <a:rPr lang="zh-CN" altLang="en-US" smtClean="0"/>
              <a:t>操作系统原理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smtClean="0"/>
              <a:t>第 </a:t>
            </a:r>
            <a:r>
              <a:rPr lang="en-US" altLang="zh-CN" sz="3600" smtClean="0"/>
              <a:t>09 </a:t>
            </a:r>
            <a:r>
              <a:rPr lang="zh-CN" altLang="en-US" sz="3600" smtClean="0"/>
              <a:t>章 文件系统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6B88A-7776-44AA-B500-707D0B49CF25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2 文件的结构</a:t>
            </a:r>
            <a:endParaRPr lang="zh-CN" altLang="en-US" dirty="0" smtClean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逻辑结构</a:t>
            </a:r>
            <a:endParaRPr lang="zh-CN" altLang="en-US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algn="just" eaLnBrk="1" hangingPunct="1"/>
            <a:r>
              <a:rPr lang="en-US" altLang="zh-CN" sz="2400" dirty="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用户的观点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)</a:t>
            </a:r>
            <a:endParaRPr lang="en-US" altLang="zh-CN" sz="240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为用户提供逻辑结构清晰、使用方便的文件。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强调文件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信息项</a:t>
            </a:r>
            <a:r>
              <a:rPr lang="zh-CN" altLang="en-US" sz="2400" dirty="0" smtClean="0">
                <a:latin typeface="宋体" pitchFamily="2" charset="-122"/>
              </a:rPr>
              <a:t>的构成方式和用户的存取方式。</a:t>
            </a:r>
          </a:p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物理结构</a:t>
            </a:r>
            <a:endParaRPr lang="en-US" altLang="zh-CN" dirty="0" smtClean="0">
              <a:latin typeface="宋体" pitchFamily="2" charset="-122"/>
            </a:endParaRPr>
          </a:p>
          <a:p>
            <a:pPr lvl="1" algn="just" eaLnBrk="1" hangingPunct="1"/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系统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观点</a:t>
            </a:r>
            <a:r>
              <a:rPr lang="en-US" altLang="zh-CN" sz="2400" dirty="0" smtClean="0">
                <a:solidFill>
                  <a:srgbClr val="FF3300"/>
                </a:solidFill>
                <a:latin typeface="宋体" pitchFamily="2" charset="-122"/>
              </a:rPr>
              <a:t>)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文件在存储设备（例入硬盘）上的存储结构</a:t>
            </a:r>
            <a:endParaRPr lang="zh-CN" altLang="en-US" sz="2400" dirty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强调合理</a:t>
            </a:r>
            <a:r>
              <a:rPr lang="zh-CN" altLang="en-US" sz="2400" dirty="0">
                <a:latin typeface="宋体" pitchFamily="2" charset="-122"/>
              </a:rPr>
              <a:t>利用储存空间，缩短</a:t>
            </a:r>
            <a:r>
              <a:rPr lang="en-US" altLang="zh-CN" sz="2400" dirty="0">
                <a:latin typeface="宋体" pitchFamily="2" charset="-122"/>
              </a:rPr>
              <a:t>I/O</a:t>
            </a:r>
            <a:r>
              <a:rPr lang="zh-CN" altLang="en-US" sz="2400" dirty="0">
                <a:latin typeface="宋体" pitchFamily="2" charset="-122"/>
              </a:rPr>
              <a:t>存取</a:t>
            </a:r>
            <a:r>
              <a:rPr lang="zh-CN" altLang="en-US" sz="2400" dirty="0" smtClean="0">
                <a:latin typeface="宋体" pitchFamily="2" charset="-122"/>
              </a:rPr>
              <a:t>时间。</a:t>
            </a:r>
            <a:endParaRPr lang="en-US" altLang="zh-CN" sz="2400" dirty="0" smtClean="0">
              <a:solidFill>
                <a:srgbClr val="FF3300"/>
              </a:solidFill>
              <a:latin typeface="宋体" pitchFamily="2" charset="-122"/>
            </a:endParaRPr>
          </a:p>
          <a:p>
            <a:pPr lvl="1" algn="just" eaLnBrk="1" hangingPunct="1"/>
            <a:endParaRPr lang="zh-CN" altLang="en-US" sz="2400" dirty="0" smtClean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92B643-AE1E-4AAB-ADEF-AB1538C01C3C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</a:rPr>
              <a:t>文件的逻辑结构</a:t>
            </a:r>
            <a:endParaRPr lang="zh-CN" altLang="en-US" dirty="0" smtClean="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000" dirty="0" smtClean="0">
                <a:latin typeface="宋体" pitchFamily="2" charset="-122"/>
              </a:rPr>
              <a:t>流式文件</a:t>
            </a:r>
          </a:p>
          <a:p>
            <a:pPr lvl="1" algn="just" eaLnBrk="1" hangingPunct="1"/>
            <a:r>
              <a:rPr lang="zh-CN" altLang="en-US" sz="2000" dirty="0" smtClean="0">
                <a:latin typeface="宋体" pitchFamily="2" charset="-122"/>
              </a:rPr>
              <a:t>信息项是</a:t>
            </a:r>
            <a:r>
              <a:rPr lang="zh-CN" altLang="en-US" sz="2000" dirty="0" smtClean="0">
                <a:solidFill>
                  <a:srgbClr val="FF3300"/>
                </a:solidFill>
                <a:latin typeface="宋体" pitchFamily="2" charset="-122"/>
              </a:rPr>
              <a:t>字节</a:t>
            </a:r>
            <a:r>
              <a:rPr lang="zh-CN" altLang="en-US" sz="2000" dirty="0" smtClean="0">
                <a:latin typeface="宋体" pitchFamily="2" charset="-122"/>
              </a:rPr>
              <a:t>，文件长度就是字节的数量。</a:t>
            </a:r>
          </a:p>
          <a:p>
            <a:pPr lvl="1" algn="just" eaLnBrk="1" hangingPunct="1"/>
            <a:r>
              <a:rPr lang="zh-CN" altLang="en-US" sz="2000" dirty="0" smtClean="0">
                <a:latin typeface="宋体" pitchFamily="2" charset="-122"/>
              </a:rPr>
              <a:t>优点</a:t>
            </a:r>
          </a:p>
          <a:p>
            <a:pPr lvl="2" algn="just" eaLnBrk="1" hangingPunct="1"/>
            <a:r>
              <a:rPr lang="zh-CN" altLang="en-US" sz="2000" dirty="0" smtClean="0">
                <a:latin typeface="宋体" pitchFamily="2" charset="-122"/>
              </a:rPr>
              <a:t>文件无需额外的说明信息或控制信息</a:t>
            </a:r>
          </a:p>
          <a:p>
            <a:pPr lvl="2" algn="just" eaLnBrk="1" hangingPunct="1"/>
            <a:r>
              <a:rPr lang="zh-CN" altLang="en-US" sz="2000" dirty="0" smtClean="0">
                <a:latin typeface="宋体" pitchFamily="2" charset="-122"/>
              </a:rPr>
              <a:t>节省存储空间</a:t>
            </a:r>
            <a:endParaRPr lang="en-US" altLang="zh-CN" sz="2000" dirty="0" smtClean="0">
              <a:latin typeface="宋体" pitchFamily="2" charset="-122"/>
            </a:endParaRPr>
          </a:p>
          <a:p>
            <a:pPr algn="just" eaLnBrk="1" hangingPunct="1"/>
            <a:r>
              <a:rPr lang="zh-CN" altLang="en-US" sz="2000" dirty="0">
                <a:latin typeface="宋体" pitchFamily="2" charset="-122"/>
              </a:rPr>
              <a:t>记录式文件</a:t>
            </a:r>
          </a:p>
          <a:p>
            <a:pPr lvl="1" algn="just" eaLnBrk="1" hangingPunct="1"/>
            <a:r>
              <a:rPr lang="zh-CN" altLang="en-US" sz="2000" dirty="0" smtClean="0">
                <a:latin typeface="宋体" pitchFamily="2" charset="-122"/>
              </a:rPr>
              <a:t>信息项由记录组成，一个记录还包含若干成员。</a:t>
            </a:r>
            <a:endParaRPr lang="zh-CN" altLang="en-US" sz="2000" dirty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000" dirty="0" smtClean="0">
                <a:latin typeface="宋体" pitchFamily="2" charset="-122"/>
              </a:rPr>
              <a:t>例如学生记录：姓名</a:t>
            </a:r>
            <a:r>
              <a:rPr lang="zh-CN" altLang="en-US" sz="2000" dirty="0">
                <a:latin typeface="宋体" pitchFamily="2" charset="-122"/>
              </a:rPr>
              <a:t>，学号</a:t>
            </a:r>
            <a:r>
              <a:rPr lang="zh-CN" altLang="en-US" sz="2000" dirty="0" smtClean="0">
                <a:latin typeface="宋体" pitchFamily="2" charset="-122"/>
              </a:rPr>
              <a:t>，性别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zh-CN" altLang="en-US" sz="2000" dirty="0" smtClean="0">
                <a:latin typeface="宋体" pitchFamily="2" charset="-122"/>
              </a:rPr>
              <a:t>籍贯，成绩</a:t>
            </a:r>
            <a:endParaRPr lang="en-US" altLang="zh-CN" sz="2000" dirty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000" dirty="0">
                <a:latin typeface="宋体" pitchFamily="2" charset="-122"/>
              </a:rPr>
              <a:t>学生</a:t>
            </a:r>
            <a:r>
              <a:rPr lang="zh-CN" altLang="en-US" sz="2000" dirty="0" smtClean="0">
                <a:latin typeface="宋体" pitchFamily="2" charset="-122"/>
              </a:rPr>
              <a:t>花名册文件：包含若干个学生记录</a:t>
            </a:r>
            <a:endParaRPr lang="zh-CN" altLang="en-US" sz="2000" dirty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000" dirty="0" smtClean="0">
                <a:latin typeface="宋体" pitchFamily="2" charset="-122"/>
              </a:rPr>
              <a:t>特点</a:t>
            </a:r>
            <a:endParaRPr lang="zh-CN" altLang="en-US" sz="2000" dirty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000" dirty="0" smtClean="0">
                <a:latin typeface="宋体" pitchFamily="2" charset="-122"/>
              </a:rPr>
              <a:t>文件中需要保存记录长度和数量等说明信息</a:t>
            </a:r>
            <a:endParaRPr lang="en-US" altLang="zh-CN" sz="2000" dirty="0" smtClean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000" dirty="0" smtClean="0">
                <a:latin typeface="宋体" pitchFamily="2" charset="-122"/>
              </a:rPr>
              <a:t>浪费存储空间</a:t>
            </a:r>
          </a:p>
          <a:p>
            <a:pPr eaLnBrk="1" hangingPunct="1"/>
            <a:r>
              <a:rPr lang="zh-CN" altLang="en-US" sz="2000" dirty="0"/>
              <a:t>现代</a:t>
            </a:r>
            <a:r>
              <a:rPr lang="zh-CN" altLang="en-US" sz="2000" dirty="0" smtClean="0"/>
              <a:t>操作系统中文件都是流式文件，由应用程序解释和处理文件。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FE947-FEED-4F53-857E-A6F22ED6990C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文件的存取方法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顺序存取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随机存取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3E451-EB81-42CD-AE68-E12464E33C0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顺序存取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按文件信息单位排列的顺序依次存取。</a:t>
            </a:r>
          </a:p>
          <a:p>
            <a:pPr lvl="1" algn="just" eaLnBrk="1" hangingPunct="1">
              <a:buFont typeface="Wingdings" pitchFamily="2" charset="2"/>
              <a:buChar char="p"/>
            </a:pP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读写指针</a:t>
            </a:r>
            <a:endParaRPr lang="en-US" altLang="zh-CN" dirty="0" smtClean="0">
              <a:latin typeface="宋体" pitchFamily="2" charset="-122"/>
            </a:endParaRPr>
          </a:p>
          <a:p>
            <a:pPr lvl="2" algn="just" eaLnBrk="1" hangingPunct="1">
              <a:buFont typeface="Wingdings" pitchFamily="2" charset="2"/>
              <a:buChar char="p"/>
            </a:pPr>
            <a:r>
              <a:rPr lang="zh-CN" altLang="en-US" dirty="0" smtClean="0">
                <a:latin typeface="宋体" pitchFamily="2" charset="-122"/>
              </a:rPr>
              <a:t>当打开文件时，文件的</a:t>
            </a:r>
            <a:r>
              <a:rPr lang="zh-CN" altLang="en-US" dirty="0" smtClean="0">
                <a:solidFill>
                  <a:srgbClr val="FF3300"/>
                </a:solidFill>
                <a:latin typeface="宋体" pitchFamily="2" charset="-122"/>
              </a:rPr>
              <a:t>读写指针</a:t>
            </a:r>
            <a:r>
              <a:rPr lang="zh-CN" altLang="en-US" dirty="0" smtClean="0">
                <a:latin typeface="宋体" pitchFamily="2" charset="-122"/>
              </a:rPr>
              <a:t>指向第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个信息单位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字节或记录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，每存取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个信息单位后</a:t>
            </a:r>
            <a:r>
              <a:rPr lang="zh-CN" altLang="en-US" dirty="0" smtClean="0">
                <a:solidFill>
                  <a:srgbClr val="FF3300"/>
                </a:solidFill>
                <a:latin typeface="宋体" pitchFamily="2" charset="-122"/>
              </a:rPr>
              <a:t>读写指针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自动加1</a:t>
            </a:r>
            <a:r>
              <a:rPr lang="zh-CN" altLang="en-US" dirty="0" smtClean="0">
                <a:latin typeface="宋体" pitchFamily="2" charset="-122"/>
              </a:rPr>
              <a:t>而指向下一个信息单位。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4BCA8E-C1E2-4D92-B1D0-85016317C17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048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随机存取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概念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直接存取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每次存取操作时先确定存取位置。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 smtClean="0"/>
              <a:t>特点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对流式或定长记录文件比较容易确定存取位置。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对不定长的记录式文件比较麻烦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从首记录开始顺序查询，直到找到要存取的记录为止。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建立索引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索引可作为文件一部分也可单独建索引文件。</a:t>
            </a:r>
            <a:r>
              <a:rPr lang="zh-CN" altLang="en-US" sz="2400" b="0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BEBB9B-990A-494E-AEFA-FD20D560D5B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3 文件的物理结构</a:t>
            </a:r>
            <a:endParaRPr lang="zh-CN" altLang="en-US" smtClean="0"/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dirty="0" smtClean="0">
                <a:latin typeface="宋体" pitchFamily="2" charset="-122"/>
              </a:rPr>
              <a:t>概念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文件的物理结构是指文件在存储设备上（例如硬盘）的存储方式。</a:t>
            </a:r>
            <a:endParaRPr lang="en-US" altLang="zh-CN" sz="240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itchFamily="2" charset="-122"/>
              </a:rPr>
              <a:t>强调合理利用储存空间，缩短</a:t>
            </a:r>
            <a:r>
              <a:rPr lang="en-US" altLang="zh-CN" sz="2400" dirty="0">
                <a:latin typeface="宋体" pitchFamily="2" charset="-122"/>
              </a:rPr>
              <a:t>I/O</a:t>
            </a:r>
            <a:r>
              <a:rPr lang="zh-CN" altLang="en-US" sz="2400" dirty="0">
                <a:latin typeface="宋体" pitchFamily="2" charset="-122"/>
              </a:rPr>
              <a:t>存取时间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</a:p>
          <a:p>
            <a:pPr algn="just" eaLnBrk="1" hangingPunct="1"/>
            <a:r>
              <a:rPr lang="zh-CN" altLang="en-US" sz="2400" dirty="0" smtClean="0">
                <a:latin typeface="宋体" pitchFamily="2" charset="-122"/>
              </a:rPr>
              <a:t>类型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连续文件</a:t>
            </a:r>
            <a:endParaRPr lang="en-US" altLang="zh-CN" sz="240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itchFamily="2" charset="-122"/>
              </a:rPr>
              <a:t>索引结构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串联文件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79070-8B52-456C-BB0D-8D7354C0D09E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宋体" pitchFamily="2" charset="-122"/>
              </a:rPr>
              <a:t>连续</a:t>
            </a:r>
            <a:r>
              <a:rPr lang="zh-CN" altLang="en-US" sz="2800" dirty="0" smtClean="0">
                <a:latin typeface="宋体" pitchFamily="2" charset="-122"/>
              </a:rPr>
              <a:t>文件</a:t>
            </a:r>
            <a:endParaRPr lang="en-US" altLang="zh-CN" sz="2800" dirty="0" smtClean="0">
              <a:latin typeface="宋体" pitchFamily="2" charset="-122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概念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文件按逻辑信息的顺序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连续</a:t>
            </a:r>
            <a:r>
              <a:rPr lang="zh-CN" altLang="en-US" sz="2400" dirty="0" smtClean="0">
                <a:latin typeface="宋体" pitchFamily="2" charset="-122"/>
              </a:rPr>
              <a:t>存放在存储设备的连续存储</a:t>
            </a:r>
            <a:r>
              <a:rPr lang="zh-CN" altLang="en-US" sz="2400" dirty="0">
                <a:latin typeface="宋体" pitchFamily="2" charset="-122"/>
              </a:rPr>
              <a:t>块</a:t>
            </a:r>
            <a:r>
              <a:rPr lang="zh-CN" altLang="en-US" sz="2400" dirty="0" smtClean="0">
                <a:latin typeface="宋体" pitchFamily="2" charset="-122"/>
              </a:rPr>
              <a:t>中。</a:t>
            </a:r>
            <a:endParaRPr lang="en-US" altLang="zh-CN" sz="240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 smtClean="0">
                <a:latin typeface="+mn-ea"/>
              </a:rPr>
              <a:t>文件目录</a:t>
            </a:r>
            <a:r>
              <a:rPr lang="zh-CN" altLang="en-US" sz="2400" dirty="0">
                <a:latin typeface="+mn-ea"/>
              </a:rPr>
              <a:t>中</a:t>
            </a:r>
            <a:r>
              <a:rPr lang="zh-CN" altLang="en-US" sz="2400" dirty="0" smtClean="0">
                <a:latin typeface="+mn-ea"/>
              </a:rPr>
              <a:t>说明文件的长度（块数）和第一个存储</a:t>
            </a:r>
            <a:r>
              <a:rPr lang="zh-CN" altLang="en-US" sz="2400" dirty="0">
                <a:latin typeface="+mn-ea"/>
              </a:rPr>
              <a:t>块。</a:t>
            </a:r>
          </a:p>
          <a:p>
            <a:pPr lvl="1" algn="just" eaLnBrk="1" hangingPunct="1"/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040717"/>
            <a:ext cx="7632848" cy="31245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BF1859-68B3-49D6-8288-0B1AB488FB7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2800" smtClean="0">
              <a:latin typeface="Times New Roman" pitchFamily="18" charset="0"/>
            </a:endParaRP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dirty="0">
                <a:latin typeface="宋体" pitchFamily="2" charset="-122"/>
              </a:rPr>
              <a:t>特点</a:t>
            </a:r>
          </a:p>
          <a:p>
            <a:pPr lvl="1" algn="just" eaLnBrk="1" hangingPunct="1"/>
            <a:r>
              <a:rPr lang="zh-CN" altLang="en-US" sz="2400" dirty="0">
                <a:latin typeface="宋体" pitchFamily="2" charset="-122"/>
              </a:rPr>
              <a:t>文件建立</a:t>
            </a:r>
            <a:r>
              <a:rPr lang="zh-CN" altLang="en-US" sz="2400" dirty="0" smtClean="0">
                <a:latin typeface="宋体" pitchFamily="2" charset="-122"/>
              </a:rPr>
              <a:t>时给</a:t>
            </a:r>
            <a:r>
              <a:rPr lang="zh-CN" altLang="en-US" sz="2400" dirty="0">
                <a:latin typeface="宋体" pitchFamily="2" charset="-122"/>
              </a:rPr>
              <a:t>出</a:t>
            </a:r>
            <a:r>
              <a:rPr lang="zh-CN" altLang="en-US" sz="2400" dirty="0" smtClean="0">
                <a:latin typeface="宋体" pitchFamily="2" charset="-122"/>
              </a:rPr>
              <a:t>文件最大长度并登记文件起始位置。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简单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支持顺序存取和随机存取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顺序存取速度快：所需磁盘寻道次数和寻道时间最少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文件不易动态增长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预留空间：浪费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重新分配和移动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不利于文件插入和删除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外部碎片问题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988FEF-0C37-4977-85E5-344F81EF641F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索引文件（自学）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概念</a:t>
            </a:r>
          </a:p>
          <a:p>
            <a:pPr lvl="1" eaLnBrk="1" hangingPunct="1"/>
            <a:r>
              <a:rPr lang="zh-CN" altLang="en-US" sz="2400" dirty="0" smtClean="0"/>
              <a:t>文件的信息存放在若干不连续物理块中，系统为每个文件建立一个专用数据结构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索引表，存放这些块的块号。</a:t>
            </a:r>
          </a:p>
          <a:p>
            <a:pPr lvl="1" eaLnBrk="1" hangingPunct="1"/>
            <a:r>
              <a:rPr lang="zh-CN" altLang="en-US" sz="2400" dirty="0" smtClean="0"/>
              <a:t>索引表记录文件块和磁盘块的对应关系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3300"/>
                </a:solidFill>
              </a:rPr>
              <a:t>索引表类似页表</a:t>
            </a:r>
          </a:p>
          <a:p>
            <a:pPr eaLnBrk="1" hangingPunct="1"/>
            <a:r>
              <a:rPr lang="zh-CN" altLang="en-US" sz="2400" dirty="0" smtClean="0"/>
              <a:t>特点</a:t>
            </a:r>
          </a:p>
          <a:p>
            <a:pPr lvl="1" eaLnBrk="1" hangingPunct="1"/>
            <a:r>
              <a:rPr lang="zh-CN" altLang="en-US" sz="2400" dirty="0" smtClean="0"/>
              <a:t>索引结构在存储中占用了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个区，访问文件时分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</a:t>
            </a:r>
          </a:p>
          <a:p>
            <a:pPr lvl="2" eaLnBrk="1" hangingPunct="1"/>
            <a:r>
              <a:rPr lang="zh-CN" altLang="en-US" dirty="0" smtClean="0"/>
              <a:t>索引区</a:t>
            </a:r>
          </a:p>
          <a:p>
            <a:pPr lvl="2" eaLnBrk="1" hangingPunct="1"/>
            <a:r>
              <a:rPr lang="zh-CN" altLang="en-US" dirty="0" smtClean="0"/>
              <a:t>数据区</a:t>
            </a:r>
          </a:p>
        </p:txBody>
      </p:sp>
    </p:spTree>
    <p:extLst>
      <p:ext uri="{BB962C8B-B14F-4D97-AF65-F5344CB8AC3E}">
        <p14:creationId xmlns:p14="http://schemas.microsoft.com/office/powerpoint/2010/main" val="36745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F24A58-9787-4C3D-A467-7E0311A7A8E9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索引文件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844675"/>
            <a:ext cx="7345363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971550" y="592455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00CC00"/>
              </a:buClr>
              <a:buSzPct val="95000"/>
              <a:buFont typeface="Wingdings" pitchFamily="2" charset="2"/>
              <a:buNone/>
            </a:pPr>
            <a:r>
              <a:rPr lang="zh-CN" altLang="en-US" sz="2400" b="0">
                <a:solidFill>
                  <a:srgbClr val="FF3300"/>
                </a:solidFill>
              </a:rPr>
              <a:t>索引表类似页表</a:t>
            </a:r>
          </a:p>
        </p:txBody>
      </p:sp>
      <p:pic>
        <p:nvPicPr>
          <p:cNvPr id="254982" name="Picture 6" descr="B6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906588"/>
            <a:ext cx="7775575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98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CD9192-2DB7-4B37-80A4-D17BDA9B0470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文件和文件系统的概念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文件的逻辑结构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文件的物理结构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文件存储空间管理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文件和目录的操作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重点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文件逻辑结构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文件物理结构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文件分配表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4BDA7-5610-45A3-965B-132C493D6B05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索引</a:t>
            </a:r>
            <a:r>
              <a:rPr lang="zh-CN" altLang="en-US" dirty="0" smtClean="0"/>
              <a:t>文件</a:t>
            </a:r>
          </a:p>
        </p:txBody>
      </p:sp>
      <p:pic>
        <p:nvPicPr>
          <p:cNvPr id="40966" name="Picture 55" descr="B6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06588"/>
            <a:ext cx="7775575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B4BFF9-E80D-4B7F-A775-A2FA1F5A3C84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优点</a:t>
            </a:r>
          </a:p>
          <a:p>
            <a:pPr lvl="1" eaLnBrk="1" hangingPunct="1"/>
            <a:r>
              <a:rPr lang="zh-CN" altLang="en-US" sz="2400" dirty="0" smtClean="0"/>
              <a:t>保持了链接结构的优点，又解决了其缺点：</a:t>
            </a:r>
          </a:p>
          <a:p>
            <a:pPr lvl="1" eaLnBrk="1" hangingPunct="1"/>
            <a:r>
              <a:rPr lang="zh-CN" altLang="en-US" sz="2400" dirty="0" smtClean="0"/>
              <a:t>即能顺序存取，又能随机存取</a:t>
            </a:r>
          </a:p>
          <a:p>
            <a:pPr lvl="1" eaLnBrk="1" hangingPunct="1"/>
            <a:r>
              <a:rPr lang="zh-CN" altLang="en-US" sz="2400" dirty="0" smtClean="0"/>
              <a:t>满足了文件动态增长、插入删除的要求</a:t>
            </a:r>
          </a:p>
          <a:p>
            <a:pPr lvl="1" eaLnBrk="1" hangingPunct="1"/>
            <a:r>
              <a:rPr lang="zh-CN" altLang="en-US" sz="2400" dirty="0" smtClean="0"/>
              <a:t>能充分利用外存空间</a:t>
            </a:r>
          </a:p>
          <a:p>
            <a:pPr eaLnBrk="1" hangingPunct="1"/>
            <a:r>
              <a:rPr lang="zh-CN" altLang="en-US" sz="2400" dirty="0" smtClean="0"/>
              <a:t>缺点</a:t>
            </a:r>
          </a:p>
          <a:p>
            <a:pPr lvl="1" eaLnBrk="1" hangingPunct="1"/>
            <a:r>
              <a:rPr lang="zh-CN" altLang="en-US" sz="2400" dirty="0" smtClean="0"/>
              <a:t>索引表本身带来了系统开销</a:t>
            </a:r>
          </a:p>
          <a:p>
            <a:pPr lvl="2" eaLnBrk="1" hangingPunct="1"/>
            <a:r>
              <a:rPr lang="zh-CN" altLang="en-US" dirty="0" smtClean="0"/>
              <a:t>如：内外存空间，存取时间</a:t>
            </a:r>
          </a:p>
        </p:txBody>
      </p:sp>
    </p:spTree>
    <p:extLst>
      <p:ext uri="{BB962C8B-B14F-4D97-AF65-F5344CB8AC3E}">
        <p14:creationId xmlns:p14="http://schemas.microsoft.com/office/powerpoint/2010/main" val="30672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60189-C51C-43B2-83A6-E4C8054AD9EA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</a:rPr>
              <a:t>串联</a:t>
            </a:r>
            <a:r>
              <a:rPr lang="zh-CN" altLang="en-US" dirty="0" smtClean="0">
                <a:latin typeface="宋体" pitchFamily="2" charset="-122"/>
              </a:rPr>
              <a:t>文件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7375" y="1196975"/>
            <a:ext cx="8088313" cy="5040313"/>
          </a:xfrm>
        </p:spPr>
        <p:txBody>
          <a:bodyPr/>
          <a:lstStyle/>
          <a:p>
            <a:pPr algn="just" eaLnBrk="1" hangingPunct="1"/>
            <a:r>
              <a:rPr lang="zh-CN" altLang="en-US" sz="2400" dirty="0" smtClean="0">
                <a:latin typeface="+mn-ea"/>
              </a:rPr>
              <a:t>概念</a:t>
            </a:r>
          </a:p>
          <a:p>
            <a:pPr lvl="1" algn="just" eaLnBrk="1" hangingPunct="1"/>
            <a:r>
              <a:rPr lang="zh-CN" altLang="en-US" sz="2400" b="0" dirty="0" smtClean="0">
                <a:latin typeface="+mn-ea"/>
              </a:rPr>
              <a:t>文件信息存放在不连续的存储块中</a:t>
            </a:r>
            <a:endParaRPr lang="en-US" altLang="zh-CN" sz="2400" b="0" dirty="0" smtClean="0">
              <a:latin typeface="+mn-ea"/>
            </a:endParaRPr>
          </a:p>
          <a:p>
            <a:pPr lvl="2" algn="just" eaLnBrk="1" hangingPunct="1"/>
            <a:r>
              <a:rPr lang="zh-CN" altLang="en-US" b="0" dirty="0" smtClean="0">
                <a:latin typeface="+mn-ea"/>
              </a:rPr>
              <a:t>每个存储块有一个指针</a:t>
            </a:r>
            <a:r>
              <a:rPr lang="en-US" altLang="zh-CN" b="0" dirty="0" smtClean="0">
                <a:latin typeface="+mn-ea"/>
              </a:rPr>
              <a:t>(</a:t>
            </a:r>
            <a:r>
              <a:rPr lang="en-US" altLang="zh-CN" b="0" dirty="0" smtClean="0">
                <a:solidFill>
                  <a:srgbClr val="FF3300"/>
                </a:solidFill>
                <a:latin typeface="+mn-ea"/>
              </a:rPr>
              <a:t>next</a:t>
            </a:r>
            <a:r>
              <a:rPr lang="en-US" altLang="zh-CN" b="0" dirty="0" smtClean="0">
                <a:latin typeface="+mn-ea"/>
              </a:rPr>
              <a:t>)</a:t>
            </a:r>
            <a:r>
              <a:rPr lang="zh-CN" altLang="en-US" b="0" dirty="0" smtClean="0">
                <a:latin typeface="+mn-ea"/>
              </a:rPr>
              <a:t>，指向文件下一个逻辑块所在的存储块。</a:t>
            </a:r>
            <a:endParaRPr lang="en-US" altLang="zh-CN" b="0" dirty="0" smtClean="0">
              <a:latin typeface="+mn-ea"/>
            </a:endParaRPr>
          </a:p>
          <a:p>
            <a:pPr lvl="2" algn="just" eaLnBrk="1" hangingPunct="1"/>
            <a:r>
              <a:rPr lang="zh-CN" altLang="en-US" b="0" dirty="0" smtClean="0">
                <a:latin typeface="+mn-ea"/>
              </a:rPr>
              <a:t>文件目录中含有指针指向文件第一个逻辑块所在的存储块。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" y="3933056"/>
            <a:ext cx="8753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1C3C9B-69BA-4615-A59A-478DDDF02CAB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dirty="0">
                <a:latin typeface="宋体" pitchFamily="2" charset="-122"/>
              </a:rPr>
              <a:t>特点</a:t>
            </a:r>
          </a:p>
          <a:p>
            <a:pPr lvl="1" algn="just" eaLnBrk="1" hangingPunct="1"/>
            <a:r>
              <a:rPr lang="zh-CN" altLang="en-US" sz="2400" dirty="0">
                <a:latin typeface="宋体" pitchFamily="2" charset="-122"/>
              </a:rPr>
              <a:t>串联文件适用于顺序存取</a:t>
            </a:r>
            <a:r>
              <a:rPr lang="zh-CN" altLang="en-US" sz="2400" dirty="0" smtClean="0">
                <a:latin typeface="宋体" pitchFamily="2" charset="-122"/>
              </a:rPr>
              <a:t>。随机存取较为</a:t>
            </a:r>
            <a:r>
              <a:rPr lang="zh-CN" altLang="en-US" sz="2400" dirty="0">
                <a:latin typeface="宋体" pitchFamily="2" charset="-122"/>
              </a:rPr>
              <a:t>困难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优点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提高了磁盘空间利用率，不存在外部碎片问题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有利于文件插入和删除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有利于文件动态扩充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缺点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存取速度慢，不适于随机存取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可靠性</a:t>
            </a:r>
            <a:r>
              <a:rPr lang="zh-CN" altLang="en-US" sz="2400" dirty="0" smtClean="0"/>
              <a:t>问题：例如某个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链接指针</a:t>
            </a:r>
            <a:r>
              <a:rPr lang="zh-CN" altLang="en-US" sz="2400" dirty="0"/>
              <a:t>出错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next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链接指针占用一定的空间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宋体" pitchFamily="2" charset="-122"/>
              </a:rPr>
              <a:t>串联文件的应用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文件系统</a:t>
            </a:r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98C7F0-DE27-47EC-B0DD-8A8534EB7AA6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</a:rPr>
              <a:t>串联</a:t>
            </a:r>
            <a:r>
              <a:rPr lang="zh-CN" altLang="en-US" dirty="0" smtClean="0">
                <a:latin typeface="宋体" pitchFamily="2" charset="-122"/>
              </a:rPr>
              <a:t>文件的应用</a:t>
            </a:r>
            <a:r>
              <a:rPr lang="en-US" altLang="zh-CN" dirty="0" smtClean="0"/>
              <a:t>——FAT</a:t>
            </a:r>
            <a:r>
              <a:rPr lang="zh-CN" altLang="en-US" dirty="0" smtClean="0"/>
              <a:t>文件系统</a:t>
            </a:r>
          </a:p>
        </p:txBody>
      </p:sp>
      <p:sp>
        <p:nvSpPr>
          <p:cNvPr id="334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FAT: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F</a:t>
            </a:r>
            <a:r>
              <a:rPr lang="en-US" altLang="zh-CN" dirty="0" smtClean="0">
                <a:latin typeface="宋体" pitchFamily="2" charset="-122"/>
              </a:rPr>
              <a:t>ile 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A</a:t>
            </a:r>
            <a:r>
              <a:rPr lang="en-US" altLang="zh-CN" dirty="0" smtClean="0">
                <a:latin typeface="宋体" pitchFamily="2" charset="-122"/>
              </a:rPr>
              <a:t>llocation 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T</a:t>
            </a:r>
            <a:r>
              <a:rPr lang="en-US" altLang="zh-CN" dirty="0" smtClean="0">
                <a:latin typeface="宋体" pitchFamily="2" charset="-122"/>
              </a:rPr>
              <a:t>able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FAT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FAT12</a:t>
            </a:r>
          </a:p>
          <a:p>
            <a:pPr lvl="1" eaLnBrk="1" hangingPunct="1"/>
            <a:r>
              <a:rPr lang="en-US" altLang="zh-CN" dirty="0" smtClean="0"/>
              <a:t>FAT16</a:t>
            </a:r>
          </a:p>
          <a:p>
            <a:pPr lvl="1" eaLnBrk="1" hangingPunct="1"/>
            <a:r>
              <a:rPr lang="en-US" altLang="zh-CN" dirty="0" smtClean="0"/>
              <a:t>FAT32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文件分配表（</a:t>
            </a:r>
            <a:r>
              <a:rPr lang="en-US" altLang="zh-CN" dirty="0" smtClean="0">
                <a:latin typeface="宋体" pitchFamily="2" charset="-122"/>
              </a:rPr>
              <a:t>FAT</a:t>
            </a:r>
            <a:r>
              <a:rPr lang="zh-CN" altLang="en-US" dirty="0">
                <a:latin typeface="宋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683568" y="1268760"/>
            <a:ext cx="1700484" cy="2160240"/>
            <a:chOff x="783284" y="1412776"/>
            <a:chExt cx="1700484" cy="2160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783284" y="1412776"/>
              <a:ext cx="1700484" cy="2160240"/>
              <a:chOff x="783284" y="1412776"/>
              <a:chExt cx="1700484" cy="216024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797052" y="1916832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FileA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0002   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92520" y="2308810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008000"/>
                    </a:solidFill>
                  </a:rPr>
                  <a:t>FileB</a:t>
                </a:r>
                <a:r>
                  <a:rPr lang="en-US" altLang="zh-CN" sz="2000" dirty="0" smtClean="0">
                    <a:solidFill>
                      <a:srgbClr val="008000"/>
                    </a:solidFill>
                  </a:rPr>
                  <a:t>    0005    </a:t>
                </a:r>
                <a:endParaRPr lang="zh-CN" altLang="en-US" sz="2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83284" y="2668850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FF6600"/>
                    </a:solidFill>
                  </a:rPr>
                  <a:t>FileC</a:t>
                </a:r>
                <a:r>
                  <a:rPr lang="en-US" altLang="zh-CN" sz="2000" dirty="0" smtClean="0">
                    <a:solidFill>
                      <a:srgbClr val="FF6600"/>
                    </a:solidFill>
                  </a:rPr>
                  <a:t>    0007    </a:t>
                </a:r>
                <a:endParaRPr lang="zh-CN" altLang="en-US" sz="20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783284" y="1412776"/>
                <a:ext cx="1700484" cy="216024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27584" y="1484784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文件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目录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>
                <a:off x="783284" y="230881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>
                <a:off x="783284" y="1916832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783284" y="270892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783284" y="306896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" name="直接连接符 20"/>
            <p:cNvCxnSpPr>
              <a:stCxn id="8" idx="0"/>
            </p:cNvCxnSpPr>
            <p:nvPr/>
          </p:nvCxnSpPr>
          <p:spPr bwMode="auto">
            <a:xfrm>
              <a:off x="1607142" y="1916832"/>
              <a:ext cx="12530" cy="115212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1547664" y="4424001"/>
            <a:ext cx="936104" cy="1701233"/>
            <a:chOff x="1043608" y="3717032"/>
            <a:chExt cx="936104" cy="1701233"/>
          </a:xfrm>
        </p:grpSpPr>
        <p:sp>
          <p:nvSpPr>
            <p:cNvPr id="49" name="矩形 48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0000</a:t>
                </a:r>
                <a:endParaRPr lang="zh-CN" altLang="en-US" dirty="0"/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文本框 47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483768" y="4424001"/>
            <a:ext cx="936104" cy="1701233"/>
            <a:chOff x="1043608" y="3717032"/>
            <a:chExt cx="936104" cy="1701233"/>
          </a:xfrm>
        </p:grpSpPr>
        <p:sp>
          <p:nvSpPr>
            <p:cNvPr id="53" name="矩形 52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0003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文本框 54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0002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19872" y="4424001"/>
            <a:ext cx="936104" cy="1701233"/>
            <a:chOff x="1043608" y="3717032"/>
            <a:chExt cx="936104" cy="1701233"/>
          </a:xfrm>
        </p:grpSpPr>
        <p:sp>
          <p:nvSpPr>
            <p:cNvPr id="60" name="矩形 59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0004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文本框 61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0003</a:t>
              </a:r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55976" y="4424001"/>
            <a:ext cx="936104" cy="1701233"/>
            <a:chOff x="1043608" y="3717032"/>
            <a:chExt cx="936104" cy="1701233"/>
          </a:xfrm>
        </p:grpSpPr>
        <p:sp>
          <p:nvSpPr>
            <p:cNvPr id="67" name="矩形 66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FFFF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文本框 68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0004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292080" y="4424001"/>
            <a:ext cx="936104" cy="1701233"/>
            <a:chOff x="1043608" y="3717032"/>
            <a:chExt cx="936104" cy="1701233"/>
          </a:xfrm>
        </p:grpSpPr>
        <p:sp>
          <p:nvSpPr>
            <p:cNvPr id="74" name="矩形 73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8000"/>
                    </a:solidFill>
                  </a:rPr>
                  <a:t>0006</a:t>
                </a: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文本框 75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0005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28184" y="4424001"/>
            <a:ext cx="936104" cy="1701233"/>
            <a:chOff x="1043608" y="3717032"/>
            <a:chExt cx="936104" cy="1701233"/>
          </a:xfrm>
        </p:grpSpPr>
        <p:sp>
          <p:nvSpPr>
            <p:cNvPr id="81" name="矩形 80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84" name="矩形 83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8000"/>
                    </a:solidFill>
                  </a:rPr>
                  <a:t>0008</a:t>
                </a: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3" name="文本框 82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0006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164288" y="4424001"/>
            <a:ext cx="936104" cy="1701233"/>
            <a:chOff x="1043608" y="3717032"/>
            <a:chExt cx="936104" cy="1701233"/>
          </a:xfrm>
        </p:grpSpPr>
        <p:sp>
          <p:nvSpPr>
            <p:cNvPr id="88" name="矩形 87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6600"/>
                    </a:solidFill>
                  </a:rPr>
                  <a:t>FFFF</a:t>
                </a:r>
                <a:endParaRPr lang="zh-CN" altLang="en-US" dirty="0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0" name="文本框 89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0007</a:t>
              </a:r>
              <a:endParaRPr lang="zh-CN" altLang="en-US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00392" y="4424001"/>
            <a:ext cx="936104" cy="1701233"/>
            <a:chOff x="1043608" y="3717032"/>
            <a:chExt cx="936104" cy="1701233"/>
          </a:xfrm>
        </p:grpSpPr>
        <p:sp>
          <p:nvSpPr>
            <p:cNvPr id="95" name="矩形 94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8000"/>
                    </a:solidFill>
                  </a:rPr>
                  <a:t>FFFF</a:t>
                </a: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7" name="文本框 96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0008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2324" y="4424750"/>
            <a:ext cx="936104" cy="1701233"/>
            <a:chOff x="1043608" y="3717032"/>
            <a:chExt cx="936104" cy="1701233"/>
          </a:xfrm>
        </p:grpSpPr>
        <p:sp>
          <p:nvSpPr>
            <p:cNvPr id="116" name="矩形 115"/>
            <p:cNvSpPr/>
            <p:nvPr/>
          </p:nvSpPr>
          <p:spPr bwMode="auto">
            <a:xfrm>
              <a:off x="1053366" y="5160727"/>
              <a:ext cx="914400" cy="180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043608" y="4077072"/>
              <a:ext cx="936104" cy="1341193"/>
              <a:chOff x="1043608" y="4077072"/>
              <a:chExt cx="936104" cy="1341193"/>
            </a:xfrm>
          </p:grpSpPr>
          <p:sp>
            <p:nvSpPr>
              <p:cNvPr id="119" name="矩形 118"/>
              <p:cNvSpPr/>
              <p:nvPr/>
            </p:nvSpPr>
            <p:spPr bwMode="auto">
              <a:xfrm>
                <a:off x="1043608" y="4077072"/>
                <a:ext cx="936104" cy="129614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194980" y="507971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0000</a:t>
                </a:r>
                <a:endParaRPr lang="zh-CN" altLang="en-US" dirty="0"/>
              </a:p>
            </p:txBody>
          </p:sp>
          <p:cxnSp>
            <p:nvCxnSpPr>
              <p:cNvPr id="121" name="直接连接符 120"/>
              <p:cNvCxnSpPr/>
              <p:nvPr/>
            </p:nvCxnSpPr>
            <p:spPr bwMode="auto">
              <a:xfrm>
                <a:off x="1043608" y="5135127"/>
                <a:ext cx="9361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8" name="文本框 117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</p:grpSp>
      <p:cxnSp>
        <p:nvCxnSpPr>
          <p:cNvPr id="124" name="直接箭头连接符 123"/>
          <p:cNvCxnSpPr/>
          <p:nvPr/>
        </p:nvCxnSpPr>
        <p:spPr bwMode="auto">
          <a:xfrm>
            <a:off x="2168525" y="2021814"/>
            <a:ext cx="531267" cy="320738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/>
          <p:cNvCxnSpPr/>
          <p:nvPr/>
        </p:nvCxnSpPr>
        <p:spPr bwMode="auto">
          <a:xfrm flipV="1">
            <a:off x="3174613" y="5112779"/>
            <a:ext cx="440888" cy="86237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直接箭头连接符 133"/>
          <p:cNvCxnSpPr/>
          <p:nvPr/>
        </p:nvCxnSpPr>
        <p:spPr bwMode="auto">
          <a:xfrm flipV="1">
            <a:off x="4131112" y="5117122"/>
            <a:ext cx="440888" cy="86237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文本框 135"/>
          <p:cNvSpPr txBox="1"/>
          <p:nvPr/>
        </p:nvSpPr>
        <p:spPr>
          <a:xfrm>
            <a:off x="-36512" y="444466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块号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5496" y="4901098"/>
            <a:ext cx="494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存储块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-36512" y="576519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</a:t>
            </a:r>
            <a:endParaRPr lang="zh-CN" altLang="en-US" sz="2000" dirty="0"/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2320925" y="2381854"/>
            <a:ext cx="3259187" cy="2730925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V="1">
            <a:off x="6012160" y="5117122"/>
            <a:ext cx="440888" cy="862376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 flipV="1">
            <a:off x="6939424" y="5112779"/>
            <a:ext cx="1449000" cy="866719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3062915" y="3174067"/>
            <a:ext cx="497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>
                <a:latin typeface="宋体" pitchFamily="2" charset="-122"/>
              </a:rPr>
              <a:t>：</a:t>
            </a:r>
            <a:r>
              <a:rPr lang="zh-CN" altLang="en-US" sz="2400" dirty="0" smtClean="0">
                <a:latin typeface="宋体" pitchFamily="2" charset="-122"/>
              </a:rPr>
              <a:t>将存储</a:t>
            </a:r>
            <a:r>
              <a:rPr lang="zh-CN" altLang="en-US" sz="2400" dirty="0">
                <a:latin typeface="宋体" pitchFamily="2" charset="-122"/>
              </a:rPr>
              <a:t>块中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en-US" altLang="zh-CN" sz="2400" dirty="0">
                <a:latin typeface="宋体" pitchFamily="2" charset="-122"/>
              </a:rPr>
              <a:t>next</a:t>
            </a:r>
            <a:r>
              <a:rPr lang="zh-CN" altLang="en-US" sz="2400" dirty="0" smtClean="0">
                <a:latin typeface="宋体" pitchFamily="2" charset="-122"/>
              </a:rPr>
              <a:t>链接指针全部有序集中</a:t>
            </a:r>
            <a:r>
              <a:rPr lang="zh-CN" altLang="en-US" sz="2400" dirty="0">
                <a:latin typeface="宋体" pitchFamily="2" charset="-122"/>
              </a:rPr>
              <a:t>放到一个表</a:t>
            </a:r>
            <a:r>
              <a:rPr lang="zh-CN" altLang="en-US" sz="2400" dirty="0" smtClean="0">
                <a:latin typeface="宋体" pitchFamily="2" charset="-122"/>
              </a:rPr>
              <a:t>中（</a:t>
            </a:r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）。</a:t>
            </a:r>
            <a:endParaRPr lang="zh-CN" altLang="en-US" sz="2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033717" y="812329"/>
            <a:ext cx="1104597" cy="3531289"/>
            <a:chOff x="8033717" y="812329"/>
            <a:chExt cx="1104597" cy="3531289"/>
          </a:xfrm>
        </p:grpSpPr>
        <p:sp>
          <p:nvSpPr>
            <p:cNvPr id="101" name="文本框 100"/>
            <p:cNvSpPr txBox="1"/>
            <p:nvPr/>
          </p:nvSpPr>
          <p:spPr>
            <a:xfrm>
              <a:off x="8033717" y="1131589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033717" y="1396615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33717" y="1661641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0003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033717" y="1926667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0004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8033717" y="2191693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FFFF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033717" y="2456719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0006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033717" y="2721745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0008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033717" y="2986771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6600"/>
                  </a:solidFill>
                </a:rPr>
                <a:t>FFFF</a:t>
              </a:r>
              <a:endParaRPr lang="zh-CN" altLang="en-US" dirty="0">
                <a:solidFill>
                  <a:srgbClr val="FF660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033717" y="3251797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FFFF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8033717" y="3516823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033717" y="3781849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033717" y="4046875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100392" y="81232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FAT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749238" y="108835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749238" y="136225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8748464" y="162880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8748464" y="191683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749238" y="218337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749238" y="245727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8748464" y="270892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8748464" y="298281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8749238" y="321297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8749238" y="348687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48464" y="3789040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8748464" y="4005064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918899" y="5271591"/>
            <a:ext cx="3309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存储空间（例如硬盘）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文件分配表（</a:t>
            </a:r>
            <a:r>
              <a:rPr lang="en-US" altLang="zh-CN" dirty="0" smtClean="0">
                <a:latin typeface="宋体" pitchFamily="2" charset="-122"/>
              </a:rPr>
              <a:t>FAT</a:t>
            </a:r>
            <a:r>
              <a:rPr lang="zh-CN" altLang="en-US" dirty="0">
                <a:latin typeface="宋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683568" y="1268760"/>
            <a:ext cx="1700484" cy="2160240"/>
            <a:chOff x="783284" y="1412776"/>
            <a:chExt cx="1700484" cy="2160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783284" y="1412776"/>
              <a:ext cx="1700484" cy="2160240"/>
              <a:chOff x="783284" y="1412776"/>
              <a:chExt cx="1700484" cy="216024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797052" y="1916832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FileA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0002   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92520" y="2308810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008000"/>
                    </a:solidFill>
                  </a:rPr>
                  <a:t>FileB</a:t>
                </a:r>
                <a:r>
                  <a:rPr lang="en-US" altLang="zh-CN" sz="2000" dirty="0" smtClean="0">
                    <a:solidFill>
                      <a:srgbClr val="008000"/>
                    </a:solidFill>
                  </a:rPr>
                  <a:t>    0005    </a:t>
                </a:r>
                <a:endParaRPr lang="zh-CN" altLang="en-US" sz="2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83284" y="2668850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 smtClean="0">
                    <a:solidFill>
                      <a:srgbClr val="FF6600"/>
                    </a:solidFill>
                  </a:rPr>
                  <a:t>FileC</a:t>
                </a:r>
                <a:r>
                  <a:rPr lang="en-US" altLang="zh-CN" sz="2000" dirty="0" smtClean="0">
                    <a:solidFill>
                      <a:srgbClr val="FF6600"/>
                    </a:solidFill>
                  </a:rPr>
                  <a:t>    0007    </a:t>
                </a:r>
                <a:endParaRPr lang="zh-CN" altLang="en-US" sz="20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783284" y="1412776"/>
                <a:ext cx="1700484" cy="216024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27584" y="1484784"/>
                <a:ext cx="16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文件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目录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>
                <a:off x="783284" y="230881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>
                <a:off x="783284" y="1916832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783284" y="270892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783284" y="3068960"/>
                <a:ext cx="170048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" name="直接连接符 20"/>
            <p:cNvCxnSpPr>
              <a:stCxn id="8" idx="0"/>
            </p:cNvCxnSpPr>
            <p:nvPr/>
          </p:nvCxnSpPr>
          <p:spPr bwMode="auto">
            <a:xfrm>
              <a:off x="1607142" y="1916832"/>
              <a:ext cx="12530" cy="115212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1547664" y="4424001"/>
            <a:ext cx="936104" cy="1656184"/>
            <a:chOff x="1043608" y="3717032"/>
            <a:chExt cx="936104" cy="1656184"/>
          </a:xfrm>
        </p:grpSpPr>
        <p:sp>
          <p:nvSpPr>
            <p:cNvPr id="23" name="矩形 22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483768" y="4424001"/>
            <a:ext cx="936104" cy="1656184"/>
            <a:chOff x="1043608" y="3717032"/>
            <a:chExt cx="936104" cy="1656184"/>
          </a:xfrm>
        </p:grpSpPr>
        <p:sp>
          <p:nvSpPr>
            <p:cNvPr id="56" name="矩形 55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0002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19872" y="4424001"/>
            <a:ext cx="936104" cy="1656184"/>
            <a:chOff x="1043608" y="3717032"/>
            <a:chExt cx="936104" cy="1656184"/>
          </a:xfrm>
        </p:grpSpPr>
        <p:sp>
          <p:nvSpPr>
            <p:cNvPr id="63" name="矩形 62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0003</a:t>
              </a:r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55976" y="4424001"/>
            <a:ext cx="936104" cy="1656184"/>
            <a:chOff x="1043608" y="3717032"/>
            <a:chExt cx="936104" cy="1656184"/>
          </a:xfrm>
        </p:grpSpPr>
        <p:sp>
          <p:nvSpPr>
            <p:cNvPr id="70" name="矩形 69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0004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292080" y="4424001"/>
            <a:ext cx="936104" cy="1656184"/>
            <a:chOff x="1043608" y="3717032"/>
            <a:chExt cx="936104" cy="1656184"/>
          </a:xfrm>
        </p:grpSpPr>
        <p:sp>
          <p:nvSpPr>
            <p:cNvPr id="77" name="矩形 76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0005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28184" y="4424001"/>
            <a:ext cx="936104" cy="1656184"/>
            <a:chOff x="1043608" y="3717032"/>
            <a:chExt cx="936104" cy="1656184"/>
          </a:xfrm>
        </p:grpSpPr>
        <p:sp>
          <p:nvSpPr>
            <p:cNvPr id="84" name="矩形 83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0006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164288" y="4424001"/>
            <a:ext cx="936104" cy="1656184"/>
            <a:chOff x="1043608" y="3717032"/>
            <a:chExt cx="936104" cy="1656184"/>
          </a:xfrm>
        </p:grpSpPr>
        <p:sp>
          <p:nvSpPr>
            <p:cNvPr id="91" name="矩形 90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0007</a:t>
              </a:r>
              <a:endParaRPr lang="zh-CN" altLang="en-US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00392" y="4424001"/>
            <a:ext cx="936104" cy="1656184"/>
            <a:chOff x="1043608" y="3717032"/>
            <a:chExt cx="936104" cy="1656184"/>
          </a:xfrm>
        </p:grpSpPr>
        <p:sp>
          <p:nvSpPr>
            <p:cNvPr id="98" name="矩形 97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0008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2324" y="4424750"/>
            <a:ext cx="936104" cy="1656184"/>
            <a:chOff x="1043608" y="3717032"/>
            <a:chExt cx="936104" cy="1656184"/>
          </a:xfrm>
        </p:grpSpPr>
        <p:sp>
          <p:nvSpPr>
            <p:cNvPr id="119" name="矩形 118"/>
            <p:cNvSpPr/>
            <p:nvPr/>
          </p:nvSpPr>
          <p:spPr bwMode="auto">
            <a:xfrm>
              <a:off x="1043608" y="4077072"/>
              <a:ext cx="936104" cy="129614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87624" y="37170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</p:grpSp>
      <p:cxnSp>
        <p:nvCxnSpPr>
          <p:cNvPr id="124" name="直接箭头连接符 123"/>
          <p:cNvCxnSpPr/>
          <p:nvPr/>
        </p:nvCxnSpPr>
        <p:spPr bwMode="auto">
          <a:xfrm flipV="1">
            <a:off x="2168525" y="1772816"/>
            <a:ext cx="5787851" cy="2489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文本框 135"/>
          <p:cNvSpPr txBox="1"/>
          <p:nvPr/>
        </p:nvSpPr>
        <p:spPr>
          <a:xfrm>
            <a:off x="-36512" y="444466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块号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5496" y="4901098"/>
            <a:ext cx="494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存储块</a:t>
            </a:r>
            <a:endParaRPr lang="zh-CN" altLang="en-US" dirty="0"/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2195736" y="2381854"/>
            <a:ext cx="5707459" cy="18305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矩形 143"/>
          <p:cNvSpPr/>
          <p:nvPr/>
        </p:nvSpPr>
        <p:spPr>
          <a:xfrm>
            <a:off x="3062915" y="3174067"/>
            <a:ext cx="497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FAT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将存储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块中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next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链接指针全部有序集中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放到一个表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中（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FAT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033717" y="1131589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8033717" y="1396615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8033717" y="1661641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0003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033717" y="1926667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0004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033717" y="2191693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FFFF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033717" y="2456719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0006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033717" y="2721745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0008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033717" y="2986771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6600"/>
                </a:solidFill>
              </a:rPr>
              <a:t>FFFF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33717" y="3251797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FFFF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033717" y="3516823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033717" y="3781849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033717" y="4046875"/>
            <a:ext cx="72008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100392" y="81232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FAT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2195736" y="2741894"/>
            <a:ext cx="5760640" cy="399074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2987824" y="1013827"/>
            <a:ext cx="497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：查找文件时利用</a:t>
            </a:r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表作为向导顺序遍历文件的每一个存储块。</a:t>
            </a:r>
            <a:endParaRPr lang="en-US" altLang="zh-CN" sz="2400" dirty="0" smtClean="0">
              <a:latin typeface="宋体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749238" y="10883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8749238" y="13622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748464" y="16288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8748464" y="191683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749238" y="218337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8749238" y="245727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8748464" y="270892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8748464" y="298281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8749238" y="321297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8749238" y="348687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8748464" y="37890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8748464" y="400506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75547" y="2381979"/>
            <a:ext cx="468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</a:rPr>
              <a:t>若</a:t>
            </a:r>
            <a:r>
              <a:rPr lang="en-US" altLang="zh-CN" sz="2400" dirty="0" err="1" smtClean="0">
                <a:latin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</a:rPr>
              <a:t>是</a:t>
            </a:r>
            <a:r>
              <a:rPr lang="zh-CN" altLang="en-US" sz="2400" dirty="0" smtClean="0">
                <a:latin typeface="宋体" pitchFamily="2" charset="-122"/>
              </a:rPr>
              <a:t>当前存储块块号，则</a:t>
            </a:r>
            <a:r>
              <a:rPr lang="en-US" altLang="zh-CN" sz="2400" dirty="0" smtClean="0">
                <a:latin typeface="宋体" pitchFamily="2" charset="-122"/>
              </a:rPr>
              <a:t>FAT(</a:t>
            </a:r>
            <a:r>
              <a:rPr lang="en-US" altLang="zh-CN" sz="2400" dirty="0" err="1" smtClean="0">
                <a:latin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</a:rPr>
              <a:t>就是下</a:t>
            </a:r>
            <a:r>
              <a:rPr lang="zh-CN" altLang="en-US" sz="2400" dirty="0" smtClean="0">
                <a:latin typeface="宋体" pitchFamily="2" charset="-122"/>
              </a:rPr>
              <a:t>一块</a:t>
            </a:r>
            <a:r>
              <a:rPr lang="zh-CN" altLang="en-US" sz="2400" dirty="0">
                <a:latin typeface="宋体" pitchFamily="2" charset="-122"/>
              </a:rPr>
              <a:t>的块</a:t>
            </a:r>
            <a:r>
              <a:rPr lang="zh-CN" altLang="en-US" sz="2400" dirty="0" smtClean="0">
                <a:latin typeface="宋体" pitchFamily="2" charset="-122"/>
              </a:rPr>
              <a:t>号。</a:t>
            </a:r>
            <a:endParaRPr lang="zh-CN" altLang="en-US" sz="2400" dirty="0"/>
          </a:p>
        </p:txBody>
      </p:sp>
      <p:sp>
        <p:nvSpPr>
          <p:cNvPr id="145" name="矩形 144"/>
          <p:cNvSpPr/>
          <p:nvPr/>
        </p:nvSpPr>
        <p:spPr>
          <a:xfrm>
            <a:off x="2987824" y="191683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文件目录中指出首存储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块的块号。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18899" y="5271591"/>
            <a:ext cx="3309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存储空间（例如硬盘）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25" grpId="0"/>
      <p:bldP spid="1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B4134C-017B-4F96-9F8D-ADEF779542A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7273627" cy="5040312"/>
          </a:xfrm>
        </p:spPr>
        <p:txBody>
          <a:bodyPr/>
          <a:lstStyle/>
          <a:p>
            <a:pPr algn="just" eaLnBrk="1" hangingPunct="1"/>
            <a:r>
              <a:rPr lang="zh-CN" altLang="en-US" sz="2400" dirty="0" smtClean="0">
                <a:latin typeface="宋体" pitchFamily="2" charset="-122"/>
              </a:rPr>
              <a:t>文件分配表的特点</a:t>
            </a:r>
            <a:endParaRPr lang="en-US" altLang="zh-CN" sz="2400" b="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itchFamily="2" charset="-122"/>
              </a:rPr>
              <a:t>读文件信息时，要先读</a:t>
            </a:r>
            <a:r>
              <a:rPr lang="en-US" altLang="zh-CN" sz="2400" dirty="0">
                <a:latin typeface="宋体" pitchFamily="2" charset="-122"/>
              </a:rPr>
              <a:t>FAT</a:t>
            </a:r>
            <a:r>
              <a:rPr lang="zh-CN" altLang="en-US" sz="2400" dirty="0">
                <a:latin typeface="宋体" pitchFamily="2" charset="-122"/>
              </a:rPr>
              <a:t>，影响使用效率。</a:t>
            </a:r>
            <a:endParaRPr lang="en-US" altLang="zh-CN" sz="2400" dirty="0">
              <a:latin typeface="宋体" pitchFamily="2" charset="-122"/>
            </a:endParaRPr>
          </a:p>
          <a:p>
            <a:pPr lvl="1" algn="just" eaLnBrk="1" hangingPunct="1"/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要占用存储设备的存储空间。若存储设备的容量较大，则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存储块数目较多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</a:rPr>
              <a:t>FAT</a:t>
            </a:r>
            <a:r>
              <a:rPr lang="zh-CN" altLang="en-US" sz="2400" dirty="0" smtClean="0">
                <a:latin typeface="宋体" pitchFamily="2" charset="-122"/>
              </a:rPr>
              <a:t>表项将很多，从而占用较多存储空间。</a:t>
            </a:r>
          </a:p>
          <a:p>
            <a:pPr lvl="2" algn="just" eaLnBrk="1" hangingPunct="1"/>
            <a:r>
              <a:rPr lang="zh-CN" altLang="en-US" dirty="0" smtClean="0">
                <a:latin typeface="宋体" pitchFamily="2" charset="-122"/>
              </a:rPr>
              <a:t>若存储块有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 smtClean="0">
                <a:latin typeface="宋体" pitchFamily="2" charset="-122"/>
              </a:rPr>
              <a:t>块，</a:t>
            </a:r>
            <a:r>
              <a:rPr lang="en-US" altLang="zh-CN" dirty="0" smtClean="0">
                <a:latin typeface="宋体" pitchFamily="2" charset="-122"/>
              </a:rPr>
              <a:t>FAT</a:t>
            </a:r>
            <a:r>
              <a:rPr lang="zh-CN" altLang="en-US" dirty="0" smtClean="0">
                <a:latin typeface="宋体" pitchFamily="2" charset="-122"/>
              </a:rPr>
              <a:t>有</a:t>
            </a:r>
            <a:r>
              <a:rPr lang="zh-CN" altLang="en-US" u="sng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项，每项至少需要</a:t>
            </a:r>
            <a:r>
              <a:rPr lang="zh-CN" altLang="en-US" u="sng" dirty="0" smtClean="0">
                <a:latin typeface="宋体" pitchFamily="2" charset="-122"/>
              </a:rPr>
              <a:t>    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的宽度。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5786" y="3543399"/>
            <a:ext cx="43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76056" y="314096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     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956376" y="1412776"/>
            <a:ext cx="1104597" cy="3531289"/>
            <a:chOff x="7956376" y="1412776"/>
            <a:chExt cx="1104597" cy="3531289"/>
          </a:xfrm>
        </p:grpSpPr>
        <p:sp>
          <p:nvSpPr>
            <p:cNvPr id="44" name="文本框 43"/>
            <p:cNvSpPr txBox="1"/>
            <p:nvPr/>
          </p:nvSpPr>
          <p:spPr>
            <a:xfrm>
              <a:off x="7956376" y="1732036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956376" y="1997062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956376" y="2262088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0003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56376" y="2527114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0004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956376" y="2792140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FFFF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956376" y="3057166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0006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956376" y="3322192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0008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956376" y="3587218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6600"/>
                  </a:solidFill>
                </a:rPr>
                <a:t>FFFF</a:t>
              </a:r>
              <a:endParaRPr lang="zh-CN" altLang="en-US" dirty="0">
                <a:solidFill>
                  <a:srgbClr val="FF66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956376" y="3852244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8000"/>
                  </a:solidFill>
                </a:rPr>
                <a:t>FFFF</a:t>
              </a:r>
              <a:endParaRPr lang="zh-CN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956376" y="4117270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956376" y="4382296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956376" y="4647322"/>
              <a:ext cx="72008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023051" y="141277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FAT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8671897" y="168880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671897" y="1962701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8671123" y="2229247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671123" y="2517279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671897" y="278382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671897" y="3057721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671123" y="3309367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8671123" y="3583263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8671897" y="3813423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671897" y="4087319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8671123" y="438948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123" y="460551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322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502650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FAT</a:t>
            </a:r>
            <a:r>
              <a:rPr lang="zh-CN" altLang="en-US" sz="2400" dirty="0" smtClean="0"/>
              <a:t>的表项数目应和</a:t>
            </a:r>
            <a:r>
              <a:rPr lang="zh-CN" altLang="en-US" sz="2400" dirty="0" smtClean="0">
                <a:solidFill>
                  <a:srgbClr val="FF0000"/>
                </a:solidFill>
              </a:rPr>
              <a:t>簇的数目</a:t>
            </a:r>
            <a:r>
              <a:rPr lang="zh-CN" altLang="en-US" sz="2400" dirty="0" smtClean="0"/>
              <a:t>一样多。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FAT</a:t>
            </a:r>
            <a:r>
              <a:rPr lang="zh-CN" altLang="en-US" sz="2400" dirty="0" smtClean="0"/>
              <a:t>表项宽度至少应为</a:t>
            </a:r>
            <a:r>
              <a:rPr lang="en-US" altLang="zh-CN" sz="2400" dirty="0" smtClean="0">
                <a:solidFill>
                  <a:srgbClr val="FF3300"/>
                </a:solidFill>
              </a:rPr>
              <a:t>N</a:t>
            </a:r>
            <a:r>
              <a:rPr lang="zh-CN" altLang="en-US" sz="2400" dirty="0" smtClean="0"/>
              <a:t>才能标识全部的簇。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N</a:t>
            </a:r>
            <a:r>
              <a:rPr lang="en-US" altLang="zh-CN" sz="2400" dirty="0"/>
              <a:t>= 8</a:t>
            </a:r>
            <a:r>
              <a:rPr lang="zh-CN" altLang="en-US" sz="2400" dirty="0" smtClean="0"/>
              <a:t>位：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8 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256</a:t>
            </a:r>
            <a:r>
              <a:rPr lang="zh-CN" altLang="en-US" sz="2400" dirty="0" smtClean="0"/>
              <a:t>簇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/>
              <a:t>N= 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位：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12 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4096</a:t>
            </a:r>
            <a:r>
              <a:rPr lang="zh-CN" altLang="en-US" sz="2400" dirty="0" smtClean="0"/>
              <a:t>簇</a:t>
            </a:r>
          </a:p>
          <a:p>
            <a:pPr lvl="1" eaLnBrk="1" hangingPunct="1">
              <a:defRPr/>
            </a:pPr>
            <a:r>
              <a:rPr lang="en-US" altLang="zh-CN" sz="2400" dirty="0"/>
              <a:t>N= 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位：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16</a:t>
            </a:r>
            <a:r>
              <a:rPr lang="en-US" altLang="zh-CN" sz="2400" dirty="0" smtClean="0"/>
              <a:t> = </a:t>
            </a:r>
            <a:r>
              <a:rPr lang="en-US" altLang="zh-CN" sz="2400" dirty="0"/>
              <a:t>64K</a:t>
            </a:r>
            <a:r>
              <a:rPr lang="zh-CN" altLang="en-US" sz="2400" dirty="0" smtClean="0"/>
              <a:t>簇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/>
              <a:t>N= 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32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4G</a:t>
            </a:r>
            <a:r>
              <a:rPr lang="zh-CN" altLang="en-US" sz="2400" dirty="0" smtClean="0"/>
              <a:t>簇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若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N=16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且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每簇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最大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64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扇区，磁盘最大容量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？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磁盘容量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= 2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簇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* 64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扇区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* 512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= 2GB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磁盘最大容量＝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表项数</a:t>
            </a:r>
            <a:r>
              <a:rPr lang="en-US" altLang="zh-CN" sz="2400" dirty="0" smtClean="0"/>
              <a:t>×</a:t>
            </a:r>
            <a:r>
              <a:rPr lang="zh-CN" altLang="en-US" sz="2400" dirty="0" smtClean="0"/>
              <a:t>簇大小 </a:t>
            </a:r>
            <a:r>
              <a:rPr lang="en-US" altLang="zh-CN" sz="2400" dirty="0" smtClean="0"/>
              <a:t>= 2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* </a:t>
            </a:r>
            <a:r>
              <a:rPr lang="zh-CN" altLang="en-US" sz="2400" dirty="0" smtClean="0"/>
              <a:t>簇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越大簇越大磁盘容量越大。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</p:txBody>
      </p:sp>
      <p:sp>
        <p:nvSpPr>
          <p:cNvPr id="322611" name="AutoShape 51"/>
          <p:cNvSpPr>
            <a:spLocks/>
          </p:cNvSpPr>
          <p:nvPr/>
        </p:nvSpPr>
        <p:spPr bwMode="auto">
          <a:xfrm>
            <a:off x="7689726" y="764704"/>
            <a:ext cx="1274762" cy="609600"/>
          </a:xfrm>
          <a:prstGeom prst="borderCallout1">
            <a:avLst>
              <a:gd name="adj1" fmla="val 18750"/>
              <a:gd name="adj2" fmla="val -5977"/>
              <a:gd name="adj3" fmla="val 240201"/>
              <a:gd name="adj4" fmla="val -284684"/>
            </a:avLst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/>
              <a:t>FAT8</a:t>
            </a:r>
          </a:p>
        </p:txBody>
      </p:sp>
      <p:sp>
        <p:nvSpPr>
          <p:cNvPr id="322612" name="AutoShape 52"/>
          <p:cNvSpPr>
            <a:spLocks/>
          </p:cNvSpPr>
          <p:nvPr/>
        </p:nvSpPr>
        <p:spPr bwMode="auto">
          <a:xfrm>
            <a:off x="7740352" y="1628800"/>
            <a:ext cx="1274762" cy="609600"/>
          </a:xfrm>
          <a:prstGeom prst="borderCallout1">
            <a:avLst>
              <a:gd name="adj1" fmla="val 18750"/>
              <a:gd name="adj2" fmla="val -5977"/>
              <a:gd name="adj3" fmla="val 174218"/>
              <a:gd name="adj4" fmla="val -254419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/>
              <a:t>FAT12</a:t>
            </a:r>
          </a:p>
        </p:txBody>
      </p:sp>
      <p:sp>
        <p:nvSpPr>
          <p:cNvPr id="322613" name="AutoShape 53"/>
          <p:cNvSpPr>
            <a:spLocks/>
          </p:cNvSpPr>
          <p:nvPr/>
        </p:nvSpPr>
        <p:spPr bwMode="auto">
          <a:xfrm>
            <a:off x="7524328" y="2492896"/>
            <a:ext cx="1274763" cy="609600"/>
          </a:xfrm>
          <a:prstGeom prst="borderCallout1">
            <a:avLst>
              <a:gd name="adj1" fmla="val 18750"/>
              <a:gd name="adj2" fmla="val -5977"/>
              <a:gd name="adj3" fmla="val 110852"/>
              <a:gd name="adj4" fmla="val -248196"/>
            </a:avLst>
          </a:prstGeom>
          <a:noFill/>
          <a:ln w="5715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/>
              <a:t>FAT16</a:t>
            </a:r>
          </a:p>
        </p:txBody>
      </p:sp>
      <p:sp>
        <p:nvSpPr>
          <p:cNvPr id="2" name="矩形 1"/>
          <p:cNvSpPr/>
          <p:nvPr/>
        </p:nvSpPr>
        <p:spPr>
          <a:xfrm>
            <a:off x="5983585" y="1124744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簇数</a:t>
            </a:r>
            <a:r>
              <a:rPr lang="en-US" altLang="zh-CN" sz="2400" dirty="0" smtClean="0">
                <a:solidFill>
                  <a:srgbClr val="FF0000"/>
                </a:solidFill>
              </a:rPr>
              <a:t>=2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N</a:t>
            </a:r>
            <a:endParaRPr lang="zh-CN" altLang="en-US" sz="2400" dirty="0"/>
          </a:p>
        </p:txBody>
      </p:sp>
      <p:sp>
        <p:nvSpPr>
          <p:cNvPr id="61" name="AutoShape 53"/>
          <p:cNvSpPr>
            <a:spLocks/>
          </p:cNvSpPr>
          <p:nvPr/>
        </p:nvSpPr>
        <p:spPr bwMode="auto">
          <a:xfrm>
            <a:off x="7524328" y="3284984"/>
            <a:ext cx="1274763" cy="609600"/>
          </a:xfrm>
          <a:prstGeom prst="borderCallout1">
            <a:avLst>
              <a:gd name="adj1" fmla="val 18750"/>
              <a:gd name="adj2" fmla="val -5977"/>
              <a:gd name="adj3" fmla="val 54602"/>
              <a:gd name="adj4" fmla="val -261646"/>
            </a:avLst>
          </a:prstGeom>
          <a:noFill/>
          <a:ln w="5715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 smtClean="0"/>
              <a:t>FAT32</a:t>
            </a:r>
            <a:endParaRPr lang="en-US" altLang="zh-CN" sz="24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92198"/>
            <a:ext cx="288230" cy="28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11" grpId="0" animBg="1"/>
      <p:bldP spid="322612" grpId="0" animBg="1"/>
      <p:bldP spid="322613" grpId="0" animBg="1"/>
      <p:bldP spid="2" grpId="0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92959C-4413-4EB3-A2FA-FF1CA7904ACC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25538"/>
            <a:ext cx="7854950" cy="5040312"/>
          </a:xfrm>
        </p:spPr>
        <p:txBody>
          <a:bodyPr/>
          <a:lstStyle/>
          <a:p>
            <a:pPr eaLnBrk="1" hangingPunct="1"/>
            <a:r>
              <a:rPr lang="en-US" altLang="zh-CN" sz="2400" b="0" dirty="0" smtClean="0">
                <a:latin typeface="+mn-ea"/>
              </a:rPr>
              <a:t>FAT16</a:t>
            </a:r>
            <a:r>
              <a:rPr lang="zh-CN" altLang="en-US" sz="2400" b="0" dirty="0" smtClean="0">
                <a:latin typeface="+mn-ea"/>
              </a:rPr>
              <a:t>文件系统</a:t>
            </a:r>
          </a:p>
          <a:p>
            <a:pPr lvl="1" eaLnBrk="1" hangingPunct="1"/>
            <a:r>
              <a:rPr lang="zh-CN" altLang="en-US" sz="2400" b="0" dirty="0" smtClean="0">
                <a:latin typeface="+mn-ea"/>
              </a:rPr>
              <a:t>以簇为单位管理磁盘</a:t>
            </a:r>
          </a:p>
          <a:p>
            <a:pPr lvl="1" eaLnBrk="1" hangingPunct="1"/>
            <a:r>
              <a:rPr lang="zh-CN" altLang="en-US" sz="2400" b="0" dirty="0" smtClean="0">
                <a:latin typeface="+mn-ea"/>
              </a:rPr>
              <a:t>簇是扇区的倍数，是</a:t>
            </a:r>
            <a:r>
              <a:rPr lang="en-US" altLang="zh-CN" sz="2400" b="0" dirty="0" smtClean="0">
                <a:latin typeface="+mn-ea"/>
              </a:rPr>
              <a:t>2</a:t>
            </a:r>
            <a:r>
              <a:rPr lang="zh-CN" altLang="en-US" sz="2400" b="0" dirty="0" smtClean="0">
                <a:latin typeface="+mn-ea"/>
              </a:rPr>
              <a:t>的次幂，最大</a:t>
            </a:r>
            <a:r>
              <a:rPr lang="en-US" altLang="zh-CN" sz="2400" b="0" dirty="0" smtClean="0">
                <a:latin typeface="+mn-ea"/>
              </a:rPr>
              <a:t>64</a:t>
            </a:r>
            <a:r>
              <a:rPr lang="zh-CN" altLang="en-US" sz="2400" b="0" dirty="0" smtClean="0">
                <a:latin typeface="+mn-ea"/>
              </a:rPr>
              <a:t>扇区</a:t>
            </a:r>
          </a:p>
          <a:p>
            <a:pPr lvl="2" eaLnBrk="1" hangingPunct="1"/>
            <a:r>
              <a:rPr lang="zh-CN" altLang="en-US" b="0" dirty="0" smtClean="0">
                <a:latin typeface="+mn-ea"/>
              </a:rPr>
              <a:t>扇区</a:t>
            </a:r>
            <a:r>
              <a:rPr lang="en-US" altLang="zh-CN" b="0" dirty="0" smtClean="0">
                <a:latin typeface="+mn-ea"/>
              </a:rPr>
              <a:t>512B</a:t>
            </a:r>
            <a:r>
              <a:rPr lang="zh-CN" altLang="en-US" b="0" dirty="0" smtClean="0">
                <a:latin typeface="+mn-ea"/>
              </a:rPr>
              <a:t>，簇</a:t>
            </a:r>
            <a:r>
              <a:rPr lang="en-US" altLang="zh-CN" b="0" dirty="0" smtClean="0">
                <a:latin typeface="+mn-ea"/>
              </a:rPr>
              <a:t>32KB</a:t>
            </a:r>
            <a:r>
              <a:rPr lang="zh-CN" altLang="en-US" b="0" dirty="0" smtClean="0">
                <a:latin typeface="+mn-ea"/>
              </a:rPr>
              <a:t>（</a:t>
            </a:r>
            <a:r>
              <a:rPr lang="en-US" altLang="zh-CN" b="0" dirty="0" smtClean="0">
                <a:latin typeface="+mn-ea"/>
              </a:rPr>
              <a:t>64</a:t>
            </a:r>
            <a:r>
              <a:rPr lang="zh-CN" altLang="en-US" b="0" dirty="0" smtClean="0">
                <a:latin typeface="+mn-ea"/>
              </a:rPr>
              <a:t>个扇区）</a:t>
            </a:r>
          </a:p>
          <a:p>
            <a:pPr lvl="1" eaLnBrk="1" hangingPunct="1"/>
            <a:r>
              <a:rPr lang="zh-CN" altLang="en-US" sz="2400" b="0" dirty="0" smtClean="0">
                <a:latin typeface="+mn-ea"/>
              </a:rPr>
              <a:t>表项宽度</a:t>
            </a:r>
            <a:r>
              <a:rPr lang="en-US" altLang="zh-CN" sz="2400" b="0" dirty="0" smtClean="0">
                <a:latin typeface="+mn-ea"/>
              </a:rPr>
              <a:t>2</a:t>
            </a:r>
            <a:r>
              <a:rPr lang="zh-CN" altLang="en-US" sz="2400" b="0" dirty="0" smtClean="0">
                <a:latin typeface="+mn-ea"/>
              </a:rPr>
              <a:t>字节，即</a:t>
            </a:r>
            <a:r>
              <a:rPr lang="en-US" altLang="zh-CN" sz="2400" b="0" dirty="0" smtClean="0">
                <a:latin typeface="+mn-ea"/>
              </a:rPr>
              <a:t>16Bit</a:t>
            </a:r>
            <a:r>
              <a:rPr lang="zh-CN" altLang="en-US" sz="2400" b="0" dirty="0" smtClean="0">
                <a:latin typeface="+mn-ea"/>
              </a:rPr>
              <a:t>，若每簇</a:t>
            </a:r>
            <a:r>
              <a:rPr lang="en-US" altLang="zh-CN" sz="2400" b="0" dirty="0" smtClean="0">
                <a:latin typeface="+mn-ea"/>
              </a:rPr>
              <a:t>64</a:t>
            </a:r>
            <a:r>
              <a:rPr lang="zh-CN" altLang="en-US" sz="2400" b="0" dirty="0" smtClean="0">
                <a:latin typeface="+mn-ea"/>
              </a:rPr>
              <a:t>扇区则可以表示的磁盘最大达</a:t>
            </a:r>
            <a:r>
              <a:rPr lang="en-US" altLang="zh-CN" sz="2400" b="0" dirty="0" smtClean="0">
                <a:latin typeface="+mn-ea"/>
              </a:rPr>
              <a:t>2G</a:t>
            </a:r>
            <a:r>
              <a:rPr lang="zh-CN" altLang="en-US" sz="2400" b="0" dirty="0" smtClean="0">
                <a:latin typeface="+mn-ea"/>
              </a:rPr>
              <a:t>。</a:t>
            </a:r>
          </a:p>
          <a:p>
            <a:pPr lvl="1" eaLnBrk="1" hangingPunct="1"/>
            <a:r>
              <a:rPr lang="en-US" altLang="zh-CN" sz="2400" b="0" dirty="0" smtClean="0">
                <a:latin typeface="+mn-ea"/>
              </a:rPr>
              <a:t>FAT16</a:t>
            </a:r>
            <a:r>
              <a:rPr lang="zh-CN" altLang="en-US" sz="2400" b="0" dirty="0" smtClean="0">
                <a:latin typeface="+mn-ea"/>
              </a:rPr>
              <a:t>格式化的磁盘</a:t>
            </a:r>
          </a:p>
          <a:p>
            <a:pPr lvl="2" eaLnBrk="1" hangingPunct="1"/>
            <a:r>
              <a:rPr lang="zh-CN" altLang="en-US" b="0" dirty="0" smtClean="0">
                <a:latin typeface="+mn-ea"/>
              </a:rPr>
              <a:t>组成：启动扇区，</a:t>
            </a:r>
            <a:r>
              <a:rPr lang="en-US" altLang="zh-CN" b="0" dirty="0" smtClean="0">
                <a:latin typeface="+mn-ea"/>
              </a:rPr>
              <a:t>2</a:t>
            </a:r>
            <a:r>
              <a:rPr lang="zh-CN" altLang="en-US" b="0" dirty="0" smtClean="0">
                <a:latin typeface="+mn-ea"/>
              </a:rPr>
              <a:t>个</a:t>
            </a:r>
            <a:r>
              <a:rPr lang="en-US" altLang="zh-CN" b="0" dirty="0" smtClean="0">
                <a:latin typeface="+mn-ea"/>
              </a:rPr>
              <a:t>FAT</a:t>
            </a:r>
            <a:r>
              <a:rPr lang="zh-CN" altLang="en-US" b="0" dirty="0" smtClean="0">
                <a:latin typeface="+mn-ea"/>
              </a:rPr>
              <a:t>表（有备份），根目录，其它目录和文件。</a:t>
            </a:r>
          </a:p>
        </p:txBody>
      </p:sp>
      <p:graphicFrame>
        <p:nvGraphicFramePr>
          <p:cNvPr id="325652" name="Group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259679"/>
              </p:ext>
            </p:extLst>
          </p:nvPr>
        </p:nvGraphicFramePr>
        <p:xfrm>
          <a:off x="395288" y="5157192"/>
          <a:ext cx="8569325" cy="865188"/>
        </p:xfrm>
        <a:graphic>
          <a:graphicData uri="http://schemas.openxmlformats.org/drawingml/2006/table">
            <a:tbl>
              <a:tblPr/>
              <a:tblGrid>
                <a:gridCol w="1439862"/>
                <a:gridCol w="1987550"/>
                <a:gridCol w="1714500"/>
                <a:gridCol w="1714500"/>
                <a:gridCol w="1712913"/>
              </a:tblGrid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启动扇区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FAT2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根目录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其他目录和文件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9298C-5987-4168-93F3-8AA3A1CF8D8F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1 文件和文件系统概念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定义</a:t>
            </a:r>
          </a:p>
          <a:p>
            <a:pPr algn="just" eaLnBrk="1" hangingPunct="1"/>
            <a:r>
              <a:rPr lang="zh-CN" altLang="en-US" dirty="0" smtClean="0"/>
              <a:t>分类</a:t>
            </a:r>
          </a:p>
          <a:p>
            <a:pPr algn="just" eaLnBrk="1" hangingPunct="1"/>
            <a:r>
              <a:rPr lang="zh-CN" altLang="en-US" dirty="0" smtClean="0"/>
              <a:t>属性</a:t>
            </a:r>
          </a:p>
          <a:p>
            <a:pPr algn="just" eaLnBrk="1" hangingPunct="1"/>
            <a:r>
              <a:rPr lang="zh-CN" altLang="en-US" dirty="0" smtClean="0"/>
              <a:t>文件系统</a:t>
            </a:r>
          </a:p>
          <a:p>
            <a:pPr algn="just" eaLnBrk="1" hangingPunct="1">
              <a:buFont typeface="Wingdings 2" pitchFamily="18" charset="2"/>
              <a:buNone/>
            </a:pPr>
            <a:endParaRPr lang="zh-CN" altLang="en-US" b="0" dirty="0" smtClean="0"/>
          </a:p>
          <a:p>
            <a:pPr algn="just" eaLnBrk="1" hangingPunct="1">
              <a:buFont typeface="Wingdings 2" pitchFamily="18" charset="2"/>
              <a:buNone/>
            </a:pPr>
            <a:endParaRPr lang="zh-CN" altLang="en-US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C4B574-C657-4514-B56A-8A28FA20B519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FAT16</a:t>
            </a:r>
            <a:endParaRPr lang="zh-CN" altLang="en-US" smtClean="0"/>
          </a:p>
        </p:txBody>
      </p:sp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FAT16</a:t>
            </a:r>
            <a:r>
              <a:rPr lang="zh-CN" altLang="en-US" smtClean="0"/>
              <a:t>最大分区大小与对应簇大小 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28775"/>
            <a:ext cx="81375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179388" y="4941888"/>
            <a:ext cx="8964612" cy="647700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E62E3-5902-4633-825C-6856280CD3E9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文件存储空间管理（自学）</a:t>
            </a:r>
            <a:endParaRPr lang="en-US" altLang="zh-CN" dirty="0" smtClean="0"/>
          </a:p>
        </p:txBody>
      </p:sp>
      <p:sp>
        <p:nvSpPr>
          <p:cNvPr id="460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概念</a:t>
            </a:r>
          </a:p>
          <a:p>
            <a:pPr lvl="1" eaLnBrk="1" hangingPunct="1"/>
            <a:r>
              <a:rPr lang="zh-CN" altLang="en-US" sz="2400" smtClean="0"/>
              <a:t>记录当前磁盘的使用情况，创建文件时分配存储空间，删除文件时收回存储空间。</a:t>
            </a:r>
          </a:p>
          <a:p>
            <a:pPr eaLnBrk="1" hangingPunct="1"/>
            <a:r>
              <a:rPr lang="zh-CN" altLang="en-US" smtClean="0"/>
              <a:t>记录磁盘</a:t>
            </a:r>
            <a:r>
              <a:rPr lang="zh-CN" altLang="en-US" smtClean="0">
                <a:solidFill>
                  <a:srgbClr val="FF3300"/>
                </a:solidFill>
              </a:rPr>
              <a:t>空闲块</a:t>
            </a:r>
            <a:r>
              <a:rPr lang="zh-CN" altLang="en-US" smtClean="0"/>
              <a:t>的方法</a:t>
            </a:r>
            <a:endParaRPr lang="en-US" altLang="zh-CN" sz="1600" b="0" smtClean="0"/>
          </a:p>
          <a:p>
            <a:pPr lvl="1" eaLnBrk="1" hangingPunct="1"/>
            <a:r>
              <a:rPr lang="zh-CN" altLang="en-US" sz="2400" smtClean="0"/>
              <a:t>空闲文件目录</a:t>
            </a:r>
          </a:p>
          <a:p>
            <a:pPr lvl="1" eaLnBrk="1" hangingPunct="1"/>
            <a:r>
              <a:rPr lang="zh-CN" altLang="en-US" sz="2400" smtClean="0"/>
              <a:t>空闲块链</a:t>
            </a:r>
          </a:p>
          <a:p>
            <a:pPr lvl="1" eaLnBrk="1" hangingPunct="1"/>
            <a:r>
              <a:rPr lang="zh-CN" altLang="en-US" sz="2400" smtClean="0"/>
              <a:t>位示图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AAD34-9C45-4F0A-89E1-FDF0F37CB4A8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空闲文件目录</a:t>
            </a:r>
          </a:p>
          <a:p>
            <a:pPr lvl="1" eaLnBrk="1" hangingPunct="1"/>
            <a:r>
              <a:rPr lang="zh-CN" altLang="en-US" sz="2400" smtClean="0"/>
              <a:t>存储设备上一片连续空闲区可以看成一个特殊文件：</a:t>
            </a:r>
            <a:r>
              <a:rPr lang="zh-CN" altLang="en-US" sz="2400" smtClean="0">
                <a:solidFill>
                  <a:srgbClr val="FF3300"/>
                </a:solidFill>
              </a:rPr>
              <a:t>空闲文件</a:t>
            </a:r>
            <a:r>
              <a:rPr lang="zh-CN" altLang="en-US" sz="2400" smtClean="0"/>
              <a:t>。该文件由多个连续的</a:t>
            </a:r>
            <a:r>
              <a:rPr lang="zh-CN" altLang="en-US" sz="2400" smtClean="0">
                <a:solidFill>
                  <a:srgbClr val="FF3300"/>
                </a:solidFill>
              </a:rPr>
              <a:t>空闲</a:t>
            </a:r>
            <a:r>
              <a:rPr lang="zh-CN" altLang="en-US" sz="2400" smtClean="0"/>
              <a:t>存储块组成。</a:t>
            </a:r>
          </a:p>
          <a:p>
            <a:pPr lvl="1" eaLnBrk="1" hangingPunct="1"/>
            <a:r>
              <a:rPr lang="zh-CN" altLang="en-US" sz="2400" smtClean="0"/>
              <a:t>存储设备上所有的空闲文件就代表了存储设备上空闲空间。为这些空闲文件建立一个专门的目录：</a:t>
            </a:r>
            <a:r>
              <a:rPr lang="zh-CN" altLang="en-US" sz="2400" smtClean="0">
                <a:solidFill>
                  <a:srgbClr val="FF3300"/>
                </a:solidFill>
              </a:rPr>
              <a:t>空闲文件目录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400" smtClean="0"/>
              <a:t>空闲文件目录的每个表项对应一个空闲文件，包括它的第一个空闲块号，空闲块个数等重要信息。</a:t>
            </a:r>
            <a:r>
              <a:rPr lang="zh-CN" altLang="en-US" smtClean="0"/>
              <a:t> </a:t>
            </a:r>
          </a:p>
        </p:txBody>
      </p:sp>
      <p:pic>
        <p:nvPicPr>
          <p:cNvPr id="47110" name="Picture 4" descr="B6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4445000"/>
            <a:ext cx="6192838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F9F9-1B54-4EE7-9D6B-F7AF553E84A8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81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空闲块链</a:t>
            </a:r>
          </a:p>
          <a:p>
            <a:pPr lvl="1" eaLnBrk="1" hangingPunct="1"/>
            <a:r>
              <a:rPr lang="zh-CN" altLang="en-US" smtClean="0"/>
              <a:t>把存储设备上的所有空闲块链接在一起，当申请者需要空闲块时，分配程序从链头开始摘取所需要的空闲块，然后调整链首指针。反之，当回收空闲块时，把释放的空闲块逐个加在链尾上。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BFE07-1905-476F-9C3F-08213E974142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9906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91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25538"/>
            <a:ext cx="7854950" cy="5040312"/>
          </a:xfrm>
        </p:spPr>
        <p:txBody>
          <a:bodyPr/>
          <a:lstStyle/>
          <a:p>
            <a:pPr eaLnBrk="1" hangingPunct="1"/>
            <a:r>
              <a:rPr lang="zh-CN" altLang="en-US" smtClean="0"/>
              <a:t>位示图</a:t>
            </a:r>
          </a:p>
          <a:p>
            <a:pPr lvl="1" eaLnBrk="1" hangingPunct="1"/>
            <a:r>
              <a:rPr lang="zh-CN" altLang="en-US" sz="2400" smtClean="0"/>
              <a:t>系统首先从内存中划出若干个字节，每个</a:t>
            </a:r>
            <a:r>
              <a:rPr lang="en-US" altLang="zh-CN" sz="2400" smtClean="0"/>
              <a:t>bit</a:t>
            </a:r>
            <a:r>
              <a:rPr lang="zh-CN" altLang="en-US" sz="2400" smtClean="0"/>
              <a:t>对应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个存储块的使用情况（空闲或占用）。如果该</a:t>
            </a:r>
            <a:r>
              <a:rPr lang="en-US" altLang="zh-CN" sz="2400" smtClean="0"/>
              <a:t>bit</a:t>
            </a:r>
            <a:r>
              <a:rPr lang="zh-CN" altLang="en-US" sz="2400" smtClean="0"/>
              <a:t>为“</a:t>
            </a:r>
            <a:r>
              <a:rPr lang="en-US" altLang="zh-CN" sz="2400" smtClean="0"/>
              <a:t>1”</a:t>
            </a:r>
            <a:r>
              <a:rPr lang="zh-CN" altLang="en-US" sz="2400" smtClean="0"/>
              <a:t>，则表示对应存储块是空闲块；如果该</a:t>
            </a:r>
            <a:r>
              <a:rPr lang="en-US" altLang="zh-CN" sz="2400" smtClean="0"/>
              <a:t>bit</a:t>
            </a:r>
            <a:r>
              <a:rPr lang="zh-CN" altLang="en-US" sz="2400" smtClean="0"/>
              <a:t>为“</a:t>
            </a:r>
            <a:r>
              <a:rPr lang="en-US" altLang="zh-CN" sz="2400" smtClean="0"/>
              <a:t>0”</a:t>
            </a:r>
            <a:r>
              <a:rPr lang="zh-CN" altLang="en-US" sz="2400" smtClean="0"/>
              <a:t>，则表示对应存储块已分配出去 。</a:t>
            </a:r>
          </a:p>
          <a:p>
            <a:pPr lvl="1"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</p:txBody>
      </p:sp>
      <p:graphicFrame>
        <p:nvGraphicFramePr>
          <p:cNvPr id="299063" name="Group 55"/>
          <p:cNvGraphicFramePr>
            <a:graphicFrameLocks noGrp="1"/>
          </p:cNvGraphicFramePr>
          <p:nvPr>
            <p:ph sz="half" idx="2"/>
          </p:nvPr>
        </p:nvGraphicFramePr>
        <p:xfrm>
          <a:off x="1749425" y="3357563"/>
          <a:ext cx="5414963" cy="1828800"/>
        </p:xfrm>
        <a:graphic>
          <a:graphicData uri="http://schemas.openxmlformats.org/drawingml/2006/table">
            <a:tbl>
              <a:tblPr/>
              <a:tblGrid>
                <a:gridCol w="676275"/>
                <a:gridCol w="677863"/>
                <a:gridCol w="676275"/>
                <a:gridCol w="677862"/>
                <a:gridCol w="676275"/>
                <a:gridCol w="676275"/>
                <a:gridCol w="677863"/>
                <a:gridCol w="676275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DB6912-592A-434D-9370-51EA9710718B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宋体" pitchFamily="2" charset="-122"/>
              </a:rPr>
              <a:t>6 </a:t>
            </a:r>
            <a:r>
              <a:rPr lang="zh-CN" altLang="en-US" dirty="0" smtClean="0">
                <a:latin typeface="宋体" pitchFamily="2" charset="-122"/>
              </a:rPr>
              <a:t>文件目录管理</a:t>
            </a:r>
            <a:r>
              <a:rPr lang="zh-CN" altLang="en-US" dirty="0"/>
              <a:t>（自学）</a:t>
            </a:r>
            <a:endParaRPr lang="zh-CN" altLang="en-US" dirty="0" smtClean="0">
              <a:latin typeface="宋体" pitchFamily="2" charset="-122"/>
            </a:endParaRPr>
          </a:p>
        </p:txBody>
      </p:sp>
      <p:sp>
        <p:nvSpPr>
          <p:cNvPr id="501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文件目录</a:t>
            </a:r>
          </a:p>
          <a:p>
            <a:pPr lvl="1" eaLnBrk="1" hangingPunct="1"/>
            <a:r>
              <a:rPr lang="zh-CN" altLang="en-US" dirty="0" smtClean="0"/>
              <a:t>文件名址录，记录文件名和存放地址的目录表</a:t>
            </a:r>
          </a:p>
          <a:p>
            <a:pPr lvl="1" eaLnBrk="1" hangingPunct="1"/>
            <a:r>
              <a:rPr lang="zh-CN" altLang="en-US" dirty="0" smtClean="0"/>
              <a:t>为了对大量文件进行分门别类的管理，提高文件检索的效率，现代操作系统往往将</a:t>
            </a:r>
            <a:r>
              <a:rPr lang="zh-CN" altLang="en-US" dirty="0" smtClean="0">
                <a:solidFill>
                  <a:srgbClr val="FF0000"/>
                </a:solidFill>
              </a:rPr>
              <a:t>文件的一些属性也记录在目录中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目录文件</a:t>
            </a:r>
          </a:p>
          <a:p>
            <a:pPr lvl="1" eaLnBrk="1" hangingPunct="1"/>
            <a:r>
              <a:rPr lang="zh-CN" altLang="en-US" dirty="0" smtClean="0"/>
              <a:t>文件目录以文件形式存于外存，这个文件叫目录文件。</a:t>
            </a:r>
          </a:p>
          <a:p>
            <a:pPr eaLnBrk="1" hangingPunct="1"/>
            <a:r>
              <a:rPr lang="zh-CN" altLang="en-US" dirty="0" smtClean="0"/>
              <a:t>文件目录的功能</a:t>
            </a:r>
          </a:p>
          <a:p>
            <a:pPr lvl="1" eaLnBrk="1" hangingPunct="1"/>
            <a:r>
              <a:rPr lang="zh-CN" altLang="en-US" dirty="0" smtClean="0"/>
              <a:t>将文件名转换为外存物理位置的功能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9CC26B-5C20-475D-97DA-C4B37E73168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12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目录结构</a:t>
            </a:r>
          </a:p>
          <a:p>
            <a:pPr lvl="1" eaLnBrk="1" hangingPunct="1"/>
            <a:r>
              <a:rPr lang="zh-CN" altLang="en-US" sz="2400" dirty="0" smtClean="0"/>
              <a:t>不同的系统，文件目录的组织也不完全相同。</a:t>
            </a:r>
          </a:p>
          <a:p>
            <a:pPr lvl="2" eaLnBrk="1" hangingPunct="1"/>
            <a:r>
              <a:rPr lang="en-US" altLang="zh-CN" dirty="0" smtClean="0"/>
              <a:t>DOS</a:t>
            </a:r>
            <a:r>
              <a:rPr lang="zh-CN" altLang="en-US" dirty="0" smtClean="0"/>
              <a:t>系统（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字节）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</a:p>
          <a:p>
            <a:pPr lvl="3" eaLnBrk="1" hangingPunct="1"/>
            <a:r>
              <a:rPr lang="zh-CN" altLang="en-US" sz="2400" dirty="0" smtClean="0"/>
              <a:t>索引节点</a:t>
            </a:r>
          </a:p>
          <a:p>
            <a:pPr lvl="3" eaLnBrk="1" hangingPunct="1"/>
            <a:r>
              <a:rPr lang="zh-CN" altLang="en-US" sz="2400" dirty="0" smtClean="0"/>
              <a:t>文件目录项中的文件名和其他信息分开。后者单独组成一个定长数据结构：索引节点 </a:t>
            </a:r>
            <a:r>
              <a:rPr lang="en-US" altLang="zh-CN" sz="2400" dirty="0" err="1" smtClean="0"/>
              <a:t>i_node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51206" name="Picture 4" descr="B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601913"/>
            <a:ext cx="6121400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E77AF5-32F9-4C60-BB9F-6295FCF656F0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22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索引结点 </a:t>
            </a:r>
          </a:p>
          <a:p>
            <a:pPr lvl="1" eaLnBrk="1" hangingPunct="1"/>
            <a:r>
              <a:rPr lang="zh-CN" altLang="en-US" sz="2400" smtClean="0"/>
              <a:t>磁盘索引结点 </a:t>
            </a:r>
          </a:p>
          <a:p>
            <a:pPr lvl="2" eaLnBrk="1" hangingPunct="1"/>
            <a:r>
              <a:rPr lang="zh-CN" altLang="en-US" smtClean="0"/>
              <a:t>存放在磁盘上的索引结点。每个文件有惟一的一个磁盘索引结点。 </a:t>
            </a:r>
          </a:p>
          <a:p>
            <a:pPr lvl="1" eaLnBrk="1" hangingPunct="1"/>
            <a:r>
              <a:rPr lang="zh-CN" altLang="en-US" sz="2400" smtClean="0"/>
              <a:t>内存索引结点</a:t>
            </a:r>
          </a:p>
          <a:p>
            <a:pPr lvl="2" eaLnBrk="1" hangingPunct="1"/>
            <a:r>
              <a:rPr lang="zh-CN" altLang="en-US" smtClean="0"/>
              <a:t>存放在内存的索引结点。当文件打开时，要将磁盘索引结点拷贝到内存索引结点中。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BFC44-C28D-46A6-8083-21C20E15261F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32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目录结构</a:t>
            </a:r>
          </a:p>
          <a:p>
            <a:pPr lvl="1" eaLnBrk="1" hangingPunct="1"/>
            <a:r>
              <a:rPr lang="zh-CN" altLang="en-US" smtClean="0"/>
              <a:t>一级目录</a:t>
            </a:r>
          </a:p>
          <a:p>
            <a:pPr lvl="1" eaLnBrk="1" hangingPunct="1"/>
            <a:r>
              <a:rPr lang="zh-CN" altLang="en-US" smtClean="0"/>
              <a:t>二级目录</a:t>
            </a:r>
          </a:p>
          <a:p>
            <a:pPr lvl="1" eaLnBrk="1" hangingPunct="1"/>
            <a:r>
              <a:rPr lang="zh-CN" altLang="en-US" smtClean="0"/>
              <a:t>多级文件目录（树型目录）</a:t>
            </a:r>
          </a:p>
          <a:p>
            <a:pPr eaLnBrk="1" hangingPunct="1"/>
            <a:r>
              <a:rPr lang="zh-CN" altLang="en-US" smtClean="0"/>
              <a:t>文件全名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09C79-0669-4A8F-83A3-780651B77A78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42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单级目录</a:t>
            </a:r>
          </a:p>
          <a:p>
            <a:pPr lvl="1" eaLnBrk="1" hangingPunct="1"/>
            <a:r>
              <a:rPr lang="zh-CN" altLang="en-US" sz="2400" smtClean="0"/>
              <a:t>单级目录是最简单的目录结构。在这种组织方式下，全部文件都登记在同一目录中。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特点：简单、易于理解和实现</a:t>
            </a:r>
          </a:p>
          <a:p>
            <a:pPr lvl="1" eaLnBrk="1" hangingPunct="1"/>
            <a:r>
              <a:rPr lang="zh-CN" altLang="en-US" sz="2400" smtClean="0"/>
              <a:t>缺点：查找速度慢、不允许重名、不便于文件共享</a:t>
            </a:r>
          </a:p>
        </p:txBody>
      </p:sp>
      <p:pic>
        <p:nvPicPr>
          <p:cNvPr id="283652" name="Picture 4" descr="t4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788" y="2711450"/>
            <a:ext cx="6553200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5AFFA3-BE51-4984-991C-F2F96888D4F7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文件的定义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170488"/>
          </a:xfrm>
        </p:spPr>
        <p:txBody>
          <a:bodyPr/>
          <a:lstStyle/>
          <a:p>
            <a:pPr algn="just" eaLnBrk="1" hangingPunct="1"/>
            <a:r>
              <a:rPr lang="zh-CN" altLang="en-US" b="0" dirty="0" smtClean="0">
                <a:latin typeface="宋体" pitchFamily="2" charset="-122"/>
              </a:rPr>
              <a:t>文件是系统中信息存放的一种</a:t>
            </a:r>
            <a:r>
              <a:rPr lang="zh-CN" altLang="en-US" b="0" dirty="0" smtClean="0">
                <a:solidFill>
                  <a:srgbClr val="FF3300"/>
                </a:solidFill>
                <a:latin typeface="宋体" pitchFamily="2" charset="-122"/>
              </a:rPr>
              <a:t>组织形式</a:t>
            </a:r>
          </a:p>
          <a:p>
            <a:pPr lvl="1" algn="just" eaLnBrk="1" hangingPunct="1"/>
            <a:r>
              <a:rPr lang="zh-CN" altLang="en-US" b="0" dirty="0" smtClean="0">
                <a:latin typeface="宋体" pitchFamily="2" charset="-122"/>
              </a:rPr>
              <a:t>文件是若干</a:t>
            </a:r>
            <a:r>
              <a:rPr lang="zh-CN" altLang="en-US" b="0" dirty="0" smtClean="0">
                <a:solidFill>
                  <a:srgbClr val="FF3300"/>
                </a:solidFill>
                <a:latin typeface="宋体" pitchFamily="2" charset="-122"/>
              </a:rPr>
              <a:t>信息项</a:t>
            </a:r>
            <a:r>
              <a:rPr lang="zh-CN" altLang="en-US" b="0" dirty="0" smtClean="0">
                <a:latin typeface="宋体" pitchFamily="2" charset="-122"/>
              </a:rPr>
              <a:t>的构成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</a:endParaRPr>
          </a:p>
          <a:p>
            <a:pPr lvl="2" algn="just" eaLnBrk="1" hangingPunct="1"/>
            <a:r>
              <a:rPr lang="zh-CN" altLang="en-US" b="0" dirty="0" smtClean="0">
                <a:solidFill>
                  <a:srgbClr val="FF3300"/>
                </a:solidFill>
              </a:rPr>
              <a:t>信息项</a:t>
            </a:r>
            <a:r>
              <a:rPr lang="zh-CN" altLang="en-US" b="0" dirty="0" smtClean="0">
                <a:solidFill>
                  <a:schemeClr val="tx1"/>
                </a:solidFill>
              </a:rPr>
              <a:t>可以是</a:t>
            </a:r>
            <a:r>
              <a:rPr lang="zh-CN" altLang="en-US" b="0" dirty="0" smtClean="0">
                <a:solidFill>
                  <a:srgbClr val="FF3300"/>
                </a:solidFill>
              </a:rPr>
              <a:t>字节</a:t>
            </a:r>
            <a:r>
              <a:rPr lang="zh-CN" altLang="en-US" b="0" dirty="0" smtClean="0">
                <a:solidFill>
                  <a:schemeClr val="tx1"/>
                </a:solidFill>
              </a:rPr>
              <a:t>，可以是</a:t>
            </a:r>
            <a:r>
              <a:rPr lang="zh-CN" altLang="en-US" b="0" dirty="0" smtClean="0">
                <a:solidFill>
                  <a:srgbClr val="FF3300"/>
                </a:solidFill>
              </a:rPr>
              <a:t>结构化数据</a:t>
            </a:r>
            <a:r>
              <a:rPr lang="zh-CN" altLang="en-US" b="0" dirty="0" smtClean="0">
                <a:solidFill>
                  <a:schemeClr val="tx1"/>
                </a:solidFill>
              </a:rPr>
              <a:t>。</a:t>
            </a:r>
            <a:endParaRPr lang="zh-CN" altLang="en-US" b="0" dirty="0" smtClean="0">
              <a:latin typeface="宋体" pitchFamily="2" charset="-122"/>
            </a:endParaRPr>
          </a:p>
          <a:p>
            <a:pPr lvl="1" algn="just" eaLnBrk="1" hangingPunct="1"/>
            <a:endParaRPr lang="en-US" altLang="zh-CN" b="0" dirty="0" smtClean="0">
              <a:latin typeface="宋体" pitchFamily="2" charset="-122"/>
            </a:endParaRPr>
          </a:p>
          <a:p>
            <a:pPr lvl="1" algn="just" eaLnBrk="1" hangingPunct="1"/>
            <a:endParaRPr lang="en-US" altLang="zh-CN" b="0" dirty="0" smtClean="0">
              <a:latin typeface="宋体" pitchFamily="2" charset="-122"/>
            </a:endParaRPr>
          </a:p>
          <a:p>
            <a:pPr lvl="1" algn="just" eaLnBrk="1" hangingPunct="1"/>
            <a:endParaRPr lang="en-US" altLang="zh-CN" b="0" dirty="0" smtClean="0">
              <a:latin typeface="宋体" pitchFamily="2" charset="-122"/>
            </a:endParaRPr>
          </a:p>
          <a:p>
            <a:pPr lvl="1" algn="just" eaLnBrk="1" hangingPunct="1"/>
            <a:endParaRPr lang="en-US" altLang="zh-CN" b="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b="0" dirty="0" smtClean="0">
                <a:latin typeface="宋体" pitchFamily="2" charset="-122"/>
              </a:rPr>
              <a:t>用户通过</a:t>
            </a:r>
            <a:r>
              <a:rPr lang="zh-CN" altLang="en-US" b="0" dirty="0" smtClean="0">
                <a:solidFill>
                  <a:srgbClr val="FF3300"/>
                </a:solidFill>
                <a:latin typeface="宋体" pitchFamily="2" charset="-122"/>
              </a:rPr>
              <a:t>读写指针</a:t>
            </a:r>
            <a:r>
              <a:rPr lang="zh-CN" altLang="en-US" b="0" dirty="0" smtClean="0">
                <a:latin typeface="宋体" pitchFamily="2" charset="-122"/>
              </a:rPr>
              <a:t>来存取文件的</a:t>
            </a:r>
            <a:r>
              <a:rPr lang="zh-CN" altLang="en-US" b="0" dirty="0" smtClean="0">
                <a:solidFill>
                  <a:srgbClr val="FF3300"/>
                </a:solidFill>
                <a:latin typeface="宋体" pitchFamily="2" charset="-122"/>
              </a:rPr>
              <a:t>信息项</a:t>
            </a:r>
            <a:r>
              <a:rPr lang="zh-CN" altLang="en-US" b="0" dirty="0" smtClean="0">
                <a:latin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b="0" dirty="0">
                <a:latin typeface="宋体" pitchFamily="2" charset="-122"/>
              </a:rPr>
              <a:t>文件具有</a:t>
            </a:r>
            <a:r>
              <a:rPr lang="zh-CN" altLang="en-US" b="0" dirty="0">
                <a:solidFill>
                  <a:srgbClr val="FF3300"/>
                </a:solidFill>
                <a:latin typeface="宋体" pitchFamily="2" charset="-122"/>
              </a:rPr>
              <a:t>文件名</a:t>
            </a:r>
            <a:r>
              <a:rPr lang="zh-CN" altLang="en-US" b="0" dirty="0">
                <a:latin typeface="宋体" pitchFamily="2" charset="-122"/>
              </a:rPr>
              <a:t>。用户通过文件名存取文件</a:t>
            </a:r>
            <a:r>
              <a:rPr lang="zh-CN" altLang="en-US" b="0" dirty="0" smtClean="0">
                <a:latin typeface="宋体" pitchFamily="2" charset="-122"/>
              </a:rPr>
              <a:t>。</a:t>
            </a:r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6227763" y="1700213"/>
            <a:ext cx="1223962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3528" y="2726928"/>
            <a:ext cx="7858125" cy="884238"/>
            <a:chOff x="323528" y="2726928"/>
            <a:chExt cx="7858125" cy="884238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8664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信息项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0856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信息项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3048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……...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5240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信息项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57432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……...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6962453" y="3153966"/>
              <a:ext cx="1219200" cy="457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信息项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24" name="Text Box 11" descr="瓦形"/>
            <p:cNvSpPr txBox="1">
              <a:spLocks noChangeArrowheads="1"/>
            </p:cNvSpPr>
            <p:nvPr/>
          </p:nvSpPr>
          <p:spPr bwMode="auto">
            <a:xfrm>
              <a:off x="323528" y="2726928"/>
              <a:ext cx="7705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99"/>
                  </a:solidFill>
                  <a:ea typeface="楷体_GB2312" pitchFamily="49" charset="-122"/>
                </a:rPr>
                <a:t>            0               1          ……            </a:t>
              </a:r>
              <a:r>
                <a:rPr lang="en-US" altLang="zh-CN" sz="2400" dirty="0" err="1">
                  <a:solidFill>
                    <a:srgbClr val="000099"/>
                  </a:solidFill>
                  <a:ea typeface="楷体_GB2312" pitchFamily="49" charset="-122"/>
                </a:rPr>
                <a:t>i</a:t>
              </a:r>
              <a:r>
                <a:rPr lang="en-US" altLang="zh-CN" sz="2400" dirty="0">
                  <a:solidFill>
                    <a:srgbClr val="000099"/>
                  </a:solidFill>
                  <a:ea typeface="楷体_GB2312" pitchFamily="49" charset="-122"/>
                </a:rPr>
                <a:t>          ……           n-1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90703" y="3688954"/>
            <a:ext cx="1422400" cy="925513"/>
            <a:chOff x="4390703" y="3688954"/>
            <a:chExt cx="1422400" cy="925513"/>
          </a:xfrm>
        </p:grpSpPr>
        <p:sp>
          <p:nvSpPr>
            <p:cNvPr id="25" name="Text Box 12" descr="瓦形"/>
            <p:cNvSpPr txBox="1">
              <a:spLocks noChangeArrowheads="1"/>
            </p:cNvSpPr>
            <p:nvPr/>
          </p:nvSpPr>
          <p:spPr bwMode="auto">
            <a:xfrm>
              <a:off x="4390703" y="4152504"/>
              <a:ext cx="1422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99"/>
                  </a:solidFill>
                  <a:ea typeface="楷体_GB2312" pitchFamily="49" charset="-122"/>
                </a:rPr>
                <a:t>读写指针</a:t>
              </a:r>
              <a:endParaRPr lang="zh-CN" altLang="en-US" sz="2400" b="0" dirty="0">
                <a:solidFill>
                  <a:srgbClr val="000099"/>
                </a:solidFill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5147941" y="3688954"/>
              <a:ext cx="0" cy="43180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464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5D5596-9C54-437F-8039-CAA88C9745A1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53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两级目录</a:t>
            </a:r>
          </a:p>
          <a:p>
            <a:pPr lvl="1" eaLnBrk="1" hangingPunct="1"/>
            <a:r>
              <a:rPr lang="zh-CN" altLang="en-US" sz="2400" smtClean="0"/>
              <a:t>每个用户使用一个相对独立的目录，在所有用户的目录上层再建一层目录来管理各个用户目录。</a:t>
            </a:r>
          </a:p>
          <a:p>
            <a:pPr lvl="1" eaLnBrk="1" hangingPunct="1"/>
            <a:r>
              <a:rPr lang="zh-CN" altLang="en-US" sz="2400" smtClean="0"/>
              <a:t>二级目录结构把文件目录分成二级，第一级称为主目录，第二级称为子目录或次目录。</a:t>
            </a:r>
          </a:p>
          <a:p>
            <a:pPr lvl="1" eaLnBrk="1" hangingPunct="1"/>
            <a:r>
              <a:rPr lang="zh-CN" altLang="en-US" sz="2400" smtClean="0"/>
              <a:t>系统允许每个用户有一个子目录。也称为用户目录。</a:t>
            </a:r>
          </a:p>
          <a:p>
            <a:pPr lvl="1" eaLnBrk="1" hangingPunct="1"/>
            <a:r>
              <a:rPr lang="zh-CN" altLang="en-US" sz="2400" smtClean="0"/>
              <a:t>二级目录结构有效地解决文件重名的问题，不同用户的文件，使用相同名字也不会导致混乱。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6C1CC0-534E-4838-B16A-62F5713CE23F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63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两级目录</a:t>
            </a:r>
          </a:p>
        </p:txBody>
      </p:sp>
      <p:pic>
        <p:nvPicPr>
          <p:cNvPr id="284676" name="Picture 4" descr="B6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55750"/>
            <a:ext cx="75104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63B1F9-3920-499E-B6FE-1AAB58F3CC11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7348" name="Picture 2" descr="Drawing6_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390650"/>
            <a:ext cx="8229600" cy="4508500"/>
          </a:xfrm>
          <a:solidFill>
            <a:schemeClr val="accent1"/>
          </a:solidFill>
          <a:ln>
            <a:solidFill>
              <a:srgbClr val="FF66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DD24F7-A517-4D3A-91BD-CD7C9A194E76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树型目录</a:t>
            </a:r>
          </a:p>
          <a:p>
            <a:pPr lvl="1" eaLnBrk="1" hangingPunct="1"/>
            <a:r>
              <a:rPr lang="zh-CN" altLang="en-US" sz="2400" smtClean="0"/>
              <a:t>又称为多级目录结构，它是二级目录结构的扩充。</a:t>
            </a:r>
          </a:p>
          <a:p>
            <a:pPr lvl="1" eaLnBrk="1" hangingPunct="1"/>
            <a:r>
              <a:rPr lang="zh-CN" altLang="en-US" sz="2400" smtClean="0"/>
              <a:t>这种多层次的目录结构如同一棵倒置的树，主目录就是树根，称为根目录</a:t>
            </a:r>
          </a:p>
          <a:p>
            <a:pPr lvl="1" eaLnBrk="1" hangingPunct="1"/>
            <a:r>
              <a:rPr lang="zh-CN" altLang="en-US" sz="2400" smtClean="0"/>
              <a:t>每一个树枝结点就是一个子目录，每一片树叶描述的一个文件。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7F9430-2828-4ED9-9843-89CCDD1E5FFB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树型目录</a:t>
            </a:r>
          </a:p>
        </p:txBody>
      </p:sp>
      <p:pic>
        <p:nvPicPr>
          <p:cNvPr id="286724" name="Picture 4" descr="t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1609725"/>
            <a:ext cx="65516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89769B-1D85-478B-962E-9F854086E5E9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文件全名和路径</a:t>
            </a:r>
          </a:p>
        </p:txBody>
      </p:sp>
      <p:sp>
        <p:nvSpPr>
          <p:cNvPr id="604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文件的全名</a:t>
            </a:r>
          </a:p>
          <a:p>
            <a:pPr lvl="1" eaLnBrk="1" hangingPunct="1"/>
            <a:r>
              <a:rPr lang="zh-CN" altLang="en-US" sz="2400" smtClean="0"/>
              <a:t>包括从根目录开始到文件为止的通路上所有子目录路径。</a:t>
            </a:r>
          </a:p>
          <a:p>
            <a:pPr lvl="2" eaLnBrk="1" hangingPunct="1"/>
            <a:r>
              <a:rPr lang="zh-CN" altLang="en-US" smtClean="0"/>
              <a:t>子目录名之间用正斜线“</a:t>
            </a:r>
            <a:r>
              <a:rPr lang="en-US" altLang="zh-CN" smtClean="0"/>
              <a:t>/”</a:t>
            </a:r>
            <a:r>
              <a:rPr lang="zh-CN" altLang="en-US" smtClean="0"/>
              <a:t>或反斜线“</a:t>
            </a:r>
            <a:r>
              <a:rPr lang="en-US" altLang="zh-CN" smtClean="0"/>
              <a:t>\”</a:t>
            </a:r>
            <a:r>
              <a:rPr lang="zh-CN" altLang="en-US" smtClean="0"/>
              <a:t>隔开</a:t>
            </a:r>
          </a:p>
          <a:p>
            <a:pPr lvl="2" eaLnBrk="1" hangingPunct="1"/>
            <a:r>
              <a:rPr lang="zh-CN" altLang="en-US" smtClean="0"/>
              <a:t>子目录名组成的部分又称为路径名。</a:t>
            </a:r>
          </a:p>
          <a:p>
            <a:pPr eaLnBrk="1" hangingPunct="1"/>
            <a:r>
              <a:rPr lang="zh-CN" altLang="en-US" sz="2400" smtClean="0"/>
              <a:t>每个文件都有惟一的路径名。</a:t>
            </a:r>
          </a:p>
          <a:p>
            <a:pPr eaLnBrk="1" hangingPunct="1"/>
            <a:r>
              <a:rPr lang="zh-CN" altLang="en-US" sz="2400" smtClean="0"/>
              <a:t>两种路径名形式</a:t>
            </a:r>
          </a:p>
          <a:p>
            <a:pPr lvl="1" eaLnBrk="1" hangingPunct="1"/>
            <a:r>
              <a:rPr lang="zh-CN" altLang="en-US" sz="2400" smtClean="0"/>
              <a:t>绝对路径名：从根目录直到指定的文件</a:t>
            </a:r>
          </a:p>
          <a:p>
            <a:pPr lvl="1" eaLnBrk="1" hangingPunct="1"/>
            <a:r>
              <a:rPr lang="zh-CN" altLang="en-US" sz="2400" smtClean="0"/>
              <a:t>相对路径名：从当前目录直到指定的文件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79DEBF-5C65-4093-B05F-ED8254CB71BC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文件目录</a:t>
            </a:r>
          </a:p>
        </p:txBody>
      </p:sp>
      <p:grpSp>
        <p:nvGrpSpPr>
          <p:cNvPr id="61446" name="Group 4"/>
          <p:cNvGrpSpPr>
            <a:grpSpLocks/>
          </p:cNvGrpSpPr>
          <p:nvPr/>
        </p:nvGrpSpPr>
        <p:grpSpPr bwMode="auto">
          <a:xfrm>
            <a:off x="1258888" y="1773238"/>
            <a:ext cx="7200900" cy="4679950"/>
            <a:chOff x="3074" y="9399"/>
            <a:chExt cx="6300" cy="5058"/>
          </a:xfrm>
        </p:grpSpPr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3862" y="13833"/>
              <a:ext cx="436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  <a:spcAft>
                  <a:spcPts val="600"/>
                </a:spcAft>
              </a:pPr>
              <a:r>
                <a:rPr kumimoji="0" lang="en-US" altLang="zh-CN" sz="2000" b="0" noProof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Linux</a:t>
              </a:r>
              <a:r>
                <a:rPr kumimoji="0" lang="zh-CN" altLang="en-US" sz="2000" b="0" noProof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系统的树形文件目录结构</a:t>
              </a:r>
              <a:endParaRPr kumimoji="0" lang="zh-CN" altLang="en-US" sz="2000" b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61448" name="Group 6"/>
            <p:cNvGrpSpPr>
              <a:grpSpLocks/>
            </p:cNvGrpSpPr>
            <p:nvPr/>
          </p:nvGrpSpPr>
          <p:grpSpPr bwMode="auto">
            <a:xfrm>
              <a:off x="3074" y="9399"/>
              <a:ext cx="6300" cy="4492"/>
              <a:chOff x="3074" y="9399"/>
              <a:chExt cx="6300" cy="4492"/>
            </a:xfrm>
          </p:grpSpPr>
          <p:grpSp>
            <p:nvGrpSpPr>
              <p:cNvPr id="61449" name="Group 7"/>
              <p:cNvGrpSpPr>
                <a:grpSpLocks/>
              </p:cNvGrpSpPr>
              <p:nvPr/>
            </p:nvGrpSpPr>
            <p:grpSpPr bwMode="auto">
              <a:xfrm>
                <a:off x="3074" y="9399"/>
                <a:ext cx="6300" cy="4492"/>
                <a:chOff x="3434" y="7785"/>
                <a:chExt cx="5760" cy="4492"/>
              </a:xfrm>
            </p:grpSpPr>
            <p:sp>
              <p:nvSpPr>
                <p:cNvPr id="61455" name="Rectangle 8"/>
                <p:cNvSpPr>
                  <a:spLocks noChangeArrowheads="1"/>
                </p:cNvSpPr>
                <p:nvPr/>
              </p:nvSpPr>
              <p:spPr bwMode="auto">
                <a:xfrm>
                  <a:off x="8096" y="10468"/>
                  <a:ext cx="1098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kumimoji="0" lang="en-US" altLang="zh-CN" sz="2000" b="0">
                      <a:solidFill>
                        <a:schemeClr val="tx1"/>
                      </a:solidFill>
                    </a:rPr>
                    <a:t>Linux</a:t>
                  </a:r>
                  <a:endParaRPr kumimoji="0" lang="en-US" altLang="zh-CN" sz="2000" b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61456" name="Group 9"/>
                <p:cNvGrpSpPr>
                  <a:grpSpLocks/>
                </p:cNvGrpSpPr>
                <p:nvPr/>
              </p:nvGrpSpPr>
              <p:grpSpPr bwMode="auto">
                <a:xfrm>
                  <a:off x="3434" y="7785"/>
                  <a:ext cx="4723" cy="4492"/>
                  <a:chOff x="3434" y="7785"/>
                  <a:chExt cx="4723" cy="4492"/>
                </a:xfrm>
              </p:grpSpPr>
              <p:sp>
                <p:nvSpPr>
                  <p:cNvPr id="6145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34" y="9357"/>
                    <a:ext cx="443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/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grpSp>
                <p:nvGrpSpPr>
                  <p:cNvPr id="6145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732" y="8010"/>
                    <a:ext cx="1181" cy="3131"/>
                    <a:chOff x="2534" y="12051"/>
                    <a:chExt cx="1440" cy="3753"/>
                  </a:xfrm>
                </p:grpSpPr>
                <p:sp>
                  <p:nvSpPr>
                    <p:cNvPr id="6148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2051"/>
                      <a:ext cx="0" cy="37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2051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5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2654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6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14" y="13293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4" y="13923"/>
                      <a:ext cx="14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4547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5165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9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" y="15804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5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7785"/>
                    <a:ext cx="59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etc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10949"/>
                    <a:ext cx="59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usr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8824"/>
                    <a:ext cx="59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lib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8316"/>
                    <a:ext cx="59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dev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9357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home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9895"/>
                    <a:ext cx="59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tmp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10410"/>
                    <a:ext cx="738" cy="3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proc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6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01" y="9569"/>
                    <a:ext cx="132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9086"/>
                    <a:ext cx="0" cy="5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6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9086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6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731" y="8876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larry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7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6731" y="9372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sam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7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1168"/>
                    <a:ext cx="14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10127"/>
                    <a:ext cx="0" cy="19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10127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10648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12079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6743" y="9947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bin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755" y="10450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src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6731" y="10971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etc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743" y="11424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lib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8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6755" y="11887"/>
                    <a:ext cx="738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</a:rPr>
                      <a:t>tmp</a:t>
                    </a:r>
                    <a:endParaRPr kumimoji="0" lang="en-US" altLang="zh-CN" sz="2000" b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4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124" y="10648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5774" y="11685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450" name="Group 44"/>
              <p:cNvGrpSpPr>
                <a:grpSpLocks/>
              </p:cNvGrpSpPr>
              <p:nvPr/>
            </p:nvGrpSpPr>
            <p:grpSpPr bwMode="auto">
              <a:xfrm>
                <a:off x="3554" y="12762"/>
                <a:ext cx="1740" cy="750"/>
                <a:chOff x="3554" y="12762"/>
                <a:chExt cx="1740" cy="750"/>
              </a:xfrm>
            </p:grpSpPr>
            <p:grpSp>
              <p:nvGrpSpPr>
                <p:cNvPr id="61451" name="Group 45"/>
                <p:cNvGrpSpPr>
                  <a:grpSpLocks/>
                </p:cNvGrpSpPr>
                <p:nvPr/>
              </p:nvGrpSpPr>
              <p:grpSpPr bwMode="auto">
                <a:xfrm>
                  <a:off x="3554" y="12762"/>
                  <a:ext cx="1155" cy="483"/>
                  <a:chOff x="3554" y="12762"/>
                  <a:chExt cx="1155" cy="483"/>
                </a:xfrm>
              </p:grpSpPr>
              <p:sp>
                <p:nvSpPr>
                  <p:cNvPr id="6145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554" y="12762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5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554" y="13245"/>
                    <a:ext cx="11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4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64" y="13044"/>
                  <a:ext cx="630" cy="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kumimoji="0" lang="en-US" altLang="zh-CN" sz="2000" b="0">
                      <a:solidFill>
                        <a:schemeClr val="tx1"/>
                      </a:solidFill>
                    </a:rPr>
                    <a:t>bin</a:t>
                  </a:r>
                  <a:endParaRPr kumimoji="0" lang="en-US" altLang="zh-CN" sz="2000" b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60AEF7-F5C0-43D9-9C08-EBF5CCAA11C8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宋体" pitchFamily="2" charset="-122"/>
              </a:rPr>
              <a:t>7 </a:t>
            </a:r>
            <a:r>
              <a:rPr lang="zh-CN" altLang="en-US" dirty="0" smtClean="0">
                <a:latin typeface="宋体" pitchFamily="2" charset="-122"/>
              </a:rPr>
              <a:t>文件的保护</a:t>
            </a:r>
            <a:r>
              <a:rPr lang="zh-CN" altLang="en-US" dirty="0"/>
              <a:t>（自学）</a:t>
            </a:r>
            <a:endParaRPr lang="zh-CN" altLang="en-US" dirty="0" smtClean="0"/>
          </a:p>
        </p:txBody>
      </p:sp>
      <p:sp>
        <p:nvSpPr>
          <p:cNvPr id="696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对文件的访问系统首先要检查访问权限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仅允许执行 (</a:t>
            </a:r>
            <a:r>
              <a:rPr lang="en-US" altLang="zh-CN" sz="2400" smtClean="0">
                <a:latin typeface="宋体" pitchFamily="2" charset="-122"/>
              </a:rPr>
              <a:t>E)。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仅允许读 (</a:t>
            </a:r>
            <a:r>
              <a:rPr lang="en-US" altLang="zh-CN" sz="2400" smtClean="0">
                <a:latin typeface="宋体" pitchFamily="2" charset="-122"/>
              </a:rPr>
              <a:t>R)。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仅允许写 (</a:t>
            </a:r>
            <a:r>
              <a:rPr lang="en-US" altLang="zh-CN" sz="2400" smtClean="0">
                <a:latin typeface="宋体" pitchFamily="2" charset="-122"/>
              </a:rPr>
              <a:t>W)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仅允许在文件尾写 (</a:t>
            </a:r>
            <a:r>
              <a:rPr lang="en-US" altLang="zh-CN" sz="2400" smtClean="0">
                <a:latin typeface="宋体" pitchFamily="2" charset="-122"/>
              </a:rPr>
              <a:t>A)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仅允许对文件进行修改（</a:t>
            </a:r>
            <a:r>
              <a:rPr lang="en-US" altLang="zh-CN" sz="2400" smtClean="0">
                <a:latin typeface="宋体" pitchFamily="2" charset="-122"/>
              </a:rPr>
              <a:t>U）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允许改变文件的存取枚限（</a:t>
            </a:r>
            <a:r>
              <a:rPr lang="en-US" altLang="zh-CN" sz="2400" smtClean="0">
                <a:latin typeface="宋体" pitchFamily="2" charset="-122"/>
              </a:rPr>
              <a:t>C）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允许取消文件（</a:t>
            </a:r>
            <a:r>
              <a:rPr lang="en-US" altLang="zh-CN" sz="2400" smtClean="0">
                <a:latin typeface="宋体" pitchFamily="2" charset="-122"/>
              </a:rPr>
              <a:t>D）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宋体" pitchFamily="2" charset="-122"/>
              </a:rPr>
              <a:t>权限可进行适当的组合。</a:t>
            </a:r>
            <a:r>
              <a:rPr lang="zh-CN" altLang="en-US" sz="2400" smtClean="0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C5C71B-6CA8-4D9B-A9C7-C93723E4C6DC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8 </a:t>
            </a:r>
            <a:r>
              <a:rPr lang="zh-CN" altLang="en-US" dirty="0" smtClean="0"/>
              <a:t>文件和目录</a:t>
            </a:r>
            <a:r>
              <a:rPr lang="zh-CN" altLang="en-US" dirty="0"/>
              <a:t>操作（自学）</a:t>
            </a:r>
            <a:endParaRPr lang="zh-CN" altLang="en-US" dirty="0" smtClean="0"/>
          </a:p>
        </p:txBody>
      </p:sp>
      <p:sp>
        <p:nvSpPr>
          <p:cNvPr id="706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文件操作</a:t>
            </a:r>
          </a:p>
          <a:p>
            <a:pPr lvl="1" eaLnBrk="1" hangingPunct="1"/>
            <a:r>
              <a:rPr lang="zh-CN" altLang="en-US" sz="2400" smtClean="0"/>
              <a:t>创建文件</a:t>
            </a:r>
          </a:p>
          <a:p>
            <a:pPr lvl="1" eaLnBrk="1" hangingPunct="1"/>
            <a:r>
              <a:rPr lang="zh-CN" altLang="en-US" sz="2400" smtClean="0"/>
              <a:t>写文件</a:t>
            </a:r>
          </a:p>
          <a:p>
            <a:pPr lvl="1" eaLnBrk="1" hangingPunct="1"/>
            <a:r>
              <a:rPr lang="zh-CN" altLang="en-US" sz="2400" smtClean="0"/>
              <a:t>读文件</a:t>
            </a:r>
          </a:p>
          <a:p>
            <a:pPr lvl="1" eaLnBrk="1" hangingPunct="1"/>
            <a:r>
              <a:rPr lang="zh-CN" altLang="en-US" sz="2400" smtClean="0"/>
              <a:t>文件定位</a:t>
            </a:r>
          </a:p>
          <a:p>
            <a:pPr lvl="1" eaLnBrk="1" hangingPunct="1"/>
            <a:r>
              <a:rPr lang="zh-CN" altLang="en-US" sz="2400" smtClean="0"/>
              <a:t>删除文件</a:t>
            </a:r>
          </a:p>
          <a:p>
            <a:pPr lvl="1" eaLnBrk="1" hangingPunct="1"/>
            <a:r>
              <a:rPr lang="zh-CN" altLang="en-US" sz="2400" smtClean="0"/>
              <a:t>截短文件</a:t>
            </a:r>
          </a:p>
          <a:p>
            <a:pPr lvl="1" eaLnBrk="1" hangingPunct="1"/>
            <a:r>
              <a:rPr lang="zh-CN" altLang="en-US" sz="2400" smtClean="0"/>
              <a:t>属性设置和读取</a:t>
            </a:r>
          </a:p>
          <a:p>
            <a:pPr eaLnBrk="1" hangingPunct="1"/>
            <a:r>
              <a:rPr lang="zh-CN" altLang="en-US" sz="2400" smtClean="0"/>
              <a:t>目录操作</a:t>
            </a:r>
          </a:p>
          <a:p>
            <a:pPr lvl="1" eaLnBrk="1" hangingPunct="1"/>
            <a:r>
              <a:rPr lang="zh-CN" altLang="en-US" sz="2400" smtClean="0"/>
              <a:t>创建目录</a:t>
            </a:r>
          </a:p>
          <a:p>
            <a:pPr lvl="1" eaLnBrk="1" hangingPunct="1"/>
            <a:r>
              <a:rPr lang="zh-CN" altLang="en-US" sz="2400" smtClean="0"/>
              <a:t>删除目录</a:t>
            </a: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4932363" y="1125538"/>
            <a:ext cx="2808287" cy="5329237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0">
                <a:solidFill>
                  <a:schemeClr val="tx1"/>
                </a:solidFill>
              </a:rPr>
              <a:t>Create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Delete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Rename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File_attribute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Open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Close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Write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Read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DIR_read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DISK_space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Link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Unlink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File_date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2B714-6EEE-4122-A8F5-0D7588ADC7FB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16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0075" y="1196975"/>
            <a:ext cx="7859713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文件类型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普通文件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目录文件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设备文件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链接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使用文件系统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+mn-ea"/>
              </a:rPr>
              <a:t>mount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命令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功能是安装文件系统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格式为：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</a:rPr>
              <a:t>mount 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开关  系统设备文件名   文件系统挂接点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b="0" dirty="0" smtClean="0">
                <a:solidFill>
                  <a:schemeClr val="tx1"/>
                </a:solidFill>
                <a:latin typeface="+mn-ea"/>
              </a:rPr>
              <a:t>mount  /dev/hda1  /</a:t>
            </a:r>
            <a:r>
              <a:rPr lang="en-US" altLang="zh-CN" b="0" dirty="0" err="1" smtClean="0">
                <a:solidFill>
                  <a:schemeClr val="tx1"/>
                </a:solidFill>
                <a:latin typeface="+mn-ea"/>
              </a:rPr>
              <a:t>mnt</a:t>
            </a:r>
            <a:r>
              <a:rPr lang="en-US" altLang="zh-CN" b="0" dirty="0" smtClean="0">
                <a:solidFill>
                  <a:schemeClr val="tx1"/>
                </a:solidFill>
                <a:latin typeface="+mn-ea"/>
              </a:rPr>
              <a:t>/c</a:t>
            </a:r>
            <a:endParaRPr lang="zh-CN" altLang="en-US" b="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0" dirty="0" err="1" smtClean="0">
                <a:solidFill>
                  <a:schemeClr val="tx1"/>
                </a:solidFill>
                <a:latin typeface="+mn-ea"/>
              </a:rPr>
              <a:t>umount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命令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功能是卸下文件系统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格式为：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ea"/>
              </a:rPr>
              <a:t>umount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</a:rPr>
              <a:t>连接点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b="0" dirty="0" err="1" smtClean="0">
                <a:solidFill>
                  <a:schemeClr val="tx1"/>
                </a:solidFill>
                <a:latin typeface="+mn-ea"/>
              </a:rPr>
              <a:t>umount</a:t>
            </a:r>
            <a:r>
              <a:rPr lang="en-US" altLang="zh-CN" b="0" dirty="0" smtClean="0">
                <a:solidFill>
                  <a:schemeClr val="tx1"/>
                </a:solidFill>
                <a:latin typeface="+mn-ea"/>
              </a:rPr>
              <a:t> /</a:t>
            </a:r>
            <a:r>
              <a:rPr lang="en-US" altLang="zh-CN" b="0" dirty="0" err="1" smtClean="0">
                <a:solidFill>
                  <a:schemeClr val="tx1"/>
                </a:solidFill>
                <a:latin typeface="+mn-ea"/>
              </a:rPr>
              <a:t>mnt</a:t>
            </a:r>
            <a:r>
              <a:rPr lang="en-US" altLang="zh-CN" b="0" dirty="0" smtClean="0">
                <a:solidFill>
                  <a:schemeClr val="tx1"/>
                </a:solidFill>
                <a:latin typeface="+mn-ea"/>
              </a:rPr>
              <a:t>/c</a:t>
            </a:r>
            <a:endParaRPr lang="zh-CN" altLang="en-US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316913" y="6316663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fld id="{31E0B61A-38DD-47BE-B6C2-2561A1C8D89D}" type="slidenum">
              <a:rPr kumimoji="0" lang="zh-CN" altLang="en-US" sz="2000" b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</a:pPr>
              <a:t>49</a:t>
            </a:fld>
            <a:endParaRPr kumimoji="0" lang="en-US" altLang="zh-CN" sz="2000" b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 Linux</a:t>
            </a:r>
            <a:r>
              <a:rPr lang="zh-CN" altLang="en-US" smtClean="0"/>
              <a:t>文件系统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苏曙光</a:t>
            </a:r>
            <a:r>
              <a:rPr lang="en-US" altLang="zh-CN" dirty="0"/>
              <a:t>.</a:t>
            </a:r>
            <a:r>
              <a:rPr lang="zh-CN" altLang="en-US" dirty="0"/>
              <a:t>软件学院</a:t>
            </a:r>
            <a:r>
              <a:rPr lang="en-US" altLang="zh-CN" dirty="0"/>
              <a:t>.</a:t>
            </a:r>
            <a:r>
              <a:rPr lang="zh-CN" altLang="en-US" dirty="0"/>
              <a:t>华中科技大学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6BA7DF-CF29-4728-9418-8DC2DCCD87C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文件分类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</a:rPr>
              <a:t>分类标准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：文件的用途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系统文件</a:t>
            </a:r>
          </a:p>
          <a:p>
            <a:pPr lvl="2"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</a:rPr>
              <a:t>包括操作系统的可执行程序和数据文件。这种文件不对用户开放，仅供系统使用。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库文件</a:t>
            </a:r>
          </a:p>
          <a:p>
            <a:pPr lvl="2"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</a:rPr>
              <a:t>系统为用户提供的各种标准函数库和实用程序等。用户只能使用这些文件，而无权对其进行修改。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用户文件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</a:rPr>
              <a:t>用户创建的文件，如用户可执行程序，源程序，数据文件等。这种文件的使用和修改权均属于用户。</a:t>
            </a:r>
          </a:p>
        </p:txBody>
      </p:sp>
    </p:spTree>
    <p:extLst>
      <p:ext uri="{BB962C8B-B14F-4D97-AF65-F5344CB8AC3E}">
        <p14:creationId xmlns:p14="http://schemas.microsoft.com/office/powerpoint/2010/main" val="459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5CB4EB-109A-41B4-A3E4-FEAAB0B3B136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47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典型的文件系统</a:t>
            </a:r>
          </a:p>
          <a:p>
            <a:pPr lvl="1" eaLnBrk="1" hangingPunct="1"/>
            <a:r>
              <a:rPr lang="en-US" altLang="zh-CN" smtClean="0"/>
              <a:t>FAT16</a:t>
            </a:r>
          </a:p>
          <a:p>
            <a:pPr lvl="1" eaLnBrk="1" hangingPunct="1"/>
            <a:r>
              <a:rPr lang="en-US" altLang="zh-CN" smtClean="0"/>
              <a:t>FAT32</a:t>
            </a:r>
          </a:p>
          <a:p>
            <a:pPr lvl="1" eaLnBrk="1" hangingPunct="1"/>
            <a:r>
              <a:rPr lang="en-US" altLang="zh-CN" smtClean="0"/>
              <a:t>NTFS</a:t>
            </a:r>
          </a:p>
          <a:p>
            <a:pPr lvl="1" eaLnBrk="1" hangingPunct="1"/>
            <a:r>
              <a:rPr lang="en-US" altLang="zh-CN" smtClean="0"/>
              <a:t>EXT2</a:t>
            </a:r>
          </a:p>
          <a:p>
            <a:pPr lvl="1" eaLnBrk="1" hangingPunct="1"/>
            <a:r>
              <a:rPr lang="en-US" altLang="zh-CN" smtClean="0"/>
              <a:t>EXT3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4140A2-0177-435E-BBD6-8484BFCC916D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24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latin typeface="宋体" pitchFamily="2" charset="-122"/>
              </a:rPr>
              <a:t>分类</a:t>
            </a:r>
            <a:r>
              <a:rPr lang="zh-CN" altLang="en-US" dirty="0" smtClean="0">
                <a:latin typeface="宋体" pitchFamily="2" charset="-122"/>
              </a:rPr>
              <a:t>标准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：文件的操作权限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只读文件</a:t>
            </a:r>
          </a:p>
          <a:p>
            <a:pPr lvl="2" algn="just" eaLnBrk="1" hangingPunct="1"/>
            <a:r>
              <a:rPr lang="zh-CN" altLang="en-US" dirty="0" smtClean="0">
                <a:latin typeface="宋体" pitchFamily="2" charset="-122"/>
              </a:rPr>
              <a:t>只允许进行读操作。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读写文件</a:t>
            </a:r>
          </a:p>
          <a:p>
            <a:pPr lvl="2" algn="just" eaLnBrk="1" hangingPunct="1"/>
            <a:r>
              <a:rPr lang="zh-CN" altLang="en-US" dirty="0" smtClean="0">
                <a:latin typeface="宋体" pitchFamily="2" charset="-122"/>
              </a:rPr>
              <a:t>允许进行读写操作。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不保护文件</a:t>
            </a:r>
          </a:p>
          <a:p>
            <a:pPr lvl="2" algn="just" eaLnBrk="1" hangingPunct="1"/>
            <a:r>
              <a:rPr lang="zh-CN" altLang="en-US" dirty="0" smtClean="0">
                <a:latin typeface="宋体" pitchFamily="2" charset="-122"/>
              </a:rPr>
              <a:t>不作任何操作限制。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Courier New" pitchFamily="49" charset="0"/>
              </a:rPr>
              <a:t> 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E0640A-D2F0-48A8-B199-9E646D840646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分类</a:t>
            </a:r>
            <a:r>
              <a:rPr lang="zh-CN" altLang="en-US" dirty="0" smtClean="0">
                <a:latin typeface="宋体" pitchFamily="2" charset="-122"/>
              </a:rPr>
              <a:t>标准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 smtClean="0"/>
              <a:t>文件的性质</a:t>
            </a:r>
          </a:p>
          <a:p>
            <a:pPr lvl="1" eaLnBrk="1" hangingPunct="1"/>
            <a:r>
              <a:rPr lang="zh-CN" altLang="en-US" dirty="0" smtClean="0"/>
              <a:t>普通文件</a:t>
            </a:r>
          </a:p>
          <a:p>
            <a:pPr lvl="2" eaLnBrk="1" hangingPunct="1"/>
            <a:r>
              <a:rPr lang="zh-CN" altLang="en-US" dirty="0" smtClean="0"/>
              <a:t>指一般的用户文件和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或系统文件。</a:t>
            </a:r>
          </a:p>
          <a:p>
            <a:pPr lvl="1" eaLnBrk="1" hangingPunct="1"/>
            <a:r>
              <a:rPr lang="zh-CN" altLang="en-US" dirty="0" smtClean="0"/>
              <a:t>目录文件</a:t>
            </a:r>
          </a:p>
          <a:p>
            <a:pPr lvl="2" eaLnBrk="1" hangingPunct="1"/>
            <a:r>
              <a:rPr lang="zh-CN" altLang="en-US" dirty="0" smtClean="0"/>
              <a:t>由目录项的文件。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目录</a:t>
            </a:r>
            <a:r>
              <a:rPr lang="zh-CN" altLang="en-US" dirty="0" smtClean="0"/>
              <a:t>项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文件名，文件属性，文件存放地址，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设备文件</a:t>
            </a:r>
          </a:p>
          <a:p>
            <a:pPr lvl="2" eaLnBrk="1" hangingPunct="1"/>
            <a:r>
              <a:rPr lang="zh-CN" altLang="en-US" dirty="0" smtClean="0"/>
              <a:t>把设备作为文件管理和使用。</a:t>
            </a:r>
          </a:p>
        </p:txBody>
      </p:sp>
    </p:spTree>
    <p:extLst>
      <p:ext uri="{BB962C8B-B14F-4D97-AF65-F5344CB8AC3E}">
        <p14:creationId xmlns:p14="http://schemas.microsoft.com/office/powerpoint/2010/main" val="17073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5430D6-A353-4F56-9E3C-CF1826CDC537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7711008" cy="5040312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文件属性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指定文件的类型、操作特性和存取保护等一组信息。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文件的属性一般存放在文件的目录项中。</a:t>
            </a:r>
          </a:p>
          <a:p>
            <a:pPr lvl="1" eaLnBrk="1" hangingPunct="1">
              <a:buFont typeface="Wingdings" pitchFamily="2" charset="2"/>
              <a:buChar char="p"/>
            </a:pPr>
            <a:r>
              <a:rPr lang="en-US" altLang="zh-CN" sz="2400" dirty="0" smtClean="0">
                <a:latin typeface="宋体" pitchFamily="2" charset="-122"/>
              </a:rPr>
              <a:t>MS-DOS</a:t>
            </a:r>
            <a:r>
              <a:rPr lang="zh-CN" altLang="en-US" sz="2400" dirty="0" smtClean="0">
                <a:latin typeface="宋体" pitchFamily="2" charset="-122"/>
              </a:rPr>
              <a:t>系统中，文件属性占目录项的一个字节。</a:t>
            </a:r>
            <a:endParaRPr lang="en-US" altLang="zh-CN" sz="2400" dirty="0" smtClean="0">
              <a:latin typeface="宋体" pitchFamily="2" charset="-122"/>
            </a:endParaRPr>
          </a:p>
          <a:p>
            <a:pPr lvl="2" eaLnBrk="1" hangingPunct="1">
              <a:buFont typeface="Wingdings" pitchFamily="2" charset="2"/>
              <a:buChar char="p"/>
            </a:pPr>
            <a:r>
              <a:rPr lang="en-US" altLang="zh-CN" sz="2000" dirty="0" smtClean="0">
                <a:latin typeface="宋体" pitchFamily="2" charset="-122"/>
              </a:rPr>
              <a:t>000000</a:t>
            </a:r>
            <a:r>
              <a:rPr lang="zh-CN" altLang="en-US" sz="2000" dirty="0" smtClean="0">
                <a:latin typeface="宋体" pitchFamily="2" charset="-122"/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</a:rPr>
              <a:t>表示文件仅读，</a:t>
            </a:r>
            <a:r>
              <a:rPr lang="en-US" altLang="zh-CN" sz="2000" dirty="0" smtClean="0">
                <a:latin typeface="宋体" pitchFamily="2" charset="-122"/>
              </a:rPr>
              <a:t>00000</a:t>
            </a:r>
            <a:r>
              <a:rPr lang="zh-CN" altLang="en-US" sz="2000" dirty="0" smtClean="0">
                <a:latin typeface="宋体" pitchFamily="2" charset="-122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en-US" altLang="zh-CN" sz="2000" dirty="0" smtClean="0">
                <a:latin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</a:rPr>
              <a:t>表示隐含文件等。</a:t>
            </a:r>
            <a:endParaRPr lang="zh-CN" altLang="en-US" sz="2000" b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6192198"/>
            <a:ext cx="288230" cy="2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58769E-9583-4CD8-A9B3-FCB916EF7A65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文件系统</a:t>
            </a:r>
          </a:p>
        </p:txBody>
      </p:sp>
      <p:sp>
        <p:nvSpPr>
          <p:cNvPr id="332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smtClean="0">
                <a:latin typeface="宋体" pitchFamily="2" charset="-122"/>
              </a:rPr>
              <a:t>定义</a:t>
            </a:r>
          </a:p>
          <a:p>
            <a:pPr lvl="1" algn="just" eaLnBrk="1" hangingPunct="1"/>
            <a:r>
              <a:rPr lang="zh-CN" altLang="en-US" sz="2400" smtClean="0">
                <a:latin typeface="宋体" pitchFamily="2" charset="-122"/>
              </a:rPr>
              <a:t>操作系统中负责管理文件的机构称为文件系统。</a:t>
            </a:r>
          </a:p>
          <a:p>
            <a:pPr eaLnBrk="1" hangingPunct="1"/>
            <a:r>
              <a:rPr lang="zh-CN" altLang="en-US" sz="2400" smtClean="0">
                <a:latin typeface="宋体" pitchFamily="2" charset="-122"/>
              </a:rPr>
              <a:t>功能</a:t>
            </a:r>
          </a:p>
          <a:p>
            <a:pPr lvl="1" eaLnBrk="1" hangingPunct="1"/>
            <a:r>
              <a:rPr lang="zh-CN" altLang="en-US" sz="2400" smtClean="0">
                <a:latin typeface="宋体" pitchFamily="2" charset="-122"/>
              </a:rPr>
              <a:t>负责文件的创立、撤消、读写、修改、复制和存取控制等，并管理存放文件的各种资源。</a:t>
            </a:r>
            <a:r>
              <a:rPr lang="zh-CN" altLang="en-US" sz="2400" b="0" smtClean="0"/>
              <a:t> </a:t>
            </a:r>
          </a:p>
          <a:p>
            <a:pPr eaLnBrk="1" hangingPunct="1"/>
            <a:r>
              <a:rPr lang="zh-CN" altLang="en-US" sz="2400" b="0" smtClean="0">
                <a:latin typeface="宋体" pitchFamily="2" charset="-122"/>
              </a:rPr>
              <a:t>文件系统的目标是让用户以</a:t>
            </a:r>
            <a:r>
              <a:rPr lang="zh-CN" altLang="en-US" sz="2400" b="0" smtClean="0">
                <a:solidFill>
                  <a:srgbClr val="FF3300"/>
                </a:solidFill>
                <a:latin typeface="宋体" pitchFamily="2" charset="-122"/>
              </a:rPr>
              <a:t>文件名</a:t>
            </a:r>
            <a:r>
              <a:rPr lang="zh-CN" altLang="en-US" sz="2400" b="0" smtClean="0">
                <a:latin typeface="宋体" pitchFamily="2" charset="-122"/>
              </a:rPr>
              <a:t>来存取文件。</a:t>
            </a:r>
          </a:p>
        </p:txBody>
      </p:sp>
    </p:spTree>
    <p:extLst>
      <p:ext uri="{BB962C8B-B14F-4D97-AF65-F5344CB8AC3E}">
        <p14:creationId xmlns:p14="http://schemas.microsoft.com/office/powerpoint/2010/main" val="75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 Black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3027</Words>
  <Application>Microsoft Office PowerPoint</Application>
  <PresentationFormat>全屏显示(4:3)</PresentationFormat>
  <Paragraphs>620</Paragraphs>
  <Slides>50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黑体</vt:lpstr>
      <vt:lpstr>华文行楷</vt:lpstr>
      <vt:lpstr>楷体_GB2312</vt:lpstr>
      <vt:lpstr>宋体</vt:lpstr>
      <vt:lpstr>Arial</vt:lpstr>
      <vt:lpstr>Arial Black</vt:lpstr>
      <vt:lpstr>Courier New</vt:lpstr>
      <vt:lpstr>Tahoma</vt:lpstr>
      <vt:lpstr>Times New Roman</vt:lpstr>
      <vt:lpstr>Verdana</vt:lpstr>
      <vt:lpstr>Wingdings</vt:lpstr>
      <vt:lpstr>Wingdings 2</vt:lpstr>
      <vt:lpstr>Blueprint</vt:lpstr>
      <vt:lpstr>操作系统原理</vt:lpstr>
      <vt:lpstr>PowerPoint 演示文稿</vt:lpstr>
      <vt:lpstr>1 文件和文件系统概念</vt:lpstr>
      <vt:lpstr>文件的定义</vt:lpstr>
      <vt:lpstr>文件分类</vt:lpstr>
      <vt:lpstr>PowerPoint 演示文稿</vt:lpstr>
      <vt:lpstr>PowerPoint 演示文稿</vt:lpstr>
      <vt:lpstr>PowerPoint 演示文稿</vt:lpstr>
      <vt:lpstr>文件系统</vt:lpstr>
      <vt:lpstr>2 文件的结构</vt:lpstr>
      <vt:lpstr>文件的逻辑结构</vt:lpstr>
      <vt:lpstr>PowerPoint 演示文稿</vt:lpstr>
      <vt:lpstr>PowerPoint 演示文稿</vt:lpstr>
      <vt:lpstr>PowerPoint 演示文稿</vt:lpstr>
      <vt:lpstr>3 文件的物理结构</vt:lpstr>
      <vt:lpstr>连续文件</vt:lpstr>
      <vt:lpstr>PowerPoint 演示文稿</vt:lpstr>
      <vt:lpstr>索引文件（自学）</vt:lpstr>
      <vt:lpstr>PowerPoint 演示文稿</vt:lpstr>
      <vt:lpstr>PowerPoint 演示文稿</vt:lpstr>
      <vt:lpstr>PowerPoint 演示文稿</vt:lpstr>
      <vt:lpstr>串联文件</vt:lpstr>
      <vt:lpstr>PowerPoint 演示文稿</vt:lpstr>
      <vt:lpstr>串联文件的应用——FAT文件系统</vt:lpstr>
      <vt:lpstr>文件分配表（FAT）</vt:lpstr>
      <vt:lpstr>文件分配表（FAT）</vt:lpstr>
      <vt:lpstr>PowerPoint 演示文稿</vt:lpstr>
      <vt:lpstr>PowerPoint 演示文稿</vt:lpstr>
      <vt:lpstr>PowerPoint 演示文稿</vt:lpstr>
      <vt:lpstr>FAT16</vt:lpstr>
      <vt:lpstr>5 文件存储空间管理（自学）</vt:lpstr>
      <vt:lpstr>PowerPoint 演示文稿</vt:lpstr>
      <vt:lpstr>PowerPoint 演示文稿</vt:lpstr>
      <vt:lpstr>PowerPoint 演示文稿</vt:lpstr>
      <vt:lpstr>6 文件目录管理（自学）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文件全名和路径</vt:lpstr>
      <vt:lpstr>PowerPoint 演示文稿</vt:lpstr>
      <vt:lpstr>7 文件的保护（自学）</vt:lpstr>
      <vt:lpstr>8 文件和目录操作（自学）</vt:lpstr>
      <vt:lpstr>9 Linux文件系统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2018-05-25T01:13:07Z</dcterms:created>
  <dcterms:modified xsi:type="dcterms:W3CDTF">2018-05-25T01:13:26Z</dcterms:modified>
</cp:coreProperties>
</file>