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0"/>
  </p:notesMasterIdLst>
  <p:sldIdLst>
    <p:sldId id="404" r:id="rId2"/>
    <p:sldId id="457" r:id="rId3"/>
    <p:sldId id="458" r:id="rId4"/>
    <p:sldId id="459" r:id="rId5"/>
    <p:sldId id="461" r:id="rId6"/>
    <p:sldId id="462" r:id="rId7"/>
    <p:sldId id="460" r:id="rId8"/>
    <p:sldId id="463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55" r:id="rId20"/>
    <p:sldId id="456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4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FFFF66"/>
    <a:srgbClr val="0000FF"/>
    <a:srgbClr val="FF6600"/>
    <a:srgbClr val="33CC33"/>
    <a:srgbClr val="95A3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0" autoAdjust="0"/>
    <p:restoredTop sz="94617" autoAdjust="0"/>
  </p:normalViewPr>
  <p:slideViewPr>
    <p:cSldViewPr>
      <p:cViewPr varScale="1">
        <p:scale>
          <a:sx n="107" d="100"/>
          <a:sy n="107" d="100"/>
        </p:scale>
        <p:origin x="5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AC98B3E-0C87-40FF-9BAF-69E12ED50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00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www.cpmi.org.cn/image/Image4.gi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A9ADE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CDE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" name="Line 5"/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5"/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6"/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7"/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1"/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2"/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3"/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4"/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" name="Line 56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CDE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0" name="Rectangle 81"/>
          <p:cNvSpPr>
            <a:spLocks noChangeArrowheads="1"/>
          </p:cNvSpPr>
          <p:nvPr userDrawn="1"/>
        </p:nvSpPr>
        <p:spPr bwMode="auto">
          <a:xfrm>
            <a:off x="2438400" y="5486400"/>
            <a:ext cx="6400800" cy="1524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68"/>
          <p:cNvSpPr>
            <a:spLocks noChangeShapeType="1"/>
          </p:cNvSpPr>
          <p:nvPr/>
        </p:nvSpPr>
        <p:spPr bwMode="ltGray">
          <a:xfrm flipH="1">
            <a:off x="8210550" y="3098800"/>
            <a:ext cx="0" cy="2876550"/>
          </a:xfrm>
          <a:prstGeom prst="line">
            <a:avLst/>
          </a:prstGeom>
          <a:noFill/>
          <a:ln w="57150" cmpd="thickThin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Arc 69"/>
          <p:cNvSpPr>
            <a:spLocks/>
          </p:cNvSpPr>
          <p:nvPr/>
        </p:nvSpPr>
        <p:spPr bwMode="ltGray">
          <a:xfrm rot="16200000" flipH="1">
            <a:off x="8054975" y="5413375"/>
            <a:ext cx="311150" cy="292100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rgbClr val="4F9DAD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rgbClr val="4F9DA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3" name="Picture 85" descr="http://www.cpmi.org.cn/image/Image4.gif"/>
          <p:cNvPicPr>
            <a:picLocks noChangeAspect="1" noChangeArrowheads="1"/>
          </p:cNvPicPr>
          <p:nvPr userDrawn="1"/>
        </p:nvPicPr>
        <p:blipFill>
          <a:blip r:embed="rId2" r:link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33400"/>
            <a:ext cx="3248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Cloud"/>
          <p:cNvSpPr>
            <a:spLocks noChangeAspect="1" noEditPoints="1" noChangeArrowheads="1"/>
          </p:cNvSpPr>
          <p:nvPr userDrawn="1"/>
        </p:nvSpPr>
        <p:spPr bwMode="auto">
          <a:xfrm>
            <a:off x="1219200" y="3576638"/>
            <a:ext cx="6629400" cy="809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2CBCD0"/>
              </a:gs>
              <a:gs pos="50000">
                <a:srgbClr val="66FFFF"/>
              </a:gs>
              <a:gs pos="100000">
                <a:srgbClr val="2CBCD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85194" dir="1593903" algn="ctr" rotWithShape="0">
              <a:srgbClr val="00FFFF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Rectangle 93"/>
          <p:cNvSpPr>
            <a:spLocks noChangeArrowheads="1"/>
          </p:cNvSpPr>
          <p:nvPr userDrawn="1"/>
        </p:nvSpPr>
        <p:spPr bwMode="auto">
          <a:xfrm>
            <a:off x="304800" y="1219200"/>
            <a:ext cx="6400800" cy="762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ltGray">
          <a:xfrm>
            <a:off x="939800" y="609600"/>
            <a:ext cx="0" cy="2851150"/>
          </a:xfrm>
          <a:prstGeom prst="line">
            <a:avLst/>
          </a:prstGeom>
          <a:noFill/>
          <a:ln w="57150" cmpd="thinThick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Line 94"/>
          <p:cNvSpPr>
            <a:spLocks noChangeShapeType="1"/>
          </p:cNvSpPr>
          <p:nvPr userDrawn="1"/>
        </p:nvSpPr>
        <p:spPr bwMode="auto">
          <a:xfrm>
            <a:off x="304800" y="1193800"/>
            <a:ext cx="6400800" cy="0"/>
          </a:xfrm>
          <a:prstGeom prst="line">
            <a:avLst/>
          </a:prstGeom>
          <a:noFill/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Arc 66"/>
          <p:cNvSpPr>
            <a:spLocks/>
          </p:cNvSpPr>
          <p:nvPr/>
        </p:nvSpPr>
        <p:spPr bwMode="ltGray">
          <a:xfrm rot="16200000" flipV="1">
            <a:off x="782638" y="1109662"/>
            <a:ext cx="323850" cy="31432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4C5FA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Rectangle 99"/>
          <p:cNvSpPr>
            <a:spLocks noChangeArrowheads="1"/>
          </p:cNvSpPr>
          <p:nvPr userDrawn="1"/>
        </p:nvSpPr>
        <p:spPr bwMode="auto">
          <a:xfrm>
            <a:off x="3924300" y="4437063"/>
            <a:ext cx="1403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/>
              <a:t>苏曙光</a:t>
            </a:r>
          </a:p>
        </p:txBody>
      </p:sp>
      <p:sp>
        <p:nvSpPr>
          <p:cNvPr id="70" name="Text Box 100"/>
          <p:cNvSpPr txBox="1">
            <a:spLocks noChangeArrowheads="1"/>
          </p:cNvSpPr>
          <p:nvPr userDrawn="1"/>
        </p:nvSpPr>
        <p:spPr bwMode="auto">
          <a:xfrm>
            <a:off x="1447800" y="5029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CC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ea typeface="华文行楷" pitchFamily="2" charset="-122"/>
              </a:rPr>
              <a:t>Huazhong University of Science and Technology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914400"/>
          </a:xfrm>
        </p:spPr>
        <p:txBody>
          <a:bodyPr/>
          <a:lstStyle>
            <a:lvl1pPr marL="0" indent="0">
              <a:buFont typeface="Wingdings 2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086600" cy="685800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7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BDAC898-9257-4992-959D-A369C2FE4C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70E4-9A55-425B-A77A-E596F8A459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33375"/>
            <a:ext cx="2057400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33375"/>
            <a:ext cx="6019800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24577-74A5-42E2-8E31-A2F6F53AC0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CD2A3-8C0B-4043-90BF-E3948944DB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125538"/>
            <a:ext cx="8229600" cy="50403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35DD-444D-4A37-8390-590B9082B9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CE304-0EF9-48D8-9563-9E1585036F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75EC1-2736-4FB1-BF8D-E53AE25E28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0170-1947-4CD2-9676-AF0C6E88A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C277-9F33-44A2-9F7F-E944FF5B2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B641F-5688-4AB5-B1F8-8222E70427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F6282-649F-4922-B946-7E5C3D2C1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7D820-D9DE-4D7E-8A87-2000E21B74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523C4-0C5E-4B87-AA84-30A0050240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2553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769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35635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5635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A454D35B-6582-4054-86BE-7480C3C45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34" name="Rectangle 110"/>
          <p:cNvSpPr>
            <a:spLocks noChangeArrowheads="1"/>
          </p:cNvSpPr>
          <p:nvPr userDrawn="1"/>
        </p:nvSpPr>
        <p:spPr bwMode="gray">
          <a:xfrm>
            <a:off x="522288" y="10779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 2" pitchFamily="18" charset="2"/>
        <a:buChar char="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u"/>
        <a:defRPr kumimoji="1"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95000"/>
        <a:buFont typeface="Wingdings" pitchFamily="2" charset="2"/>
        <a:buChar char="n"/>
        <a:defRPr kumimoji="1"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08275"/>
            <a:ext cx="6400800" cy="8048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课程设计与总</a:t>
            </a:r>
            <a:r>
              <a:rPr lang="zh-CN" altLang="en-US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复习</a:t>
            </a:r>
            <a:endParaRPr lang="en-US" altLang="zh-CN" sz="36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735138"/>
            <a:ext cx="70866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操作系统原理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3B7914-646E-4151-B7BC-B46117116290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44066" name="AutoShape 2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68468"/>
              <a:gd name="adj2" fmla="val -45204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0">
                <a:solidFill>
                  <a:srgbClr val="FF3300"/>
                </a:solidFill>
              </a:rPr>
              <a:t>问题：</a:t>
            </a:r>
            <a:r>
              <a:rPr lang="en-US" altLang="zh-CN" sz="2400" b="0">
                <a:solidFill>
                  <a:srgbClr val="FF3300"/>
                </a:solidFill>
              </a:rPr>
              <a:t>CPU</a:t>
            </a:r>
            <a:r>
              <a:rPr lang="zh-CN" altLang="en-US" sz="2400" b="0">
                <a:solidFill>
                  <a:srgbClr val="FF3300"/>
                </a:solidFill>
              </a:rPr>
              <a:t>和外设经常交替处于空闲状态</a:t>
            </a:r>
            <a:r>
              <a:rPr lang="en-US" altLang="zh-CN" sz="2400" b="0">
                <a:solidFill>
                  <a:srgbClr val="FF3300"/>
                </a:solidFill>
              </a:rPr>
              <a:t>,</a:t>
            </a:r>
            <a:r>
              <a:rPr lang="zh-CN" altLang="en-US" sz="2400" b="0">
                <a:solidFill>
                  <a:srgbClr val="FF3300"/>
                </a:solidFill>
              </a:rPr>
              <a:t>硬件资源被浪费。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提高资源使用效率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提高系统交互性能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01</a:t>
            </a:r>
            <a:r>
              <a:rPr lang="zh-CN" altLang="en-US" smtClean="0"/>
              <a:t>章 操作系统概述</a:t>
            </a:r>
          </a:p>
        </p:txBody>
      </p:sp>
      <p:sp>
        <p:nvSpPr>
          <p:cNvPr id="7885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主要内容</a:t>
            </a:r>
          </a:p>
          <a:p>
            <a:pPr lvl="1" eaLnBrk="1" hangingPunct="1"/>
            <a:r>
              <a:rPr lang="zh-CN" altLang="en-US" sz="2400" smtClean="0"/>
              <a:t>操作系统产生的起因</a:t>
            </a:r>
            <a:endParaRPr lang="zh-CN" altLang="en-US" smtClean="0"/>
          </a:p>
          <a:p>
            <a:pPr lvl="1" eaLnBrk="1" hangingPunct="1"/>
            <a:r>
              <a:rPr lang="zh-CN" altLang="en-US" sz="2400" smtClean="0"/>
              <a:t>操作系统发展历史</a:t>
            </a:r>
          </a:p>
          <a:p>
            <a:pPr lvl="1" eaLnBrk="1" hangingPunct="1"/>
            <a:r>
              <a:rPr lang="zh-CN" altLang="en-US" sz="2400" smtClean="0"/>
              <a:t>操作系统的定义</a:t>
            </a:r>
          </a:p>
          <a:p>
            <a:pPr lvl="1" eaLnBrk="1" hangingPunct="1"/>
            <a:r>
              <a:rPr lang="zh-CN" altLang="en-US" sz="2400" smtClean="0"/>
              <a:t>操作系统的功能</a:t>
            </a:r>
          </a:p>
          <a:p>
            <a:pPr lvl="1" eaLnBrk="1" hangingPunct="1"/>
            <a:r>
              <a:rPr lang="zh-CN" altLang="en-US" sz="2400" smtClean="0"/>
              <a:t>操作系统的特性</a:t>
            </a:r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76347"/>
              <a:gd name="adj2" fmla="val -34667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计算机硬件系统的四个典型阶段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1946</a:t>
            </a:r>
            <a:r>
              <a:rPr lang="zh-CN" altLang="en-US" sz="2000" b="0">
                <a:solidFill>
                  <a:schemeClr val="tx1"/>
                </a:solidFill>
              </a:rPr>
              <a:t>－</a:t>
            </a:r>
            <a:r>
              <a:rPr lang="en-US" altLang="zh-CN" sz="2000" b="0">
                <a:solidFill>
                  <a:schemeClr val="tx1"/>
                </a:solidFill>
              </a:rPr>
              <a:t>1955 </a:t>
            </a:r>
            <a:r>
              <a:rPr lang="zh-CN" altLang="en-US" sz="2000" b="0">
                <a:solidFill>
                  <a:schemeClr val="tx1"/>
                </a:solidFill>
              </a:rPr>
              <a:t>电子管时代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1955</a:t>
            </a:r>
            <a:r>
              <a:rPr lang="zh-CN" altLang="en-US" sz="2000" b="0">
                <a:solidFill>
                  <a:schemeClr val="tx1"/>
                </a:solidFill>
              </a:rPr>
              <a:t>－</a:t>
            </a:r>
            <a:r>
              <a:rPr lang="en-US" altLang="zh-CN" sz="2000" b="0">
                <a:solidFill>
                  <a:schemeClr val="tx1"/>
                </a:solidFill>
              </a:rPr>
              <a:t>1965 </a:t>
            </a:r>
            <a:r>
              <a:rPr lang="zh-CN" altLang="en-US" sz="2000" b="0">
                <a:solidFill>
                  <a:schemeClr val="tx1"/>
                </a:solidFill>
              </a:rPr>
              <a:t>晶体管时代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1965</a:t>
            </a:r>
            <a:r>
              <a:rPr lang="zh-CN" altLang="en-US" sz="2000" b="0">
                <a:solidFill>
                  <a:schemeClr val="tx1"/>
                </a:solidFill>
              </a:rPr>
              <a:t>－</a:t>
            </a:r>
            <a:r>
              <a:rPr lang="en-US" altLang="zh-CN" sz="2000" b="0">
                <a:solidFill>
                  <a:schemeClr val="tx1"/>
                </a:solidFill>
              </a:rPr>
              <a:t>1980 </a:t>
            </a:r>
            <a:r>
              <a:rPr lang="zh-CN" altLang="en-US" sz="2000" b="0">
                <a:solidFill>
                  <a:schemeClr val="tx1"/>
                </a:solidFill>
              </a:rPr>
              <a:t>集成电路时代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1980</a:t>
            </a:r>
            <a:r>
              <a:rPr lang="zh-CN" altLang="en-US" sz="2000" b="0">
                <a:solidFill>
                  <a:schemeClr val="tx1"/>
                </a:solidFill>
              </a:rPr>
              <a:t>－至今 大规模集成电路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操作系统的四个典型阶段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手工操作：无操作系统  </a:t>
            </a:r>
            <a:r>
              <a:rPr lang="en-US" altLang="zh-CN" sz="2000" b="0">
                <a:solidFill>
                  <a:schemeClr val="tx1"/>
                </a:solidFill>
              </a:rPr>
              <a:t>40</a:t>
            </a:r>
            <a:r>
              <a:rPr lang="zh-CN" altLang="en-US" sz="2000" b="0">
                <a:solidFill>
                  <a:schemeClr val="tx1"/>
                </a:solidFill>
              </a:rPr>
              <a:t>年代 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单道批处理系统   </a:t>
            </a:r>
            <a:r>
              <a:rPr lang="en-US" altLang="zh-CN" sz="2000" b="0">
                <a:solidFill>
                  <a:schemeClr val="tx1"/>
                </a:solidFill>
              </a:rPr>
              <a:t>50</a:t>
            </a:r>
            <a:r>
              <a:rPr lang="zh-CN" altLang="en-US" sz="2000" b="0">
                <a:solidFill>
                  <a:schemeClr val="tx1"/>
                </a:solidFill>
              </a:rPr>
              <a:t>年代 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多道批处理系统   </a:t>
            </a:r>
            <a:r>
              <a:rPr lang="en-US" altLang="zh-CN" sz="2000" b="0">
                <a:solidFill>
                  <a:schemeClr val="tx1"/>
                </a:solidFill>
              </a:rPr>
              <a:t>60</a:t>
            </a:r>
            <a:r>
              <a:rPr lang="zh-CN" altLang="en-US" sz="2000" b="0">
                <a:solidFill>
                  <a:schemeClr val="tx1"/>
                </a:solidFill>
              </a:rPr>
              <a:t>年代初 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分时系统   </a:t>
            </a:r>
            <a:r>
              <a:rPr lang="en-US" altLang="zh-CN" sz="2000" b="0">
                <a:solidFill>
                  <a:schemeClr val="tx1"/>
                </a:solidFill>
              </a:rPr>
              <a:t>60</a:t>
            </a:r>
            <a:r>
              <a:rPr lang="zh-CN" altLang="en-US" sz="2000" b="0">
                <a:solidFill>
                  <a:schemeClr val="tx1"/>
                </a:solidFill>
              </a:rPr>
              <a:t>年代中</a:t>
            </a:r>
          </a:p>
        </p:txBody>
      </p:sp>
      <p:sp>
        <p:nvSpPr>
          <p:cNvPr id="344070" name="AutoShape 6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82343"/>
              <a:gd name="adj2" fmla="val -25236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0">
                <a:solidFill>
                  <a:srgbClr val="FF3300"/>
                </a:solidFill>
              </a:rPr>
              <a:t>定义：</a:t>
            </a:r>
            <a:r>
              <a:rPr lang="zh-CN" altLang="en-US" sz="2400" b="0">
                <a:solidFill>
                  <a:schemeClr val="tx1"/>
                </a:solidFill>
              </a:rPr>
              <a:t> 一个大型系统程序。它负责计算机的全部软、硬件资源的分配，调度；控制和协调并发活动；实现信息存取和保护。提供用户接口，供用户使用使用和控制计算机，为用户提供工作环境。</a:t>
            </a:r>
          </a:p>
          <a:p>
            <a:r>
              <a:rPr lang="zh-CN" altLang="en-US" sz="2400" b="0">
                <a:solidFill>
                  <a:srgbClr val="FF3300"/>
                </a:solidFill>
              </a:rPr>
              <a:t>简而言之</a:t>
            </a:r>
          </a:p>
          <a:p>
            <a:pPr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管理并调度计算机资源</a:t>
            </a:r>
          </a:p>
          <a:p>
            <a:pPr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为用户提供友好接口和服务</a:t>
            </a:r>
          </a:p>
        </p:txBody>
      </p:sp>
      <p:sp>
        <p:nvSpPr>
          <p:cNvPr id="344071" name="AutoShape 7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82981"/>
              <a:gd name="adj2" fmla="val -15736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处理机管理</a:t>
            </a:r>
          </a:p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存储器管理</a:t>
            </a:r>
          </a:p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设备分配</a:t>
            </a:r>
          </a:p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文件管理</a:t>
            </a:r>
          </a:p>
        </p:txBody>
      </p:sp>
      <p:sp>
        <p:nvSpPr>
          <p:cNvPr id="344072" name="AutoShape 8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83620"/>
              <a:gd name="adj2" fmla="val -7343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zh-CN" altLang="en-US" sz="2000" b="0">
                <a:solidFill>
                  <a:schemeClr val="tx1"/>
                </a:solidFill>
              </a:rPr>
              <a:t>并发性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同时处理多个活动的能力</a:t>
            </a:r>
            <a:endParaRPr lang="en-US" altLang="zh-CN" sz="2000" b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zh-CN" altLang="en-US" sz="2000" b="0">
                <a:solidFill>
                  <a:schemeClr val="tx1"/>
                </a:solidFill>
              </a:rPr>
              <a:t>共享性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对多个并发活动提供资源共享</a:t>
            </a:r>
          </a:p>
          <a:p>
            <a:pPr>
              <a:buFontTx/>
              <a:buChar char="•"/>
            </a:pPr>
            <a:r>
              <a:rPr lang="zh-CN" altLang="en-US" sz="2000" b="0">
                <a:solidFill>
                  <a:schemeClr val="tx1"/>
                </a:solidFill>
              </a:rPr>
              <a:t>不确定性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具有处理突发随机事件的能力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animBg="1"/>
      <p:bldP spid="344069" grpId="0" animBg="1"/>
      <p:bldP spid="344070" grpId="0" animBg="1"/>
      <p:bldP spid="344071" grpId="0" animBg="1"/>
      <p:bldP spid="3440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74616-9CA0-4CAE-AFDC-63E5F9BBD258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01</a:t>
            </a:r>
            <a:r>
              <a:rPr lang="zh-CN" altLang="en-US" smtClean="0"/>
              <a:t>章 操作系统概述</a:t>
            </a:r>
          </a:p>
        </p:txBody>
      </p:sp>
      <p:sp>
        <p:nvSpPr>
          <p:cNvPr id="798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重点内容</a:t>
            </a:r>
          </a:p>
          <a:p>
            <a:pPr lvl="1" eaLnBrk="1" hangingPunct="1"/>
            <a:r>
              <a:rPr lang="zh-CN" altLang="en-US" smtClean="0"/>
              <a:t>操作系统每个发展阶段的特点</a:t>
            </a:r>
          </a:p>
          <a:p>
            <a:pPr lvl="1" eaLnBrk="1" hangingPunct="1"/>
            <a:r>
              <a:rPr lang="zh-CN" altLang="en-US" smtClean="0"/>
              <a:t>单道批处理的特点</a:t>
            </a:r>
          </a:p>
          <a:p>
            <a:pPr lvl="2" eaLnBrk="1" hangingPunct="1"/>
            <a:r>
              <a:rPr lang="zh-CN" altLang="en-US" smtClean="0"/>
              <a:t>脱机、联机</a:t>
            </a:r>
          </a:p>
          <a:p>
            <a:pPr lvl="1" eaLnBrk="1" hangingPunct="1"/>
            <a:r>
              <a:rPr lang="zh-CN" altLang="en-US" smtClean="0"/>
              <a:t>多道批处理</a:t>
            </a:r>
          </a:p>
          <a:p>
            <a:pPr lvl="2" eaLnBrk="1" hangingPunct="1"/>
            <a:r>
              <a:rPr lang="zh-CN" altLang="en-US" smtClean="0"/>
              <a:t>多道程序设计技术的特点</a:t>
            </a:r>
          </a:p>
          <a:p>
            <a:pPr lvl="3" eaLnBrk="1" hangingPunct="1"/>
            <a:r>
              <a:rPr lang="zh-CN" altLang="en-US" smtClean="0"/>
              <a:t>多道程序充分利用</a:t>
            </a:r>
            <a:r>
              <a:rPr lang="en-US" altLang="zh-CN" smtClean="0"/>
              <a:t>CPU</a:t>
            </a:r>
            <a:r>
              <a:rPr lang="zh-CN" altLang="en-US" smtClean="0"/>
              <a:t>，提高</a:t>
            </a:r>
            <a:r>
              <a:rPr lang="en-US" altLang="zh-CN" smtClean="0"/>
              <a:t>CPU</a:t>
            </a:r>
            <a:r>
              <a:rPr lang="zh-CN" altLang="en-US" smtClean="0"/>
              <a:t>利用率</a:t>
            </a:r>
          </a:p>
          <a:p>
            <a:pPr lvl="1" eaLnBrk="1" hangingPunct="1"/>
            <a:r>
              <a:rPr lang="zh-CN" altLang="en-US" smtClean="0"/>
              <a:t>中断和通道两个技术</a:t>
            </a:r>
          </a:p>
          <a:p>
            <a:pPr lvl="1" eaLnBrk="1" hangingPunct="1"/>
            <a:r>
              <a:rPr lang="zh-CN" altLang="en-US" smtClean="0"/>
              <a:t>分时系统的概念和三个特点</a:t>
            </a:r>
          </a:p>
          <a:p>
            <a:pPr lvl="2" eaLnBrk="1" hangingPunct="1"/>
            <a:r>
              <a:rPr lang="zh-CN" altLang="en-US" smtClean="0"/>
              <a:t>多路，独占，交互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2F32-9269-4603-BB2E-1A211C147AEE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02</a:t>
            </a:r>
            <a:r>
              <a:rPr lang="zh-CN" altLang="en-US" smtClean="0"/>
              <a:t>章 操作系统逻辑结构</a:t>
            </a:r>
          </a:p>
        </p:txBody>
      </p:sp>
      <p:sp>
        <p:nvSpPr>
          <p:cNvPr id="809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本章主要学习内容</a:t>
            </a:r>
          </a:p>
          <a:p>
            <a:pPr lvl="1" eaLnBrk="1" hangingPunct="1"/>
            <a:r>
              <a:rPr lang="zh-CN" altLang="en-US" smtClean="0"/>
              <a:t>操作系统的逻辑结构</a:t>
            </a:r>
          </a:p>
          <a:p>
            <a:pPr lvl="2" eaLnBrk="1" hangingPunct="1"/>
            <a:r>
              <a:rPr lang="zh-CN" altLang="en-US" smtClean="0"/>
              <a:t>分层的</a:t>
            </a:r>
            <a:r>
              <a:rPr lang="zh-CN" altLang="en-US" smtClean="0">
                <a:latin typeface="宋体" pitchFamily="2" charset="-122"/>
              </a:rPr>
              <a:t>逻辑</a:t>
            </a:r>
            <a:r>
              <a:rPr lang="zh-CN" altLang="en-US" smtClean="0"/>
              <a:t>结构</a:t>
            </a:r>
          </a:p>
          <a:p>
            <a:pPr lvl="2" eaLnBrk="1" hangingPunct="1"/>
            <a:r>
              <a:rPr lang="zh-CN" altLang="en-US" smtClean="0"/>
              <a:t>虚拟机概念</a:t>
            </a:r>
          </a:p>
          <a:p>
            <a:pPr lvl="3" eaLnBrk="1" hangingPunct="1"/>
            <a:r>
              <a:rPr lang="zh-CN" altLang="en-US" smtClean="0">
                <a:latin typeface="宋体" pitchFamily="2" charset="-122"/>
              </a:rPr>
              <a:t>每层都可以看成是上一层的虚拟机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基本硬件结构</a:t>
            </a:r>
          </a:p>
          <a:p>
            <a:pPr lvl="2" eaLnBrk="1" hangingPunct="1"/>
            <a:r>
              <a:rPr lang="en-US" altLang="zh-CN" smtClean="0"/>
              <a:t>CPU</a:t>
            </a:r>
            <a:r>
              <a:rPr lang="zh-CN" altLang="en-US" smtClean="0"/>
              <a:t>的态</a:t>
            </a:r>
          </a:p>
          <a:p>
            <a:pPr lvl="2" eaLnBrk="1" hangingPunct="1"/>
            <a:r>
              <a:rPr lang="zh-CN" altLang="en-US" smtClean="0"/>
              <a:t>存储器</a:t>
            </a:r>
          </a:p>
          <a:p>
            <a:pPr lvl="2" eaLnBrk="1" hangingPunct="1"/>
            <a:r>
              <a:rPr lang="zh-CN" altLang="en-US" smtClean="0"/>
              <a:t>定时器</a:t>
            </a:r>
          </a:p>
          <a:p>
            <a:pPr lvl="2" eaLnBrk="1" hangingPunct="1"/>
            <a:r>
              <a:rPr lang="zh-CN" altLang="en-US" smtClean="0"/>
              <a:t>中断</a:t>
            </a:r>
          </a:p>
        </p:txBody>
      </p:sp>
      <p:sp>
        <p:nvSpPr>
          <p:cNvPr id="80902" name="AutoShape 4"/>
          <p:cNvSpPr>
            <a:spLocks/>
          </p:cNvSpPr>
          <p:nvPr/>
        </p:nvSpPr>
        <p:spPr bwMode="auto">
          <a:xfrm>
            <a:off x="6084888" y="549275"/>
            <a:ext cx="2663825" cy="1482725"/>
          </a:xfrm>
          <a:prstGeom prst="borderCallout1">
            <a:avLst>
              <a:gd name="adj1" fmla="val 7708"/>
              <a:gd name="adj2" fmla="val -2861"/>
              <a:gd name="adj3" fmla="val 90685"/>
              <a:gd name="adj4" fmla="val -56676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整体式结构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层次结构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客户</a:t>
            </a:r>
            <a:r>
              <a:rPr lang="en-US" altLang="zh-CN" sz="2000" b="0">
                <a:solidFill>
                  <a:schemeClr val="tx1"/>
                </a:solidFill>
              </a:rPr>
              <a:t>/</a:t>
            </a:r>
            <a:r>
              <a:rPr lang="zh-CN" altLang="en-US" sz="2000" b="0">
                <a:solidFill>
                  <a:schemeClr val="tx1"/>
                </a:solidFill>
              </a:rPr>
              <a:t>服务器结构</a:t>
            </a:r>
            <a:endParaRPr lang="zh-CN" altLang="en-US" sz="2000" b="0"/>
          </a:p>
        </p:txBody>
      </p:sp>
      <p:sp>
        <p:nvSpPr>
          <p:cNvPr id="80903" name="AutoShape 5"/>
          <p:cNvSpPr>
            <a:spLocks/>
          </p:cNvSpPr>
          <p:nvPr/>
        </p:nvSpPr>
        <p:spPr bwMode="auto">
          <a:xfrm>
            <a:off x="5508625" y="3386138"/>
            <a:ext cx="3240088" cy="1482725"/>
          </a:xfrm>
          <a:prstGeom prst="borderCallout1">
            <a:avLst>
              <a:gd name="adj1" fmla="val 7708"/>
              <a:gd name="adj2" fmla="val -2352"/>
              <a:gd name="adj3" fmla="val 48713"/>
              <a:gd name="adj4" fmla="val -76236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根据对资源和机器指令的使用权限，对处理机工作状态的描述</a:t>
            </a:r>
            <a:r>
              <a:rPr lang="en-US" altLang="zh-CN" sz="2400" b="0">
                <a:solidFill>
                  <a:schemeClr val="tx1"/>
                </a:solidFill>
              </a:rPr>
              <a:t>:</a:t>
            </a:r>
            <a:r>
              <a:rPr lang="zh-CN" altLang="en-US" sz="2400" b="0">
                <a:solidFill>
                  <a:srgbClr val="FF3300"/>
                </a:solidFill>
              </a:rPr>
              <a:t>核态，管态，用户态</a:t>
            </a:r>
            <a:endParaRPr lang="en-US" altLang="zh-CN" sz="2400" b="0">
              <a:solidFill>
                <a:srgbClr val="FF3300"/>
              </a:solidFill>
            </a:endParaRPr>
          </a:p>
        </p:txBody>
      </p:sp>
      <p:sp>
        <p:nvSpPr>
          <p:cNvPr id="80904" name="AutoShape 6"/>
          <p:cNvSpPr>
            <a:spLocks/>
          </p:cNvSpPr>
          <p:nvPr/>
        </p:nvSpPr>
        <p:spPr bwMode="auto">
          <a:xfrm>
            <a:off x="5580063" y="5041900"/>
            <a:ext cx="3240087" cy="547688"/>
          </a:xfrm>
          <a:prstGeom prst="borderCallout1">
            <a:avLst>
              <a:gd name="adj1" fmla="val 20870"/>
              <a:gd name="adj2" fmla="val -2352"/>
              <a:gd name="adj3" fmla="val -81157"/>
              <a:gd name="adj4" fmla="val -88093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</a:rPr>
              <a:t>三级：</a:t>
            </a:r>
            <a:r>
              <a:rPr lang="en-US" altLang="zh-CN" sz="2000" b="0">
                <a:solidFill>
                  <a:schemeClr val="tx1"/>
                </a:solidFill>
              </a:rPr>
              <a:t>Cache</a:t>
            </a:r>
            <a:r>
              <a:rPr lang="zh-CN" altLang="en-US" sz="2000" b="0">
                <a:solidFill>
                  <a:schemeClr val="tx1"/>
                </a:solidFill>
              </a:rPr>
              <a:t>－内存－外存</a:t>
            </a:r>
          </a:p>
        </p:txBody>
      </p:sp>
      <p:sp>
        <p:nvSpPr>
          <p:cNvPr id="80905" name="AutoShape 7"/>
          <p:cNvSpPr>
            <a:spLocks/>
          </p:cNvSpPr>
          <p:nvPr/>
        </p:nvSpPr>
        <p:spPr bwMode="auto">
          <a:xfrm>
            <a:off x="5580063" y="5834063"/>
            <a:ext cx="3240087" cy="763587"/>
          </a:xfrm>
          <a:prstGeom prst="borderCallout1">
            <a:avLst>
              <a:gd name="adj1" fmla="val 14968"/>
              <a:gd name="adj2" fmla="val -2352"/>
              <a:gd name="adj3" fmla="val -44282"/>
              <a:gd name="adj4" fmla="val -98727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</a:rPr>
              <a:t>中断实质：</a:t>
            </a:r>
            <a:r>
              <a:rPr lang="zh-CN" altLang="en-US" b="0">
                <a:solidFill>
                  <a:schemeClr val="tx1"/>
                </a:solidFill>
              </a:rPr>
              <a:t>交换指令执行地址和处理器状态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6347D5-D6E2-4D18-9729-6E70805DCAB5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03</a:t>
            </a:r>
            <a:r>
              <a:rPr lang="zh-CN" altLang="en-US" smtClean="0"/>
              <a:t>章 用户界面</a:t>
            </a:r>
          </a:p>
        </p:txBody>
      </p:sp>
      <p:sp>
        <p:nvSpPr>
          <p:cNvPr id="819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主要内容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操作系统的生成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操作系统的启动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运行用户程序的过程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操作系统的用户界面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系统功能调用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重点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操作系统启动过程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系统调用机制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en-US" altLang="zh-CN" sz="2400" smtClean="0"/>
              <a:t>LINUX</a:t>
            </a:r>
            <a:r>
              <a:rPr lang="zh-CN" altLang="en-US" sz="2400" smtClean="0"/>
              <a:t>系统调用的实现</a:t>
            </a:r>
          </a:p>
        </p:txBody>
      </p:sp>
      <p:sp>
        <p:nvSpPr>
          <p:cNvPr id="347140" name="AutoShape 4"/>
          <p:cNvSpPr>
            <a:spLocks/>
          </p:cNvSpPr>
          <p:nvPr/>
        </p:nvSpPr>
        <p:spPr bwMode="auto">
          <a:xfrm>
            <a:off x="5724525" y="404813"/>
            <a:ext cx="3240088" cy="792162"/>
          </a:xfrm>
          <a:prstGeom prst="borderCallout1">
            <a:avLst>
              <a:gd name="adj1" fmla="val 14431"/>
              <a:gd name="adj2" fmla="val -2352"/>
              <a:gd name="adj3" fmla="val 183968"/>
              <a:gd name="adj4" fmla="val -136208"/>
            </a:avLst>
          </a:prstGeom>
          <a:solidFill>
            <a:srgbClr val="99CCFF"/>
          </a:solidFill>
          <a:ln w="28575" algn="ctr">
            <a:solidFill>
              <a:srgbClr val="FF3300"/>
            </a:solidFill>
            <a:miter lim="800000"/>
            <a:headEnd type="triangle" w="med" len="med"/>
            <a:tailEnd type="oval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组装和生成操作系统的过程</a:t>
            </a:r>
            <a:endParaRPr lang="en-US" altLang="zh-CN" sz="2400" b="0">
              <a:solidFill>
                <a:schemeClr val="tx1"/>
              </a:solidFill>
            </a:endParaRPr>
          </a:p>
        </p:txBody>
      </p:sp>
      <p:sp>
        <p:nvSpPr>
          <p:cNvPr id="347141" name="AutoShape 5"/>
          <p:cNvSpPr>
            <a:spLocks/>
          </p:cNvSpPr>
          <p:nvPr/>
        </p:nvSpPr>
        <p:spPr bwMode="auto">
          <a:xfrm>
            <a:off x="5724525" y="1412875"/>
            <a:ext cx="3240088" cy="2303463"/>
          </a:xfrm>
          <a:prstGeom prst="borderCallout1">
            <a:avLst>
              <a:gd name="adj1" fmla="val 4963"/>
              <a:gd name="adj2" fmla="val -2352"/>
              <a:gd name="adj3" fmla="val 41074"/>
              <a:gd name="adj4" fmla="val -137431"/>
            </a:avLst>
          </a:prstGeom>
          <a:solidFill>
            <a:srgbClr val="99CCFF"/>
          </a:solidFill>
          <a:ln w="28575" algn="ctr">
            <a:solidFill>
              <a:srgbClr val="FF3300"/>
            </a:solidFill>
            <a:miter lim="800000"/>
            <a:headEnd type="triangle" w="med" len="med"/>
            <a:tailEnd type="oval" w="med" len="med"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系统启动过程：</a:t>
            </a:r>
            <a:r>
              <a:rPr lang="en-US" altLang="zh-CN" b="0">
                <a:solidFill>
                  <a:schemeClr val="tx1"/>
                </a:solidFill>
              </a:rPr>
              <a:t>POST</a:t>
            </a:r>
            <a:r>
              <a:rPr lang="zh-CN" altLang="en-US" b="0">
                <a:solidFill>
                  <a:schemeClr val="tx1"/>
                </a:solidFill>
              </a:rPr>
              <a:t>－</a:t>
            </a:r>
            <a:r>
              <a:rPr lang="en-US" altLang="zh-CN" b="0">
                <a:solidFill>
                  <a:schemeClr val="tx1"/>
                </a:solidFill>
              </a:rPr>
              <a:t>Boot Sector</a:t>
            </a:r>
            <a:r>
              <a:rPr lang="zh-CN" altLang="en-US" b="0">
                <a:solidFill>
                  <a:schemeClr val="tx1"/>
                </a:solidFill>
              </a:rPr>
              <a:t>（引导程序）</a:t>
            </a:r>
            <a:r>
              <a:rPr lang="en-US" altLang="zh-CN" b="0">
                <a:solidFill>
                  <a:schemeClr val="tx1"/>
                </a:solidFill>
              </a:rPr>
              <a:t>—</a:t>
            </a:r>
            <a:r>
              <a:rPr lang="zh-CN" altLang="en-US" b="0">
                <a:solidFill>
                  <a:schemeClr val="tx1"/>
                </a:solidFill>
              </a:rPr>
              <a:t>把</a:t>
            </a:r>
            <a:r>
              <a:rPr lang="en-US" altLang="zh-CN" b="0">
                <a:solidFill>
                  <a:schemeClr val="tx1"/>
                </a:solidFill>
              </a:rPr>
              <a:t>OS</a:t>
            </a:r>
            <a:r>
              <a:rPr lang="zh-CN" altLang="en-US" b="0">
                <a:solidFill>
                  <a:schemeClr val="tx1"/>
                </a:solidFill>
              </a:rPr>
              <a:t>核心装入内存</a:t>
            </a:r>
            <a:r>
              <a:rPr lang="en-US" altLang="zh-CN" b="0">
                <a:solidFill>
                  <a:schemeClr val="tx1"/>
                </a:solidFill>
              </a:rPr>
              <a:t>—</a:t>
            </a:r>
            <a:r>
              <a:rPr lang="zh-CN" altLang="en-US" b="0">
                <a:solidFill>
                  <a:schemeClr val="tx1"/>
                </a:solidFill>
              </a:rPr>
              <a:t>运行。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操作系统核心：</a:t>
            </a:r>
            <a:endParaRPr lang="en-US" altLang="zh-CN" b="0">
              <a:solidFill>
                <a:schemeClr val="tx1"/>
              </a:solidFill>
            </a:endParaRPr>
          </a:p>
          <a:p>
            <a:r>
              <a:rPr lang="zh-CN" altLang="en-US" b="0">
                <a:solidFill>
                  <a:schemeClr val="tx1"/>
                </a:solidFill>
              </a:rPr>
              <a:t>引导程序：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启动程序：</a:t>
            </a:r>
          </a:p>
        </p:txBody>
      </p:sp>
      <p:sp>
        <p:nvSpPr>
          <p:cNvPr id="347142" name="AutoShape 6"/>
          <p:cNvSpPr>
            <a:spLocks/>
          </p:cNvSpPr>
          <p:nvPr/>
        </p:nvSpPr>
        <p:spPr bwMode="auto">
          <a:xfrm>
            <a:off x="5580063" y="3860800"/>
            <a:ext cx="3419475" cy="2160588"/>
          </a:xfrm>
          <a:prstGeom prst="borderCallout1">
            <a:avLst>
              <a:gd name="adj1" fmla="val 5292"/>
              <a:gd name="adj2" fmla="val -2227"/>
              <a:gd name="adj3" fmla="val -28435"/>
              <a:gd name="adj4" fmla="val -123074"/>
            </a:avLst>
          </a:prstGeom>
          <a:solidFill>
            <a:srgbClr val="99CCFF"/>
          </a:solidFill>
          <a:ln w="28575" algn="ctr">
            <a:solidFill>
              <a:srgbClr val="FF3300"/>
            </a:solidFill>
            <a:miter lim="800000"/>
            <a:headEnd type="triangle" w="med" len="med"/>
            <a:tailEnd type="oval" w="med" len="med"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用户与计算机交流的外部机制。</a:t>
            </a:r>
          </a:p>
          <a:p>
            <a:endParaRPr lang="zh-CN" altLang="en-US" b="0">
              <a:solidFill>
                <a:schemeClr val="tx1"/>
              </a:solidFill>
            </a:endParaRPr>
          </a:p>
          <a:p>
            <a:r>
              <a:rPr lang="zh-CN" altLang="en-US" b="0">
                <a:solidFill>
                  <a:schemeClr val="tx1"/>
                </a:solidFill>
              </a:rPr>
              <a:t>操作界面（又称操作命令）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系统功能调用界面</a:t>
            </a:r>
            <a:r>
              <a:rPr lang="en-US" altLang="zh-CN" b="0">
                <a:solidFill>
                  <a:schemeClr val="tx1"/>
                </a:solidFill>
              </a:rPr>
              <a:t>(</a:t>
            </a:r>
            <a:r>
              <a:rPr lang="zh-CN" altLang="en-US" b="0">
                <a:solidFill>
                  <a:schemeClr val="tx1"/>
                </a:solidFill>
              </a:rPr>
              <a:t>简称系统调用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347143" name="AutoShape 7"/>
          <p:cNvSpPr>
            <a:spLocks/>
          </p:cNvSpPr>
          <p:nvPr/>
        </p:nvSpPr>
        <p:spPr bwMode="auto">
          <a:xfrm>
            <a:off x="5580063" y="404813"/>
            <a:ext cx="3492500" cy="5616575"/>
          </a:xfrm>
          <a:prstGeom prst="borderCallout1">
            <a:avLst>
              <a:gd name="adj1" fmla="val 2037"/>
              <a:gd name="adj2" fmla="val -2181"/>
              <a:gd name="adj3" fmla="val 57463"/>
              <a:gd name="adj4" fmla="val -120000"/>
            </a:avLst>
          </a:prstGeom>
          <a:solidFill>
            <a:srgbClr val="99CCFF"/>
          </a:solidFill>
          <a:ln w="38100" algn="ctr">
            <a:solidFill>
              <a:srgbClr val="33CC33"/>
            </a:solidFill>
            <a:miter lim="800000"/>
            <a:headEnd type="triangle" w="med" len="med"/>
            <a:tailEnd type="diamond" w="med" len="med"/>
          </a:ln>
        </p:spPr>
        <p:txBody>
          <a:bodyPr/>
          <a:lstStyle/>
          <a:p>
            <a:r>
              <a:rPr lang="en-US" altLang="zh-CN" sz="2000" b="0">
                <a:solidFill>
                  <a:schemeClr val="tx1"/>
                </a:solidFill>
              </a:rPr>
              <a:t>1</a:t>
            </a:r>
            <a:r>
              <a:rPr lang="zh-CN" altLang="en-US" sz="2000" b="0">
                <a:solidFill>
                  <a:schemeClr val="tx1"/>
                </a:solidFill>
              </a:rPr>
              <a:t>、概念：用户使用操作系统预先准备好的功能调用请求操作系统提供服务。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2</a:t>
            </a:r>
            <a:r>
              <a:rPr lang="zh-CN" altLang="en-US" sz="2000" b="0">
                <a:solidFill>
                  <a:schemeClr val="tx1"/>
                </a:solidFill>
              </a:rPr>
              <a:t>、调用方式：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     SVC </a:t>
            </a:r>
            <a:r>
              <a:rPr lang="en-US" altLang="zh-CN" sz="2000" b="0">
                <a:solidFill>
                  <a:srgbClr val="FF3300"/>
                </a:solidFill>
              </a:rPr>
              <a:t>N</a:t>
            </a:r>
            <a:r>
              <a:rPr lang="en-US" altLang="zh-CN" sz="2000" b="0">
                <a:solidFill>
                  <a:schemeClr val="tx1"/>
                </a:solidFill>
              </a:rPr>
              <a:t> [</a:t>
            </a:r>
            <a:r>
              <a:rPr lang="zh-CN" altLang="en-US" sz="2000" b="0">
                <a:solidFill>
                  <a:schemeClr val="tx1"/>
                </a:solidFill>
              </a:rPr>
              <a:t>隐式，显式</a:t>
            </a:r>
            <a:r>
              <a:rPr lang="en-US" altLang="zh-CN" sz="2000" b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3</a:t>
            </a:r>
            <a:r>
              <a:rPr lang="zh-CN" altLang="en-US" sz="2000" b="0">
                <a:solidFill>
                  <a:schemeClr val="tx1"/>
                </a:solidFill>
              </a:rPr>
              <a:t>、系统调用的执行过程</a:t>
            </a:r>
            <a:r>
              <a:rPr lang="en-US" altLang="zh-CN" sz="2000" b="0">
                <a:solidFill>
                  <a:schemeClr val="tx1"/>
                </a:solidFill>
              </a:rPr>
              <a:t>【</a:t>
            </a:r>
            <a:r>
              <a:rPr lang="zh-CN" altLang="en-US" sz="2000" b="0">
                <a:solidFill>
                  <a:schemeClr val="tx1"/>
                </a:solidFill>
              </a:rPr>
              <a:t>中断过程</a:t>
            </a:r>
            <a:r>
              <a:rPr lang="en-US" altLang="zh-CN" sz="2000" b="0">
                <a:solidFill>
                  <a:schemeClr val="tx1"/>
                </a:solidFill>
              </a:rPr>
              <a:t>】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4</a:t>
            </a:r>
            <a:r>
              <a:rPr lang="zh-CN" altLang="en-US" sz="2000" b="0">
                <a:solidFill>
                  <a:schemeClr val="tx1"/>
                </a:solidFill>
              </a:rPr>
              <a:t>、</a:t>
            </a:r>
            <a:r>
              <a:rPr lang="en-US" altLang="zh-CN" sz="2000" b="0">
                <a:solidFill>
                  <a:schemeClr val="tx1"/>
                </a:solidFill>
              </a:rPr>
              <a:t>LINUX</a:t>
            </a:r>
            <a:r>
              <a:rPr lang="zh-CN" altLang="en-US" sz="2000" b="0">
                <a:solidFill>
                  <a:schemeClr val="tx1"/>
                </a:solidFill>
              </a:rPr>
              <a:t>系统调用的处理过程</a:t>
            </a:r>
            <a:r>
              <a:rPr lang="en-US" altLang="zh-CN" sz="2000" b="0">
                <a:solidFill>
                  <a:schemeClr val="tx1"/>
                </a:solidFill>
              </a:rPr>
              <a:t>【</a:t>
            </a:r>
            <a:r>
              <a:rPr lang="zh-CN" altLang="en-US" sz="2000" b="0">
                <a:solidFill>
                  <a:schemeClr val="tx1"/>
                </a:solidFill>
              </a:rPr>
              <a:t>六步</a:t>
            </a:r>
            <a:r>
              <a:rPr lang="en-US" altLang="zh-CN" sz="2000" b="0">
                <a:solidFill>
                  <a:schemeClr val="tx1"/>
                </a:solidFill>
              </a:rPr>
              <a:t>】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5</a:t>
            </a:r>
            <a:r>
              <a:rPr lang="zh-CN" altLang="en-US" sz="2000" b="0">
                <a:solidFill>
                  <a:schemeClr val="tx1"/>
                </a:solidFill>
              </a:rPr>
              <a:t>、特点：和普通函数的比较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1" grpId="0" animBg="1"/>
      <p:bldP spid="347142" grpId="0" animBg="1"/>
      <p:bldP spid="347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9B392A-B882-4B77-A104-76F09F075877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04</a:t>
            </a:r>
            <a:r>
              <a:rPr lang="zh-CN" altLang="en-US" smtClean="0">
                <a:ea typeface="宋体" pitchFamily="2" charset="-122"/>
              </a:rPr>
              <a:t>章 进程管理</a:t>
            </a:r>
          </a:p>
        </p:txBody>
      </p:sp>
      <p:sp>
        <p:nvSpPr>
          <p:cNvPr id="829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6600"/>
              </a:buClr>
              <a:buSzPct val="105000"/>
              <a:buFont typeface="Wingdings" pitchFamily="2" charset="2"/>
              <a:buChar char="l"/>
            </a:pPr>
            <a:r>
              <a:rPr lang="zh-CN" altLang="en-US" smtClean="0"/>
              <a:t>主要内容</a:t>
            </a:r>
            <a:endParaRPr lang="zh-CN" altLang="en-US" sz="3200" smtClean="0"/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程序顺序执行和并发执行 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进程的基本概念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进程的控制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临界资源和临界区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进程的同步和互斥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信号量和</a:t>
            </a:r>
            <a:r>
              <a:rPr lang="en-US" altLang="zh-CN" sz="2400" smtClean="0"/>
              <a:t>P,V</a:t>
            </a:r>
            <a:r>
              <a:rPr lang="zh-CN" altLang="en-US" sz="2400" smtClean="0"/>
              <a:t>操作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进程间通信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线程</a:t>
            </a:r>
          </a:p>
          <a:p>
            <a:pPr eaLnBrk="1" hangingPunct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mtClean="0"/>
              <a:t>重点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临界资源和临界区的概念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进程的同步和互斥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en-US" altLang="zh-CN" sz="2400" smtClean="0"/>
              <a:t>PV</a:t>
            </a:r>
            <a:r>
              <a:rPr lang="zh-CN" altLang="en-US" sz="2400" smtClean="0"/>
              <a:t>操作的定义和应用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00965C-1636-43C8-83B0-C8A6AFF901BC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05</a:t>
            </a:r>
            <a:r>
              <a:rPr lang="zh-CN" altLang="en-US" smtClean="0">
                <a:ea typeface="宋体" pitchFamily="2" charset="-122"/>
              </a:rPr>
              <a:t>章 死锁</a:t>
            </a:r>
          </a:p>
        </p:txBody>
      </p:sp>
      <p:sp>
        <p:nvSpPr>
          <p:cNvPr id="839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何为死锁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死锁的起因、必要条件和解决策略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死锁的预防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死锁的避免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死锁的检测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死锁的恢复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重点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死锁的必要条件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静态资源分配法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有序资源分配法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F0D9C-8F5D-4AB5-B80F-8C6E71F2E121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06</a:t>
            </a:r>
            <a:r>
              <a:rPr lang="zh-CN" altLang="en-US" smtClean="0">
                <a:ea typeface="宋体" pitchFamily="2" charset="-122"/>
              </a:rPr>
              <a:t>章 进程调度</a:t>
            </a:r>
          </a:p>
        </p:txBody>
      </p:sp>
      <p:sp>
        <p:nvSpPr>
          <p:cNvPr id="849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本章主要学习内容</a:t>
            </a:r>
          </a:p>
          <a:p>
            <a:pPr lvl="1" eaLnBrk="1" hangingPunct="1">
              <a:buSzPct val="110000"/>
              <a:buFont typeface="Wingdings" pitchFamily="2" charset="2"/>
              <a:buChar char="n"/>
            </a:pPr>
            <a:r>
              <a:rPr lang="zh-CN" altLang="en-US" dirty="0" smtClean="0"/>
              <a:t>进程调度的概念</a:t>
            </a:r>
            <a:endParaRPr lang="en-US" altLang="zh-CN" dirty="0" smtClean="0"/>
          </a:p>
          <a:p>
            <a:pPr lvl="1" eaLnBrk="1" hangingPunct="1">
              <a:buSzPct val="110000"/>
              <a:buFont typeface="Wingdings" pitchFamily="2" charset="2"/>
              <a:buChar char="n"/>
            </a:pPr>
            <a:r>
              <a:rPr lang="zh-CN" altLang="en-US" dirty="0" smtClean="0"/>
              <a:t>典型调度算法</a:t>
            </a:r>
          </a:p>
          <a:p>
            <a:pPr eaLnBrk="1" hangingPunct="1"/>
            <a:r>
              <a:rPr lang="zh-CN" altLang="en-US" dirty="0" smtClean="0"/>
              <a:t>重点</a:t>
            </a:r>
          </a:p>
          <a:p>
            <a:pPr lvl="1" eaLnBrk="1" hangingPunct="1">
              <a:buSzPct val="110000"/>
              <a:buFont typeface="Wingdings" pitchFamily="2" charset="2"/>
              <a:buChar char="n"/>
            </a:pPr>
            <a:r>
              <a:rPr lang="zh-CN" altLang="en-US" dirty="0" smtClean="0"/>
              <a:t>典型的调度算法</a:t>
            </a: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AB3625-F6E3-40C3-B280-353BCF1C8A5A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920038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04,05,06</a:t>
            </a:r>
            <a:r>
              <a:rPr lang="zh-CN" altLang="en-US" smtClean="0"/>
              <a:t>章 进程管理</a:t>
            </a:r>
            <a:r>
              <a:rPr lang="en-US" altLang="zh-CN" smtClean="0"/>
              <a:t>/</a:t>
            </a:r>
            <a:r>
              <a:rPr lang="zh-CN" altLang="en-US" smtClean="0"/>
              <a:t>死锁</a:t>
            </a:r>
            <a:r>
              <a:rPr lang="en-US" altLang="zh-CN" smtClean="0"/>
              <a:t>/</a:t>
            </a:r>
            <a:r>
              <a:rPr lang="zh-CN" altLang="en-US" smtClean="0"/>
              <a:t>处理机调度</a:t>
            </a:r>
          </a:p>
        </p:txBody>
      </p:sp>
      <p:sp>
        <p:nvSpPr>
          <p:cNvPr id="860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3276600" y="2708275"/>
            <a:ext cx="2447925" cy="191135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b="0" dirty="0"/>
              <a:t>程序顺序</a:t>
            </a:r>
            <a:r>
              <a:rPr lang="en-US" altLang="zh-CN" b="0" dirty="0"/>
              <a:t>/</a:t>
            </a:r>
            <a:r>
              <a:rPr lang="zh-CN" altLang="en-US" b="0" dirty="0"/>
              <a:t>并发执行</a:t>
            </a:r>
          </a:p>
          <a:p>
            <a:pPr algn="ctr">
              <a:defRPr/>
            </a:pPr>
            <a:r>
              <a:rPr lang="zh-CN" altLang="en-US" b="0" dirty="0"/>
              <a:t>进程自身的特性：</a:t>
            </a:r>
          </a:p>
          <a:p>
            <a:pPr algn="ctr">
              <a:defRPr/>
            </a:pPr>
            <a:r>
              <a:rPr lang="zh-CN" altLang="en-US" b="0" dirty="0"/>
              <a:t>概念，特点，</a:t>
            </a:r>
            <a:r>
              <a:rPr lang="zh-CN" altLang="en-US" b="0" dirty="0" smtClean="0"/>
              <a:t>状态、</a:t>
            </a:r>
            <a:endParaRPr lang="zh-CN" altLang="en-US" b="0" dirty="0"/>
          </a:p>
          <a:p>
            <a:pPr algn="ctr">
              <a:defRPr/>
            </a:pPr>
            <a:r>
              <a:rPr lang="zh-CN" altLang="en-US" b="0" dirty="0"/>
              <a:t>控制原语</a:t>
            </a:r>
          </a:p>
        </p:txBody>
      </p:sp>
      <p:sp>
        <p:nvSpPr>
          <p:cNvPr id="351237" name="Oval 5"/>
          <p:cNvSpPr>
            <a:spLocks noChangeArrowheads="1"/>
          </p:cNvSpPr>
          <p:nvPr/>
        </p:nvSpPr>
        <p:spPr bwMode="auto">
          <a:xfrm>
            <a:off x="250825" y="3284538"/>
            <a:ext cx="2779713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进程之间制约关系：</a:t>
            </a:r>
          </a:p>
          <a:p>
            <a:pPr algn="ctr">
              <a:defRPr/>
            </a:pPr>
            <a:r>
              <a:rPr lang="zh-CN" altLang="en-US" b="0"/>
              <a:t>互斥，同步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961964" y="1569889"/>
            <a:ext cx="3144958" cy="1514773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 dirty="0"/>
              <a:t>同步机制</a:t>
            </a:r>
            <a:r>
              <a:rPr lang="zh-CN" altLang="en-US" b="0" dirty="0" smtClean="0"/>
              <a:t>的实质：</a:t>
            </a:r>
            <a:endParaRPr lang="zh-CN" altLang="en-US" b="0" dirty="0"/>
          </a:p>
          <a:p>
            <a:pPr algn="ctr">
              <a:defRPr/>
            </a:pPr>
            <a:r>
              <a:rPr lang="zh-CN" altLang="en-US" b="0" dirty="0" smtClean="0"/>
              <a:t>进程有</a:t>
            </a:r>
            <a:r>
              <a:rPr lang="zh-CN" altLang="en-US" b="0" dirty="0"/>
              <a:t>条件</a:t>
            </a:r>
            <a:r>
              <a:rPr lang="zh-CN" altLang="en-US" b="0" dirty="0" smtClean="0"/>
              <a:t>运行</a:t>
            </a:r>
            <a:endParaRPr lang="en-US" altLang="zh-CN" b="0" dirty="0" smtClean="0"/>
          </a:p>
          <a:p>
            <a:pPr algn="ctr">
              <a:defRPr/>
            </a:pPr>
            <a:r>
              <a:rPr lang="zh-CN" altLang="en-US" b="0" dirty="0"/>
              <a:t>该</a:t>
            </a:r>
            <a:r>
              <a:rPr lang="zh-CN" altLang="en-US" b="0" dirty="0" smtClean="0"/>
              <a:t>停停，该运行就尽快</a:t>
            </a:r>
            <a:endParaRPr lang="zh-CN" altLang="en-US" b="0" dirty="0"/>
          </a:p>
        </p:txBody>
      </p:sp>
      <p:sp>
        <p:nvSpPr>
          <p:cNvPr id="351239" name="Oval 7"/>
          <p:cNvSpPr>
            <a:spLocks noChangeArrowheads="1"/>
          </p:cNvSpPr>
          <p:nvPr/>
        </p:nvSpPr>
        <p:spPr bwMode="auto">
          <a:xfrm>
            <a:off x="4716463" y="1887538"/>
            <a:ext cx="3067050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互斥的基本解决：</a:t>
            </a:r>
          </a:p>
          <a:p>
            <a:pPr algn="ctr">
              <a:defRPr/>
            </a:pPr>
            <a:r>
              <a:rPr lang="zh-CN" altLang="en-US" b="0"/>
              <a:t>临界资源，临界区，锁</a:t>
            </a:r>
          </a:p>
        </p:txBody>
      </p:sp>
      <p:sp>
        <p:nvSpPr>
          <p:cNvPr id="351240" name="Oval 8"/>
          <p:cNvSpPr>
            <a:spLocks noChangeArrowheads="1"/>
          </p:cNvSpPr>
          <p:nvPr/>
        </p:nvSpPr>
        <p:spPr bwMode="auto">
          <a:xfrm>
            <a:off x="5652120" y="1541165"/>
            <a:ext cx="2492375" cy="447675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访问临界区的原则</a:t>
            </a:r>
          </a:p>
        </p:txBody>
      </p:sp>
      <p:sp>
        <p:nvSpPr>
          <p:cNvPr id="351241" name="Oval 9"/>
          <p:cNvSpPr>
            <a:spLocks noChangeArrowheads="1"/>
          </p:cNvSpPr>
          <p:nvPr/>
        </p:nvSpPr>
        <p:spPr bwMode="auto">
          <a:xfrm>
            <a:off x="6011863" y="3241675"/>
            <a:ext cx="2924175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b="0"/>
              <a:t>互斥同步统一解决：</a:t>
            </a:r>
          </a:p>
          <a:p>
            <a:pPr algn="ctr">
              <a:defRPr/>
            </a:pPr>
            <a:r>
              <a:rPr lang="en-US" altLang="zh-CN" b="0"/>
              <a:t>P-V</a:t>
            </a:r>
            <a:r>
              <a:rPr lang="zh-CN" altLang="en-US" b="0"/>
              <a:t>操作</a:t>
            </a:r>
          </a:p>
        </p:txBody>
      </p:sp>
      <p:sp>
        <p:nvSpPr>
          <p:cNvPr id="351242" name="Oval 10"/>
          <p:cNvSpPr>
            <a:spLocks noChangeArrowheads="1"/>
          </p:cNvSpPr>
          <p:nvPr/>
        </p:nvSpPr>
        <p:spPr bwMode="auto">
          <a:xfrm>
            <a:off x="-9302" y="5501605"/>
            <a:ext cx="2205038" cy="447675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进程之间的通信</a:t>
            </a:r>
          </a:p>
        </p:txBody>
      </p:sp>
      <p:sp>
        <p:nvSpPr>
          <p:cNvPr id="351243" name="Oval 11"/>
          <p:cNvSpPr>
            <a:spLocks noChangeArrowheads="1"/>
          </p:cNvSpPr>
          <p:nvPr/>
        </p:nvSpPr>
        <p:spPr bwMode="auto">
          <a:xfrm>
            <a:off x="4930775" y="4508500"/>
            <a:ext cx="2492375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进程间争夺资源：</a:t>
            </a:r>
          </a:p>
          <a:p>
            <a:pPr algn="ctr">
              <a:defRPr/>
            </a:pPr>
            <a:r>
              <a:rPr lang="zh-CN" altLang="en-US" b="0"/>
              <a:t>死锁</a:t>
            </a:r>
          </a:p>
        </p:txBody>
      </p:sp>
      <p:sp>
        <p:nvSpPr>
          <p:cNvPr id="351244" name="Oval 12"/>
          <p:cNvSpPr>
            <a:spLocks noChangeArrowheads="1"/>
          </p:cNvSpPr>
          <p:nvPr/>
        </p:nvSpPr>
        <p:spPr bwMode="auto">
          <a:xfrm>
            <a:off x="1935163" y="4508500"/>
            <a:ext cx="2492375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合理的进程调度：</a:t>
            </a:r>
          </a:p>
          <a:p>
            <a:pPr algn="ctr">
              <a:defRPr/>
            </a:pPr>
            <a:r>
              <a:rPr lang="zh-CN" altLang="en-US" b="0"/>
              <a:t>调度算法</a:t>
            </a:r>
          </a:p>
        </p:txBody>
      </p:sp>
      <p:sp>
        <p:nvSpPr>
          <p:cNvPr id="351245" name="Oval 13"/>
          <p:cNvSpPr>
            <a:spLocks noChangeArrowheads="1"/>
          </p:cNvSpPr>
          <p:nvPr/>
        </p:nvSpPr>
        <p:spPr bwMode="auto">
          <a:xfrm>
            <a:off x="2411413" y="5791200"/>
            <a:ext cx="3240087" cy="873125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b="0"/>
              <a:t>线程的概念和特点，</a:t>
            </a:r>
          </a:p>
          <a:p>
            <a:pPr algn="ctr">
              <a:defRPr/>
            </a:pPr>
            <a:r>
              <a:rPr lang="zh-CN" altLang="en-US" b="0"/>
              <a:t>调度单位，资源分配单位</a:t>
            </a:r>
          </a:p>
        </p:txBody>
      </p:sp>
      <p:sp>
        <p:nvSpPr>
          <p:cNvPr id="351246" name="Line 14"/>
          <p:cNvSpPr>
            <a:spLocks noChangeShapeType="1"/>
          </p:cNvSpPr>
          <p:nvPr/>
        </p:nvSpPr>
        <p:spPr bwMode="auto">
          <a:xfrm flipH="1">
            <a:off x="2628900" y="3789363"/>
            <a:ext cx="10795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 flipV="1">
            <a:off x="539750" y="2276475"/>
            <a:ext cx="647700" cy="15128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>
            <a:off x="3851275" y="2276475"/>
            <a:ext cx="122555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>
            <a:off x="7451725" y="2276475"/>
            <a:ext cx="1223963" cy="12969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6156325" y="3789363"/>
            <a:ext cx="1008063" cy="10795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 flipH="1">
            <a:off x="4067175" y="4941888"/>
            <a:ext cx="1152525" cy="7143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53" name="Oval 21"/>
          <p:cNvSpPr>
            <a:spLocks noChangeArrowheads="1"/>
          </p:cNvSpPr>
          <p:nvPr/>
        </p:nvSpPr>
        <p:spPr bwMode="auto">
          <a:xfrm>
            <a:off x="5724525" y="5289550"/>
            <a:ext cx="3240088" cy="1392238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b="0" dirty="0"/>
              <a:t>死锁的概念，</a:t>
            </a:r>
            <a:r>
              <a:rPr lang="en-US" altLang="zh-CN" b="0" dirty="0"/>
              <a:t>2</a:t>
            </a:r>
            <a:r>
              <a:rPr lang="zh-CN" altLang="en-US" b="0" dirty="0"/>
              <a:t>个原因，</a:t>
            </a:r>
            <a:r>
              <a:rPr lang="en-US" altLang="zh-CN" b="0" dirty="0"/>
              <a:t>4</a:t>
            </a:r>
            <a:r>
              <a:rPr lang="zh-CN" altLang="en-US" b="0" dirty="0"/>
              <a:t>个必要条件，解决死锁的四个方法，静态资源分配，有序资源分配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7399768" y="4005064"/>
            <a:ext cx="1852752" cy="822305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0" dirty="0" smtClean="0"/>
              <a:t>Windows</a:t>
            </a:r>
            <a:r>
              <a:rPr lang="zh-CN" altLang="en-US" b="0" dirty="0" smtClean="0"/>
              <a:t>同步机制</a:t>
            </a:r>
            <a:endParaRPr lang="zh-CN" altLang="en-US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  <p:bldP spid="351237" grpId="0" animBg="1"/>
      <p:bldP spid="351238" grpId="0" animBg="1"/>
      <p:bldP spid="351239" grpId="0" animBg="1"/>
      <p:bldP spid="351240" grpId="0" animBg="1"/>
      <p:bldP spid="351241" grpId="0" animBg="1"/>
      <p:bldP spid="351242" grpId="0" animBg="1"/>
      <p:bldP spid="351243" grpId="0" animBg="1"/>
      <p:bldP spid="351244" grpId="0" animBg="1"/>
      <p:bldP spid="351245" grpId="0" animBg="1"/>
      <p:bldP spid="351246" grpId="0" animBg="1"/>
      <p:bldP spid="351247" grpId="0" animBg="1"/>
      <p:bldP spid="351248" grpId="0" animBg="1"/>
      <p:bldP spid="351249" grpId="0" animBg="1"/>
      <p:bldP spid="351250" grpId="0" animBg="1"/>
      <p:bldP spid="351251" grpId="0" animBg="1"/>
      <p:bldP spid="351253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C4114-ED50-4FC2-AA34-43416C8953C7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信号灯和</a:t>
            </a:r>
            <a:r>
              <a:rPr lang="en-US" altLang="zh-CN" smtClean="0">
                <a:ea typeface="宋体" pitchFamily="2" charset="-122"/>
              </a:rPr>
              <a:t>PV</a:t>
            </a:r>
            <a:r>
              <a:rPr lang="zh-CN" altLang="en-US" smtClean="0">
                <a:ea typeface="宋体" pitchFamily="2" charset="-122"/>
              </a:rPr>
              <a:t>操作</a:t>
            </a:r>
          </a:p>
        </p:txBody>
      </p:sp>
      <p:sp>
        <p:nvSpPr>
          <p:cNvPr id="870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信号灯的概念</a:t>
            </a:r>
          </a:p>
          <a:p>
            <a:pPr eaLnBrk="1" hangingPunct="1"/>
            <a:r>
              <a:rPr lang="zh-CN" altLang="en-US" smtClean="0"/>
              <a:t>信号灯的数据结构和特点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P-V</a:t>
            </a:r>
            <a:r>
              <a:rPr lang="zh-CN" altLang="en-US" smtClean="0"/>
              <a:t>操作的定义和算法</a:t>
            </a:r>
          </a:p>
          <a:p>
            <a:pPr eaLnBrk="1" hangingPunct="1"/>
            <a:r>
              <a:rPr lang="en-US" altLang="zh-CN" smtClean="0"/>
              <a:t>P-V</a:t>
            </a:r>
            <a:r>
              <a:rPr lang="zh-CN" altLang="en-US" smtClean="0"/>
              <a:t>解决互斥和同步问题</a:t>
            </a:r>
          </a:p>
          <a:p>
            <a:pPr eaLnBrk="1" hangingPunct="1"/>
            <a:r>
              <a:rPr lang="zh-CN" altLang="en-US" smtClean="0"/>
              <a:t>经典同步问题</a:t>
            </a:r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5E1A86-E1C8-45A8-B937-CA02A9BF7990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P-V</a:t>
            </a:r>
            <a:r>
              <a:rPr lang="zh-CN" altLang="en-US" smtClean="0"/>
              <a:t>操作解决合作进程同步的总结</a:t>
            </a:r>
            <a:r>
              <a:rPr lang="en-US" altLang="zh-CN" smtClean="0"/>
              <a:t>(1)</a:t>
            </a:r>
          </a:p>
        </p:txBody>
      </p:sp>
      <p:sp>
        <p:nvSpPr>
          <p:cNvPr id="1187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SzPct val="120000"/>
              <a:buFont typeface="Wingdings" pitchFamily="2" charset="2"/>
              <a:buChar char="l"/>
            </a:pPr>
            <a:r>
              <a:rPr lang="zh-CN" altLang="en-US" sz="2400" smtClean="0"/>
              <a:t>对逻辑顺序的同步问题，主要涉及进程间相互协同工作：等待相关协作进程完成某个操动作。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信号量：每个进程一个（同步进程），初值为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110000"/>
              </a:lnSpc>
              <a:buSzTx/>
              <a:buFont typeface="Wingdings" pitchFamily="2" charset="2"/>
              <a:buChar char="n"/>
            </a:pPr>
            <a:r>
              <a:rPr lang="en-US" altLang="zh-CN" sz="2400" b="0" smtClean="0"/>
              <a:t>P</a:t>
            </a:r>
            <a:r>
              <a:rPr lang="zh-CN" altLang="en-US" sz="2400" smtClean="0"/>
              <a:t>操作：等待时阻塞自己。</a:t>
            </a:r>
            <a:endParaRPr lang="en-US" altLang="zh-CN" sz="2400" b="0" smtClean="0"/>
          </a:p>
          <a:p>
            <a:pPr lvl="1" eaLnBrk="1" hangingPunct="1">
              <a:lnSpc>
                <a:spcPct val="110000"/>
              </a:lnSpc>
              <a:buSzTx/>
              <a:buFont typeface="Wingdings" pitchFamily="2" charset="2"/>
              <a:buChar char="n"/>
            </a:pPr>
            <a:r>
              <a:rPr lang="en-US" altLang="zh-CN" sz="2400" b="0" smtClean="0"/>
              <a:t>V</a:t>
            </a:r>
            <a:r>
              <a:rPr lang="zh-CN" altLang="en-US" sz="2400" smtClean="0"/>
              <a:t>操作：被所等待的进程唤醒。</a:t>
            </a:r>
          </a:p>
          <a:p>
            <a:pPr eaLnBrk="1" hangingPunct="1">
              <a:lnSpc>
                <a:spcPct val="120000"/>
              </a:lnSpc>
              <a:buSzPct val="120000"/>
              <a:buFont typeface="Wingdings" pitchFamily="2" charset="2"/>
              <a:buChar char="l"/>
            </a:pPr>
            <a:r>
              <a:rPr lang="zh-CN" altLang="en-US" sz="2400" smtClean="0"/>
              <a:t>对共享资源的同步问题（即互斥问题），主要涉及资源分配和释放：进程所等待的资源被其他进程释放成为可用。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信号量：每类资源一个，初值</a:t>
            </a:r>
            <a:r>
              <a:rPr lang="en-US" altLang="zh-CN" sz="2400" smtClean="0"/>
              <a:t>=</a:t>
            </a:r>
            <a:r>
              <a:rPr lang="zh-CN" altLang="en-US" sz="2400" smtClean="0"/>
              <a:t>资源的数量。</a:t>
            </a:r>
          </a:p>
          <a:p>
            <a:pPr lvl="1" eaLnBrk="1" hangingPunct="1">
              <a:lnSpc>
                <a:spcPct val="120000"/>
              </a:lnSpc>
              <a:buSzTx/>
              <a:buFont typeface="Wingdings" pitchFamily="2" charset="2"/>
              <a:buChar char="n"/>
            </a:pPr>
            <a:r>
              <a:rPr lang="en-US" altLang="zh-CN" sz="2400" b="0" smtClean="0"/>
              <a:t>P</a:t>
            </a:r>
            <a:r>
              <a:rPr lang="zh-CN" altLang="en-US" sz="2400" smtClean="0"/>
              <a:t>操作：资源分配机构。信号量非正，进程被阻塞。</a:t>
            </a:r>
            <a:endParaRPr lang="en-US" altLang="en-US" sz="2400" smtClean="0"/>
          </a:p>
          <a:p>
            <a:pPr lvl="1" eaLnBrk="1" hangingPunct="1">
              <a:lnSpc>
                <a:spcPct val="120000"/>
              </a:lnSpc>
              <a:buSzTx/>
              <a:buFont typeface="Wingdings" pitchFamily="2" charset="2"/>
              <a:buChar char="n"/>
            </a:pPr>
            <a:r>
              <a:rPr lang="en-US" altLang="zh-CN" sz="2400" smtClean="0"/>
              <a:t>V</a:t>
            </a:r>
            <a:r>
              <a:rPr lang="zh-CN" altLang="en-US" sz="2400" smtClean="0"/>
              <a:t>操作：资源释放机构。信号量非正，唤醒某一进程。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5538"/>
            <a:ext cx="8431088" cy="5040312"/>
          </a:xfrm>
        </p:spPr>
        <p:txBody>
          <a:bodyPr/>
          <a:lstStyle/>
          <a:p>
            <a:r>
              <a:rPr lang="zh-CN" altLang="en-US" dirty="0" smtClean="0"/>
              <a:t>三个题目，任选其一</a:t>
            </a:r>
            <a:endParaRPr lang="en-US" altLang="zh-CN" dirty="0" smtClean="0"/>
          </a:p>
          <a:p>
            <a:pPr lvl="1"/>
            <a:r>
              <a:rPr lang="zh-CN" altLang="zh-CN" sz="2400" dirty="0"/>
              <a:t>题目一：</a:t>
            </a:r>
            <a:r>
              <a:rPr lang="en-US" altLang="zh-CN" sz="2400" dirty="0" err="1"/>
              <a:t>GeekOS</a:t>
            </a:r>
            <a:r>
              <a:rPr lang="zh-CN" altLang="zh-CN" sz="2400" dirty="0"/>
              <a:t>操作系统的编译、安装和测试</a:t>
            </a:r>
          </a:p>
          <a:p>
            <a:pPr lvl="1"/>
            <a:r>
              <a:rPr lang="zh-CN" altLang="zh-CN" sz="2400" dirty="0"/>
              <a:t>题目二：编写一个简化的</a:t>
            </a:r>
            <a:r>
              <a:rPr lang="en-US" altLang="zh-CN" sz="2400" dirty="0"/>
              <a:t>FAT16</a:t>
            </a:r>
            <a:r>
              <a:rPr lang="zh-CN" altLang="zh-CN" sz="2400" dirty="0"/>
              <a:t>或</a:t>
            </a:r>
            <a:r>
              <a:rPr lang="en-US" altLang="zh-CN" sz="2400" dirty="0"/>
              <a:t>FAT12</a:t>
            </a:r>
            <a:r>
              <a:rPr lang="zh-CN" altLang="zh-CN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题目三：</a:t>
            </a:r>
            <a:r>
              <a:rPr lang="zh-CN" altLang="zh-CN" sz="2400" dirty="0" smtClean="0"/>
              <a:t>编译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安装</a:t>
            </a:r>
            <a:r>
              <a:rPr lang="zh-CN" altLang="zh-CN" sz="2400" dirty="0"/>
              <a:t>和分析早期</a:t>
            </a:r>
            <a:r>
              <a:rPr lang="en-US" altLang="zh-CN" sz="2400" dirty="0"/>
              <a:t>LINUX</a:t>
            </a:r>
            <a:r>
              <a:rPr lang="zh-CN" altLang="zh-CN" sz="2400" dirty="0" smtClean="0"/>
              <a:t>内核</a:t>
            </a:r>
            <a:endParaRPr lang="en-US" altLang="zh-CN" sz="2400" dirty="0" smtClean="0"/>
          </a:p>
          <a:p>
            <a:r>
              <a:rPr lang="zh-CN" altLang="en-US" sz="2400" dirty="0" smtClean="0"/>
              <a:t>分组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5-6</a:t>
            </a:r>
            <a:r>
              <a:rPr lang="zh-CN" altLang="en-US" sz="2400" dirty="0" smtClean="0"/>
              <a:t>名同学一组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可以跨班组合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13</a:t>
            </a:r>
            <a:r>
              <a:rPr lang="zh-CN" altLang="en-US" sz="2400" dirty="0" smtClean="0"/>
              <a:t>周周六晚上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点之前由</a:t>
            </a:r>
            <a:r>
              <a:rPr lang="zh-CN" altLang="en-US" sz="2400" dirty="0" smtClean="0">
                <a:solidFill>
                  <a:srgbClr val="FF0000"/>
                </a:solidFill>
              </a:rPr>
              <a:t>组长</a:t>
            </a:r>
            <a:r>
              <a:rPr lang="zh-CN" altLang="en-US" sz="2400" dirty="0" smtClean="0"/>
              <a:t>向本班学委提交全组成员名单和题号。（成员不用提交）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753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E7BC31-D5B8-4E0A-A048-663A87F96466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P-V</a:t>
            </a:r>
            <a:r>
              <a:rPr lang="zh-CN" altLang="en-US" smtClean="0"/>
              <a:t>操作解决合作进程同步的总结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sp>
        <p:nvSpPr>
          <p:cNvPr id="1198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SzPct val="120000"/>
              <a:buFont typeface="Wingdings" pitchFamily="2" charset="2"/>
              <a:buChar char="l"/>
            </a:pPr>
            <a:r>
              <a:rPr lang="zh-CN" altLang="en-US" sz="2400" smtClean="0">
                <a:latin typeface="宋体" pitchFamily="2" charset="-122"/>
              </a:rPr>
              <a:t>信号量的物理含义：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S&gt;0</a:t>
            </a:r>
            <a:r>
              <a:rPr lang="zh-CN" altLang="en-US" sz="2400" smtClean="0">
                <a:latin typeface="宋体" pitchFamily="2" charset="-122"/>
              </a:rPr>
              <a:t>表示有</a:t>
            </a:r>
            <a:r>
              <a:rPr lang="en-US" altLang="zh-CN" sz="2400" smtClean="0">
                <a:latin typeface="宋体" pitchFamily="2" charset="-122"/>
              </a:rPr>
              <a:t>S</a:t>
            </a:r>
            <a:r>
              <a:rPr lang="zh-CN" altLang="en-US" sz="2400" smtClean="0">
                <a:latin typeface="宋体" pitchFamily="2" charset="-122"/>
              </a:rPr>
              <a:t>个资源可用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S=0</a:t>
            </a:r>
            <a:r>
              <a:rPr lang="zh-CN" altLang="en-US" sz="2400" smtClean="0">
                <a:latin typeface="宋体" pitchFamily="2" charset="-122"/>
              </a:rPr>
              <a:t>表示无资源可用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S&lt;0</a:t>
            </a:r>
            <a:r>
              <a:rPr lang="zh-CN" altLang="en-US" sz="2400" smtClean="0">
                <a:latin typeface="宋体" pitchFamily="2" charset="-122"/>
              </a:rPr>
              <a:t>则</a:t>
            </a:r>
            <a:r>
              <a:rPr lang="en-US" altLang="zh-CN" sz="2400" smtClean="0">
                <a:latin typeface="宋体" pitchFamily="2" charset="-122"/>
              </a:rPr>
              <a:t>| S |</a:t>
            </a:r>
            <a:r>
              <a:rPr lang="zh-CN" altLang="en-US" sz="2400" smtClean="0">
                <a:latin typeface="宋体" pitchFamily="2" charset="-122"/>
              </a:rPr>
              <a:t>表示</a:t>
            </a:r>
            <a:r>
              <a:rPr lang="en-US" altLang="zh-CN" sz="2400" smtClean="0">
                <a:latin typeface="宋体" pitchFamily="2" charset="-122"/>
              </a:rPr>
              <a:t>S</a:t>
            </a:r>
            <a:r>
              <a:rPr lang="zh-CN" altLang="en-US" sz="2400" smtClean="0">
                <a:latin typeface="宋体" pitchFamily="2" charset="-122"/>
              </a:rPr>
              <a:t>等待队列中的进程个数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P(S):</a:t>
            </a:r>
            <a:r>
              <a:rPr lang="zh-CN" altLang="en-US" sz="2400" smtClean="0">
                <a:latin typeface="宋体" pitchFamily="2" charset="-122"/>
              </a:rPr>
              <a:t>表示申请一个资源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V(S)</a:t>
            </a:r>
            <a:r>
              <a:rPr lang="zh-CN" altLang="en-US" sz="2400" smtClean="0">
                <a:latin typeface="宋体" pitchFamily="2" charset="-122"/>
              </a:rPr>
              <a:t>表示释放一个资源。信号量的初值应该大于等于</a:t>
            </a:r>
            <a:r>
              <a:rPr lang="en-US" altLang="zh-CN" sz="2400" smtClean="0">
                <a:latin typeface="宋体" pitchFamily="2" charset="-122"/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SzPct val="125000"/>
              <a:buFont typeface="Wingdings" pitchFamily="2" charset="2"/>
              <a:buChar char="l"/>
            </a:pPr>
            <a:r>
              <a:rPr lang="en-US" altLang="zh-CN" sz="2400" smtClean="0"/>
              <a:t>P-V</a:t>
            </a:r>
            <a:r>
              <a:rPr lang="zh-CN" altLang="en-US" sz="2400" smtClean="0"/>
              <a:t>操作必须成对出现，有一个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操作就一定有一个</a:t>
            </a:r>
            <a:r>
              <a:rPr lang="en-US" altLang="zh-CN" sz="2400" smtClean="0"/>
              <a:t>V</a:t>
            </a:r>
            <a:r>
              <a:rPr lang="zh-CN" altLang="en-US" sz="2400" smtClean="0"/>
              <a:t>操作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zh-CN" altLang="en-US" sz="2400" smtClean="0"/>
              <a:t>当为互斥操作时，它们同处于同一进程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zh-CN" altLang="en-US" sz="2400" smtClean="0"/>
              <a:t>当为同步操作时，则不在同一进程中出现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zh-CN" altLang="en-US" sz="2400" smtClean="0"/>
              <a:t>如果两个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操作在一起，那么顺序至关要。</a:t>
            </a:r>
            <a:r>
              <a:rPr lang="en-US" altLang="zh-CN" sz="2400" smtClean="0"/>
              <a:t>[</a:t>
            </a:r>
            <a:r>
              <a:rPr lang="zh-CN" altLang="en-US" sz="2400" smtClean="0"/>
              <a:t>同步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操作在互斥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操作前</a:t>
            </a:r>
            <a:r>
              <a:rPr lang="en-US" altLang="zh-CN" sz="2400" smtClean="0"/>
              <a:t>]</a:t>
            </a:r>
            <a:r>
              <a:rPr lang="zh-CN" altLang="en-US" sz="2400" smtClean="0"/>
              <a:t>，两个</a:t>
            </a:r>
            <a:r>
              <a:rPr lang="en-US" altLang="zh-CN" sz="2400" smtClean="0"/>
              <a:t>V</a:t>
            </a:r>
            <a:r>
              <a:rPr lang="zh-CN" altLang="en-US" sz="2400" smtClean="0"/>
              <a:t>操作顺序无关紧要。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0F2285-089D-45D2-B147-CDFD4231352D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调度</a:t>
            </a:r>
          </a:p>
        </p:txBody>
      </p:sp>
      <p:sp>
        <p:nvSpPr>
          <p:cNvPr id="890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调度算法性能的衡量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平均周转时间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平均带权周转时间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调度算法</a:t>
            </a:r>
            <a:endParaRPr lang="zh-CN" altLang="en-US" sz="2400" dirty="0" smtClean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先来先服务调度（</a:t>
            </a:r>
            <a:r>
              <a:rPr lang="en-US" altLang="zh-CN" sz="2400" dirty="0" smtClean="0">
                <a:latin typeface="宋体" pitchFamily="2" charset="-122"/>
              </a:rPr>
              <a:t>First Come First Serve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短作业优先调度算法（</a:t>
            </a:r>
            <a:r>
              <a:rPr lang="en-US" altLang="zh-CN" sz="2400" dirty="0" smtClean="0">
                <a:latin typeface="宋体" pitchFamily="2" charset="-122"/>
              </a:rPr>
              <a:t>Short Job First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响应比高者优先调度算法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优先数调度算法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循环轮转调度法（</a:t>
            </a:r>
            <a:r>
              <a:rPr lang="en-US" altLang="zh-CN" sz="2400" dirty="0" smtClean="0">
                <a:latin typeface="宋体" pitchFamily="2" charset="-122"/>
              </a:rPr>
              <a:t>ROUND-ROBIN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CD895-1AF0-4F4F-ABEF-4D324CF9A9F3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07</a:t>
            </a:r>
            <a:r>
              <a:rPr lang="zh-CN" altLang="en-US" smtClean="0"/>
              <a:t>章 存储管理</a:t>
            </a:r>
          </a:p>
        </p:txBody>
      </p:sp>
      <p:sp>
        <p:nvSpPr>
          <p:cNvPr id="901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主存管理的功能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地址映射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分区存储管理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分页存储管理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段式存储管理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段页式存储管理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重点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动态地址映射原理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页式地址映射的过程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淘汰策略</a:t>
            </a:r>
          </a:p>
        </p:txBody>
      </p:sp>
      <p:sp>
        <p:nvSpPr>
          <p:cNvPr id="355332" name="AutoShape 4"/>
          <p:cNvSpPr>
            <a:spLocks/>
          </p:cNvSpPr>
          <p:nvPr/>
        </p:nvSpPr>
        <p:spPr bwMode="auto">
          <a:xfrm>
            <a:off x="3549650" y="2781300"/>
            <a:ext cx="360363" cy="1008063"/>
          </a:xfrm>
          <a:prstGeom prst="rightBrace">
            <a:avLst>
              <a:gd name="adj1" fmla="val 23311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3983038" y="296545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0">
                <a:solidFill>
                  <a:srgbClr val="008000"/>
                </a:solidFill>
              </a:rPr>
              <a:t>虚拟存储的管理</a:t>
            </a:r>
          </a:p>
        </p:txBody>
      </p:sp>
      <p:sp>
        <p:nvSpPr>
          <p:cNvPr id="355334" name="AutoShape 6"/>
          <p:cNvSpPr>
            <a:spLocks/>
          </p:cNvSpPr>
          <p:nvPr/>
        </p:nvSpPr>
        <p:spPr bwMode="auto">
          <a:xfrm>
            <a:off x="6372225" y="333375"/>
            <a:ext cx="1727200" cy="1800225"/>
          </a:xfrm>
          <a:prstGeom prst="borderCallout1">
            <a:avLst>
              <a:gd name="adj1" fmla="val 6347"/>
              <a:gd name="adj2" fmla="val -4412"/>
              <a:gd name="adj3" fmla="val 58287"/>
              <a:gd name="adj4" fmla="val -311764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虚拟存储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地址映射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内存分配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存储保护</a:t>
            </a:r>
          </a:p>
        </p:txBody>
      </p:sp>
      <p:sp>
        <p:nvSpPr>
          <p:cNvPr id="355335" name="AutoShape 7"/>
          <p:cNvSpPr>
            <a:spLocks/>
          </p:cNvSpPr>
          <p:nvPr/>
        </p:nvSpPr>
        <p:spPr bwMode="auto">
          <a:xfrm>
            <a:off x="6372225" y="2349500"/>
            <a:ext cx="1944688" cy="1295400"/>
          </a:xfrm>
          <a:prstGeom prst="borderCallout1">
            <a:avLst>
              <a:gd name="adj1" fmla="val 8824"/>
              <a:gd name="adj2" fmla="val -3917"/>
              <a:gd name="adj3" fmla="val -36644"/>
              <a:gd name="adj4" fmla="val -279838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固定地址映射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静态地址映射</a:t>
            </a:r>
            <a:endParaRPr lang="en-US" altLang="zh-CN" sz="2000" b="0">
              <a:solidFill>
                <a:schemeClr val="tx1"/>
              </a:solidFill>
            </a:endParaRPr>
          </a:p>
          <a:p>
            <a:r>
              <a:rPr lang="zh-CN" altLang="en-US" sz="2000" b="0">
                <a:solidFill>
                  <a:schemeClr val="tx1"/>
                </a:solidFill>
              </a:rPr>
              <a:t>动态地址映射</a:t>
            </a:r>
          </a:p>
        </p:txBody>
      </p:sp>
      <p:sp>
        <p:nvSpPr>
          <p:cNvPr id="355336" name="AutoShape 8"/>
          <p:cNvSpPr>
            <a:spLocks/>
          </p:cNvSpPr>
          <p:nvPr/>
        </p:nvSpPr>
        <p:spPr bwMode="auto">
          <a:xfrm>
            <a:off x="6877050" y="3716338"/>
            <a:ext cx="1439863" cy="1295400"/>
          </a:xfrm>
          <a:prstGeom prst="borderCallout1">
            <a:avLst>
              <a:gd name="adj1" fmla="val 8824"/>
              <a:gd name="adj2" fmla="val -5292"/>
              <a:gd name="adj3" fmla="val -119486"/>
              <a:gd name="adj4" fmla="val -410806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单一分区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固定分区</a:t>
            </a:r>
            <a:endParaRPr lang="zh-CN" altLang="en-US" sz="2000" b="0">
              <a:solidFill>
                <a:srgbClr val="008000"/>
              </a:solidFill>
            </a:endParaRPr>
          </a:p>
          <a:p>
            <a:r>
              <a:rPr lang="zh-CN" altLang="en-US" sz="2000" b="0">
                <a:solidFill>
                  <a:srgbClr val="008000"/>
                </a:solidFill>
              </a:rPr>
              <a:t>动态分区</a:t>
            </a:r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5437188" y="4676775"/>
            <a:ext cx="2879725" cy="2208213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0"/>
              <a:t>分区的回收：</a:t>
            </a:r>
            <a:endParaRPr lang="en-US" altLang="zh-CN" b="0"/>
          </a:p>
          <a:p>
            <a:r>
              <a:rPr lang="zh-CN" altLang="en-US" b="0"/>
              <a:t>    </a:t>
            </a:r>
            <a:r>
              <a:rPr lang="zh-CN" altLang="en-US" b="0">
                <a:solidFill>
                  <a:srgbClr val="008000"/>
                </a:solidFill>
              </a:rPr>
              <a:t>释放区和空闲区的相邻关系</a:t>
            </a:r>
          </a:p>
          <a:p>
            <a:r>
              <a:rPr lang="zh-CN" altLang="en-US" b="0"/>
              <a:t>分区的放置策略：</a:t>
            </a:r>
          </a:p>
          <a:p>
            <a:r>
              <a:rPr lang="zh-CN" altLang="en-US" b="0">
                <a:solidFill>
                  <a:srgbClr val="008000"/>
                </a:solidFill>
              </a:rPr>
              <a:t>     选择空闲区</a:t>
            </a:r>
            <a:r>
              <a:rPr lang="en-US" altLang="zh-CN" b="0">
                <a:solidFill>
                  <a:srgbClr val="008000"/>
                </a:solidFill>
              </a:rPr>
              <a:t>3</a:t>
            </a:r>
            <a:r>
              <a:rPr lang="zh-CN" altLang="en-US" b="0">
                <a:solidFill>
                  <a:srgbClr val="008000"/>
                </a:solidFill>
              </a:rPr>
              <a:t>个算法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碎片问题（原因和解决方法）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应用：覆盖和交换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267744" y="2349500"/>
            <a:ext cx="3169444" cy="2327275"/>
          </a:xfrm>
          <a:prstGeom prst="line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  <p:bldP spid="355333" grpId="0"/>
      <p:bldP spid="355334" grpId="0" animBg="1"/>
      <p:bldP spid="355335" grpId="0" animBg="1"/>
      <p:bldP spid="355336" grpId="0" animBg="1"/>
      <p:bldP spid="3553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6227E-2EFD-4F9D-B8BC-C6D399D83DFA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宋体" pitchFamily="2" charset="-122"/>
              </a:rPr>
              <a:t>页式存储系统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911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页式系统出现的原因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解决分区存储管理带来的碎片问题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解除程序必须连续占用内存限制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页式系统基本原理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进程分页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内存分块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程序按页装入内存，而且只需当前部分页面就可运行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逻辑相邻的页，不必占用相邻的内存块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页式系统应解决的问题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地址映射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调入（请调）策略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淘汰（置换）策略</a:t>
            </a:r>
          </a:p>
        </p:txBody>
      </p:sp>
      <p:sp>
        <p:nvSpPr>
          <p:cNvPr id="356356" name="AutoShape 4"/>
          <p:cNvSpPr>
            <a:spLocks/>
          </p:cNvSpPr>
          <p:nvPr/>
        </p:nvSpPr>
        <p:spPr bwMode="auto">
          <a:xfrm>
            <a:off x="4859338" y="188913"/>
            <a:ext cx="3924300" cy="1223962"/>
          </a:xfrm>
          <a:prstGeom prst="borderCallout1">
            <a:avLst>
              <a:gd name="adj1" fmla="val 9338"/>
              <a:gd name="adj2" fmla="val -1940"/>
              <a:gd name="adj3" fmla="val 397537"/>
              <a:gd name="adj4" fmla="val -89199"/>
            </a:avLst>
          </a:prstGeom>
          <a:solidFill>
            <a:srgbClr val="C0C0C0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页式虚拟地址：（</a:t>
            </a:r>
            <a:r>
              <a:rPr lang="en-US" altLang="zh-CN" b="0">
                <a:solidFill>
                  <a:schemeClr val="tx1"/>
                </a:solidFill>
              </a:rPr>
              <a:t>P, W</a:t>
            </a:r>
            <a:r>
              <a:rPr lang="zh-CN" altLang="en-US" b="0">
                <a:solidFill>
                  <a:schemeClr val="tx1"/>
                </a:solidFill>
              </a:rPr>
              <a:t>）地址宽，页大小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页表：页表的要素，扩充的页表，快表</a:t>
            </a:r>
            <a:endParaRPr lang="en-US" altLang="zh-CN" b="0">
              <a:solidFill>
                <a:schemeClr val="tx1"/>
              </a:solidFill>
            </a:endParaRPr>
          </a:p>
          <a:p>
            <a:r>
              <a:rPr lang="zh-CN" altLang="en-US" b="0">
                <a:solidFill>
                  <a:schemeClr val="tx1"/>
                </a:solidFill>
              </a:rPr>
              <a:t>映射过程：三步映射过程</a:t>
            </a:r>
            <a:endParaRPr lang="zh-CN" altLang="en-US" b="0"/>
          </a:p>
        </p:txBody>
      </p:sp>
      <p:sp>
        <p:nvSpPr>
          <p:cNvPr id="356357" name="AutoShape 5"/>
          <p:cNvSpPr>
            <a:spLocks/>
          </p:cNvSpPr>
          <p:nvPr/>
        </p:nvSpPr>
        <p:spPr bwMode="auto">
          <a:xfrm>
            <a:off x="4932363" y="2565400"/>
            <a:ext cx="4211637" cy="792163"/>
          </a:xfrm>
          <a:prstGeom prst="borderCallout1">
            <a:avLst>
              <a:gd name="adj1" fmla="val 14431"/>
              <a:gd name="adj2" fmla="val -1810"/>
              <a:gd name="adj3" fmla="val 361324"/>
              <a:gd name="adj4" fmla="val -84847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/>
              <a:t>请调策略</a:t>
            </a:r>
          </a:p>
          <a:p>
            <a:r>
              <a:rPr lang="zh-CN" altLang="en-US" b="0"/>
              <a:t>缺页中断：处理过程，淘汰算法，脏页问题</a:t>
            </a:r>
          </a:p>
        </p:txBody>
      </p:sp>
      <p:sp>
        <p:nvSpPr>
          <p:cNvPr id="356358" name="AutoShape 6"/>
          <p:cNvSpPr>
            <a:spLocks/>
          </p:cNvSpPr>
          <p:nvPr/>
        </p:nvSpPr>
        <p:spPr bwMode="auto">
          <a:xfrm>
            <a:off x="4859338" y="4508500"/>
            <a:ext cx="4284662" cy="1873250"/>
          </a:xfrm>
          <a:prstGeom prst="borderCallout1">
            <a:avLst>
              <a:gd name="adj1" fmla="val 6102"/>
              <a:gd name="adj2" fmla="val -1778"/>
              <a:gd name="adj3" fmla="val 70083"/>
              <a:gd name="adj4" fmla="val -82181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抖动，缺页率：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最佳算法（</a:t>
            </a:r>
            <a:r>
              <a:rPr lang="en-US" altLang="zh-CN" b="0">
                <a:solidFill>
                  <a:schemeClr val="tx1"/>
                </a:solidFill>
              </a:rPr>
              <a:t>OPT</a:t>
            </a:r>
            <a:r>
              <a:rPr lang="zh-CN" altLang="en-US" b="0">
                <a:solidFill>
                  <a:schemeClr val="tx1"/>
                </a:solidFill>
              </a:rPr>
              <a:t>算法）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先进先出淘汰算法（</a:t>
            </a:r>
            <a:r>
              <a:rPr lang="en-US" altLang="zh-CN" b="0">
                <a:solidFill>
                  <a:schemeClr val="tx1"/>
                </a:solidFill>
              </a:rPr>
              <a:t>FIFO</a:t>
            </a:r>
            <a:r>
              <a:rPr lang="zh-CN" altLang="en-US" b="0">
                <a:solidFill>
                  <a:schemeClr val="tx1"/>
                </a:solidFill>
              </a:rPr>
              <a:t>算法）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最久未使用淘汰算法（</a:t>
            </a:r>
            <a:r>
              <a:rPr lang="en-US" altLang="zh-CN" b="0">
                <a:solidFill>
                  <a:schemeClr val="tx1"/>
                </a:solidFill>
              </a:rPr>
              <a:t>LRU</a:t>
            </a:r>
            <a:r>
              <a:rPr lang="zh-CN" altLang="en-US" b="0">
                <a:solidFill>
                  <a:schemeClr val="tx1"/>
                </a:solidFill>
              </a:rPr>
              <a:t>算法）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最不经常使用（</a:t>
            </a:r>
            <a:r>
              <a:rPr lang="en-US" altLang="zh-CN" b="0">
                <a:solidFill>
                  <a:schemeClr val="tx1"/>
                </a:solidFill>
              </a:rPr>
              <a:t>LFU</a:t>
            </a:r>
            <a:r>
              <a:rPr lang="zh-CN" altLang="en-US" b="0">
                <a:solidFill>
                  <a:schemeClr val="tx1"/>
                </a:solidFill>
              </a:rPr>
              <a:t>）算法</a:t>
            </a:r>
          </a:p>
        </p:txBody>
      </p:sp>
      <p:sp>
        <p:nvSpPr>
          <p:cNvPr id="356359" name="AutoShape 7"/>
          <p:cNvSpPr>
            <a:spLocks/>
          </p:cNvSpPr>
          <p:nvPr/>
        </p:nvSpPr>
        <p:spPr bwMode="auto">
          <a:xfrm>
            <a:off x="5399088" y="1557338"/>
            <a:ext cx="3744912" cy="433387"/>
          </a:xfrm>
          <a:prstGeom prst="borderCallout1">
            <a:avLst>
              <a:gd name="adj1" fmla="val 26375"/>
              <a:gd name="adj2" fmla="val -2037"/>
              <a:gd name="adj3" fmla="val -161903"/>
              <a:gd name="adj4" fmla="val -59685"/>
            </a:avLst>
          </a:prstGeom>
          <a:solidFill>
            <a:srgbClr val="99CC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rgbClr val="008000"/>
                </a:solidFill>
              </a:rPr>
              <a:t>页式系统的特点和不足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  <p:bldP spid="356357" grpId="0" animBg="1"/>
      <p:bldP spid="356358" grpId="0" animBg="1"/>
      <p:bldP spid="3563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B6650D-BEA3-4024-B243-0B0831B13443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段式存储管理</a:t>
            </a:r>
          </a:p>
        </p:txBody>
      </p:sp>
      <p:sp>
        <p:nvSpPr>
          <p:cNvPr id="921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段式概念</a:t>
            </a:r>
          </a:p>
          <a:p>
            <a:pPr lvl="1" eaLnBrk="1" hangingPunct="1"/>
            <a:r>
              <a:rPr lang="zh-CN" altLang="en-US" sz="2400" smtClean="0"/>
              <a:t>程序中自然划分的具有逻辑意义的完整信息集合。</a:t>
            </a:r>
          </a:p>
          <a:p>
            <a:pPr lvl="1" eaLnBrk="1" hangingPunct="1"/>
            <a:r>
              <a:rPr lang="zh-CN" altLang="en-US" sz="2400" smtClean="0"/>
              <a:t>每段有自己的名字，是一个连续的地址区</a:t>
            </a:r>
          </a:p>
          <a:p>
            <a:pPr eaLnBrk="1" hangingPunct="1"/>
            <a:r>
              <a:rPr lang="zh-CN" altLang="en-US" sz="2400" smtClean="0"/>
              <a:t>段式地址映射</a:t>
            </a:r>
          </a:p>
          <a:p>
            <a:pPr lvl="1" eaLnBrk="1" hangingPunct="1"/>
            <a:r>
              <a:rPr lang="zh-CN" altLang="en-US" sz="2400" smtClean="0"/>
              <a:t>段式地址：（</a:t>
            </a:r>
            <a:r>
              <a:rPr lang="en-US" altLang="zh-CN" sz="2400" smtClean="0"/>
              <a:t>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W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段表：段表表项和页表表项的区别</a:t>
            </a:r>
          </a:p>
          <a:p>
            <a:pPr lvl="1" eaLnBrk="1" hangingPunct="1"/>
            <a:r>
              <a:rPr lang="zh-CN" altLang="en-US" sz="2400" smtClean="0"/>
              <a:t>地址的合法性检查</a:t>
            </a:r>
          </a:p>
          <a:p>
            <a:pPr eaLnBrk="1" hangingPunct="1"/>
            <a:r>
              <a:rPr lang="zh-CN" altLang="en-US" sz="2400" smtClean="0"/>
              <a:t>段式系统与页式系统的区别</a:t>
            </a:r>
          </a:p>
          <a:p>
            <a:pPr eaLnBrk="1" hangingPunct="1"/>
            <a:r>
              <a:rPr lang="zh-CN" altLang="en-US" sz="2400" smtClean="0"/>
              <a:t>段的优缺点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666F83-3302-4F8C-B880-78614D9E89C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段页式存储管理</a:t>
            </a:r>
          </a:p>
        </p:txBody>
      </p:sp>
      <p:sp>
        <p:nvSpPr>
          <p:cNvPr id="931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段页式概念</a:t>
            </a:r>
          </a:p>
          <a:p>
            <a:pPr lvl="1" eaLnBrk="1" hangingPunct="1"/>
            <a:r>
              <a:rPr lang="zh-CN" altLang="en-US" sz="2400" dirty="0" smtClean="0"/>
              <a:t>在段式存储管理中结合分页存储管理技术</a:t>
            </a:r>
          </a:p>
          <a:p>
            <a:pPr lvl="1" eaLnBrk="1" hangingPunct="1"/>
            <a:r>
              <a:rPr lang="zh-CN" altLang="en-US" sz="2400" dirty="0" smtClean="0"/>
              <a:t>在段中再划分出若干大小相同的页。</a:t>
            </a:r>
          </a:p>
          <a:p>
            <a:pPr eaLnBrk="1" hangingPunct="1"/>
            <a:r>
              <a:rPr lang="zh-CN" altLang="en-US" sz="2400" dirty="0" smtClean="0"/>
              <a:t>段页式地址映射机构和过程</a:t>
            </a:r>
          </a:p>
          <a:p>
            <a:pPr lvl="1" eaLnBrk="1" hangingPunct="1"/>
            <a:r>
              <a:rPr lang="zh-CN" altLang="en-US" sz="2400" dirty="0" smtClean="0"/>
              <a:t>段页式地址（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段号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、页号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和页内位移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W</a:t>
            </a:r>
            <a:r>
              <a:rPr lang="zh-CN" altLang="en-US" sz="2400" dirty="0" smtClean="0"/>
              <a:t> ）</a:t>
            </a:r>
          </a:p>
          <a:p>
            <a:pPr lvl="1" eaLnBrk="1" hangingPunct="1"/>
            <a:r>
              <a:rPr lang="zh-CN" altLang="en-US" sz="2400" dirty="0" smtClean="0"/>
              <a:t>段表和页表结合</a:t>
            </a:r>
          </a:p>
          <a:p>
            <a:pPr lvl="2" eaLnBrk="1" hangingPunct="1"/>
            <a:r>
              <a:rPr lang="zh-CN" altLang="en-US" sz="2000" dirty="0" smtClean="0"/>
              <a:t>注意段表的表项</a:t>
            </a:r>
          </a:p>
          <a:p>
            <a:pPr lvl="2" eaLnBrk="1" hangingPunct="1"/>
            <a:r>
              <a:rPr lang="zh-CN" altLang="en-US" sz="2000" dirty="0" smtClean="0"/>
              <a:t>映射过程</a:t>
            </a:r>
          </a:p>
          <a:p>
            <a:pPr eaLnBrk="1" hangingPunct="1"/>
            <a:r>
              <a:rPr lang="en-US" altLang="zh-CN" sz="2400" dirty="0" smtClean="0"/>
              <a:t>i386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的存储机制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段描述符，段选择子的相关概念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的段机制，页机制基本概念</a:t>
            </a:r>
            <a:endParaRPr lang="en-US" altLang="zh-CN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F5AEE7-E813-4479-8414-A5D0D2792CCD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软件学院</a:t>
            </a:r>
            <a:r>
              <a:rPr lang="en-US" altLang="zh-CN" smtClean="0"/>
              <a:t>16</a:t>
            </a:r>
            <a:r>
              <a:rPr lang="zh-CN" altLang="en-US" smtClean="0"/>
              <a:t>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考试</a:t>
            </a:r>
          </a:p>
        </p:txBody>
      </p:sp>
      <p:sp>
        <p:nvSpPr>
          <p:cNvPr id="942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题型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判       断（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分）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单项选择 </a:t>
            </a:r>
            <a:r>
              <a:rPr lang="en-US" altLang="zh-CN" sz="2400" dirty="0" smtClean="0"/>
              <a:t>(20</a:t>
            </a:r>
            <a:r>
              <a:rPr lang="zh-CN" altLang="en-US" sz="2400" dirty="0"/>
              <a:t>分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简       答（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×10</a:t>
            </a:r>
            <a:r>
              <a:rPr lang="zh-CN" altLang="en-US" sz="2400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综合填空（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分，</a:t>
            </a:r>
            <a:r>
              <a:rPr lang="en-US" altLang="zh-CN" sz="2400" dirty="0" smtClean="0"/>
              <a:t>P-V</a:t>
            </a:r>
            <a:r>
              <a:rPr lang="zh-CN" altLang="en-US" sz="2400" dirty="0" smtClean="0"/>
              <a:t>填空，程序填空）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考试范围：以讲义为主，结合教材。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重点掌握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基本概念，基本原理和算法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5ADC10-F5BC-496F-A5ED-327AA9841D0C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7163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各章节考试比重</a:t>
            </a:r>
            <a:r>
              <a:rPr lang="zh-CN" altLang="en-US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大致</a:t>
            </a:r>
            <a:r>
              <a:rPr lang="zh-CN" altLang="en-US" sz="3600" smtClean="0"/>
              <a:t>分布</a:t>
            </a:r>
            <a:r>
              <a:rPr lang="en-US" altLang="zh-CN" sz="3600" smtClean="0">
                <a:solidFill>
                  <a:schemeClr val="tx1"/>
                </a:solidFill>
              </a:rPr>
              <a:t>[</a:t>
            </a:r>
            <a:r>
              <a:rPr lang="zh-CN" altLang="en-US" sz="3600" u="sng" smtClean="0">
                <a:solidFill>
                  <a:schemeClr val="tx1"/>
                </a:solidFill>
              </a:rPr>
              <a:t>可能有微调</a:t>
            </a:r>
            <a:r>
              <a:rPr lang="en-US" altLang="zh-CN" sz="3600" smtClean="0">
                <a:solidFill>
                  <a:schemeClr val="tx1"/>
                </a:solidFill>
              </a:rPr>
              <a:t>]</a:t>
            </a:r>
          </a:p>
        </p:txBody>
      </p:sp>
      <p:graphicFrame>
        <p:nvGraphicFramePr>
          <p:cNvPr id="360451" name="Group 3"/>
          <p:cNvGraphicFramePr>
            <a:graphicFrameLocks noGrp="1"/>
          </p:cNvGraphicFramePr>
          <p:nvPr>
            <p:ph idx="1"/>
          </p:nvPr>
        </p:nvGraphicFramePr>
        <p:xfrm>
          <a:off x="395288" y="1628775"/>
          <a:ext cx="8294687" cy="2520951"/>
        </p:xfrm>
        <a:graphic>
          <a:graphicData uri="http://schemas.openxmlformats.org/drawingml/2006/table">
            <a:tbl>
              <a:tblPr/>
              <a:tblGrid>
                <a:gridCol w="828675"/>
                <a:gridCol w="830262"/>
                <a:gridCol w="622300"/>
                <a:gridCol w="533400"/>
                <a:gridCol w="1333500"/>
                <a:gridCol w="569913"/>
                <a:gridCol w="608012"/>
                <a:gridCol w="1309688"/>
                <a:gridCol w="830262"/>
                <a:gridCol w="82867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C06A28-8ACD-4BDD-9308-3E889B977C35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08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solidFill>
                <a:srgbClr val="FF3300"/>
              </a:solidFill>
            </a:endParaRP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1908175" y="2133600"/>
            <a:ext cx="5903913" cy="10795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Arial Black" pitchFamily="34" charset="0"/>
                <a:ea typeface="黑体" pitchFamily="2" charset="-122"/>
              </a:rPr>
              <a:t/>
            </a:r>
            <a:br>
              <a:rPr lang="zh-CN" altLang="en-US" sz="3200" dirty="0">
                <a:solidFill>
                  <a:srgbClr val="FF3300"/>
                </a:solidFill>
                <a:latin typeface="Arial Black" pitchFamily="34" charset="0"/>
                <a:ea typeface="黑体" pitchFamily="2" charset="-122"/>
              </a:rPr>
            </a:br>
            <a:r>
              <a:rPr lang="zh-CN" altLang="en-US" sz="3200" dirty="0">
                <a:solidFill>
                  <a:srgbClr val="FF3300"/>
                </a:solidFill>
                <a:latin typeface="Arial Black" pitchFamily="34" charset="0"/>
                <a:ea typeface="黑体" pitchFamily="2" charset="-122"/>
              </a:rPr>
              <a:t>预祝各位同学考试取得好成绩！</a:t>
            </a:r>
          </a:p>
        </p:txBody>
      </p:sp>
      <p:pic>
        <p:nvPicPr>
          <p:cNvPr id="120839" name="Picture 5" descr="j03360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3860800"/>
            <a:ext cx="163512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设时间：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两周</a:t>
            </a:r>
            <a:endParaRPr lang="en-US" altLang="zh-CN" dirty="0" smtClean="0"/>
          </a:p>
          <a:p>
            <a:r>
              <a:rPr lang="zh-CN" altLang="en-US" dirty="0"/>
              <a:t>提交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课</a:t>
            </a:r>
            <a:r>
              <a:rPr lang="zh-CN" altLang="en-US" dirty="0" smtClean="0"/>
              <a:t>设文档（按学院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学校的课设模板撰写）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技术综合文档（详细文档，按老师模版写）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源码和编译好的对应二进制文件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演示和分析视频</a:t>
            </a:r>
            <a:endParaRPr lang="en-US" altLang="zh-CN" dirty="0" smtClean="0"/>
          </a:p>
          <a:p>
            <a:r>
              <a:rPr lang="zh-CN" altLang="en-US" dirty="0" smtClean="0"/>
              <a:t>提交时间：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周周五下午</a:t>
            </a:r>
            <a:r>
              <a:rPr lang="en-US" altLang="zh-CN" dirty="0" smtClean="0"/>
              <a:t>18</a:t>
            </a:r>
            <a:r>
              <a:rPr lang="zh-CN" altLang="en-US" dirty="0" smtClean="0"/>
              <a:t>点之前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雷同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抄袭 </a:t>
            </a:r>
            <a:r>
              <a:rPr lang="zh-CN" altLang="en-US" dirty="0" smtClean="0"/>
              <a:t>计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分成绩。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687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38808"/>
            <a:ext cx="8892480" cy="459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1348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70"/>
            <a:ext cx="9144000" cy="672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967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5" y="1458813"/>
            <a:ext cx="8656637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8611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" y="1514475"/>
            <a:ext cx="9043362" cy="364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8016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073"/>
            <a:ext cx="9144000" cy="644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0217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9AADF4-71DA-4CC7-9879-FBFA1BAA1042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78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操作系统的整体概念</a:t>
            </a:r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01</a:t>
            </a:r>
            <a:r>
              <a:rPr lang="zh-CN" altLang="en-US" dirty="0" smtClean="0"/>
              <a:t>章 操作系统概述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02</a:t>
            </a:r>
            <a:r>
              <a:rPr lang="zh-CN" altLang="en-US" dirty="0" smtClean="0"/>
              <a:t>章 操作系统逻辑结构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03</a:t>
            </a:r>
            <a:r>
              <a:rPr lang="zh-CN" altLang="en-US" dirty="0" smtClean="0"/>
              <a:t>章 用户界面</a:t>
            </a:r>
          </a:p>
          <a:p>
            <a:pPr eaLnBrk="1" hangingPunct="1"/>
            <a:r>
              <a:rPr lang="zh-CN" altLang="en-US" dirty="0" smtClean="0"/>
              <a:t>操作系统四个核心功能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</a:t>
            </a:r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u="sng" dirty="0" smtClean="0"/>
              <a:t>04,05,06</a:t>
            </a:r>
            <a:r>
              <a:rPr lang="zh-CN" altLang="en-US" dirty="0" smtClean="0"/>
              <a:t>章 进程管理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 死锁</a:t>
            </a:r>
            <a:r>
              <a:rPr lang="en-US" altLang="zh-CN" dirty="0" smtClean="0"/>
              <a:t>/</a:t>
            </a:r>
            <a:r>
              <a:rPr lang="zh-CN" altLang="en-US" dirty="0"/>
              <a:t>进程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07</a:t>
            </a:r>
            <a:r>
              <a:rPr lang="zh-CN" altLang="en-US" dirty="0" smtClean="0"/>
              <a:t>章 存储管理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08</a:t>
            </a:r>
            <a:r>
              <a:rPr lang="zh-CN" altLang="en-US" dirty="0" smtClean="0"/>
              <a:t>章 设备管理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09</a:t>
            </a:r>
            <a:r>
              <a:rPr lang="zh-CN" altLang="en-US" dirty="0" smtClean="0"/>
              <a:t>章 文件系统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 Black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5083</TotalTime>
  <Words>2032</Words>
  <Application>Microsoft Office PowerPoint</Application>
  <PresentationFormat>全屏显示(4:3)</PresentationFormat>
  <Paragraphs>365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华文行楷</vt:lpstr>
      <vt:lpstr>宋体</vt:lpstr>
      <vt:lpstr>Arial Black</vt:lpstr>
      <vt:lpstr>Tahoma</vt:lpstr>
      <vt:lpstr>Times New Roman</vt:lpstr>
      <vt:lpstr>Wingdings</vt:lpstr>
      <vt:lpstr>Wingdings 2</vt:lpstr>
      <vt:lpstr>Blueprint</vt:lpstr>
      <vt:lpstr>操作系统原理</vt:lpstr>
      <vt:lpstr>课程设计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第01章 操作系统概述</vt:lpstr>
      <vt:lpstr>第01章 操作系统概述</vt:lpstr>
      <vt:lpstr>第02章 操作系统逻辑结构</vt:lpstr>
      <vt:lpstr>第03章 用户界面</vt:lpstr>
      <vt:lpstr>第04章 进程管理</vt:lpstr>
      <vt:lpstr>第05章 死锁</vt:lpstr>
      <vt:lpstr>第06章 进程调度</vt:lpstr>
      <vt:lpstr>第04,05,06章 进程管理/死锁/处理机调度</vt:lpstr>
      <vt:lpstr>信号灯和PV操作</vt:lpstr>
      <vt:lpstr>P-V操作解决合作进程同步的总结(1)</vt:lpstr>
      <vt:lpstr>P-V操作解决合作进程同步的总结(2)</vt:lpstr>
      <vt:lpstr>调度</vt:lpstr>
      <vt:lpstr>第07章 存储管理</vt:lpstr>
      <vt:lpstr>页式存储系统</vt:lpstr>
      <vt:lpstr>段式存储管理</vt:lpstr>
      <vt:lpstr>段页式存储管理</vt:lpstr>
      <vt:lpstr>软件学院16级《操作系统》考试</vt:lpstr>
      <vt:lpstr>各章节考试比重大致分布[可能有微调]</vt:lpstr>
      <vt:lpstr>PowerPoint 演示文稿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Yunsheng Liu</dc:creator>
  <cp:lastModifiedBy>Windows</cp:lastModifiedBy>
  <cp:revision>816</cp:revision>
  <cp:lastPrinted>1601-01-01T00:00:00Z</cp:lastPrinted>
  <dcterms:created xsi:type="dcterms:W3CDTF">2004-03-03T11:02:12Z</dcterms:created>
  <dcterms:modified xsi:type="dcterms:W3CDTF">2018-05-25T00:31:57Z</dcterms:modified>
</cp:coreProperties>
</file>