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3"/>
  </p:notesMasterIdLst>
  <p:sldIdLst>
    <p:sldId id="404" r:id="rId2"/>
    <p:sldId id="457" r:id="rId3"/>
    <p:sldId id="458" r:id="rId4"/>
    <p:sldId id="464" r:id="rId5"/>
    <p:sldId id="465" r:id="rId6"/>
    <p:sldId id="466" r:id="rId7"/>
    <p:sldId id="467" r:id="rId8"/>
    <p:sldId id="469" r:id="rId9"/>
    <p:sldId id="468" r:id="rId10"/>
    <p:sldId id="470" r:id="rId11"/>
    <p:sldId id="47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  <a:srgbClr val="FFFF66"/>
    <a:srgbClr val="0000FF"/>
    <a:srgbClr val="FF6600"/>
    <a:srgbClr val="33CC33"/>
    <a:srgbClr val="95A3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0" autoAdjust="0"/>
    <p:restoredTop sz="94617" autoAdjust="0"/>
  </p:normalViewPr>
  <p:slideViewPr>
    <p:cSldViewPr>
      <p:cViewPr varScale="1">
        <p:scale>
          <a:sx n="111" d="100"/>
          <a:sy n="111" d="100"/>
        </p:scale>
        <p:origin x="11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AC98B3E-0C87-40FF-9BAF-69E12ED507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002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www.cpmi.org.cn/image/Image4.gi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"/>
          <p:cNvSpPr>
            <a:spLocks noChangeArrowheads="1"/>
          </p:cNvSpPr>
          <p:nvPr userDrawn="1"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A9ADE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CDE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9" name="Line 5"/>
              <p:cNvSpPr>
                <a:spLocks noChangeShapeType="1"/>
              </p:cNvSpPr>
              <p:nvPr userDrawn="1"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 userDrawn="1"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 userDrawn="1"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 userDrawn="1"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 userDrawn="1"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 userDrawn="1"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 userDrawn="1"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 userDrawn="1"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 userDrawn="1"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 userDrawn="1"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 userDrawn="1"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 userDrawn="1"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 userDrawn="1"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 userDrawn="1"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 userDrawn="1"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 userDrawn="1"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 userDrawn="1"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 userDrawn="1"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 userDrawn="1"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 userDrawn="1"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 userDrawn="1"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 userDrawn="1"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 userDrawn="1"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 userDrawn="1"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 userDrawn="1"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 userDrawn="1"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 userDrawn="1"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 userDrawn="1"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 userDrawn="1"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 userDrawn="1"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 userDrawn="1"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 userDrawn="1"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 userDrawn="1"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 userDrawn="1"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 userDrawn="1"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 userDrawn="1"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41"/>
              <p:cNvSpPr>
                <a:spLocks noChangeShapeType="1"/>
              </p:cNvSpPr>
              <p:nvPr userDrawn="1"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42"/>
              <p:cNvSpPr>
                <a:spLocks noChangeShapeType="1"/>
              </p:cNvSpPr>
              <p:nvPr userDrawn="1"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43"/>
              <p:cNvSpPr>
                <a:spLocks noChangeShapeType="1"/>
              </p:cNvSpPr>
              <p:nvPr userDrawn="1"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44"/>
              <p:cNvSpPr>
                <a:spLocks noChangeShapeType="1"/>
              </p:cNvSpPr>
              <p:nvPr userDrawn="1"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45"/>
              <p:cNvSpPr>
                <a:spLocks noChangeShapeType="1"/>
              </p:cNvSpPr>
              <p:nvPr userDrawn="1"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46"/>
              <p:cNvSpPr>
                <a:spLocks noChangeShapeType="1"/>
              </p:cNvSpPr>
              <p:nvPr userDrawn="1"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47"/>
              <p:cNvSpPr>
                <a:spLocks noChangeShapeType="1"/>
              </p:cNvSpPr>
              <p:nvPr userDrawn="1"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48"/>
              <p:cNvSpPr>
                <a:spLocks noChangeShapeType="1"/>
              </p:cNvSpPr>
              <p:nvPr userDrawn="1"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49"/>
              <p:cNvSpPr>
                <a:spLocks noChangeShapeType="1"/>
              </p:cNvSpPr>
              <p:nvPr userDrawn="1"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50"/>
              <p:cNvSpPr>
                <a:spLocks noChangeShapeType="1"/>
              </p:cNvSpPr>
              <p:nvPr userDrawn="1"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51"/>
              <p:cNvSpPr>
                <a:spLocks noChangeShapeType="1"/>
              </p:cNvSpPr>
              <p:nvPr userDrawn="1"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52"/>
              <p:cNvSpPr>
                <a:spLocks noChangeShapeType="1"/>
              </p:cNvSpPr>
              <p:nvPr userDrawn="1"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53"/>
              <p:cNvSpPr>
                <a:spLocks noChangeShapeType="1"/>
              </p:cNvSpPr>
              <p:nvPr userDrawn="1"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54"/>
              <p:cNvSpPr>
                <a:spLocks noChangeShapeType="1"/>
              </p:cNvSpPr>
              <p:nvPr userDrawn="1"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55"/>
              <p:cNvSpPr>
                <a:spLocks noChangeShapeType="1"/>
              </p:cNvSpPr>
              <p:nvPr userDrawn="1"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8" name="Line 56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CDE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0" name="Rectangle 81"/>
          <p:cNvSpPr>
            <a:spLocks noChangeArrowheads="1"/>
          </p:cNvSpPr>
          <p:nvPr userDrawn="1"/>
        </p:nvSpPr>
        <p:spPr bwMode="auto">
          <a:xfrm>
            <a:off x="2438400" y="5486400"/>
            <a:ext cx="6400800" cy="152400"/>
          </a:xfrm>
          <a:prstGeom prst="rect">
            <a:avLst/>
          </a:prstGeom>
          <a:gradFill rotWithShape="0">
            <a:gsLst>
              <a:gs pos="0">
                <a:srgbClr val="94C5FA"/>
              </a:gs>
              <a:gs pos="50000">
                <a:srgbClr val="E2E9FE"/>
              </a:gs>
              <a:gs pos="100000">
                <a:srgbClr val="94C5F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Line 68"/>
          <p:cNvSpPr>
            <a:spLocks noChangeShapeType="1"/>
          </p:cNvSpPr>
          <p:nvPr/>
        </p:nvSpPr>
        <p:spPr bwMode="ltGray">
          <a:xfrm flipH="1">
            <a:off x="8210550" y="3098800"/>
            <a:ext cx="0" cy="2876550"/>
          </a:xfrm>
          <a:prstGeom prst="line">
            <a:avLst/>
          </a:prstGeom>
          <a:noFill/>
          <a:ln w="57150" cmpd="thickThin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" name="Arc 69"/>
          <p:cNvSpPr>
            <a:spLocks/>
          </p:cNvSpPr>
          <p:nvPr/>
        </p:nvSpPr>
        <p:spPr bwMode="ltGray">
          <a:xfrm rot="16200000" flipH="1">
            <a:off x="8054975" y="5413375"/>
            <a:ext cx="311150" cy="292100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rgbClr val="4F9DAD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rgbClr val="4F9DA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3" name="Picture 85" descr="http://www.cpmi.org.cn/image/Image4.gif"/>
          <p:cNvPicPr>
            <a:picLocks noChangeAspect="1" noChangeArrowheads="1"/>
          </p:cNvPicPr>
          <p:nvPr userDrawn="1"/>
        </p:nvPicPr>
        <p:blipFill>
          <a:blip r:embed="rId2" r:link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33400"/>
            <a:ext cx="3248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Cloud"/>
          <p:cNvSpPr>
            <a:spLocks noChangeAspect="1" noEditPoints="1" noChangeArrowheads="1"/>
          </p:cNvSpPr>
          <p:nvPr userDrawn="1"/>
        </p:nvSpPr>
        <p:spPr bwMode="auto">
          <a:xfrm>
            <a:off x="1219200" y="3576638"/>
            <a:ext cx="6629400" cy="809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2CBCD0"/>
              </a:gs>
              <a:gs pos="50000">
                <a:srgbClr val="66FFFF"/>
              </a:gs>
              <a:gs pos="100000">
                <a:srgbClr val="2CBCD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85194" dir="1593903" algn="ctr" rotWithShape="0">
              <a:srgbClr val="00FFFF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Rectangle 93"/>
          <p:cNvSpPr>
            <a:spLocks noChangeArrowheads="1"/>
          </p:cNvSpPr>
          <p:nvPr userDrawn="1"/>
        </p:nvSpPr>
        <p:spPr bwMode="auto">
          <a:xfrm>
            <a:off x="304800" y="1219200"/>
            <a:ext cx="6400800" cy="76200"/>
          </a:xfrm>
          <a:prstGeom prst="rect">
            <a:avLst/>
          </a:prstGeom>
          <a:gradFill rotWithShape="0">
            <a:gsLst>
              <a:gs pos="0">
                <a:srgbClr val="94C5FA"/>
              </a:gs>
              <a:gs pos="50000">
                <a:srgbClr val="E2E9FE"/>
              </a:gs>
              <a:gs pos="100000">
                <a:srgbClr val="94C5F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ltGray">
          <a:xfrm>
            <a:off x="939800" y="609600"/>
            <a:ext cx="0" cy="2851150"/>
          </a:xfrm>
          <a:prstGeom prst="line">
            <a:avLst/>
          </a:prstGeom>
          <a:noFill/>
          <a:ln w="57150" cmpd="thinThick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Line 94"/>
          <p:cNvSpPr>
            <a:spLocks noChangeShapeType="1"/>
          </p:cNvSpPr>
          <p:nvPr userDrawn="1"/>
        </p:nvSpPr>
        <p:spPr bwMode="auto">
          <a:xfrm>
            <a:off x="304800" y="1193800"/>
            <a:ext cx="6400800" cy="0"/>
          </a:xfrm>
          <a:prstGeom prst="line">
            <a:avLst/>
          </a:prstGeom>
          <a:noFill/>
          <a:ln w="19050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Arc 66"/>
          <p:cNvSpPr>
            <a:spLocks/>
          </p:cNvSpPr>
          <p:nvPr/>
        </p:nvSpPr>
        <p:spPr bwMode="ltGray">
          <a:xfrm rot="16200000" flipV="1">
            <a:off x="782638" y="1109662"/>
            <a:ext cx="323850" cy="31432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94C5FA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" name="Rectangle 99"/>
          <p:cNvSpPr>
            <a:spLocks noChangeArrowheads="1"/>
          </p:cNvSpPr>
          <p:nvPr userDrawn="1"/>
        </p:nvSpPr>
        <p:spPr bwMode="auto">
          <a:xfrm>
            <a:off x="3924300" y="4437063"/>
            <a:ext cx="14033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/>
              <a:t>苏曙光</a:t>
            </a:r>
          </a:p>
        </p:txBody>
      </p:sp>
      <p:sp>
        <p:nvSpPr>
          <p:cNvPr id="70" name="Text Box 100"/>
          <p:cNvSpPr txBox="1">
            <a:spLocks noChangeArrowheads="1"/>
          </p:cNvSpPr>
          <p:nvPr userDrawn="1"/>
        </p:nvSpPr>
        <p:spPr bwMode="auto">
          <a:xfrm>
            <a:off x="1447800" y="5029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CC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ea typeface="华文行楷" pitchFamily="2" charset="-122"/>
              </a:rPr>
              <a:t>Huazhong University of Science and Technology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914400"/>
          </a:xfrm>
        </p:spPr>
        <p:txBody>
          <a:bodyPr/>
          <a:lstStyle>
            <a:lvl1pPr marL="0" indent="0">
              <a:buFont typeface="Wingdings 2" pitchFamily="18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086600" cy="685800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7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b="0" smtClean="0">
                <a:solidFill>
                  <a:schemeClr val="tx1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7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0" smtClean="0">
                <a:solidFill>
                  <a:schemeClr val="tx1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BDAC898-9257-4992-959D-A369C2FE4C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70E4-9A55-425B-A77A-E596F8A459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333375"/>
            <a:ext cx="2057400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33375"/>
            <a:ext cx="6019800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24577-74A5-42E2-8E31-A2F6F53AC0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67691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125538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CD2A3-8C0B-4043-90BF-E3948944DB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67691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125538"/>
            <a:ext cx="8229600" cy="50403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35DD-444D-4A37-8390-590B9082B9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CE304-0EF9-48D8-9563-9E1585036F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75EC1-2736-4FB1-BF8D-E53AE25E28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30170-1947-4CD2-9676-AF0C6E88AF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C277-9F33-44A2-9F7F-E944FF5B23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B641F-5688-4AB5-B1F8-8222E70427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F6282-649F-4922-B946-7E5C3D2C11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7D820-D9DE-4D7E-8A87-2000E21B74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523C4-0C5E-4B87-AA84-30A0050240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25538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6769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0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35635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smtClean="0">
                <a:solidFill>
                  <a:schemeClr val="hlink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356350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smtClean="0">
                <a:solidFill>
                  <a:schemeClr val="hlink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A454D35B-6582-4054-86BE-7480C3C456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34" name="Rectangle 110"/>
          <p:cNvSpPr>
            <a:spLocks noChangeArrowheads="1"/>
          </p:cNvSpPr>
          <p:nvPr userDrawn="1"/>
        </p:nvSpPr>
        <p:spPr bwMode="gray">
          <a:xfrm>
            <a:off x="522288" y="10779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 b="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 2" pitchFamily="18" charset="2"/>
        <a:buChar char="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u"/>
        <a:defRPr kumimoji="1"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95000"/>
        <a:buFont typeface="Wingdings" pitchFamily="2" charset="2"/>
        <a:buChar char="n"/>
        <a:defRPr kumimoji="1"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ochs.sourceforge.net/" TargetMode="External"/><Relationship Id="rId2" Type="http://schemas.openxmlformats.org/officeDocument/2006/relationships/hyperlink" Target="http://geekos.sourceforge.net/hardwar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08275"/>
            <a:ext cx="6400800" cy="8048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</a:t>
            </a:r>
            <a:r>
              <a:rPr lang="zh-CN" altLang="en-US" sz="36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en-US" altLang="zh-CN" sz="36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6013" y="1735138"/>
            <a:ext cx="70866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操作系统原理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496300" cy="685800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zh-CN" dirty="0" smtClean="0"/>
              <a:t>：</a:t>
            </a:r>
            <a:r>
              <a:rPr lang="zh-CN" altLang="zh-CN" dirty="0"/>
              <a:t>编写一个简化的</a:t>
            </a:r>
            <a:r>
              <a:rPr lang="en-US" altLang="zh-CN" dirty="0" smtClean="0"/>
              <a:t>FAT16/12</a:t>
            </a:r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涉及三个程序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写软盘映像的程序</a:t>
            </a:r>
            <a:r>
              <a:rPr lang="en-US" altLang="zh-CN" dirty="0" smtClean="0"/>
              <a:t>WirteSector.exe</a:t>
            </a:r>
          </a:p>
          <a:p>
            <a:pPr lvl="1"/>
            <a:r>
              <a:rPr lang="en-US" altLang="zh-CN" dirty="0"/>
              <a:t>MBR</a:t>
            </a:r>
            <a:r>
              <a:rPr lang="zh-CN" altLang="zh-CN" dirty="0"/>
              <a:t>程序</a:t>
            </a:r>
            <a:r>
              <a:rPr lang="en-US" altLang="zh-CN" dirty="0" err="1" smtClean="0"/>
              <a:t>MBR.bin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显示</a:t>
            </a:r>
            <a:r>
              <a:rPr lang="en-US" altLang="zh-CN" dirty="0" smtClean="0"/>
              <a:t>HELLO world</a:t>
            </a:r>
          </a:p>
          <a:p>
            <a:pPr lvl="1"/>
            <a:r>
              <a:rPr lang="zh-CN" altLang="zh-CN" dirty="0"/>
              <a:t>简单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命令</a:t>
            </a:r>
            <a:r>
              <a:rPr lang="zh-CN" altLang="zh-CN" dirty="0" smtClean="0"/>
              <a:t>监控程序</a:t>
            </a:r>
            <a:r>
              <a:rPr lang="en-US" altLang="zh-CN" dirty="0" err="1" smtClean="0"/>
              <a:t>MONOS.bin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不断</a:t>
            </a:r>
            <a:r>
              <a:rPr lang="zh-CN" altLang="zh-CN" dirty="0"/>
              <a:t>监控键盘输入的命令，然后执行</a:t>
            </a:r>
            <a:r>
              <a:rPr lang="zh-CN" altLang="zh-CN" dirty="0" smtClean="0"/>
              <a:t>命令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CMD</a:t>
            </a:r>
            <a:r>
              <a:rPr lang="en-US" altLang="zh-CN" dirty="0"/>
              <a:t>&gt;</a:t>
            </a:r>
            <a:r>
              <a:rPr lang="zh-CN" altLang="zh-CN" dirty="0" smtClean="0"/>
              <a:t>提示符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支持</a:t>
            </a:r>
            <a:r>
              <a:rPr lang="zh-CN" altLang="zh-CN" dirty="0"/>
              <a:t>的命令有</a:t>
            </a:r>
            <a:r>
              <a:rPr lang="en-US" altLang="zh-CN" dirty="0"/>
              <a:t>H,F,R,W,S,C,M,D</a:t>
            </a:r>
            <a:r>
              <a:rPr lang="zh-CN" altLang="zh-CN" dirty="0" smtClean="0"/>
              <a:t>等</a:t>
            </a:r>
            <a:endParaRPr lang="zh-CN" altLang="zh-CN" dirty="0"/>
          </a:p>
          <a:p>
            <a:pPr marL="457200" lvl="1" indent="0">
              <a:buNone/>
            </a:pPr>
            <a:endParaRPr lang="zh-CN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332" y="1125538"/>
            <a:ext cx="36776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494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496300" cy="685800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zh-CN" dirty="0" smtClean="0"/>
              <a:t>：编译</a:t>
            </a:r>
            <a:r>
              <a:rPr lang="zh-CN" altLang="en-US" dirty="0" smtClean="0"/>
              <a:t>并</a:t>
            </a:r>
            <a:r>
              <a:rPr lang="zh-CN" altLang="zh-CN" dirty="0" smtClean="0"/>
              <a:t>安装</a:t>
            </a:r>
            <a:r>
              <a:rPr lang="zh-CN" altLang="zh-CN" dirty="0"/>
              <a:t>和分析早期</a:t>
            </a:r>
            <a:r>
              <a:rPr lang="en-US" altLang="zh-CN" dirty="0"/>
              <a:t>LINUX</a:t>
            </a:r>
            <a:r>
              <a:rPr lang="zh-CN" altLang="zh-CN" dirty="0"/>
              <a:t>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下载</a:t>
            </a:r>
            <a:r>
              <a:rPr lang="zh-CN" altLang="en-US" dirty="0" smtClean="0"/>
              <a:t>并编译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早期版本内核源代码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阅读</a:t>
            </a:r>
            <a:r>
              <a:rPr lang="zh-CN" altLang="zh-CN" dirty="0"/>
              <a:t>其文档，编译该操作系统，并在虚拟机环境下安装好版本的</a:t>
            </a:r>
            <a:r>
              <a:rPr lang="zh-CN" altLang="zh-CN" dirty="0" smtClean="0"/>
              <a:t>操作系统</a:t>
            </a:r>
            <a:endParaRPr lang="en-US" altLang="zh-CN" dirty="0" smtClean="0"/>
          </a:p>
          <a:p>
            <a:r>
              <a:rPr lang="zh-CN" altLang="zh-CN" dirty="0" smtClean="0"/>
              <a:t>编写</a:t>
            </a:r>
            <a:r>
              <a:rPr lang="en-US" altLang="zh-CN" dirty="0"/>
              <a:t>3-5</a:t>
            </a:r>
            <a:r>
              <a:rPr lang="zh-CN" altLang="zh-CN" dirty="0"/>
              <a:t>个应用程序测试它提供的系统调用是否能够正常调用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增加</a:t>
            </a:r>
            <a:r>
              <a:rPr lang="en-US" altLang="zh-CN" dirty="0" smtClean="0"/>
              <a:t>2-3</a:t>
            </a:r>
            <a:r>
              <a:rPr lang="zh-CN" altLang="zh-CN" dirty="0" smtClean="0"/>
              <a:t>新</a:t>
            </a:r>
            <a:r>
              <a:rPr lang="zh-CN" altLang="zh-CN" dirty="0"/>
              <a:t>的系统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并测试</a:t>
            </a:r>
            <a:endParaRPr lang="en-US" altLang="zh-CN" dirty="0" smtClean="0"/>
          </a:p>
          <a:p>
            <a:r>
              <a:rPr lang="zh-CN" altLang="en-US" dirty="0" smtClean="0"/>
              <a:t>分析其加载，进程管理，内存管理等原理和实现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823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5538"/>
            <a:ext cx="8431088" cy="5040312"/>
          </a:xfrm>
        </p:spPr>
        <p:txBody>
          <a:bodyPr/>
          <a:lstStyle/>
          <a:p>
            <a:r>
              <a:rPr lang="zh-CN" altLang="en-US" dirty="0" smtClean="0"/>
              <a:t>三个题目，任选其一</a:t>
            </a:r>
            <a:endParaRPr lang="en-US" altLang="zh-CN" dirty="0" smtClean="0"/>
          </a:p>
          <a:p>
            <a:pPr lvl="1"/>
            <a:r>
              <a:rPr lang="zh-CN" altLang="zh-CN" sz="2400" dirty="0"/>
              <a:t>题目一：</a:t>
            </a:r>
            <a:r>
              <a:rPr lang="en-US" altLang="zh-CN" sz="2400" dirty="0" err="1"/>
              <a:t>GeekOS</a:t>
            </a:r>
            <a:r>
              <a:rPr lang="zh-CN" altLang="zh-CN" sz="2400" dirty="0"/>
              <a:t>操作系统的编译、安装和测试</a:t>
            </a:r>
          </a:p>
          <a:p>
            <a:pPr lvl="1"/>
            <a:r>
              <a:rPr lang="zh-CN" altLang="zh-CN" sz="2400" dirty="0"/>
              <a:t>题目二：编写一个简化的</a:t>
            </a:r>
            <a:r>
              <a:rPr lang="en-US" altLang="zh-CN" sz="2400" dirty="0"/>
              <a:t>FAT16</a:t>
            </a:r>
            <a:r>
              <a:rPr lang="zh-CN" altLang="zh-CN" sz="2400" dirty="0"/>
              <a:t>或</a:t>
            </a:r>
            <a:r>
              <a:rPr lang="en-US" altLang="zh-CN" sz="2400" dirty="0"/>
              <a:t>FAT12</a:t>
            </a:r>
            <a:r>
              <a:rPr lang="zh-CN" altLang="zh-CN" sz="2400" dirty="0" smtClean="0"/>
              <a:t>文件系统</a:t>
            </a:r>
            <a:endParaRPr lang="en-US" altLang="zh-CN" sz="2400" dirty="0" smtClean="0"/>
          </a:p>
          <a:p>
            <a:pPr lvl="1"/>
            <a:r>
              <a:rPr lang="zh-CN" altLang="zh-CN" sz="2400"/>
              <a:t>题目</a:t>
            </a:r>
            <a:r>
              <a:rPr lang="zh-CN" altLang="zh-CN" sz="2400" smtClean="0"/>
              <a:t>三：</a:t>
            </a:r>
            <a:r>
              <a:rPr lang="zh-CN" altLang="zh-CN" sz="2400" dirty="0" smtClean="0"/>
              <a:t>编译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安装</a:t>
            </a:r>
            <a:r>
              <a:rPr lang="zh-CN" altLang="zh-CN" sz="2400" dirty="0"/>
              <a:t>和分析早期</a:t>
            </a:r>
            <a:r>
              <a:rPr lang="en-US" altLang="zh-CN" sz="2400" dirty="0"/>
              <a:t>LINUX</a:t>
            </a:r>
            <a:r>
              <a:rPr lang="zh-CN" altLang="zh-CN" sz="2400" dirty="0" smtClean="0"/>
              <a:t>内核</a:t>
            </a:r>
            <a:endParaRPr lang="en-US" altLang="zh-CN" sz="2400" dirty="0" smtClean="0"/>
          </a:p>
          <a:p>
            <a:r>
              <a:rPr lang="zh-CN" altLang="en-US" sz="2400" dirty="0" smtClean="0"/>
              <a:t>分组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5-6</a:t>
            </a:r>
            <a:r>
              <a:rPr lang="zh-CN" altLang="en-US" sz="2400" dirty="0" smtClean="0"/>
              <a:t>名同学一组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可以跨班组合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13</a:t>
            </a:r>
            <a:r>
              <a:rPr lang="zh-CN" altLang="en-US" sz="2400" dirty="0" smtClean="0"/>
              <a:t>周周六晚上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点之前由</a:t>
            </a:r>
            <a:r>
              <a:rPr lang="zh-CN" altLang="en-US" sz="2400" dirty="0" smtClean="0">
                <a:solidFill>
                  <a:srgbClr val="FF0000"/>
                </a:solidFill>
              </a:rPr>
              <a:t>组长</a:t>
            </a:r>
            <a:r>
              <a:rPr lang="zh-CN" altLang="en-US" sz="2400" dirty="0" smtClean="0"/>
              <a:t>向本班学委提交全组成员名单和题号。（成员不用提交）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7532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设时间：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两周</a:t>
            </a:r>
            <a:endParaRPr lang="en-US" altLang="zh-CN" dirty="0" smtClean="0"/>
          </a:p>
          <a:p>
            <a:r>
              <a:rPr lang="zh-CN" altLang="en-US" dirty="0"/>
              <a:t>提交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/>
              <a:t>课</a:t>
            </a:r>
            <a:r>
              <a:rPr lang="zh-CN" altLang="en-US" dirty="0" smtClean="0"/>
              <a:t>设文档（按学院</a:t>
            </a:r>
            <a:r>
              <a:rPr lang="en-US" altLang="zh-CN" dirty="0" smtClean="0"/>
              <a:t>/</a:t>
            </a:r>
            <a:r>
              <a:rPr lang="zh-CN" altLang="en-US" dirty="0" smtClean="0"/>
              <a:t>学校的课设模板撰写）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技术综合文档（详细文档，按老师模版写）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源码和编译好的对应二进制文件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演示分析视频</a:t>
            </a:r>
            <a:endParaRPr lang="en-US" altLang="zh-CN" dirty="0" smtClean="0"/>
          </a:p>
          <a:p>
            <a:r>
              <a:rPr lang="zh-CN" altLang="en-US" dirty="0" smtClean="0"/>
              <a:t>提交时间：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周周五下午</a:t>
            </a:r>
            <a:r>
              <a:rPr lang="en-US" altLang="zh-CN" dirty="0" smtClean="0"/>
              <a:t>18</a:t>
            </a:r>
            <a:r>
              <a:rPr lang="zh-CN" altLang="en-US" dirty="0" smtClean="0"/>
              <a:t>点之前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雷同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抄袭 </a:t>
            </a:r>
            <a:r>
              <a:rPr lang="zh-CN" altLang="en-US" dirty="0" smtClean="0"/>
              <a:t>计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分成绩。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687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064698" cy="685800"/>
          </a:xfrm>
        </p:spPr>
        <p:txBody>
          <a:bodyPr/>
          <a:lstStyle/>
          <a:p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GeekOS</a:t>
            </a:r>
            <a:r>
              <a:rPr lang="zh-CN" altLang="zh-CN" sz="2800" dirty="0"/>
              <a:t>操作系统的编译、安装和测试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http://geekos.sourceforge.net/</a:t>
            </a:r>
          </a:p>
          <a:p>
            <a:r>
              <a:rPr lang="en-US" altLang="zh-CN" b="0" dirty="0" err="1" smtClean="0"/>
              <a:t>GeekOS</a:t>
            </a:r>
            <a:r>
              <a:rPr lang="en-US" altLang="zh-CN" b="0" dirty="0" smtClean="0"/>
              <a:t> </a:t>
            </a:r>
            <a:r>
              <a:rPr lang="en-US" altLang="zh-CN" b="0" dirty="0"/>
              <a:t>is a tiny operating system kernel for x86 PCs.  Its main purpose is to serve as a simple but realistic example of an OS kernel running on </a:t>
            </a:r>
            <a:r>
              <a:rPr lang="en-US" altLang="zh-CN" b="0" dirty="0">
                <a:hlinkClick r:id="rId2"/>
              </a:rPr>
              <a:t>real hardware</a:t>
            </a:r>
            <a:r>
              <a:rPr lang="en-US" altLang="zh-CN" b="0" dirty="0"/>
              <a:t>.  (Actually, most of the development is done on the </a:t>
            </a:r>
            <a:r>
              <a:rPr lang="en-US" altLang="zh-CN" b="0" dirty="0" err="1">
                <a:hlinkClick r:id="rId3"/>
              </a:rPr>
              <a:t>Bochs</a:t>
            </a:r>
            <a:r>
              <a:rPr lang="en-US" altLang="zh-CN" b="0" dirty="0">
                <a:hlinkClick r:id="rId3"/>
              </a:rPr>
              <a:t> emulator</a:t>
            </a:r>
            <a:r>
              <a:rPr lang="en-US" altLang="zh-CN" b="0" dirty="0"/>
              <a:t>.)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645483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3375"/>
            <a:ext cx="8784778" cy="685800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GeekOS</a:t>
            </a:r>
            <a:r>
              <a:rPr lang="zh-CN" altLang="zh-CN" dirty="0"/>
              <a:t>操作系统的编译、安装和测试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" y="1500361"/>
            <a:ext cx="9071181" cy="43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4593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928794" cy="685800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GeekOS</a:t>
            </a:r>
            <a:r>
              <a:rPr lang="zh-CN" altLang="zh-CN" dirty="0"/>
              <a:t>操作系统的编译、安装和测试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目的：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）通过简化版本的开源操作系统熟悉操作系统的组成结构，尤其是核心结构；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）熟悉一种操作系统的开发和编译环境；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）熟悉操作系统的安装过程</a:t>
            </a:r>
            <a:r>
              <a:rPr lang="en-US" altLang="zh-CN" dirty="0"/>
              <a:t>/</a:t>
            </a:r>
            <a:r>
              <a:rPr lang="zh-CN" altLang="zh-CN" dirty="0"/>
              <a:t>配置过程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）学会阅读英文专业文档，学会从零开始探索新课题的实现过程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00717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928794" cy="685800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GeekOS</a:t>
            </a:r>
            <a:r>
              <a:rPr lang="zh-CN" altLang="zh-CN" dirty="0"/>
              <a:t>操作系统的编译、安装和测试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具体内容</a:t>
            </a:r>
            <a:endParaRPr lang="en-US" altLang="zh-CN" dirty="0" smtClean="0"/>
          </a:p>
          <a:p>
            <a:pPr lvl="1"/>
            <a:r>
              <a:rPr lang="zh-CN" altLang="zh-CN" dirty="0"/>
              <a:t>下载</a:t>
            </a:r>
            <a:r>
              <a:rPr lang="en-US" altLang="zh-CN" dirty="0" err="1"/>
              <a:t>GeekOS</a:t>
            </a:r>
            <a:r>
              <a:rPr lang="zh-CN" altLang="zh-CN" dirty="0"/>
              <a:t>源代码，阅读器文档，编译该操作系统，并虚拟机环境下安装好</a:t>
            </a:r>
            <a:r>
              <a:rPr lang="en-US" altLang="zh-CN" dirty="0" err="1"/>
              <a:t>GeekOS</a:t>
            </a:r>
            <a:r>
              <a:rPr lang="zh-CN" altLang="zh-CN" dirty="0"/>
              <a:t>操作系统，并编写</a:t>
            </a:r>
            <a:r>
              <a:rPr lang="en-US" altLang="zh-CN" dirty="0"/>
              <a:t>3-5</a:t>
            </a:r>
            <a:r>
              <a:rPr lang="zh-CN" altLang="zh-CN" dirty="0"/>
              <a:t>个应用程序测试它提供的系统调用是否能够正常调用。</a:t>
            </a:r>
          </a:p>
          <a:p>
            <a:pPr lvl="1"/>
            <a:r>
              <a:rPr lang="zh-CN" altLang="zh-CN" i="1" dirty="0"/>
              <a:t>选作内容：将</a:t>
            </a:r>
            <a:r>
              <a:rPr lang="en-US" altLang="zh-CN" i="1" dirty="0"/>
              <a:t>PFAT</a:t>
            </a:r>
            <a:r>
              <a:rPr lang="zh-CN" altLang="zh-CN" i="1" dirty="0"/>
              <a:t>文件系统替换成</a:t>
            </a:r>
            <a:r>
              <a:rPr lang="en-US" altLang="zh-CN" i="1" dirty="0"/>
              <a:t>FAT16</a:t>
            </a:r>
            <a:r>
              <a:rPr lang="zh-CN" altLang="zh-CN" i="1" dirty="0"/>
              <a:t>或</a:t>
            </a:r>
            <a:r>
              <a:rPr lang="en-US" altLang="zh-CN" i="1" dirty="0"/>
              <a:t>FAT12</a:t>
            </a:r>
            <a:r>
              <a:rPr lang="zh-CN" altLang="zh-CN" i="1" dirty="0"/>
              <a:t>文件系统，完成</a:t>
            </a:r>
            <a:r>
              <a:rPr lang="en-US" altLang="zh-CN" i="1" dirty="0"/>
              <a:t>FAT16</a:t>
            </a:r>
            <a:r>
              <a:rPr lang="zh-CN" altLang="zh-CN" i="1" dirty="0"/>
              <a:t>或</a:t>
            </a:r>
            <a:r>
              <a:rPr lang="en-US" altLang="zh-CN" i="1" dirty="0"/>
              <a:t>FAT12</a:t>
            </a:r>
            <a:r>
              <a:rPr lang="zh-CN" altLang="zh-CN" i="1" dirty="0"/>
              <a:t>文件系统集成在</a:t>
            </a:r>
            <a:r>
              <a:rPr lang="en-US" altLang="zh-CN" i="1" dirty="0" err="1"/>
              <a:t>GeekOS</a:t>
            </a:r>
            <a:r>
              <a:rPr lang="zh-CN" altLang="zh-CN" i="1" dirty="0"/>
              <a:t>中，并重新编译和安装新的</a:t>
            </a:r>
            <a:r>
              <a:rPr lang="en-US" altLang="zh-CN" i="1" dirty="0" err="1"/>
              <a:t>GeekOS</a:t>
            </a:r>
            <a:r>
              <a:rPr lang="zh-CN" altLang="zh-CN" i="1" dirty="0"/>
              <a:t>（虚拟的软盘或硬盘都背格式化为</a:t>
            </a:r>
            <a:r>
              <a:rPr lang="en-US" altLang="zh-CN" i="1" dirty="0"/>
              <a:t>FAT16</a:t>
            </a:r>
            <a:r>
              <a:rPr lang="zh-CN" altLang="zh-CN" i="1" dirty="0"/>
              <a:t>或</a:t>
            </a:r>
            <a:r>
              <a:rPr lang="en-US" altLang="zh-CN" i="1" dirty="0"/>
              <a:t>FAT12</a:t>
            </a:r>
            <a:r>
              <a:rPr lang="zh-CN" altLang="zh-CN" i="1" dirty="0"/>
              <a:t>）。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8333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496300" cy="685800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zh-CN" dirty="0" smtClean="0"/>
              <a:t>：</a:t>
            </a:r>
            <a:r>
              <a:rPr lang="zh-CN" altLang="zh-CN" dirty="0"/>
              <a:t>编写一个简化的</a:t>
            </a:r>
            <a:r>
              <a:rPr lang="en-US" altLang="zh-CN" dirty="0" smtClean="0"/>
              <a:t>FAT16/12</a:t>
            </a:r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25538"/>
            <a:ext cx="8502650" cy="5040312"/>
          </a:xfrm>
        </p:spPr>
        <p:txBody>
          <a:bodyPr/>
          <a:lstStyle/>
          <a:p>
            <a:r>
              <a:rPr lang="zh-CN" altLang="zh-CN" dirty="0" smtClean="0"/>
              <a:t>目的</a:t>
            </a:r>
            <a:r>
              <a:rPr lang="zh-CN" altLang="zh-CN" dirty="0"/>
              <a:t>：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）熟悉文件系统的工作原理</a:t>
            </a:r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）熟悉计算机加电和操作系统的加载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）编写一个简单的命令交互系统（</a:t>
            </a:r>
            <a:r>
              <a:rPr lang="en-US" altLang="zh-CN" dirty="0" err="1" smtClean="0"/>
              <a:t>MiniOS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lvl="1"/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</a:t>
            </a:r>
            <a:r>
              <a:rPr lang="zh-CN" altLang="zh-CN" dirty="0"/>
              <a:t>熟悉利用</a:t>
            </a:r>
            <a:r>
              <a:rPr lang="en-US" altLang="zh-CN" dirty="0"/>
              <a:t>BIOS</a:t>
            </a:r>
            <a:r>
              <a:rPr lang="zh-CN" altLang="zh-CN" dirty="0"/>
              <a:t>中断完成软盘的读写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31684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496300" cy="685800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zh-CN" dirty="0" smtClean="0"/>
              <a:t>：</a:t>
            </a:r>
            <a:r>
              <a:rPr lang="zh-CN" altLang="zh-CN" dirty="0"/>
              <a:t>编写一个简化的</a:t>
            </a:r>
            <a:r>
              <a:rPr lang="en-US" altLang="zh-CN" dirty="0" smtClean="0"/>
              <a:t>FAT16/12</a:t>
            </a:r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</a:t>
            </a:r>
            <a:r>
              <a:rPr lang="zh-CN" altLang="zh-CN" dirty="0" smtClean="0"/>
              <a:t>内容</a:t>
            </a:r>
            <a:r>
              <a:rPr lang="zh-CN" altLang="zh-CN" dirty="0"/>
              <a:t>：</a:t>
            </a:r>
          </a:p>
          <a:p>
            <a:pPr lvl="1"/>
            <a:r>
              <a:rPr lang="zh-CN" altLang="zh-CN" dirty="0"/>
              <a:t>用汇编和</a:t>
            </a:r>
            <a:r>
              <a:rPr lang="en-US" altLang="zh-CN" dirty="0"/>
              <a:t>/</a:t>
            </a:r>
            <a:r>
              <a:rPr lang="zh-CN" altLang="zh-CN" dirty="0"/>
              <a:t>或</a:t>
            </a:r>
            <a:r>
              <a:rPr lang="en-US" altLang="zh-CN" dirty="0"/>
              <a:t>C</a:t>
            </a:r>
            <a:r>
              <a:rPr lang="zh-CN" altLang="zh-CN" dirty="0"/>
              <a:t>语言编一个简化的</a:t>
            </a:r>
            <a:r>
              <a:rPr lang="en-US" altLang="zh-CN" dirty="0"/>
              <a:t>FAT16</a:t>
            </a:r>
            <a:r>
              <a:rPr lang="zh-CN" altLang="zh-CN" dirty="0"/>
              <a:t>或</a:t>
            </a:r>
            <a:r>
              <a:rPr lang="en-US" altLang="zh-CN" dirty="0"/>
              <a:t>FAT12</a:t>
            </a:r>
            <a:r>
              <a:rPr lang="zh-CN" altLang="zh-CN" dirty="0"/>
              <a:t>文件系统，能够对软盘或虚拟软盘进行格式化，并提供基本的文件和目录操作函数。包括</a:t>
            </a:r>
            <a:r>
              <a:rPr lang="en-US" altLang="zh-CN" dirty="0" err="1"/>
              <a:t>format,create,open,write,read,seek</a:t>
            </a:r>
            <a:r>
              <a:rPr lang="en-US" altLang="zh-CN" dirty="0"/>
              <a:t>, </a:t>
            </a:r>
            <a:r>
              <a:rPr lang="en-US" altLang="zh-CN" dirty="0" err="1"/>
              <a:t>close,md</a:t>
            </a:r>
            <a:r>
              <a:rPr lang="en-US" altLang="zh-CN" dirty="0"/>
              <a:t>, </a:t>
            </a:r>
            <a:r>
              <a:rPr lang="en-US" altLang="zh-CN" dirty="0" err="1"/>
              <a:t>rm</a:t>
            </a:r>
            <a:r>
              <a:rPr lang="zh-CN" altLang="zh-CN" dirty="0"/>
              <a:t>等函数，其功能如其函数名所示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zh-CN" altLang="en-US" dirty="0"/>
              <a:t>一个简单的命令</a:t>
            </a:r>
            <a:r>
              <a:rPr lang="zh-CN" altLang="en-US" dirty="0" smtClean="0"/>
              <a:t>交互系统</a:t>
            </a:r>
            <a:r>
              <a:rPr lang="en-US" altLang="zh-CN" dirty="0" err="1" smtClean="0"/>
              <a:t>MiniOS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659160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Arial Black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5098</TotalTime>
  <Words>708</Words>
  <Application>Microsoft Office PowerPoint</Application>
  <PresentationFormat>全屏显示(4:3)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华文行楷</vt:lpstr>
      <vt:lpstr>宋体</vt:lpstr>
      <vt:lpstr>Arial Black</vt:lpstr>
      <vt:lpstr>Tahoma</vt:lpstr>
      <vt:lpstr>Times New Roman</vt:lpstr>
      <vt:lpstr>Wingdings</vt:lpstr>
      <vt:lpstr>Wingdings 2</vt:lpstr>
      <vt:lpstr>Blueprint</vt:lpstr>
      <vt:lpstr>操作系统原理</vt:lpstr>
      <vt:lpstr>课程设计</vt:lpstr>
      <vt:lpstr>PowerPoint 演示文稿</vt:lpstr>
      <vt:lpstr>任务1：GeekOS操作系统的编译、安装和测试</vt:lpstr>
      <vt:lpstr>任务1：GeekOS操作系统的编译、安装和测试</vt:lpstr>
      <vt:lpstr>任务1：GeekOS操作系统的编译、安装和测试</vt:lpstr>
      <vt:lpstr>任务1：GeekOS操作系统的编译、安装和测试</vt:lpstr>
      <vt:lpstr>任务2：编写一个简化的FAT16/12文件系统</vt:lpstr>
      <vt:lpstr>任务2：编写一个简化的FAT16/12文件系统</vt:lpstr>
      <vt:lpstr>任务2：编写一个简化的FAT16/12文件系统</vt:lpstr>
      <vt:lpstr>任务3：编译并安装和分析早期LINUX内核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Yunsheng Liu</dc:creator>
  <cp:lastModifiedBy>Windows</cp:lastModifiedBy>
  <cp:revision>822</cp:revision>
  <cp:lastPrinted>1601-01-01T00:00:00Z</cp:lastPrinted>
  <dcterms:created xsi:type="dcterms:W3CDTF">2004-03-03T11:02:12Z</dcterms:created>
  <dcterms:modified xsi:type="dcterms:W3CDTF">2018-05-23T15:15:59Z</dcterms:modified>
</cp:coreProperties>
</file>