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9" r:id="rId2"/>
    <p:sldId id="265" r:id="rId3"/>
    <p:sldId id="266" r:id="rId4"/>
    <p:sldId id="312" r:id="rId5"/>
    <p:sldId id="313" r:id="rId6"/>
    <p:sldId id="314" r:id="rId7"/>
    <p:sldId id="330" r:id="rId8"/>
    <p:sldId id="333" r:id="rId9"/>
    <p:sldId id="335" r:id="rId10"/>
    <p:sldId id="267" r:id="rId11"/>
    <p:sldId id="289" r:id="rId12"/>
    <p:sldId id="336" r:id="rId13"/>
    <p:sldId id="268" r:id="rId14"/>
    <p:sldId id="291" r:id="rId15"/>
    <p:sldId id="269" r:id="rId16"/>
    <p:sldId id="298" r:id="rId17"/>
    <p:sldId id="338" r:id="rId18"/>
    <p:sldId id="339" r:id="rId19"/>
    <p:sldId id="337" r:id="rId20"/>
    <p:sldId id="310" r:id="rId21"/>
    <p:sldId id="311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73401" autoAdjust="0"/>
  </p:normalViewPr>
  <p:slideViewPr>
    <p:cSldViewPr snapToGrid="0" snapToObjects="1">
      <p:cViewPr varScale="1">
        <p:scale>
          <a:sx n="66" d="100"/>
          <a:sy n="66" d="100"/>
        </p:scale>
        <p:origin x="1275" y="41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0795-91FB-4A0E-A612-92C74070E88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E549-6A9B-4BE4-A3D9-49A5D04FB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5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2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深度学习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Pytorch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框架下的数据类型为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dataset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，并不是所准备数据集的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img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图片类型，所以需要对数据集进行预处理才能传入模型中进行训练。并将项目所基于的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ResNet50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模型的训练参数进行调整以符合我们的数据集，数据集处理完成后同时利用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Pytorch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框架的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nn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模型生成适合的损失函数、优化器及其动态修改学习参数的函数。数据预处理的流程示意图如图所示：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6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目的是提取输入数据的主要特征，减少冗余量，提高计算速率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800080"/>
                </a:solidFill>
                <a:effectLst/>
                <a:latin typeface="-apple-system"/>
              </a:rPr>
              <a:t>激活函数：如果输入变化很小，导致输出结构发生截然不同的结果，这种情况是我们不希望看到的，为了模拟更细微的变化，输入和输出数值不只是</a:t>
            </a:r>
            <a:r>
              <a:rPr lang="en-US" altLang="zh-CN" b="0" i="0" dirty="0">
                <a:solidFill>
                  <a:srgbClr val="800080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800080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80008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800080"/>
                </a:solidFill>
                <a:effectLst/>
                <a:latin typeface="-apple-system"/>
              </a:rPr>
              <a:t>，可以是</a:t>
            </a:r>
            <a:r>
              <a:rPr lang="en-US" altLang="zh-CN" b="0" i="0" dirty="0">
                <a:solidFill>
                  <a:srgbClr val="800080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80008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80008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800080"/>
                </a:solidFill>
                <a:effectLst/>
                <a:latin typeface="-apple-system"/>
              </a:rPr>
              <a:t>之间的任何数，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最后得到的结果如图所示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3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最后得到的结果如图所示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7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7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本文还用了到了泰森多边形作为研究方法</a:t>
            </a:r>
            <a:r>
              <a:rPr lang="en-US" altLang="zh-CN" dirty="0"/>
              <a:t>——</a:t>
            </a:r>
            <a:r>
              <a:rPr lang="zh-CN" altLang="en-US" dirty="0"/>
              <a:t>在对区域分割的时候整个目标区域没有重叠区和盲区，可以保证所有点被覆盖，没有遗漏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但是由于仅仅只运用了遥感图像的</a:t>
            </a:r>
            <a:r>
              <a:rPr lang="en-US" altLang="zh-CN" sz="1200" dirty="0">
                <a:latin typeface="+mj-ea"/>
                <a:ea typeface="+mj-ea"/>
              </a:rPr>
              <a:t>象元光谱特征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这一种性质，而遥感图像中</a:t>
            </a:r>
            <a:r>
              <a:rPr lang="en-US" altLang="zh-CN" sz="1200" dirty="0">
                <a:latin typeface="+mj-ea"/>
                <a:ea typeface="+mj-ea"/>
              </a:rPr>
              <a:t>反应的其他大量的信息都被忽略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，所以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分类的精度不是很好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，应用前景不是很广泛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dirty="0">
                <a:sym typeface="+mn-ea"/>
              </a:rPr>
              <a:t>目前遥感图像分类趋向于把知识理解和统计相结合，今后还将向自动化、智能化方向发展。</a:t>
            </a: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神经网络法</a:t>
            </a:r>
            <a:r>
              <a:rPr lang="zh-CN" altLang="en-US" sz="1200" dirty="0">
                <a:sym typeface="+mn-ea"/>
              </a:rPr>
              <a:t>的发展和广泛应用显示了自动化、智能化是</a:t>
            </a:r>
            <a:r>
              <a:rPr lang="en-US" altLang="zh-CN" sz="1200" dirty="0" err="1">
                <a:sym typeface="+mn-ea"/>
              </a:rPr>
              <a:t>一个</a:t>
            </a:r>
            <a:r>
              <a:rPr lang="zh-CN" altLang="en-US" sz="1200" dirty="0">
                <a:sym typeface="+mn-ea"/>
              </a:rPr>
              <a:t>很重要的发展趋势，因为它可以模拟人脑，吸取前期分类的经验，对于后期的分类作调整，进一步提高分类精度。</a:t>
            </a:r>
            <a:endParaRPr lang="en-US" altLang="zh-CN" sz="1200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+mn-ea"/>
              </a:rPr>
              <a:t>3.</a:t>
            </a:r>
            <a:r>
              <a:rPr lang="zh-CN" altLang="en-US" sz="1200" dirty="0">
                <a:sym typeface="+mn-ea"/>
              </a:rPr>
              <a:t>将进一步解决混合像元问题。如何提高分类结果的精度，一直是遥感图像分类所关注的热点问题，如果分类的精度达到90%以上，结果就比较理想了。但由于地面本身的复杂性，地物类型的多样性，使得遥感图像上存在着同物异谱、同谱异物的现象，这时候就要多分析，多实验，例如把地物光谱分的更加细致，多利用地物的其他有效的特征。</a:t>
            </a:r>
          </a:p>
          <a:p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单一分类方法往往不能对所有类别进行有效识别，复合分类方法通过不同分类方法的组合，可实现优势互补，显著提高分类的数目和精度。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2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2E549-6A9B-4BE4-A3D9-49A5D04FB7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7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1475" y="2360410"/>
            <a:ext cx="10649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多尺度遥感影像上建筑的智能提取研究</a:t>
            </a:r>
          </a:p>
        </p:txBody>
      </p:sp>
      <p:sp>
        <p:nvSpPr>
          <p:cNvPr id="14" name="矩形 13"/>
          <p:cNvSpPr/>
          <p:nvPr/>
        </p:nvSpPr>
        <p:spPr>
          <a:xfrm>
            <a:off x="4464108" y="5323114"/>
            <a:ext cx="300621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小组成员：李林峰 邓敏 朱浩玮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成都信息工程大学</a:t>
            </a: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研究内容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D8F40-D552-4539-9DDB-5E050C5279F8}"/>
              </a:ext>
            </a:extLst>
          </p:cNvPr>
          <p:cNvSpPr txBox="1"/>
          <p:nvPr/>
        </p:nvSpPr>
        <p:spPr>
          <a:xfrm>
            <a:off x="3717867" y="981764"/>
            <a:ext cx="818595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6070"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黑体" panose="02010609060101010101" pitchFamily="49" charset="-122"/>
                <a:ea typeface="宋体" panose="020B0400000000000000" pitchFamily="34" charset="-122"/>
              </a:rPr>
              <a:t>1.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适用于多尺度遥感影像分级的模型建立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306070" algn="l">
              <a:lnSpc>
                <a:spcPct val="15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通过下载大量不同尺度的遥感影像数据，人为地为每幅遥感影像确定所属级别的标签，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确定适合的图像分类神经网络模型，在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Pytorch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框架下进行模型的训练，通过不断地观察训练结果加以参数调整，最终得到一个训练效果最佳的神经网络模型。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endParaRPr lang="en-US" altLang="zh-CN" kern="100" dirty="0"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endParaRPr lang="en-US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endParaRPr lang="en-US" altLang="zh-CN" sz="1400" kern="100" dirty="0"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endParaRPr lang="en-US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457200" algn="l">
              <a:lnSpc>
                <a:spcPts val="2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306070"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黑体" panose="02010609060101010101" pitchFamily="49" charset="-122"/>
                <a:ea typeface="宋体" panose="020B0400000000000000" pitchFamily="34" charset="-122"/>
              </a:rPr>
              <a:t>2.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适用于不同级别遥感影像的建筑特征提取的模型建立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306070" algn="l">
              <a:lnSpc>
                <a:spcPct val="15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针对上述步骤所采集的不同级别的遥感影像，分别在对应级别下，寻找大量房屋建筑的遥感影像数据，确定适合的目标检测神经网络模型，加以训练，根据结果反馈不断调整权重，得到具有更好拟合效果，检测精度最高的神经网络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4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2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1065" y="100872"/>
            <a:ext cx="1912415" cy="255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400" b="1" dirty="0"/>
              <a:t>PART TWO </a:t>
            </a:r>
            <a:r>
              <a:rPr lang="zh-CN" altLang="en-US" sz="1400" b="1" dirty="0"/>
              <a:t>研究内容</a:t>
            </a:r>
            <a:r>
              <a:rPr lang="en-US" altLang="zh-CN" sz="1400" b="1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5A90C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A0FDF-55A0-4DF0-9F7E-F11B37FD2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" r="4" b="4"/>
          <a:stretch/>
        </p:blipFill>
        <p:spPr>
          <a:xfrm>
            <a:off x="1155257" y="2373185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6D8F40-D552-4539-9DDB-5E050C5279F8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</a:pPr>
            <a:r>
              <a:rPr lang="zh-CN" altLang="en-US" sz="2400" b="1" dirty="0">
                <a:effectLst/>
              </a:rPr>
              <a:t>模型的选择：</a:t>
            </a:r>
            <a:r>
              <a:rPr lang="en-US" altLang="zh-CN" sz="2400" b="1" dirty="0" err="1">
                <a:effectLst/>
              </a:rPr>
              <a:t>ResNet</a:t>
            </a:r>
            <a:r>
              <a:rPr lang="zh-CN" altLang="en-US" sz="2400" b="1" dirty="0">
                <a:effectLst/>
              </a:rPr>
              <a:t>网络结构</a:t>
            </a:r>
            <a:endParaRPr lang="en-US" altLang="zh-CN" sz="2400" b="1" dirty="0"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</a:pPr>
            <a:endParaRPr lang="en-US" altLang="zh-CN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</a:pPr>
            <a:endParaRPr lang="en-US" altLang="zh-CN" b="1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卷积神经网络（</a:t>
            </a:r>
            <a:r>
              <a:rPr lang="en-US" altLang="zh-CN" dirty="0">
                <a:effectLst/>
              </a:rPr>
              <a:t>CNN</a:t>
            </a:r>
            <a:r>
              <a:rPr lang="zh-CN" altLang="en-US" dirty="0">
                <a:effectLst/>
              </a:rPr>
              <a:t>）通过卷积运算能很好地减少运算量、提高计算速率</a:t>
            </a:r>
            <a:endParaRPr lang="en-US" altLang="zh-CN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rgbClr val="5A90CC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实验发现，网络的性能随着深度的增加出现了明显的退化。</a:t>
            </a:r>
            <a:r>
              <a:rPr lang="en-US" altLang="zh-CN" dirty="0" err="1">
                <a:effectLst/>
              </a:rPr>
              <a:t>ResNet</a:t>
            </a:r>
            <a:r>
              <a:rPr lang="zh-CN" altLang="en-US" dirty="0">
                <a:effectLst/>
              </a:rPr>
              <a:t>就是为了解决这种退化问题而诞生的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805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数据预处理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-1" y="227140"/>
            <a:ext cx="2263660" cy="403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400" b="1" dirty="0"/>
              <a:t>PART THREE </a:t>
            </a:r>
            <a:r>
              <a:rPr lang="zh-CN" altLang="en-US" sz="1400" b="1" dirty="0"/>
              <a:t>数据预处理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13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FB5F3F-9316-44F9-B3FC-980507342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27" y="2110543"/>
            <a:ext cx="10956175" cy="4765728"/>
          </a:xfrm>
          <a:prstGeom prst="rect">
            <a:avLst/>
          </a:prstGeom>
          <a:noFill/>
        </p:spPr>
      </p:pic>
      <p:sp>
        <p:nvSpPr>
          <p:cNvPr id="3" name="椭圆 2"/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8566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模型训练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60523"/>
            <a:ext cx="249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模型训练</a:t>
            </a:r>
          </a:p>
          <a:p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9DB964-708E-4977-A8A3-38162F6186F7}"/>
              </a:ext>
            </a:extLst>
          </p:cNvPr>
          <p:cNvSpPr/>
          <p:nvPr/>
        </p:nvSpPr>
        <p:spPr>
          <a:xfrm>
            <a:off x="533077" y="1516247"/>
            <a:ext cx="7328686" cy="42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6FF33A-147B-48AF-A40D-7B227DA27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38" y="0"/>
            <a:ext cx="48518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86C06D-3483-41B2-9507-384A839465F7}"/>
              </a:ext>
            </a:extLst>
          </p:cNvPr>
          <p:cNvSpPr txBox="1"/>
          <p:nvPr/>
        </p:nvSpPr>
        <p:spPr>
          <a:xfrm>
            <a:off x="429462" y="1971591"/>
            <a:ext cx="6910676" cy="353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ResNet50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的内部函数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forward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规定了输入数据的前向传播过程为：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网络输入层——中间卷积层——网络输出层</a:t>
            </a:r>
            <a:endParaRPr lang="en-US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ResNet50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网络结构分为：网络输入层，中间卷积层，网络输出层。其中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网络输入层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层卷积层（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Conv2d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层最大池化层（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MaxPool2d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）组成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中间卷积层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由四层卷积构成，层层提取图像的特征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平均池化层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AvgPool2d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）与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全连接层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Linear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）组成的网络输出层输出最终的结果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F2EBB-0C3E-42D5-9FB9-84A548AB683C}"/>
              </a:ext>
            </a:extLst>
          </p:cNvPr>
          <p:cNvSpPr txBox="1"/>
          <p:nvPr/>
        </p:nvSpPr>
        <p:spPr>
          <a:xfrm>
            <a:off x="429462" y="8191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模型训练过程</a:t>
            </a:r>
          </a:p>
        </p:txBody>
      </p:sp>
    </p:spTree>
    <p:extLst>
      <p:ext uri="{BB962C8B-B14F-4D97-AF65-F5344CB8AC3E}">
        <p14:creationId xmlns:p14="http://schemas.microsoft.com/office/powerpoint/2010/main" val="24173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086338-9BB0-430D-8C6E-EB0F3BC0F8D3}"/>
              </a:ext>
            </a:extLst>
          </p:cNvPr>
          <p:cNvSpPr txBox="1"/>
          <p:nvPr/>
        </p:nvSpPr>
        <p:spPr>
          <a:xfrm>
            <a:off x="516878" y="606831"/>
            <a:ext cx="270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E6CD98-262B-4451-9CF9-BDD73C4EF572}"/>
              </a:ext>
            </a:extLst>
          </p:cNvPr>
          <p:cNvSpPr txBox="1"/>
          <p:nvPr/>
        </p:nvSpPr>
        <p:spPr>
          <a:xfrm>
            <a:off x="516878" y="1429789"/>
            <a:ext cx="110128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卷积层：</a:t>
            </a:r>
            <a:r>
              <a:rPr lang="zh-CN" altLang="en-US" sz="2000" dirty="0">
                <a:latin typeface="+mj-ea"/>
                <a:ea typeface="+mj-ea"/>
              </a:rPr>
              <a:t>通过卷积运算</a:t>
            </a:r>
            <a:r>
              <a:rPr lang="zh-CN" altLang="en-US" sz="2000" dirty="0">
                <a:solidFill>
                  <a:srgbClr val="1A1A1A"/>
                </a:solidFill>
                <a:latin typeface="+mj-ea"/>
                <a:ea typeface="+mj-ea"/>
              </a:rPr>
              <a:t>提取图像的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局部特征</a:t>
            </a:r>
            <a:endParaRPr lang="en-US" altLang="zh-CN" sz="2000" b="0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endParaRPr lang="en-US" altLang="zh-CN" sz="2000" b="0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endParaRPr lang="en-US" altLang="zh-CN" sz="2000" dirty="0">
              <a:solidFill>
                <a:srgbClr val="1A1A1A"/>
              </a:solidFill>
              <a:latin typeface="+mj-ea"/>
              <a:ea typeface="+mj-ea"/>
            </a:endParaRPr>
          </a:p>
          <a:p>
            <a:r>
              <a:rPr lang="zh-CN" altLang="en-US" sz="2000" b="1" i="0" dirty="0">
                <a:solidFill>
                  <a:srgbClr val="C00000"/>
                </a:solidFill>
                <a:effectLst/>
                <a:latin typeface="+mj-ea"/>
                <a:ea typeface="+mj-ea"/>
              </a:rPr>
              <a:t>激活层（激活函数）：</a:t>
            </a:r>
            <a:r>
              <a:rPr lang="zh-CN" altLang="en-US" sz="2000" dirty="0">
                <a:latin typeface="+mj-ea"/>
                <a:ea typeface="+mj-ea"/>
              </a:rPr>
              <a:t>保证非线性，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通过给上一层的输出结果输入到激活函数中，添加偏移量，再传入到下一层，提高运算效果</a:t>
            </a:r>
            <a:endParaRPr lang="en-US" altLang="zh-CN" sz="2000" b="0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endParaRPr lang="en-US" altLang="zh-CN" sz="2000" b="0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endParaRPr lang="en-US" altLang="zh-CN" sz="2000" dirty="0">
              <a:solidFill>
                <a:srgbClr val="1A1A1A"/>
              </a:solidFill>
              <a:latin typeface="+mj-ea"/>
              <a:ea typeface="+mj-ea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池化层：</a:t>
            </a:r>
            <a:r>
              <a:rPr lang="zh-CN" altLang="en-US" sz="2000" dirty="0">
                <a:latin typeface="+mj-ea"/>
                <a:ea typeface="+mj-ea"/>
              </a:rPr>
              <a:t>池化又称下采样，通过卷积层获取获取图像的特征后，理论上可以直接使用这些特征训练分类器。但是这样仍然会面积巨大的计算量挑战，造成过拟合现象。为了避免这种情况，就要对卷积层进行池化处理。</a:t>
            </a:r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全连接层：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把提取的局部特征重新通过权值矩阵组装成完整的图，判断最终结果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3EDDF7-B00E-4817-8C2C-C6295E7FB815}"/>
              </a:ext>
            </a:extLst>
          </p:cNvPr>
          <p:cNvSpPr/>
          <p:nvPr/>
        </p:nvSpPr>
        <p:spPr>
          <a:xfrm>
            <a:off x="-1" y="60523"/>
            <a:ext cx="249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模型训练</a:t>
            </a:r>
          </a:p>
          <a:p>
            <a:endParaRPr lang="zh-CN" altLang="en-US" sz="14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66416B-5028-4DF3-A0F4-892DC464084F}"/>
              </a:ext>
            </a:extLst>
          </p:cNvPr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6549802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结果分析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482428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995D0-E8ED-4F79-9593-1EB0598191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3" y="1830221"/>
            <a:ext cx="10041774" cy="50277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368616-7443-4DBB-A5C3-0D5620B8A273}"/>
              </a:ext>
            </a:extLst>
          </p:cNvPr>
          <p:cNvSpPr txBox="1"/>
          <p:nvPr/>
        </p:nvSpPr>
        <p:spPr>
          <a:xfrm>
            <a:off x="1806632" y="348006"/>
            <a:ext cx="8578735" cy="13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一共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开展了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200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轮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的训练，训练总耗时为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10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小时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32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分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5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，整个过程中达到的最好</a:t>
            </a:r>
            <a:endParaRPr lang="en-US" altLang="zh-CN" kern="100" dirty="0"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304800" algn="l">
              <a:lnSpc>
                <a:spcPts val="2000"/>
              </a:lnSpc>
            </a:pPr>
            <a:endParaRPr lang="en-US" altLang="zh-CN" kern="100" dirty="0"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304800" algn="l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的验证精度为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0.750766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，在每一轮进行一次训练操作和验证操作，分别记录对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304800" algn="l">
              <a:lnSpc>
                <a:spcPts val="2000"/>
              </a:lnSpc>
            </a:pPr>
            <a:endParaRPr lang="en-US" altLang="zh-CN" kern="100" dirty="0">
              <a:latin typeface="Times New Roman" panose="02020603050405020304" pitchFamily="18" charset="0"/>
              <a:ea typeface="宋体" panose="020B0400000000000000" pitchFamily="34" charset="-122"/>
            </a:endParaRPr>
          </a:p>
          <a:p>
            <a:pPr indent="304800" algn="l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应的损失值与精度值，通过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matplotlib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B0400000000000000" pitchFamily="34" charset="-122"/>
              </a:rPr>
              <a:t>可视化结果如下：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9BBB45-70A3-4A29-BF29-9DC797B699C3}"/>
              </a:ext>
            </a:extLst>
          </p:cNvPr>
          <p:cNvSpPr/>
          <p:nvPr/>
        </p:nvSpPr>
        <p:spPr>
          <a:xfrm>
            <a:off x="-1" y="60523"/>
            <a:ext cx="249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结果分析</a:t>
            </a:r>
          </a:p>
          <a:p>
            <a:endParaRPr lang="zh-CN" altLang="en-US" sz="14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B44885-3E31-4DB4-9709-866BDFF436C9}"/>
              </a:ext>
            </a:extLst>
          </p:cNvPr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0594154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06441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64985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88791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2869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42461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61141" y="4086235"/>
            <a:ext cx="1751798" cy="59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研究背景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60588" y="4086235"/>
            <a:ext cx="1751798" cy="59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研究内容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66781" y="4086235"/>
            <a:ext cx="2058437" cy="59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数据预处理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11528" y="4086235"/>
            <a:ext cx="1751798" cy="59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模型训练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73902" y="4086235"/>
            <a:ext cx="1751798" cy="59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结果分析</a:t>
            </a:r>
          </a:p>
        </p:txBody>
      </p:sp>
      <p:sp>
        <p:nvSpPr>
          <p:cNvPr id="30" name="矩形 29"/>
          <p:cNvSpPr/>
          <p:nvPr/>
        </p:nvSpPr>
        <p:spPr>
          <a:xfrm>
            <a:off x="1541552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402102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62652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25026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87400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29DB964-708E-4977-A8A3-38162F6186F7}"/>
              </a:ext>
            </a:extLst>
          </p:cNvPr>
          <p:cNvSpPr/>
          <p:nvPr/>
        </p:nvSpPr>
        <p:spPr>
          <a:xfrm>
            <a:off x="533077" y="1516247"/>
            <a:ext cx="7328686" cy="42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ACEE0D-F262-44A6-9C05-A8A2B4D2D096}"/>
              </a:ext>
            </a:extLst>
          </p:cNvPr>
          <p:cNvSpPr txBox="1"/>
          <p:nvPr/>
        </p:nvSpPr>
        <p:spPr>
          <a:xfrm>
            <a:off x="0" y="642067"/>
            <a:ext cx="9259614" cy="1385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en-US" sz="2400" b="1" kern="100" dirty="0">
                <a:effectLst/>
                <a:latin typeface="+mj-ea"/>
                <a:ea typeface="+mj-ea"/>
              </a:rPr>
              <a:t>预测结果如下：</a:t>
            </a:r>
            <a:endParaRPr lang="en-US" altLang="zh-CN" sz="2400" b="1" kern="100" dirty="0">
              <a:effectLst/>
              <a:latin typeface="+mj-ea"/>
              <a:ea typeface="+mj-ea"/>
            </a:endParaRPr>
          </a:p>
          <a:p>
            <a:pPr indent="304800" algn="l">
              <a:lnSpc>
                <a:spcPts val="2000"/>
              </a:lnSpc>
            </a:pPr>
            <a:endParaRPr lang="en-US" altLang="zh-CN" sz="2000" kern="100" dirty="0"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ts val="2000"/>
              </a:lnSpc>
              <a:buAutoNum type="arabicPeriod"/>
            </a:pPr>
            <a:r>
              <a:rPr lang="zh-CN" altLang="en-US" sz="2000" kern="100" dirty="0">
                <a:latin typeface="+mj-ea"/>
                <a:ea typeface="+mj-ea"/>
              </a:rPr>
              <a:t>随机抽取</a:t>
            </a:r>
            <a:r>
              <a:rPr lang="en-US" altLang="zh-CN" sz="2000" kern="100" dirty="0">
                <a:latin typeface="+mj-ea"/>
                <a:ea typeface="+mj-ea"/>
              </a:rPr>
              <a:t>6</a:t>
            </a:r>
            <a:r>
              <a:rPr lang="zh-CN" altLang="en-US" sz="2000" kern="100" dirty="0">
                <a:latin typeface="+mj-ea"/>
                <a:ea typeface="+mj-ea"/>
              </a:rPr>
              <a:t>张遥感影像交由模型进行预测，预测结果如图</a:t>
            </a:r>
            <a:r>
              <a:rPr lang="en-US" altLang="zh-CN" sz="2000" kern="100" dirty="0">
                <a:latin typeface="+mj-ea"/>
                <a:ea typeface="+mj-ea"/>
              </a:rPr>
              <a:t>1</a:t>
            </a:r>
          </a:p>
          <a:p>
            <a:pPr marL="342900" indent="-342900" algn="l">
              <a:lnSpc>
                <a:spcPts val="2000"/>
              </a:lnSpc>
              <a:buAutoNum type="arabicPeriod"/>
            </a:pPr>
            <a:endParaRPr lang="en-US" altLang="zh-CN" sz="2000" kern="100" dirty="0">
              <a:latin typeface="+mj-ea"/>
              <a:ea typeface="+mj-ea"/>
            </a:endParaRPr>
          </a:p>
          <a:p>
            <a:pPr marL="342900" indent="-342900" algn="l">
              <a:lnSpc>
                <a:spcPts val="2000"/>
              </a:lnSpc>
              <a:buAutoNum type="arabicPeriod"/>
            </a:pPr>
            <a:r>
              <a:rPr lang="zh-CN" altLang="en-US" sz="2000" kern="100" dirty="0">
                <a:latin typeface="+mj-ea"/>
                <a:ea typeface="+mj-ea"/>
              </a:rPr>
              <a:t>讲地图分级为</a:t>
            </a:r>
            <a:r>
              <a:rPr lang="en-US" altLang="zh-CN" sz="2000" kern="100" dirty="0">
                <a:latin typeface="+mj-ea"/>
                <a:ea typeface="+mj-ea"/>
              </a:rPr>
              <a:t>10</a:t>
            </a:r>
            <a:r>
              <a:rPr lang="zh-CN" altLang="en-US" sz="2000" kern="100" dirty="0">
                <a:latin typeface="+mj-ea"/>
                <a:ea typeface="+mj-ea"/>
              </a:rPr>
              <a:t>的所有照片导入模型进行预测，预测结果如图</a:t>
            </a:r>
            <a:r>
              <a:rPr lang="en-US" altLang="zh-CN" sz="2000" kern="100" dirty="0">
                <a:latin typeface="+mj-ea"/>
                <a:ea typeface="+mj-ea"/>
              </a:rPr>
              <a:t>2</a:t>
            </a:r>
            <a:endParaRPr lang="zh-CN" altLang="zh-CN" sz="2000" kern="100" dirty="0">
              <a:effectLst/>
              <a:latin typeface="+mj-ea"/>
              <a:ea typeface="+mj-ea"/>
            </a:endParaRPr>
          </a:p>
        </p:txBody>
      </p:sp>
      <p:pic>
        <p:nvPicPr>
          <p:cNvPr id="5" name="图片 4" descr="图片包含 应用程序&#10;&#10;描述已自动生成">
            <a:extLst>
              <a:ext uri="{FF2B5EF4-FFF2-40B4-BE49-F238E27FC236}">
                <a16:creationId xmlns:a16="http://schemas.microsoft.com/office/drawing/2014/main" id="{DE6B548A-7CA8-4668-8916-DF6925BA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" y="2027446"/>
            <a:ext cx="5852172" cy="43891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BE2C4B9-7696-42AC-988F-34C1F8FEB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28459"/>
            <a:ext cx="5852172" cy="42696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79C816-3410-4F4B-B32B-A932DEE2EF3C}"/>
              </a:ext>
            </a:extLst>
          </p:cNvPr>
          <p:cNvCxnSpPr>
            <a:cxnSpLocks/>
          </p:cNvCxnSpPr>
          <p:nvPr/>
        </p:nvCxnSpPr>
        <p:spPr>
          <a:xfrm>
            <a:off x="5837451" y="2228273"/>
            <a:ext cx="0" cy="3987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AED49D8-0D6F-4279-8396-5A9FBAD7B59F}"/>
              </a:ext>
            </a:extLst>
          </p:cNvPr>
          <p:cNvSpPr txBox="1"/>
          <p:nvPr/>
        </p:nvSpPr>
        <p:spPr>
          <a:xfrm>
            <a:off x="2459421" y="6498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EDF9B3-AEAD-480B-B36D-6565160F8871}"/>
              </a:ext>
            </a:extLst>
          </p:cNvPr>
          <p:cNvSpPr txBox="1"/>
          <p:nvPr/>
        </p:nvSpPr>
        <p:spPr>
          <a:xfrm>
            <a:off x="8698920" y="6514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14F2FF0-B984-4D6E-AE23-AC9C0EEF802E}"/>
              </a:ext>
            </a:extLst>
          </p:cNvPr>
          <p:cNvSpPr/>
          <p:nvPr/>
        </p:nvSpPr>
        <p:spPr>
          <a:xfrm>
            <a:off x="-1" y="60523"/>
            <a:ext cx="249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结果分析</a:t>
            </a:r>
          </a:p>
          <a:p>
            <a:endParaRPr lang="zh-CN" altLang="en-US" sz="14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5AA7E7C-77BA-4E15-AC28-F9F456E71528}"/>
              </a:ext>
            </a:extLst>
          </p:cNvPr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956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29DB964-708E-4977-A8A3-38162F6186F7}"/>
              </a:ext>
            </a:extLst>
          </p:cNvPr>
          <p:cNvSpPr/>
          <p:nvPr/>
        </p:nvSpPr>
        <p:spPr>
          <a:xfrm>
            <a:off x="533077" y="1516247"/>
            <a:ext cx="7328686" cy="42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578DC3-3A60-4B57-B125-23758B7E4F09}"/>
              </a:ext>
            </a:extLst>
          </p:cNvPr>
          <p:cNvSpPr txBox="1"/>
          <p:nvPr/>
        </p:nvSpPr>
        <p:spPr>
          <a:xfrm>
            <a:off x="427839" y="757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结果分析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4E82B9-4846-4457-978C-8D8A08560BD5}"/>
                  </a:ext>
                </a:extLst>
              </p:cNvPr>
              <p:cNvSpPr txBox="1"/>
              <p:nvPr/>
            </p:nvSpPr>
            <p:spPr>
              <a:xfrm>
                <a:off x="427838" y="1834628"/>
                <a:ext cx="8463913" cy="2011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l">
                  <a:lnSpc>
                    <a:spcPts val="2000"/>
                  </a:lnSpc>
                </a:pP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在</a:t>
                </a:r>
                <a:r>
                  <a:rPr lang="en-US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40</a:t>
                </a:r>
                <a:r>
                  <a:rPr lang="zh-CN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张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预测图像中，预测正确值为</a:t>
                </a:r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10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的有</a:t>
                </a:r>
                <a:r>
                  <a:rPr lang="en-US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26</a:t>
                </a:r>
                <a:r>
                  <a:rPr lang="zh-CN" altLang="zh-CN" sz="20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张</a:t>
                </a: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，可以粗略计算得出预测的精度值为：</a:t>
                </a:r>
              </a:p>
              <a:p>
                <a:pPr indent="30480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B0400000000000000" pitchFamily="34" charset="-122"/>
                        </a:rPr>
                        <m:t>𝐴𝑐𝑐</m:t>
                      </m:r>
                      <m:r>
                        <a:rPr lang="en-US" altLang="zh-CN" sz="2000" kern="100">
                          <a:effectLst/>
                          <a:latin typeface="Cambria Math" panose="02040503050406030204" pitchFamily="18" charset="0"/>
                          <a:ea typeface="宋体" panose="020B04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B0400000000000000" pitchFamily="34" charset="-122"/>
                            </a:rPr>
                            <m:t>26</m:t>
                          </m:r>
                        </m:num>
                        <m:den>
                          <m:r>
                            <a:rPr lang="en-US" altLang="zh-CN" sz="2000" kern="100">
                              <a:effectLst/>
                              <a:latin typeface="Cambria Math" panose="02040503050406030204" pitchFamily="18" charset="0"/>
                              <a:ea typeface="宋体" panose="020B0400000000000000" pitchFamily="34" charset="-122"/>
                            </a:rPr>
                            <m:t>40</m:t>
                          </m:r>
                        </m:den>
                      </m:f>
                      <m:r>
                        <a:rPr lang="en-US" altLang="zh-CN" sz="2000" kern="100">
                          <a:effectLst/>
                          <a:latin typeface="Cambria Math" panose="02040503050406030204" pitchFamily="18" charset="0"/>
                          <a:ea typeface="宋体" panose="020B0400000000000000" pitchFamily="34" charset="-122"/>
                        </a:rPr>
                        <m:t>=0.65×100%=65%</m:t>
                      </m:r>
                    </m:oMath>
                  </m:oMathPara>
                </a14:m>
                <a:endParaRPr lang="en-US" altLang="zh-CN" sz="2000" kern="100" dirty="0">
                  <a:effectLst/>
                  <a:latin typeface="Times New Roman" panose="02020603050405020304" pitchFamily="18" charset="0"/>
                  <a:ea typeface="宋体" panose="020B0400000000000000" pitchFamily="34" charset="-122"/>
                </a:endParaRPr>
              </a:p>
              <a:p>
                <a:pPr indent="304800" algn="l"/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B0400000000000000" pitchFamily="34" charset="-122"/>
                </a:endParaRPr>
              </a:p>
              <a:p>
                <a:pPr indent="304800" algn="l">
                  <a:lnSpc>
                    <a:spcPts val="2000"/>
                  </a:lnSpc>
                </a:pPr>
                <a:r>
                  <a:rPr lang="zh-CN" altLang="zh-CN" sz="2000" kern="100" dirty="0">
                    <a:effectLst/>
                    <a:latin typeface="Times New Roman" panose="02020603050405020304" pitchFamily="18" charset="0"/>
                    <a:ea typeface="宋体" panose="020B0400000000000000" pitchFamily="34" charset="-122"/>
                  </a:rPr>
                  <a:t>从结果来看，整体预测效果较好，但后续仍可以通过重复训练与调参进一步提高预测精度。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4E82B9-4846-4457-978C-8D8A0856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" y="1834628"/>
                <a:ext cx="8463913" cy="2011513"/>
              </a:xfrm>
              <a:prstGeom prst="rect">
                <a:avLst/>
              </a:prstGeom>
              <a:blipFill>
                <a:blip r:embed="rId3"/>
                <a:stretch>
                  <a:fillRect l="-720" t="-4545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1A8E92A-FAF9-4ED9-9146-B065B78AD124}"/>
              </a:ext>
            </a:extLst>
          </p:cNvPr>
          <p:cNvSpPr txBox="1"/>
          <p:nvPr/>
        </p:nvSpPr>
        <p:spPr>
          <a:xfrm>
            <a:off x="427838" y="5261717"/>
            <a:ext cx="859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b="1" kern="1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适用于不同尺度遥感影像中建筑提取的模型建立</a:t>
            </a:r>
            <a:r>
              <a:rPr lang="zh-CN" altLang="en-US" sz="2000" b="1" kern="1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宋体" panose="020B0400000000000000" pitchFamily="34" charset="-122"/>
                <a:cs typeface="Times New Roman" panose="02020603050405020304" pitchFamily="18" charset="0"/>
              </a:rPr>
              <a:t>研究部分，项目正处于收集数据集的阶段，会按照项目计划进一步推动。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4686E1-1EAA-46D4-A9D3-A2A98C004112}"/>
              </a:ext>
            </a:extLst>
          </p:cNvPr>
          <p:cNvSpPr/>
          <p:nvPr/>
        </p:nvSpPr>
        <p:spPr>
          <a:xfrm>
            <a:off x="-1" y="60523"/>
            <a:ext cx="249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PART FIVE </a:t>
            </a:r>
            <a:r>
              <a:rPr lang="zh-CN" altLang="en-US" sz="1400" b="1" dirty="0"/>
              <a:t>结果分析</a:t>
            </a:r>
          </a:p>
          <a:p>
            <a:endParaRPr lang="zh-CN" altLang="en-US" sz="14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AF5007-BD86-41DF-915F-476C93C4E2C5}"/>
              </a:ext>
            </a:extLst>
          </p:cNvPr>
          <p:cNvSpPr/>
          <p:nvPr/>
        </p:nvSpPr>
        <p:spPr>
          <a:xfrm>
            <a:off x="213587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4370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8130" y="2360410"/>
            <a:ext cx="69557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报告完毕，欢迎老师指正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1713" y="554157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报告人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地信</a:t>
            </a:r>
            <a:r>
              <a:rPr lang="en-US" altLang="zh-CN" sz="1400" dirty="0">
                <a:solidFill>
                  <a:schemeClr val="tx1"/>
                </a:solidFill>
              </a:rPr>
              <a:t>201</a:t>
            </a:r>
            <a:r>
              <a:rPr lang="zh-CN" altLang="en-US" sz="1400" dirty="0">
                <a:solidFill>
                  <a:schemeClr val="tx1"/>
                </a:solidFill>
              </a:rPr>
              <a:t>李林峰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FA268-932B-445C-8BAE-D3BB207FC38B}"/>
              </a:ext>
            </a:extLst>
          </p:cNvPr>
          <p:cNvSpPr/>
          <p:nvPr/>
        </p:nvSpPr>
        <p:spPr>
          <a:xfrm>
            <a:off x="0" y="6052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成都信息工程大学</a:t>
            </a: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530" y="173553"/>
            <a:ext cx="3200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 </a:t>
            </a:r>
            <a:r>
              <a:rPr lang="zh-CN" altLang="en-US" sz="1400" b="1" dirty="0"/>
              <a:t>研究背景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遥感影像的特点</a:t>
            </a:r>
          </a:p>
        </p:txBody>
      </p:sp>
      <p:pic>
        <p:nvPicPr>
          <p:cNvPr id="6" name="C9F754DE-2CAD-44b6-B708-469DEB6407EB-2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" y="1279525"/>
            <a:ext cx="11934190" cy="465201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584330" y="2707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上箭头 3"/>
          <p:cNvSpPr/>
          <p:nvPr/>
        </p:nvSpPr>
        <p:spPr>
          <a:xfrm rot="5400000">
            <a:off x="9750425" y="2325370"/>
            <a:ext cx="346710" cy="954405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36430" y="2369185"/>
            <a:ext cx="77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</a:rPr>
              <a:t>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55" y="114497"/>
            <a:ext cx="4075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PART ONE</a:t>
            </a:r>
            <a:r>
              <a:rPr lang="zh-CN" altLang="en-US" sz="1400" b="1" dirty="0"/>
              <a:t>研究背景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传统分类方式存在的问题</a:t>
            </a:r>
          </a:p>
          <a:p>
            <a:pPr algn="l"/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101" name="矩形 100"/>
          <p:cNvSpPr/>
          <p:nvPr/>
        </p:nvSpPr>
        <p:spPr>
          <a:xfrm>
            <a:off x="3233651" y="1186312"/>
            <a:ext cx="5383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传统分类方式存在的问题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0383" y="2923733"/>
            <a:ext cx="835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  <a:sym typeface="+mn-ea"/>
              </a:rPr>
              <a:t>2.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高分辨率遥感图像数量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增多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，</a:t>
            </a:r>
            <a:r>
              <a:rPr lang="zh-CN" altLang="en-US" sz="2000" dirty="0">
                <a:latin typeface="+mj-ea"/>
                <a:ea typeface="+mj-ea"/>
              </a:rPr>
              <a:t>传统分类方法难以适应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海量数据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高分辨率数据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0382" y="3969313"/>
            <a:ext cx="878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3.</a:t>
            </a:r>
            <a:r>
              <a:rPr lang="zh-CN" altLang="en-US" sz="2000" dirty="0">
                <a:latin typeface="+mj-ea"/>
                <a:ea typeface="+mj-ea"/>
              </a:rPr>
              <a:t>传统模式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耗时</a:t>
            </a:r>
            <a:r>
              <a:rPr lang="zh-CN" altLang="en-US" sz="2000" dirty="0">
                <a:latin typeface="+mj-ea"/>
                <a:ea typeface="+mj-ea"/>
              </a:rPr>
              <a:t>且依赖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专业知识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数据本身特征</a:t>
            </a:r>
            <a:r>
              <a:rPr lang="zh-CN" altLang="en-US" sz="2000" dirty="0">
                <a:latin typeface="+mj-ea"/>
                <a:ea typeface="+mj-ea"/>
              </a:rPr>
              <a:t>，导致效率较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70383" y="1878154"/>
            <a:ext cx="858381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1.</a:t>
            </a:r>
            <a:r>
              <a:rPr lang="zh-CN" altLang="en-US" sz="2000" dirty="0">
                <a:latin typeface="+mj-ea"/>
                <a:ea typeface="+mj-ea"/>
              </a:rPr>
              <a:t>传统的模式识别分类方法出现较多的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错分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漏分</a:t>
            </a:r>
            <a:r>
              <a:rPr lang="zh-CN" altLang="en-US" sz="2000" dirty="0">
                <a:latin typeface="+mj-ea"/>
                <a:ea typeface="+mj-ea"/>
              </a:rPr>
              <a:t>情况，导致分类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精度不高</a:t>
            </a:r>
          </a:p>
        </p:txBody>
      </p:sp>
      <p:sp>
        <p:nvSpPr>
          <p:cNvPr id="6" name="椭圆 5"/>
          <p:cNvSpPr/>
          <p:nvPr/>
        </p:nvSpPr>
        <p:spPr>
          <a:xfrm>
            <a:off x="4529720" y="20346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333EB-940A-43F6-A043-E4BE83F78209}"/>
              </a:ext>
            </a:extLst>
          </p:cNvPr>
          <p:cNvSpPr txBox="1"/>
          <p:nvPr/>
        </p:nvSpPr>
        <p:spPr>
          <a:xfrm>
            <a:off x="3170383" y="3969313"/>
            <a:ext cx="878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3.</a:t>
            </a:r>
            <a:r>
              <a:rPr lang="zh-CN" altLang="en-US" sz="2000" dirty="0">
                <a:latin typeface="+mj-ea"/>
                <a:ea typeface="+mj-ea"/>
              </a:rPr>
              <a:t>传统模式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耗时</a:t>
            </a:r>
            <a:r>
              <a:rPr lang="zh-CN" altLang="en-US" sz="2000" dirty="0">
                <a:latin typeface="+mj-ea"/>
                <a:ea typeface="+mj-ea"/>
              </a:rPr>
              <a:t>且依赖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专业知识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数据本身特征</a:t>
            </a:r>
            <a:r>
              <a:rPr lang="zh-CN" altLang="en-US" sz="2000" dirty="0">
                <a:latin typeface="+mj-ea"/>
                <a:ea typeface="+mj-ea"/>
              </a:rPr>
              <a:t>，导致效率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较低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B36D7D-8C61-40CE-9C20-A1574B448276}"/>
              </a:ext>
            </a:extLst>
          </p:cNvPr>
          <p:cNvSpPr txBox="1"/>
          <p:nvPr/>
        </p:nvSpPr>
        <p:spPr>
          <a:xfrm>
            <a:off x="3170382" y="4779518"/>
            <a:ext cx="909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4.</a:t>
            </a:r>
            <a:r>
              <a:rPr lang="zh-CN" altLang="en-US" sz="2000" dirty="0">
                <a:latin typeface="+mj-ea"/>
                <a:ea typeface="+mj-ea"/>
              </a:rPr>
              <a:t>遥感图像具有多尺度特点，在不同尺度下建筑物的特征是不同的，处理量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很大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4" grpId="0"/>
      <p:bldP spid="5" grpId="0"/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459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PART ONE</a:t>
            </a:r>
            <a:r>
              <a:rPr lang="zh-CN" altLang="en-US" sz="1400" b="1" dirty="0"/>
              <a:t>研究背景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人工智能分类的优点</a:t>
            </a:r>
          </a:p>
          <a:p>
            <a:pPr algn="l"/>
            <a:r>
              <a:rPr lang="en-US" altLang="zh-CN" sz="1400" b="1" dirty="0">
                <a:sym typeface="+mn-ea"/>
              </a:rPr>
              <a:t> </a:t>
            </a:r>
            <a:endParaRPr lang="en-US" altLang="zh-CN" sz="1400" b="1" dirty="0"/>
          </a:p>
        </p:txBody>
      </p:sp>
      <p:sp>
        <p:nvSpPr>
          <p:cNvPr id="3" name="椭圆 2"/>
          <p:cNvSpPr/>
          <p:nvPr/>
        </p:nvSpPr>
        <p:spPr>
          <a:xfrm>
            <a:off x="4404625" y="168535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Rectangle 4"/>
          <p:cNvSpPr/>
          <p:nvPr/>
        </p:nvSpPr>
        <p:spPr bwMode="auto">
          <a:xfrm>
            <a:off x="273875" y="1820209"/>
            <a:ext cx="15961640" cy="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820" y="4983482"/>
            <a:ext cx="61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减少</a:t>
            </a:r>
            <a:r>
              <a:rPr lang="zh-CN" altLang="en-US" sz="2000" dirty="0">
                <a:latin typeface="+mj-ea"/>
                <a:ea typeface="+mj-ea"/>
              </a:rPr>
              <a:t>数据冗余，分类速度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快</a:t>
            </a:r>
            <a:r>
              <a:rPr lang="zh-CN" altLang="en-US" sz="2000" dirty="0">
                <a:latin typeface="+mj-ea"/>
                <a:ea typeface="+mj-ea"/>
              </a:rPr>
              <a:t>，效率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4820" y="2406016"/>
            <a:ext cx="7867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1.</a:t>
            </a:r>
            <a:r>
              <a:rPr lang="zh-CN" altLang="en-US" sz="2000" dirty="0">
                <a:latin typeface="+mj-ea"/>
                <a:ea typeface="+mj-ea"/>
              </a:rPr>
              <a:t>通过分层深度学习模型自动学习特征，获取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最有效</a:t>
            </a:r>
            <a:r>
              <a:rPr lang="zh-CN" altLang="en-US" sz="2000" dirty="0">
                <a:latin typeface="+mj-ea"/>
                <a:ea typeface="+mj-ea"/>
              </a:rPr>
              <a:t>的特征表征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4820" y="1358544"/>
            <a:ext cx="58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人工智能分类的优点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4820" y="4159887"/>
            <a:ext cx="5737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3.</a:t>
            </a:r>
            <a:r>
              <a:rPr lang="zh-CN" altLang="en-US" sz="2000" dirty="0">
                <a:latin typeface="+mj-ea"/>
                <a:ea typeface="+mj-ea"/>
              </a:rPr>
              <a:t>显示隐藏在高维数据中的复杂结构和判别信息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820" y="3336293"/>
            <a:ext cx="5310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2.</a:t>
            </a:r>
            <a:r>
              <a:rPr lang="zh-CN" altLang="en-US" sz="2000" dirty="0">
                <a:latin typeface="+mj-ea"/>
                <a:ea typeface="+mj-ea"/>
              </a:rPr>
              <a:t>通过多次训练，不断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提升精度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025" y="2306320"/>
            <a:ext cx="7160433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dirty="0">
                <a:sym typeface="+mn-ea"/>
              </a:rPr>
              <a:t>利用人工智能是当今进行遥感图像分类研究的热点、重点，它相对于传统模式而言有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极大的优势</a:t>
            </a:r>
            <a:r>
              <a:rPr lang="zh-CN" altLang="en-US" sz="2800" dirty="0">
                <a:sym typeface="+mn-ea"/>
              </a:rPr>
              <a:t>，更加符合当下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高分辨率遥感数据</a:t>
            </a:r>
            <a:r>
              <a:rPr lang="zh-CN" altLang="en-US" sz="2800" dirty="0">
                <a:sym typeface="+mn-ea"/>
              </a:rPr>
              <a:t>的处理需求。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3500" y="196850"/>
            <a:ext cx="1821589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PART ONE </a:t>
            </a:r>
            <a:r>
              <a:rPr lang="zh-CN" altLang="en-US" sz="1400" b="1" dirty="0"/>
              <a:t>研究背景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4403355" y="29363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55" y="114498"/>
            <a:ext cx="386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PART ONE </a:t>
            </a:r>
            <a:r>
              <a:rPr lang="zh-CN" altLang="en-US" sz="1400" b="1" dirty="0"/>
              <a:t>研究背景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遥感图像分类的两大方法</a:t>
            </a:r>
          </a:p>
          <a:p>
            <a:pPr algn="l"/>
            <a:r>
              <a:rPr lang="en-US" altLang="zh-CN" sz="1400" b="1" dirty="0"/>
              <a:t> </a:t>
            </a:r>
            <a:endParaRPr lang="zh-CN" altLang="en-US" sz="1400" b="1" dirty="0"/>
          </a:p>
        </p:txBody>
      </p:sp>
      <p:sp>
        <p:nvSpPr>
          <p:cNvPr id="101" name="矩形 100"/>
          <p:cNvSpPr/>
          <p:nvPr/>
        </p:nvSpPr>
        <p:spPr>
          <a:xfrm>
            <a:off x="3405621" y="104005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遥感</a:t>
            </a:r>
            <a:r>
              <a:rPr lang="en-US" altLang="zh-CN" sz="2400" b="1" dirty="0"/>
              <a:t>图像分类的两大方法</a:t>
            </a:r>
          </a:p>
        </p:txBody>
      </p:sp>
      <p:sp>
        <p:nvSpPr>
          <p:cNvPr id="6" name="椭圆 5"/>
          <p:cNvSpPr/>
          <p:nvPr/>
        </p:nvSpPr>
        <p:spPr>
          <a:xfrm>
            <a:off x="4529720" y="20346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3405621" y="2180985"/>
            <a:ext cx="878637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象元</a:t>
            </a:r>
            <a:r>
              <a:rPr lang="en-US" altLang="zh-CN" sz="2000" b="1" dirty="0" err="1">
                <a:solidFill>
                  <a:srgbClr val="00B050"/>
                </a:solidFill>
                <a:latin typeface="+mj-ea"/>
                <a:ea typeface="+mj-ea"/>
              </a:rPr>
              <a:t>光谱分类法</a:t>
            </a:r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：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只利用象元的光谱特征对各象元进行分类。这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种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分类方法是现阶段比较简单的分类方法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也是计算集机分类中用的比较多的一种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。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这种方法实现比较简单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5621" y="3873731"/>
            <a:ext cx="869771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面向对象</a:t>
            </a:r>
            <a:r>
              <a:rPr lang="en-US" altLang="zh-CN" sz="2000" b="1" dirty="0" err="1">
                <a:solidFill>
                  <a:srgbClr val="00B050"/>
                </a:solidFill>
                <a:latin typeface="+mj-ea"/>
                <a:ea typeface="+mj-ea"/>
              </a:rPr>
              <a:t>分类法</a:t>
            </a:r>
            <a:r>
              <a:rPr lang="zh-CN" altLang="en-US" sz="2000" b="1" dirty="0">
                <a:solidFill>
                  <a:srgbClr val="00B050"/>
                </a:solidFill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这种分类方法不仅是考虑到象元的光谱特性，而且同时也考虑到象元的空间关系，使得计算机在分类的时候能够收集到更多的信息。面相对象分类法在今年发展很快，出现了很多新的方法，例如：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神经网络法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支持向量机SVM分类法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专家分类法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。同时，为了是分类精度提高，还引进了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小波分析思想、分区分类思想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等。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86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b="1" dirty="0">
                <a:sym typeface="+mn-ea"/>
              </a:rPr>
              <a:t>PART ONE </a:t>
            </a:r>
            <a:r>
              <a:rPr lang="zh-CN" altLang="en-US" sz="1400" b="1" dirty="0"/>
              <a:t>研究背景</a:t>
            </a:r>
            <a:r>
              <a:rPr lang="en-US" altLang="zh-CN" sz="1400" b="1" dirty="0"/>
              <a:t>-</a:t>
            </a:r>
            <a:r>
              <a:rPr lang="en-US" altLang="zh-CN" sz="1400" b="1" dirty="0" err="1">
                <a:sym typeface="+mn-ea"/>
              </a:rPr>
              <a:t>遥感影像分类之后</a:t>
            </a:r>
            <a:r>
              <a:rPr lang="zh-CN" altLang="en-US" sz="1400" b="1" dirty="0">
                <a:sym typeface="+mn-ea"/>
              </a:rPr>
              <a:t>的发展</a:t>
            </a:r>
          </a:p>
          <a:p>
            <a:pPr algn="l"/>
            <a:r>
              <a:rPr lang="en-US" altLang="zh-CN" sz="1400" b="1" dirty="0">
                <a:sym typeface="+mn-ea"/>
              </a:rPr>
              <a:t> </a:t>
            </a:r>
            <a:endParaRPr lang="en-US" altLang="zh-CN" sz="1400" b="1" dirty="0"/>
          </a:p>
        </p:txBody>
      </p:sp>
      <p:sp>
        <p:nvSpPr>
          <p:cNvPr id="3" name="椭圆 2"/>
          <p:cNvSpPr/>
          <p:nvPr/>
        </p:nvSpPr>
        <p:spPr>
          <a:xfrm>
            <a:off x="4404625" y="168535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Rectangle 4"/>
          <p:cNvSpPr/>
          <p:nvPr/>
        </p:nvSpPr>
        <p:spPr bwMode="auto">
          <a:xfrm>
            <a:off x="273875" y="1820209"/>
            <a:ext cx="15961640" cy="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6095" y="793145"/>
            <a:ext cx="58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发展前景及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趋势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6095" y="2765108"/>
            <a:ext cx="9144000" cy="56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zh-CN" altLang="en-US" sz="2000" dirty="0">
                <a:latin typeface="+mj-ea"/>
                <a:ea typeface="+mj-ea"/>
              </a:rPr>
              <a:t>模糊分类与神经网络、基于知识的专家系统分类的结合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6095" y="3840162"/>
            <a:ext cx="7606780" cy="5632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纯像元提取方法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095" y="4836795"/>
            <a:ext cx="914400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zh-CN" altLang="en-US" sz="2000" dirty="0">
                <a:latin typeface="+mj-ea"/>
                <a:ea typeface="+mj-ea"/>
              </a:rPr>
              <a:t>从单一分类方法向复合分类方法发展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E9C732-3FE5-4FB9-804F-AA681871D5DE}"/>
              </a:ext>
            </a:extLst>
          </p:cNvPr>
          <p:cNvSpPr txBox="1"/>
          <p:nvPr/>
        </p:nvSpPr>
        <p:spPr>
          <a:xfrm>
            <a:off x="556095" y="1833430"/>
            <a:ext cx="8396299" cy="497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zh-CN" altLang="en-US" sz="2000" dirty="0">
                <a:latin typeface="+mj-ea"/>
                <a:ea typeface="+mj-ea"/>
                <a:sym typeface="+mn-ea"/>
              </a:rPr>
              <a:t>更加自动化和智能化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2631</TotalTime>
  <Words>1542</Words>
  <Application>Microsoft Office PowerPoint</Application>
  <PresentationFormat>宽屏</PresentationFormat>
  <Paragraphs>148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-apple-system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Century Gothic</vt:lpstr>
      <vt:lpstr>Segoe UI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li linfeng</cp:lastModifiedBy>
  <cp:revision>23</cp:revision>
  <dcterms:created xsi:type="dcterms:W3CDTF">2015-08-18T02:51:41Z</dcterms:created>
  <dcterms:modified xsi:type="dcterms:W3CDTF">2021-12-30T02:25:54Z</dcterms:modified>
  <cp:category>店铺： BOSSPPT顶尖职业文案</cp:category>
  <cp:contentStatus>BOSSPPT</cp:contentStatus>
</cp:coreProperties>
</file>