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1804" y="52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B92C-933D-48F1-A6C7-B4AEE109E99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02F1-71A6-447C-B954-BE15A0E5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065" t="37861" r="22360" b="970"/>
          <a:stretch/>
        </p:blipFill>
        <p:spPr>
          <a:xfrm>
            <a:off x="764575" y="618564"/>
            <a:ext cx="7272587" cy="11704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01953" y="3352800"/>
            <a:ext cx="4814047" cy="20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30cm squares</a:t>
            </a:r>
          </a:p>
          <a:p>
            <a:r>
              <a:rPr lang="en-US" dirty="0" smtClean="0"/>
              <a:t>8 grid wide, 13 grid tall</a:t>
            </a:r>
          </a:p>
          <a:p>
            <a:r>
              <a:rPr lang="en-US" dirty="0" smtClean="0"/>
              <a:t>240 cm wide, 390 cm </a:t>
            </a:r>
            <a:r>
              <a:rPr lang="en-US" dirty="0" smtClean="0"/>
              <a:t>tall</a:t>
            </a:r>
            <a:endParaRPr lang="en-US" dirty="0" smtClean="0"/>
          </a:p>
          <a:p>
            <a:r>
              <a:rPr lang="en-US" dirty="0" smtClean="0"/>
              <a:t>94.5“ wide, 153.5” tall</a:t>
            </a:r>
          </a:p>
          <a:p>
            <a:r>
              <a:rPr lang="en-US" dirty="0" smtClean="0"/>
              <a:t>7.87’ wide, 12.8’ 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9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biLevel thresh="50000"/>
          </a:blip>
          <a:srcRect l="22065" t="37861" r="22360" b="970"/>
          <a:stretch/>
        </p:blipFill>
        <p:spPr>
          <a:xfrm rot="3600000">
            <a:off x="4999293" y="805990"/>
            <a:ext cx="7272587" cy="1170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biLevel thresh="50000"/>
          </a:blip>
          <a:srcRect l="22065" t="37861" r="22360" b="970"/>
          <a:stretch/>
        </p:blipFill>
        <p:spPr>
          <a:xfrm rot="-3600000">
            <a:off x="1386516" y="1173544"/>
            <a:ext cx="7272587" cy="1170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biLevel thresh="50000"/>
          </a:blip>
          <a:srcRect l="22065" t="37861" r="22360" b="970"/>
          <a:stretch/>
        </p:blipFill>
        <p:spPr>
          <a:xfrm rot="10800000">
            <a:off x="2964305" y="3990970"/>
            <a:ext cx="7272587" cy="11704320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3148739" y="3862954"/>
            <a:ext cx="6903720" cy="5980176"/>
          </a:xfrm>
          <a:prstGeom prst="triangle">
            <a:avLst/>
          </a:prstGeom>
          <a:solidFill>
            <a:schemeClr val="tx2">
              <a:alpha val="59000"/>
            </a:schemeClr>
          </a:solidFill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50976" y="215393"/>
            <a:ext cx="4814047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Beam pattern saturates the area, and extends beyond (but will still detect tubes)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92410" y="3791236"/>
            <a:ext cx="6903720" cy="5980176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4182" y="3791236"/>
            <a:ext cx="5980176" cy="5980176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7200000">
            <a:off x="1979690" y="5280130"/>
            <a:ext cx="5980176" cy="598017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4400000">
            <a:off x="328675" y="5280131"/>
            <a:ext cx="5980176" cy="598017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33621" y="2591120"/>
            <a:ext cx="4814047" cy="20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tubes directly across from the sensor are closer than objects in the far corners, we’ll loose acquisition by one or two sensors in that area.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45081" y="9457971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L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356210" y="9457971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591053" y="2926629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93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92410" y="3791236"/>
            <a:ext cx="6903720" cy="5980176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7200000">
            <a:off x="2015548" y="5298059"/>
            <a:ext cx="5980176" cy="598017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4400000">
            <a:off x="310746" y="5262202"/>
            <a:ext cx="5980176" cy="598017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33621" y="2591120"/>
            <a:ext cx="4814047" cy="48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answer here.</a:t>
            </a:r>
          </a:p>
          <a:p>
            <a:endParaRPr lang="en-US" dirty="0"/>
          </a:p>
          <a:p>
            <a:r>
              <a:rPr lang="en-US" dirty="0" smtClean="0"/>
              <a:t> https://en.m.wikipedia.org/wiki/Heron%27s_formula "Algebraic proof using the Pythagorean theorem"</a:t>
            </a:r>
          </a:p>
          <a:p>
            <a:endParaRPr lang="en-US" dirty="0" smtClean="0"/>
          </a:p>
          <a:p>
            <a:r>
              <a:rPr lang="en-US" dirty="0" smtClean="0"/>
              <a:t>d= (-r^2+l^2+LR^2)/(2*LR)</a:t>
            </a:r>
          </a:p>
          <a:p>
            <a:endParaRPr lang="en-US" dirty="0"/>
          </a:p>
          <a:p>
            <a:r>
              <a:rPr lang="en-US" dirty="0" smtClean="0"/>
              <a:t>h = </a:t>
            </a:r>
            <a:r>
              <a:rPr lang="en-US" dirty="0" err="1" smtClean="0"/>
              <a:t>sqrt</a:t>
            </a:r>
            <a:r>
              <a:rPr lang="en-US" dirty="0" smtClean="0"/>
              <a:t>(l^2-d^2)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9160" y="1000125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L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403261" y="1000125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591053" y="2640013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stCxn id="7" idx="0"/>
            <a:endCxn id="3" idx="2"/>
          </p:cNvCxnSpPr>
          <p:nvPr/>
        </p:nvCxnSpPr>
        <p:spPr>
          <a:xfrm flipV="1">
            <a:off x="711342" y="7588145"/>
            <a:ext cx="3736822" cy="21591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3" idx="3"/>
          </p:cNvCxnSpPr>
          <p:nvPr/>
        </p:nvCxnSpPr>
        <p:spPr>
          <a:xfrm flipH="1" flipV="1">
            <a:off x="4946807" y="7588145"/>
            <a:ext cx="2648321" cy="21950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54182" y="3791236"/>
            <a:ext cx="5980176" cy="5980176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95951" y="7493855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l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32824" y="7408851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r</a:t>
            </a:r>
            <a:endParaRPr lang="en-US" sz="4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97485" y="7546139"/>
            <a:ext cx="0" cy="2219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8477" y="9729405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03503" y="8488282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h</a:t>
            </a:r>
            <a:endParaRPr lang="en-US" sz="4000" dirty="0"/>
          </a:p>
        </p:txBody>
      </p:sp>
      <p:sp>
        <p:nvSpPr>
          <p:cNvPr id="3" name="5-Point Star 2"/>
          <p:cNvSpPr/>
          <p:nvPr/>
        </p:nvSpPr>
        <p:spPr>
          <a:xfrm>
            <a:off x="4294074" y="6781324"/>
            <a:ext cx="806823" cy="80682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92410" y="3791236"/>
            <a:ext cx="6903720" cy="5980176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7200000">
            <a:off x="2015548" y="5298059"/>
            <a:ext cx="5980176" cy="598017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4400000">
            <a:off x="310746" y="5262202"/>
            <a:ext cx="5980176" cy="598017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33621" y="2591120"/>
            <a:ext cx="4814047" cy="727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difficult answer here.</a:t>
            </a:r>
          </a:p>
          <a:p>
            <a:endParaRPr lang="en-US" dirty="0"/>
          </a:p>
          <a:p>
            <a:r>
              <a:rPr lang="en-US" dirty="0" smtClean="0"/>
              <a:t>Impute height with </a:t>
            </a:r>
            <a:r>
              <a:rPr lang="en-US" dirty="0" err="1" smtClean="0"/>
              <a:t>Vivani’s</a:t>
            </a:r>
            <a:r>
              <a:rPr lang="en-US" dirty="0" smtClean="0"/>
              <a:t> theorem:</a:t>
            </a:r>
          </a:p>
          <a:p>
            <a:endParaRPr lang="en-US" dirty="0" smtClean="0"/>
          </a:p>
          <a:p>
            <a:r>
              <a:rPr lang="en-US" dirty="0" smtClean="0"/>
              <a:t>r is measuring the altitude, so</a:t>
            </a:r>
          </a:p>
          <a:p>
            <a:endParaRPr lang="en-US" dirty="0" smtClean="0"/>
          </a:p>
          <a:p>
            <a:r>
              <a:rPr lang="en-US" dirty="0" smtClean="0"/>
              <a:t>r = </a:t>
            </a:r>
            <a:r>
              <a:rPr lang="en-US" dirty="0" err="1" smtClean="0"/>
              <a:t>hAL+hAR+h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hAL</a:t>
            </a:r>
            <a:r>
              <a:rPr lang="en-US" dirty="0" smtClean="0"/>
              <a:t> and </a:t>
            </a:r>
            <a:r>
              <a:rPr lang="en-US" dirty="0" err="1" smtClean="0"/>
              <a:t>hAR</a:t>
            </a:r>
            <a:r>
              <a:rPr lang="en-US" dirty="0" smtClean="0"/>
              <a:t> are calculated for the other sides</a:t>
            </a:r>
          </a:p>
          <a:p>
            <a:endParaRPr lang="en-US" dirty="0" smtClean="0"/>
          </a:p>
          <a:p>
            <a:r>
              <a:rPr lang="en-US" dirty="0" smtClean="0"/>
              <a:t>therefore</a:t>
            </a:r>
            <a:endParaRPr lang="en-US" dirty="0"/>
          </a:p>
          <a:p>
            <a:r>
              <a:rPr lang="en-US" dirty="0" smtClean="0"/>
              <a:t>h = r-</a:t>
            </a:r>
            <a:r>
              <a:rPr lang="en-US" dirty="0" err="1" smtClean="0"/>
              <a:t>hAL</a:t>
            </a:r>
            <a:r>
              <a:rPr lang="en-US" dirty="0" smtClean="0"/>
              <a:t>-</a:t>
            </a:r>
            <a:r>
              <a:rPr lang="en-US" dirty="0" err="1" smtClean="0"/>
              <a:t>hAR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h^2=l^2-d^2</a:t>
            </a:r>
          </a:p>
          <a:p>
            <a:r>
              <a:rPr lang="en-US" dirty="0" smtClean="0"/>
              <a:t>d^2 = h^2-l^2</a:t>
            </a:r>
          </a:p>
          <a:p>
            <a:r>
              <a:rPr lang="en-US" dirty="0" smtClean="0"/>
              <a:t>d = </a:t>
            </a:r>
            <a:r>
              <a:rPr lang="en-US" dirty="0" err="1" smtClean="0"/>
              <a:t>sqrt</a:t>
            </a:r>
            <a:r>
              <a:rPr lang="en-US" dirty="0" smtClean="0"/>
              <a:t>(h^2-l^2)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9160" y="1000125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L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403261" y="1000125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591053" y="2640013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stCxn id="7" idx="0"/>
            <a:endCxn id="3" idx="2"/>
          </p:cNvCxnSpPr>
          <p:nvPr/>
        </p:nvCxnSpPr>
        <p:spPr>
          <a:xfrm flipV="1">
            <a:off x="711342" y="8688147"/>
            <a:ext cx="848437" cy="10591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54182" y="3791236"/>
            <a:ext cx="5980176" cy="5980176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7882" y="8965790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l</a:t>
            </a:r>
            <a:endParaRPr lang="en-US" sz="4000" dirty="0"/>
          </a:p>
        </p:txBody>
      </p:sp>
      <p:sp>
        <p:nvSpPr>
          <p:cNvPr id="3" name="5-Point Star 2"/>
          <p:cNvSpPr/>
          <p:nvPr/>
        </p:nvSpPr>
        <p:spPr>
          <a:xfrm>
            <a:off x="1405689" y="7881326"/>
            <a:ext cx="806823" cy="80682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439402" y="6822143"/>
            <a:ext cx="5174658" cy="29251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3" idx="4"/>
          </p:cNvCxnSpPr>
          <p:nvPr/>
        </p:nvCxnSpPr>
        <p:spPr>
          <a:xfrm flipH="1">
            <a:off x="2212511" y="3791236"/>
            <a:ext cx="1931759" cy="43982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6782" y="5538646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494775" y="6872872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r</a:t>
            </a:r>
            <a:endParaRPr lang="en-US" sz="4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28022" y="8551557"/>
            <a:ext cx="778" cy="1219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3894" y="9654472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59779" y="9014658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428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92410" y="3791236"/>
            <a:ext cx="6903720" cy="5980176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7200000">
            <a:off x="2015548" y="5298059"/>
            <a:ext cx="5980176" cy="598017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4400000">
            <a:off x="310746" y="5262202"/>
            <a:ext cx="5980176" cy="598017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33621" y="2591120"/>
            <a:ext cx="4814047" cy="248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Pretty hard here, as only one sensor can detect the object </a:t>
            </a:r>
          </a:p>
          <a:p>
            <a:endParaRPr lang="en-US" dirty="0"/>
          </a:p>
          <a:p>
            <a:r>
              <a:rPr lang="en-US" dirty="0" smtClean="0"/>
              <a:t>h = l – a</a:t>
            </a:r>
          </a:p>
          <a:p>
            <a:r>
              <a:rPr lang="en-US" dirty="0" smtClean="0"/>
              <a:t>d = LR/2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9160" y="1000125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L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403261" y="1000125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591053" y="2640013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711342" y="6551044"/>
            <a:ext cx="4956720" cy="31962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54182" y="3791236"/>
            <a:ext cx="5980176" cy="5980176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63803" y="7893967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l</a:t>
            </a:r>
            <a:endParaRPr lang="en-US" sz="4000" dirty="0"/>
          </a:p>
        </p:txBody>
      </p:sp>
      <p:sp>
        <p:nvSpPr>
          <p:cNvPr id="3" name="5-Point Star 2"/>
          <p:cNvSpPr/>
          <p:nvPr/>
        </p:nvSpPr>
        <p:spPr>
          <a:xfrm>
            <a:off x="3740857" y="4346147"/>
            <a:ext cx="806823" cy="80682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439402" y="6822143"/>
            <a:ext cx="5174658" cy="29251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3" idx="0"/>
          </p:cNvCxnSpPr>
          <p:nvPr/>
        </p:nvCxnSpPr>
        <p:spPr>
          <a:xfrm flipH="1">
            <a:off x="4144269" y="3791236"/>
            <a:ext cx="1" cy="5549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43231" y="3797472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5035" y="7795246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r</a:t>
            </a:r>
            <a:endParaRPr lang="en-US" sz="4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19707" y="5134872"/>
            <a:ext cx="24561" cy="4612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19348" y="9673676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6572" y="8902421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22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14400000">
            <a:off x="356471" y="3439226"/>
            <a:ext cx="5980176" cy="598017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flipV="1">
            <a:off x="692410" y="5016218"/>
            <a:ext cx="6903720" cy="5980176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4400000" flipV="1">
            <a:off x="2015548" y="3509395"/>
            <a:ext cx="5980176" cy="598017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225529" y="4208621"/>
            <a:ext cx="33168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12 (-SL/2, h/2)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403261" y="4078491"/>
            <a:ext cx="30137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11 (SL/2, h/2)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312370" y="11204432"/>
            <a:ext cx="35433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10 (0, h/2)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endCxn id="3" idx="2"/>
          </p:cNvCxnSpPr>
          <p:nvPr/>
        </p:nvCxnSpPr>
        <p:spPr>
          <a:xfrm>
            <a:off x="789312" y="5107154"/>
            <a:ext cx="3658852" cy="27501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V="1">
            <a:off x="1154182" y="5016218"/>
            <a:ext cx="5980176" cy="5980176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84928" y="6535340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d2</a:t>
            </a:r>
            <a:endParaRPr lang="en-US" sz="4000" dirty="0"/>
          </a:p>
        </p:txBody>
      </p:sp>
      <p:sp>
        <p:nvSpPr>
          <p:cNvPr id="3" name="5-Point Star 2"/>
          <p:cNvSpPr/>
          <p:nvPr/>
        </p:nvSpPr>
        <p:spPr>
          <a:xfrm flipV="1">
            <a:off x="4294074" y="7857253"/>
            <a:ext cx="806823" cy="80682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3" idx="3"/>
          </p:cNvCxnSpPr>
          <p:nvPr/>
        </p:nvCxnSpPr>
        <p:spPr>
          <a:xfrm flipH="1">
            <a:off x="4946807" y="5040295"/>
            <a:ext cx="2667253" cy="28169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3" idx="0"/>
          </p:cNvCxnSpPr>
          <p:nvPr/>
        </p:nvCxnSpPr>
        <p:spPr>
          <a:xfrm flipV="1">
            <a:off x="4144270" y="8664076"/>
            <a:ext cx="553216" cy="23323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69563" y="9116956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d0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37403" y="6181397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d1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6490" y="2332237"/>
            <a:ext cx="110643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20</a:t>
            </a:r>
            <a:r>
              <a:rPr lang="en-US" sz="4000" dirty="0" smtClean="0"/>
              <a:t> (SL)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49428" y="8709667"/>
            <a:ext cx="110643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21</a:t>
            </a:r>
            <a:r>
              <a:rPr lang="en-US" sz="4000" dirty="0" smtClean="0"/>
              <a:t> (SL)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6959851" y="8871447"/>
            <a:ext cx="110643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22 (SL)</a:t>
            </a:r>
            <a:endParaRPr lang="en-US" sz="40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97485" y="5016218"/>
            <a:ext cx="0" cy="3244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03145" y="8251702"/>
            <a:ext cx="801163" cy="465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215228" y="8260664"/>
            <a:ext cx="1469987" cy="1050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7799252">
            <a:off x="4093937" y="9326618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o10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02333" y="5033156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o11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 rot="2696912">
            <a:off x="1009467" y="5567368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o12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8265459" y="5279979"/>
            <a:ext cx="4554070" cy="275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n</a:t>
            </a:r>
            <a:r>
              <a:rPr lang="en-US" dirty="0" smtClean="0"/>
              <a:t> = (SL</a:t>
            </a:r>
            <a:r>
              <a:rPr lang="en-US" baseline="30000" dirty="0" smtClean="0"/>
              <a:t>2</a:t>
            </a:r>
            <a:r>
              <a:rPr lang="en-US" dirty="0" smtClean="0"/>
              <a:t>+d</a:t>
            </a:r>
            <a:r>
              <a:rPr lang="en-US" baseline="-25000" dirty="0" smtClean="0"/>
              <a:t>n+1</a:t>
            </a:r>
            <a:r>
              <a:rPr lang="en-US" baseline="30000" dirty="0" smtClean="0"/>
              <a:t>2</a:t>
            </a:r>
            <a:r>
              <a:rPr lang="en-US" dirty="0" smtClean="0"/>
              <a:t>-d</a:t>
            </a:r>
            <a:r>
              <a:rPr lang="en-US" baseline="-25000" dirty="0" smtClean="0"/>
              <a:t>n-1</a:t>
            </a:r>
            <a:r>
              <a:rPr lang="en-US" baseline="30000" dirty="0" smtClean="0"/>
              <a:t>2</a:t>
            </a:r>
            <a:r>
              <a:rPr lang="en-US" dirty="0" smtClean="0"/>
              <a:t>)/(2*SL)</a:t>
            </a:r>
          </a:p>
          <a:p>
            <a:endParaRPr lang="en-US" dirty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n</a:t>
            </a:r>
            <a:r>
              <a:rPr lang="en-US" dirty="0" smtClean="0"/>
              <a:t> = (</a:t>
            </a:r>
            <a:r>
              <a:rPr lang="en-US" dirty="0" smtClean="0"/>
              <a:t>d</a:t>
            </a:r>
            <a:r>
              <a:rPr lang="en-US" baseline="-25000" dirty="0" smtClean="0"/>
              <a:t>n-1</a:t>
            </a:r>
            <a:r>
              <a:rPr lang="en-US" baseline="30000" dirty="0" smtClean="0"/>
              <a:t>2</a:t>
            </a:r>
            <a:r>
              <a:rPr lang="en-US" dirty="0" smtClean="0"/>
              <a:t>-</a:t>
            </a:r>
            <a:r>
              <a:rPr lang="en-US" dirty="0" smtClean="0"/>
              <a:t> i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0.5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+h</a:t>
            </a:r>
            <a:r>
              <a:rPr lang="en-US" baseline="-25000" dirty="0" smtClean="0"/>
              <a:t>1</a:t>
            </a:r>
            <a:r>
              <a:rPr lang="en-US" dirty="0" smtClean="0"/>
              <a:t>+h</a:t>
            </a:r>
            <a:r>
              <a:rPr lang="en-US" baseline="-25000" dirty="0" smtClean="0"/>
              <a:t>2</a:t>
            </a:r>
            <a:r>
              <a:rPr lang="en-US" dirty="0" smtClean="0"/>
              <a:t> = 3</a:t>
            </a:r>
            <a:r>
              <a:rPr lang="en-US" baseline="30000" dirty="0" smtClean="0"/>
              <a:t>0.5</a:t>
            </a:r>
            <a:r>
              <a:rPr lang="en-US" dirty="0" smtClean="0"/>
              <a:t>/2*SL</a:t>
            </a:r>
          </a:p>
          <a:p>
            <a:endParaRPr lang="en-US" baseline="30000" dirty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35646" y="9145662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i2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4536103" y="8257112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h2</a:t>
            </a:r>
            <a:endParaRPr lang="en-US" sz="4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31577" y="4343477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i0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54648" y="6384068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h0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3169711" y="807797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h1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1675668" y="8219974"/>
            <a:ext cx="1106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i1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1633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248</Words>
  <Application>Microsoft Office PowerPoint</Application>
  <PresentationFormat>Custom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Dodds</dc:creator>
  <cp:lastModifiedBy>Mike Dodds</cp:lastModifiedBy>
  <cp:revision>16</cp:revision>
  <dcterms:created xsi:type="dcterms:W3CDTF">2016-06-10T23:09:33Z</dcterms:created>
  <dcterms:modified xsi:type="dcterms:W3CDTF">2016-06-11T23:46:46Z</dcterms:modified>
</cp:coreProperties>
</file>