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400800" cy="86868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09">
          <p15:clr>
            <a:srgbClr val="A4A3A4"/>
          </p15:clr>
        </p15:guide>
        <p15:guide id="2" orient="horz" pos="1389">
          <p15:clr>
            <a:srgbClr val="A4A3A4"/>
          </p15:clr>
        </p15:guide>
        <p15:guide id="3" orient="horz" pos="3838">
          <p15:clr>
            <a:srgbClr val="A4A3A4"/>
          </p15:clr>
        </p15:guide>
        <p15:guide id="4" pos="3840">
          <p15:clr>
            <a:srgbClr val="A4A3A4"/>
          </p15:clr>
        </p15:guide>
        <p15:guide id="5" pos="3727">
          <p15:clr>
            <a:srgbClr val="A4A3A4"/>
          </p15:clr>
        </p15:guide>
        <p15:guide id="6" pos="3953">
          <p15:clr>
            <a:srgbClr val="A4A3A4"/>
          </p15:clr>
        </p15:guide>
        <p15:guide id="7" pos="4861">
          <p15:clr>
            <a:srgbClr val="A4A3A4"/>
          </p15:clr>
        </p15:guide>
        <p15:guide id="8" pos="5065">
          <p15:clr>
            <a:srgbClr val="A4A3A4"/>
          </p15:clr>
        </p15:guide>
        <p15:guide id="9" pos="7106">
          <p15:clr>
            <a:srgbClr val="A4A3A4"/>
          </p15:clr>
        </p15:guide>
        <p15:guide id="10" pos="2819">
          <p15:clr>
            <a:srgbClr val="A4A3A4"/>
          </p15:clr>
        </p15:guide>
        <p15:guide id="11" pos="2615">
          <p15:clr>
            <a:srgbClr val="A4A3A4"/>
          </p15:clr>
        </p15:guide>
        <p15:guide id="12" pos="574">
          <p15:clr>
            <a:srgbClr val="A4A3A4"/>
          </p15:clr>
        </p15:guide>
        <p15:guide id="13" orient="horz" pos="799">
          <p15:clr>
            <a:srgbClr val="A4A3A4"/>
          </p15:clr>
        </p15:guide>
        <p15:guide id="14" orient="horz" pos="411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Thltd/het3iWryfIEyLpxVuNL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p:restoredTop sz="73229"/>
  </p:normalViewPr>
  <p:slideViewPr>
    <p:cSldViewPr snapToGrid="0">
      <p:cViewPr varScale="1">
        <p:scale>
          <a:sx n="97" d="100"/>
          <a:sy n="97" d="100"/>
        </p:scale>
        <p:origin x="232" y="368"/>
      </p:cViewPr>
      <p:guideLst>
        <p:guide orient="horz" pos="709"/>
        <p:guide orient="horz" pos="1389"/>
        <p:guide orient="horz" pos="3838"/>
        <p:guide pos="3840"/>
        <p:guide pos="3727"/>
        <p:guide pos="3953"/>
        <p:guide pos="4861"/>
        <p:guide pos="5065"/>
        <p:guide pos="7106"/>
        <p:guide pos="2819"/>
        <p:guide pos="2615"/>
        <p:guide pos="574"/>
        <p:guide orient="horz" pos="799"/>
        <p:guide orient="horz" pos="41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773363" cy="433388"/>
          </a:xfrm>
          <a:prstGeom prst="rect">
            <a:avLst/>
          </a:prstGeom>
          <a:noFill/>
          <a:ln>
            <a:noFill/>
          </a:ln>
        </p:spPr>
        <p:txBody>
          <a:bodyPr spcFirstLastPara="1" wrap="square" lIns="86200" tIns="43100" rIns="86200" bIns="43100" anchor="t" anchorCtr="0">
            <a:noAutofit/>
          </a:bodyPr>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625850" y="0"/>
            <a:ext cx="2773363" cy="433388"/>
          </a:xfrm>
          <a:prstGeom prst="rect">
            <a:avLst/>
          </a:prstGeom>
          <a:noFill/>
          <a:ln>
            <a:noFill/>
          </a:ln>
        </p:spPr>
        <p:txBody>
          <a:bodyPr spcFirstLastPara="1" wrap="square" lIns="86200" tIns="43100" rIns="86200" bIns="43100" anchor="t" anchorCtr="0">
            <a:noAutofit/>
          </a:bodyPr>
          <a:lstStyle>
            <a:lvl1pPr marR="0" lvl="0" algn="r"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07975" y="652463"/>
            <a:ext cx="5786438" cy="32559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39763" y="4125913"/>
            <a:ext cx="5121275" cy="3908425"/>
          </a:xfrm>
          <a:prstGeom prst="rect">
            <a:avLst/>
          </a:prstGeom>
          <a:noFill/>
          <a:ln>
            <a:noFill/>
          </a:ln>
        </p:spPr>
        <p:txBody>
          <a:bodyPr spcFirstLastPara="1" wrap="square" lIns="86200" tIns="43100" rIns="86200" bIns="431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251825"/>
            <a:ext cx="2773363" cy="433388"/>
          </a:xfrm>
          <a:prstGeom prst="rect">
            <a:avLst/>
          </a:prstGeom>
          <a:noFill/>
          <a:ln>
            <a:noFill/>
          </a:ln>
        </p:spPr>
        <p:txBody>
          <a:bodyPr spcFirstLastPara="1" wrap="square" lIns="86200" tIns="43100" rIns="86200" bIns="43100" anchor="b" anchorCtr="0">
            <a:noAutofit/>
          </a:bodyPr>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625850" y="8251825"/>
            <a:ext cx="2773363" cy="433388"/>
          </a:xfrm>
          <a:prstGeom prst="rect">
            <a:avLst/>
          </a:prstGeom>
          <a:noFill/>
          <a:ln>
            <a:noFill/>
          </a:ln>
        </p:spPr>
        <p:txBody>
          <a:bodyPr spcFirstLastPara="1" wrap="square" lIns="86200" tIns="43100" rIns="86200" bIns="43100" anchor="b" anchorCtr="0">
            <a:noAutofit/>
          </a:bodyPr>
          <a:lstStyle/>
          <a:p>
            <a:pPr marL="0" marR="0" lvl="0" indent="0" algn="r" rtl="0">
              <a:spcBef>
                <a:spcPts val="0"/>
              </a:spcBef>
              <a:spcAft>
                <a:spcPts val="0"/>
              </a:spcAft>
              <a:buNone/>
            </a:pPr>
            <a:fld id="{00000000-1234-1234-1234-123412341234}" type="slidenum">
              <a:rPr lang="de-CH"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39763" y="4125913"/>
            <a:ext cx="5121275" cy="3908425"/>
          </a:xfrm>
          <a:prstGeom prst="rect">
            <a:avLst/>
          </a:prstGeom>
        </p:spPr>
        <p:txBody>
          <a:bodyPr spcFirstLastPara="1" wrap="square" lIns="86200" tIns="43100" rIns="86200" bIns="43100" anchor="t" anchorCtr="0">
            <a:noAutofit/>
          </a:bodyPr>
          <a:lstStyle/>
          <a:p>
            <a:pPr marL="0" lvl="0" indent="0" algn="l" rtl="0">
              <a:spcBef>
                <a:spcPts val="360"/>
              </a:spcBef>
              <a:spcAft>
                <a:spcPts val="0"/>
              </a:spcAft>
              <a:buNone/>
            </a:pPr>
            <a:r>
              <a:rPr lang="de-CH"/>
              <a:t>Hi, there! Welcome to our presentation.  Our team member include Xiao’ao Song, Noah Chavannes, Yves Rutishauser and Molin Chen.  Today, we are going to present how Generative adversarial networks can be used in recommender system. First of all, let’s imagine you are Zalando and you have a customer browsing through the shoes. Then the shopper likes a pair of shoes and is going to the checkout. Before the shopper buys the shoes, you would like to show them what else you have in stock that they might like. Your product recommendation algorithm recommends a dress, so you show this to the shopper. They agree, the dress fits their style perfectly, so they throw it in the shopping cart as well! Good job!</a:t>
            </a:r>
            <a:endParaRPr/>
          </a:p>
          <a:p>
            <a:pPr marL="0" lvl="0" indent="0" algn="l" rtl="0">
              <a:spcBef>
                <a:spcPts val="360"/>
              </a:spcBef>
              <a:spcAft>
                <a:spcPts val="0"/>
              </a:spcAft>
              <a:buNone/>
            </a:pPr>
            <a:r>
              <a:rPr lang="de-CH"/>
              <a:t>In this presentation, we will be using GANs to generate cross-domain product recommendations. The two domains we will be working with are shoes and dresses.</a:t>
            </a:r>
            <a:endParaRPr/>
          </a:p>
        </p:txBody>
      </p:sp>
      <p:sp>
        <p:nvSpPr>
          <p:cNvPr id="53" name="Google Shape;53;p1:notes"/>
          <p:cNvSpPr>
            <a:spLocks noGrp="1" noRot="1" noChangeAspect="1"/>
          </p:cNvSpPr>
          <p:nvPr>
            <p:ph type="sldImg" idx="2"/>
          </p:nvPr>
        </p:nvSpPr>
        <p:spPr>
          <a:xfrm>
            <a:off x="307975" y="652463"/>
            <a:ext cx="5786438" cy="3255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428cf3286_3_165:notes"/>
          <p:cNvSpPr txBox="1">
            <a:spLocks noGrp="1"/>
          </p:cNvSpPr>
          <p:nvPr>
            <p:ph type="body" idx="1"/>
          </p:nvPr>
        </p:nvSpPr>
        <p:spPr>
          <a:xfrm>
            <a:off x="639763" y="4125913"/>
            <a:ext cx="5121300" cy="3908400"/>
          </a:xfrm>
          <a:prstGeom prst="rect">
            <a:avLst/>
          </a:prstGeom>
        </p:spPr>
        <p:txBody>
          <a:bodyPr spcFirstLastPara="1" wrap="square" lIns="86200" tIns="43100" rIns="86200" bIns="43100" anchor="t" anchorCtr="0">
            <a:noAutofit/>
          </a:bodyPr>
          <a:lstStyle/>
          <a:p>
            <a:pPr marL="0" lvl="0" indent="0" algn="l" rtl="0">
              <a:spcBef>
                <a:spcPts val="360"/>
              </a:spcBef>
              <a:spcAft>
                <a:spcPts val="0"/>
              </a:spcAft>
              <a:buNone/>
            </a:pPr>
            <a:r>
              <a:rPr lang="de-CH" sz="1000" dirty="0"/>
              <a:t>The </a:t>
            </a:r>
            <a:r>
              <a:rPr lang="de-CH" sz="1000" dirty="0" err="1"/>
              <a:t>idea</a:t>
            </a:r>
            <a:r>
              <a:rPr lang="de-CH" sz="1000" dirty="0"/>
              <a:t> </a:t>
            </a:r>
            <a:r>
              <a:rPr lang="de-CH" sz="1000" dirty="0" err="1"/>
              <a:t>of</a:t>
            </a:r>
            <a:r>
              <a:rPr lang="de-CH" sz="1000" dirty="0"/>
              <a:t> generative </a:t>
            </a:r>
            <a:r>
              <a:rPr lang="de-CH" sz="1000" dirty="0" err="1"/>
              <a:t>adversarial</a:t>
            </a:r>
            <a:r>
              <a:rPr lang="de-CH" sz="1000" dirty="0"/>
              <a:t> </a:t>
            </a:r>
            <a:r>
              <a:rPr lang="de-CH" sz="1000" dirty="0" err="1"/>
              <a:t>network</a:t>
            </a:r>
            <a:r>
              <a:rPr lang="de-CH" sz="1000" dirty="0"/>
              <a:t> </a:t>
            </a:r>
            <a:r>
              <a:rPr lang="de-CH" sz="1000" dirty="0" err="1"/>
              <a:t>is</a:t>
            </a:r>
            <a:r>
              <a:rPr lang="de-CH" sz="1000" dirty="0"/>
              <a:t> </a:t>
            </a:r>
            <a:r>
              <a:rPr lang="de-CH" sz="1000" dirty="0" err="1"/>
              <a:t>invented</a:t>
            </a:r>
            <a:r>
              <a:rPr lang="de-CH" sz="1000" dirty="0"/>
              <a:t> </a:t>
            </a:r>
            <a:r>
              <a:rPr lang="de-CH" sz="1000" dirty="0" err="1"/>
              <a:t>by</a:t>
            </a:r>
            <a:r>
              <a:rPr lang="de-CH" sz="1000" dirty="0"/>
              <a:t> Ian </a:t>
            </a:r>
            <a:r>
              <a:rPr lang="de-CH" sz="1000" dirty="0" err="1"/>
              <a:t>Goodfellow</a:t>
            </a:r>
            <a:r>
              <a:rPr lang="de-CH" sz="1000" dirty="0"/>
              <a:t> </a:t>
            </a:r>
            <a:r>
              <a:rPr lang="de-CH" sz="1000" dirty="0" err="1"/>
              <a:t>and</a:t>
            </a:r>
            <a:r>
              <a:rPr lang="de-CH" sz="1000" dirty="0"/>
              <a:t> </a:t>
            </a:r>
            <a:r>
              <a:rPr lang="de-CH" sz="1000" dirty="0" err="1"/>
              <a:t>his</a:t>
            </a:r>
            <a:r>
              <a:rPr lang="de-CH" sz="1000" dirty="0"/>
              <a:t> </a:t>
            </a:r>
            <a:r>
              <a:rPr lang="de-CH" sz="1000" dirty="0" err="1"/>
              <a:t>colleagues</a:t>
            </a:r>
            <a:r>
              <a:rPr lang="de-CH" sz="1000" dirty="0"/>
              <a:t> in 2014.  </a:t>
            </a:r>
            <a:r>
              <a:rPr lang="de-CH" sz="1000" dirty="0" err="1"/>
              <a:t>Basically</a:t>
            </a:r>
            <a:r>
              <a:rPr lang="de-CH" sz="1000" dirty="0"/>
              <a:t> GAN </a:t>
            </a:r>
            <a:r>
              <a:rPr lang="de-CH" sz="1000" dirty="0" err="1"/>
              <a:t>invovles</a:t>
            </a:r>
            <a:r>
              <a:rPr lang="de-CH" sz="1000" dirty="0"/>
              <a:t> </a:t>
            </a:r>
            <a:r>
              <a:rPr lang="de-CH" sz="1000" dirty="0" err="1"/>
              <a:t>two</a:t>
            </a:r>
            <a:r>
              <a:rPr lang="de-CH" sz="1000" dirty="0"/>
              <a:t> </a:t>
            </a:r>
            <a:r>
              <a:rPr lang="de-CH" sz="1000" dirty="0" err="1"/>
              <a:t>networks:a</a:t>
            </a:r>
            <a:r>
              <a:rPr lang="de-CH" sz="1000" dirty="0"/>
              <a:t> </a:t>
            </a:r>
            <a:r>
              <a:rPr lang="de-CH" sz="1000" dirty="0" err="1"/>
              <a:t>generator</a:t>
            </a:r>
            <a:r>
              <a:rPr lang="de-CH" sz="1000" dirty="0"/>
              <a:t> </a:t>
            </a:r>
            <a:r>
              <a:rPr lang="de-CH" sz="1000" dirty="0" err="1"/>
              <a:t>and</a:t>
            </a:r>
            <a:r>
              <a:rPr lang="de-CH" sz="1000" dirty="0"/>
              <a:t> a </a:t>
            </a:r>
            <a:r>
              <a:rPr lang="de-CH" sz="1000" dirty="0" err="1"/>
              <a:t>discriminator</a:t>
            </a:r>
            <a:r>
              <a:rPr lang="de-CH" sz="1000" dirty="0"/>
              <a:t>. The </a:t>
            </a:r>
            <a:r>
              <a:rPr lang="de-CH" sz="1000" dirty="0" err="1"/>
              <a:t>generator</a:t>
            </a:r>
            <a:r>
              <a:rPr lang="de-CH" sz="1000" dirty="0"/>
              <a:t> </a:t>
            </a:r>
            <a:r>
              <a:rPr lang="de-CH" sz="1000" dirty="0" err="1"/>
              <a:t>network</a:t>
            </a:r>
            <a:r>
              <a:rPr lang="de-CH" sz="1000" dirty="0"/>
              <a:t> </a:t>
            </a:r>
            <a:r>
              <a:rPr lang="de-CH" sz="1000" dirty="0" err="1"/>
              <a:t>is</a:t>
            </a:r>
            <a:r>
              <a:rPr lang="de-CH" sz="1000" dirty="0"/>
              <a:t> a </a:t>
            </a:r>
            <a:r>
              <a:rPr lang="de-CH" sz="1000" dirty="0" err="1"/>
              <a:t>network</a:t>
            </a:r>
            <a:r>
              <a:rPr lang="de-CH" sz="1000" dirty="0"/>
              <a:t> </a:t>
            </a:r>
            <a:r>
              <a:rPr lang="de-CH" sz="1000" dirty="0" err="1"/>
              <a:t>that</a:t>
            </a:r>
            <a:r>
              <a:rPr lang="de-CH" sz="1000" dirty="0"/>
              <a:t> </a:t>
            </a:r>
            <a:r>
              <a:rPr lang="de-CH" sz="1000" dirty="0" err="1"/>
              <a:t>generates</a:t>
            </a:r>
            <a:r>
              <a:rPr lang="de-CH" sz="1000" dirty="0"/>
              <a:t> </a:t>
            </a:r>
            <a:r>
              <a:rPr lang="de-CH" sz="1000" dirty="0" err="1"/>
              <a:t>data</a:t>
            </a:r>
            <a:r>
              <a:rPr lang="de-CH" sz="1000" dirty="0"/>
              <a:t>. In </a:t>
            </a:r>
            <a:r>
              <a:rPr lang="de-CH" sz="1000" dirty="0" err="1"/>
              <a:t>our</a:t>
            </a:r>
            <a:r>
              <a:rPr lang="de-CH" sz="1000" dirty="0"/>
              <a:t> </a:t>
            </a:r>
            <a:r>
              <a:rPr lang="de-CH" sz="1000" dirty="0" err="1"/>
              <a:t>case</a:t>
            </a:r>
            <a:r>
              <a:rPr lang="de-CH" sz="1000" dirty="0"/>
              <a:t>, </a:t>
            </a:r>
            <a:r>
              <a:rPr lang="de-CH" sz="1000" dirty="0" err="1"/>
              <a:t>the</a:t>
            </a:r>
            <a:r>
              <a:rPr lang="de-CH" sz="1000" dirty="0"/>
              <a:t> </a:t>
            </a:r>
            <a:r>
              <a:rPr lang="de-CH" sz="1000" dirty="0" err="1"/>
              <a:t>generator</a:t>
            </a:r>
            <a:r>
              <a:rPr lang="de-CH" sz="1000" dirty="0"/>
              <a:t> </a:t>
            </a:r>
            <a:r>
              <a:rPr lang="de-CH" sz="1000" dirty="0" err="1"/>
              <a:t>generates</a:t>
            </a:r>
            <a:r>
              <a:rPr lang="de-CH" sz="1000" dirty="0"/>
              <a:t> </a:t>
            </a:r>
            <a:r>
              <a:rPr lang="de-CH" sz="1000" dirty="0" err="1"/>
              <a:t>images</a:t>
            </a:r>
            <a:r>
              <a:rPr lang="de-CH" sz="1000" dirty="0"/>
              <a:t> </a:t>
            </a:r>
            <a:r>
              <a:rPr lang="de-CH" sz="1000" dirty="0" err="1"/>
              <a:t>that</a:t>
            </a:r>
            <a:r>
              <a:rPr lang="de-CH" sz="1000" dirty="0"/>
              <a:t> </a:t>
            </a:r>
            <a:r>
              <a:rPr lang="de-CH" sz="1000" dirty="0" err="1"/>
              <a:t>belong</a:t>
            </a:r>
            <a:r>
              <a:rPr lang="de-CH" sz="1000" dirty="0"/>
              <a:t> </a:t>
            </a:r>
            <a:r>
              <a:rPr lang="de-CH" sz="1000" dirty="0" err="1"/>
              <a:t>to</a:t>
            </a:r>
            <a:r>
              <a:rPr lang="de-CH" sz="1000" dirty="0"/>
              <a:t> a </a:t>
            </a:r>
            <a:r>
              <a:rPr lang="de-CH" sz="1000" dirty="0" err="1"/>
              <a:t>category</a:t>
            </a:r>
            <a:r>
              <a:rPr lang="de-CH" sz="1000" dirty="0"/>
              <a:t>; </a:t>
            </a:r>
            <a:r>
              <a:rPr lang="de-CH" sz="1000" dirty="0" err="1"/>
              <a:t>for</a:t>
            </a:r>
            <a:r>
              <a:rPr lang="de-CH" sz="1000" dirty="0"/>
              <a:t> </a:t>
            </a:r>
            <a:r>
              <a:rPr lang="de-CH" sz="1000" dirty="0" err="1"/>
              <a:t>example</a:t>
            </a:r>
            <a:r>
              <a:rPr lang="de-CH" sz="1000" dirty="0"/>
              <a:t>, </a:t>
            </a:r>
            <a:r>
              <a:rPr lang="de-CH" sz="1000" dirty="0" err="1"/>
              <a:t>shoes</a:t>
            </a:r>
            <a:r>
              <a:rPr lang="de-CH" sz="1000" dirty="0"/>
              <a:t>. The </a:t>
            </a:r>
            <a:r>
              <a:rPr lang="de-CH" sz="1000" dirty="0" err="1"/>
              <a:t>discriminator</a:t>
            </a:r>
            <a:r>
              <a:rPr lang="de-CH" sz="1000" dirty="0"/>
              <a:t> </a:t>
            </a:r>
            <a:r>
              <a:rPr lang="de-CH" sz="1000" dirty="0" err="1"/>
              <a:t>then</a:t>
            </a:r>
            <a:r>
              <a:rPr lang="de-CH" sz="1000" dirty="0"/>
              <a:t> </a:t>
            </a:r>
            <a:r>
              <a:rPr lang="de-CH" sz="1000" dirty="0" err="1"/>
              <a:t>has</a:t>
            </a:r>
            <a:r>
              <a:rPr lang="de-CH" sz="1000" dirty="0"/>
              <a:t> </a:t>
            </a:r>
            <a:r>
              <a:rPr lang="de-CH" sz="1000" dirty="0" err="1"/>
              <a:t>to</a:t>
            </a:r>
            <a:r>
              <a:rPr lang="de-CH" sz="1000" dirty="0"/>
              <a:t> </a:t>
            </a:r>
            <a:r>
              <a:rPr lang="de-CH" sz="1000" dirty="0" err="1"/>
              <a:t>distinguish</a:t>
            </a:r>
            <a:r>
              <a:rPr lang="de-CH" sz="1000" dirty="0"/>
              <a:t> </a:t>
            </a:r>
            <a:r>
              <a:rPr lang="de-CH" sz="1000" dirty="0" err="1"/>
              <a:t>between</a:t>
            </a:r>
            <a:r>
              <a:rPr lang="de-CH" sz="1000" dirty="0"/>
              <a:t> real </a:t>
            </a:r>
            <a:r>
              <a:rPr lang="de-CH" sz="1000" dirty="0" err="1"/>
              <a:t>images</a:t>
            </a:r>
            <a:r>
              <a:rPr lang="de-CH" sz="1000" dirty="0"/>
              <a:t> </a:t>
            </a:r>
            <a:r>
              <a:rPr lang="de-CH" sz="1000" dirty="0" err="1"/>
              <a:t>of</a:t>
            </a:r>
            <a:r>
              <a:rPr lang="de-CH" sz="1000" dirty="0"/>
              <a:t> </a:t>
            </a:r>
            <a:r>
              <a:rPr lang="de-CH" sz="1000" dirty="0" err="1"/>
              <a:t>shoes</a:t>
            </a:r>
            <a:r>
              <a:rPr lang="de-CH" sz="1000" dirty="0"/>
              <a:t> </a:t>
            </a:r>
            <a:r>
              <a:rPr lang="de-CH" sz="1000" dirty="0" err="1"/>
              <a:t>and</a:t>
            </a:r>
            <a:r>
              <a:rPr lang="de-CH" sz="1000" dirty="0"/>
              <a:t> </a:t>
            </a:r>
            <a:r>
              <a:rPr lang="de-CH" sz="1000" dirty="0" err="1"/>
              <a:t>the</a:t>
            </a:r>
            <a:r>
              <a:rPr lang="de-CH" sz="1000" dirty="0"/>
              <a:t> fake </a:t>
            </a:r>
            <a:r>
              <a:rPr lang="de-CH" sz="1000" dirty="0" err="1"/>
              <a:t>images</a:t>
            </a:r>
            <a:r>
              <a:rPr lang="de-CH" sz="1000" dirty="0"/>
              <a:t> </a:t>
            </a:r>
            <a:r>
              <a:rPr lang="de-CH" sz="1000" dirty="0" err="1"/>
              <a:t>of</a:t>
            </a:r>
            <a:r>
              <a:rPr lang="de-CH" sz="1000" dirty="0"/>
              <a:t> </a:t>
            </a:r>
            <a:r>
              <a:rPr lang="de-CH" sz="1000" dirty="0" err="1"/>
              <a:t>shoes</a:t>
            </a:r>
            <a:r>
              <a:rPr lang="de-CH" sz="1000" dirty="0"/>
              <a:t> </a:t>
            </a:r>
            <a:r>
              <a:rPr lang="de-CH" sz="1000" dirty="0" err="1"/>
              <a:t>that</a:t>
            </a:r>
            <a:r>
              <a:rPr lang="de-CH" sz="1000" dirty="0"/>
              <a:t> </a:t>
            </a:r>
            <a:r>
              <a:rPr lang="de-CH" sz="1000" dirty="0" err="1"/>
              <a:t>the</a:t>
            </a:r>
            <a:r>
              <a:rPr lang="de-CH" sz="1000" dirty="0"/>
              <a:t> </a:t>
            </a:r>
            <a:r>
              <a:rPr lang="de-CH" sz="1000" dirty="0" err="1"/>
              <a:t>generator</a:t>
            </a:r>
            <a:r>
              <a:rPr lang="de-CH" sz="1000" dirty="0"/>
              <a:t> </a:t>
            </a:r>
            <a:r>
              <a:rPr lang="de-CH" sz="1000" dirty="0" err="1"/>
              <a:t>created</a:t>
            </a:r>
            <a:r>
              <a:rPr lang="de-CH" sz="1000" dirty="0"/>
              <a:t>. The </a:t>
            </a:r>
            <a:r>
              <a:rPr lang="de-CH" sz="1000" dirty="0" err="1"/>
              <a:t>generator</a:t>
            </a:r>
            <a:r>
              <a:rPr lang="de-CH" sz="1000" dirty="0"/>
              <a:t> </a:t>
            </a:r>
            <a:r>
              <a:rPr lang="de-CH" sz="1000" dirty="0" err="1"/>
              <a:t>and</a:t>
            </a:r>
            <a:r>
              <a:rPr lang="de-CH" sz="1000" dirty="0"/>
              <a:t> </a:t>
            </a:r>
            <a:r>
              <a:rPr lang="de-CH" sz="1000" dirty="0" err="1"/>
              <a:t>discriminator</a:t>
            </a:r>
            <a:r>
              <a:rPr lang="de-CH" sz="1000" dirty="0"/>
              <a:t> </a:t>
            </a:r>
            <a:r>
              <a:rPr lang="de-CH" sz="1000" dirty="0" err="1"/>
              <a:t>are</a:t>
            </a:r>
            <a:r>
              <a:rPr lang="de-CH" sz="1000" dirty="0"/>
              <a:t> </a:t>
            </a:r>
            <a:r>
              <a:rPr lang="de-CH" sz="1000" dirty="0" err="1"/>
              <a:t>trained</a:t>
            </a:r>
            <a:r>
              <a:rPr lang="de-CH" sz="1000" dirty="0"/>
              <a:t> </a:t>
            </a:r>
            <a:r>
              <a:rPr lang="de-CH" sz="1000" dirty="0" err="1"/>
              <a:t>based</a:t>
            </a:r>
            <a:r>
              <a:rPr lang="de-CH" sz="1000" dirty="0"/>
              <a:t> on </a:t>
            </a:r>
            <a:r>
              <a:rPr lang="de-CH" sz="1000" dirty="0" err="1"/>
              <a:t>their</a:t>
            </a:r>
            <a:r>
              <a:rPr lang="de-CH" sz="1000" dirty="0"/>
              <a:t> </a:t>
            </a:r>
            <a:r>
              <a:rPr lang="de-CH" sz="1000" dirty="0" err="1"/>
              <a:t>successes</a:t>
            </a:r>
            <a:r>
              <a:rPr lang="de-CH" sz="1000" dirty="0"/>
              <a:t>. The </a:t>
            </a:r>
            <a:r>
              <a:rPr lang="de-CH" sz="1000" dirty="0" err="1"/>
              <a:t>generator</a:t>
            </a:r>
            <a:r>
              <a:rPr lang="de-CH" sz="1000" dirty="0"/>
              <a:t> </a:t>
            </a:r>
            <a:r>
              <a:rPr lang="de-CH" sz="1000" dirty="0" err="1"/>
              <a:t>tries</a:t>
            </a:r>
            <a:r>
              <a:rPr lang="de-CH" sz="1000" dirty="0"/>
              <a:t> </a:t>
            </a:r>
            <a:r>
              <a:rPr lang="de-CH" sz="1000" dirty="0" err="1"/>
              <a:t>to</a:t>
            </a:r>
            <a:r>
              <a:rPr lang="de-CH" sz="1000" dirty="0"/>
              <a:t> </a:t>
            </a:r>
            <a:r>
              <a:rPr lang="de-CH" sz="1000" dirty="0" err="1"/>
              <a:t>learn</a:t>
            </a:r>
            <a:r>
              <a:rPr lang="de-CH" sz="1000" dirty="0"/>
              <a:t> </a:t>
            </a:r>
            <a:r>
              <a:rPr lang="de-CH" sz="1000" dirty="0" err="1"/>
              <a:t>to</a:t>
            </a:r>
            <a:r>
              <a:rPr lang="de-CH" sz="1000" dirty="0"/>
              <a:t> </a:t>
            </a:r>
            <a:r>
              <a:rPr lang="de-CH" sz="1000" dirty="0" err="1"/>
              <a:t>generate</a:t>
            </a:r>
            <a:r>
              <a:rPr lang="de-CH" sz="1000" dirty="0"/>
              <a:t> </a:t>
            </a:r>
            <a:r>
              <a:rPr lang="de-CH" sz="1000" dirty="0" err="1"/>
              <a:t>features</a:t>
            </a:r>
            <a:r>
              <a:rPr lang="de-CH" sz="1000" dirty="0"/>
              <a:t> </a:t>
            </a:r>
            <a:r>
              <a:rPr lang="de-CH" sz="1000" dirty="0" err="1"/>
              <a:t>that</a:t>
            </a:r>
            <a:r>
              <a:rPr lang="de-CH" sz="1000" dirty="0"/>
              <a:t> </a:t>
            </a:r>
            <a:r>
              <a:rPr lang="de-CH" sz="1000" dirty="0" err="1"/>
              <a:t>fools</a:t>
            </a:r>
            <a:r>
              <a:rPr lang="de-CH" sz="1000" dirty="0"/>
              <a:t> </a:t>
            </a:r>
            <a:r>
              <a:rPr lang="de-CH" sz="1000" dirty="0" err="1"/>
              <a:t>the</a:t>
            </a:r>
            <a:r>
              <a:rPr lang="de-CH" sz="1000" dirty="0"/>
              <a:t> </a:t>
            </a:r>
            <a:r>
              <a:rPr lang="de-CH" sz="1000" dirty="0" err="1"/>
              <a:t>discriminator</a:t>
            </a:r>
            <a:r>
              <a:rPr lang="de-CH" sz="1000" dirty="0"/>
              <a:t>. The </a:t>
            </a:r>
            <a:r>
              <a:rPr lang="de-CH" sz="1000" dirty="0" err="1"/>
              <a:t>discriminator</a:t>
            </a:r>
            <a:r>
              <a:rPr lang="de-CH" sz="1000" dirty="0"/>
              <a:t> </a:t>
            </a:r>
            <a:r>
              <a:rPr lang="de-CH" sz="1000" dirty="0" err="1"/>
              <a:t>tries</a:t>
            </a:r>
            <a:r>
              <a:rPr lang="de-CH" sz="1000" dirty="0"/>
              <a:t> </a:t>
            </a:r>
            <a:r>
              <a:rPr lang="de-CH" sz="1000" dirty="0" err="1"/>
              <a:t>to</a:t>
            </a:r>
            <a:r>
              <a:rPr lang="de-CH" sz="1000" dirty="0"/>
              <a:t> </a:t>
            </a:r>
            <a:r>
              <a:rPr lang="de-CH" sz="1000" dirty="0" err="1"/>
              <a:t>learn</a:t>
            </a:r>
            <a:r>
              <a:rPr lang="de-CH" sz="1000" dirty="0"/>
              <a:t> </a:t>
            </a:r>
            <a:r>
              <a:rPr lang="de-CH" sz="1000" dirty="0" err="1"/>
              <a:t>how</a:t>
            </a:r>
            <a:r>
              <a:rPr lang="de-CH" sz="1000" dirty="0"/>
              <a:t> </a:t>
            </a:r>
            <a:r>
              <a:rPr lang="de-CH" sz="1000" dirty="0" err="1"/>
              <a:t>it</a:t>
            </a:r>
            <a:r>
              <a:rPr lang="de-CH" sz="1000" dirty="0"/>
              <a:t> </a:t>
            </a:r>
            <a:r>
              <a:rPr lang="de-CH" sz="1000" dirty="0" err="1"/>
              <a:t>can</a:t>
            </a:r>
            <a:r>
              <a:rPr lang="de-CH" sz="1000" dirty="0"/>
              <a:t> </a:t>
            </a:r>
            <a:r>
              <a:rPr lang="de-CH" sz="1000" dirty="0" err="1"/>
              <a:t>tell</a:t>
            </a:r>
            <a:r>
              <a:rPr lang="de-CH" sz="1000" dirty="0"/>
              <a:t> </a:t>
            </a:r>
            <a:r>
              <a:rPr lang="de-CH" sz="1000" dirty="0" err="1"/>
              <a:t>fakes</a:t>
            </a:r>
            <a:r>
              <a:rPr lang="de-CH" sz="1000" dirty="0"/>
              <a:t> apart </a:t>
            </a:r>
            <a:r>
              <a:rPr lang="de-CH" sz="1000" dirty="0" err="1"/>
              <a:t>from</a:t>
            </a:r>
            <a:r>
              <a:rPr lang="de-CH" sz="1000" dirty="0"/>
              <a:t> </a:t>
            </a:r>
            <a:r>
              <a:rPr lang="de-CH" sz="1000" dirty="0" err="1"/>
              <a:t>the</a:t>
            </a:r>
            <a:r>
              <a:rPr lang="de-CH" sz="1000" dirty="0"/>
              <a:t> real </a:t>
            </a:r>
            <a:r>
              <a:rPr lang="de-CH" sz="1000" dirty="0" err="1"/>
              <a:t>thing</a:t>
            </a:r>
            <a:r>
              <a:rPr lang="de-CH" sz="1000" dirty="0"/>
              <a:t>.  </a:t>
            </a:r>
            <a:endParaRPr sz="1000" dirty="0"/>
          </a:p>
          <a:p>
            <a:pPr marL="0" lvl="0" indent="0" algn="l" rtl="0">
              <a:spcBef>
                <a:spcPts val="360"/>
              </a:spcBef>
              <a:spcAft>
                <a:spcPts val="0"/>
              </a:spcAft>
              <a:buNone/>
            </a:pPr>
            <a:endParaRPr sz="1000" dirty="0"/>
          </a:p>
          <a:p>
            <a:pPr marL="0" lvl="0" indent="0" algn="l" rtl="0">
              <a:spcBef>
                <a:spcPts val="360"/>
              </a:spcBef>
              <a:spcAft>
                <a:spcPts val="0"/>
              </a:spcAft>
              <a:buNone/>
            </a:pPr>
            <a:r>
              <a:rPr lang="de-CH" sz="1000" dirty="0"/>
              <a:t>In </a:t>
            </a:r>
            <a:r>
              <a:rPr lang="de-CH" sz="1000" dirty="0" err="1"/>
              <a:t>our</a:t>
            </a:r>
            <a:r>
              <a:rPr lang="de-CH" sz="1000" dirty="0"/>
              <a:t> </a:t>
            </a:r>
            <a:r>
              <a:rPr lang="de-CH" sz="1000" dirty="0" err="1"/>
              <a:t>project</a:t>
            </a:r>
            <a:r>
              <a:rPr lang="de-CH" sz="1000" dirty="0"/>
              <a:t>, </a:t>
            </a:r>
            <a:r>
              <a:rPr lang="de-CH" sz="1000" dirty="0" err="1"/>
              <a:t>we</a:t>
            </a:r>
            <a:r>
              <a:rPr lang="de-CH" sz="1000" dirty="0"/>
              <a:t> </a:t>
            </a:r>
            <a:r>
              <a:rPr lang="de-CH" sz="1000" dirty="0" err="1"/>
              <a:t>want</a:t>
            </a:r>
            <a:r>
              <a:rPr lang="de-CH" sz="1000" dirty="0"/>
              <a:t> </a:t>
            </a:r>
            <a:r>
              <a:rPr lang="de-CH" sz="1000" dirty="0" err="1"/>
              <a:t>to</a:t>
            </a:r>
            <a:r>
              <a:rPr lang="de-CH" sz="1000" dirty="0"/>
              <a:t> </a:t>
            </a:r>
            <a:r>
              <a:rPr lang="de-CH" sz="1000" dirty="0" err="1"/>
              <a:t>recommend</a:t>
            </a:r>
            <a:r>
              <a:rPr lang="de-CH" sz="1000" dirty="0"/>
              <a:t> </a:t>
            </a:r>
            <a:r>
              <a:rPr lang="de-CH" sz="1000" dirty="0" err="1"/>
              <a:t>shoes</a:t>
            </a:r>
            <a:r>
              <a:rPr lang="de-CH" sz="1000" dirty="0"/>
              <a:t>/</a:t>
            </a:r>
            <a:r>
              <a:rPr lang="de-CH" sz="1000" dirty="0" err="1"/>
              <a:t>dresses</a:t>
            </a:r>
            <a:r>
              <a:rPr lang="de-CH" sz="1000" dirty="0"/>
              <a:t> </a:t>
            </a:r>
            <a:r>
              <a:rPr lang="de-CH" sz="1000" dirty="0" err="1"/>
              <a:t>to</a:t>
            </a:r>
            <a:r>
              <a:rPr lang="de-CH" sz="1000" dirty="0"/>
              <a:t> </a:t>
            </a:r>
            <a:r>
              <a:rPr lang="de-CH" sz="1000" dirty="0" err="1"/>
              <a:t>customers</a:t>
            </a:r>
            <a:r>
              <a:rPr lang="de-CH" sz="1000" dirty="0"/>
              <a:t>.  </a:t>
            </a:r>
            <a:r>
              <a:rPr lang="de-CH" sz="1000" dirty="0" err="1"/>
              <a:t>To</a:t>
            </a:r>
            <a:r>
              <a:rPr lang="de-CH" sz="1000" dirty="0"/>
              <a:t> </a:t>
            </a:r>
            <a:r>
              <a:rPr lang="de-CH" sz="1000" dirty="0" err="1"/>
              <a:t>this</a:t>
            </a:r>
            <a:r>
              <a:rPr lang="de-CH" sz="1000" dirty="0"/>
              <a:t> end, </a:t>
            </a:r>
            <a:r>
              <a:rPr lang="de-CH" sz="1000" dirty="0" err="1"/>
              <a:t>we</a:t>
            </a:r>
            <a:r>
              <a:rPr lang="de-CH" sz="1000" dirty="0"/>
              <a:t> </a:t>
            </a:r>
            <a:r>
              <a:rPr lang="de-CH" sz="1000" dirty="0" err="1"/>
              <a:t>adopted</a:t>
            </a:r>
            <a:r>
              <a:rPr lang="de-CH" sz="1000" dirty="0"/>
              <a:t> </a:t>
            </a:r>
            <a:r>
              <a:rPr lang="de-CH" sz="1000" dirty="0" err="1"/>
              <a:t>CycleGAN</a:t>
            </a:r>
            <a:r>
              <a:rPr lang="de-CH" sz="1000" dirty="0"/>
              <a:t> </a:t>
            </a:r>
            <a:r>
              <a:rPr lang="de-CH" sz="1000" dirty="0" err="1"/>
              <a:t>and</a:t>
            </a:r>
            <a:r>
              <a:rPr lang="de-CH" sz="1000" dirty="0"/>
              <a:t> </a:t>
            </a:r>
            <a:r>
              <a:rPr lang="de-CH" sz="1000" dirty="0" err="1"/>
              <a:t>trained</a:t>
            </a:r>
            <a:r>
              <a:rPr lang="de-CH" sz="1000" dirty="0"/>
              <a:t> on </a:t>
            </a:r>
            <a:r>
              <a:rPr lang="de-CH" sz="1000" dirty="0" err="1"/>
              <a:t>our</a:t>
            </a:r>
            <a:r>
              <a:rPr lang="de-CH" sz="1000" dirty="0"/>
              <a:t> </a:t>
            </a:r>
            <a:r>
              <a:rPr lang="de-CH" sz="1000" dirty="0" err="1"/>
              <a:t>data</a:t>
            </a:r>
            <a:r>
              <a:rPr lang="de-CH" sz="1000" dirty="0"/>
              <a:t> </a:t>
            </a:r>
            <a:r>
              <a:rPr lang="de-CH" sz="1000" dirty="0" err="1"/>
              <a:t>set</a:t>
            </a:r>
            <a:r>
              <a:rPr lang="de-CH" sz="1000" dirty="0"/>
              <a:t> </a:t>
            </a:r>
            <a:r>
              <a:rPr lang="de-CH" sz="1000" dirty="0" err="1"/>
              <a:t>from</a:t>
            </a:r>
            <a:r>
              <a:rPr lang="de-CH" sz="1000" dirty="0"/>
              <a:t> </a:t>
            </a:r>
            <a:r>
              <a:rPr lang="de-CH" sz="1000" dirty="0" err="1"/>
              <a:t>the</a:t>
            </a:r>
            <a:r>
              <a:rPr lang="de-CH" sz="1000" dirty="0"/>
              <a:t> </a:t>
            </a:r>
            <a:r>
              <a:rPr lang="de-CH" sz="1000" dirty="0" err="1"/>
              <a:t>scratch</a:t>
            </a:r>
            <a:r>
              <a:rPr lang="de-CH" sz="1000" dirty="0"/>
              <a:t>. </a:t>
            </a:r>
            <a:endParaRPr sz="1000" dirty="0"/>
          </a:p>
          <a:p>
            <a:pPr marL="0" lvl="0" indent="0" algn="l" rtl="0">
              <a:spcBef>
                <a:spcPts val="360"/>
              </a:spcBef>
              <a:spcAft>
                <a:spcPts val="0"/>
              </a:spcAft>
              <a:buNone/>
            </a:pPr>
            <a:r>
              <a:rPr lang="de-CH" sz="1000" dirty="0">
                <a:highlight>
                  <a:srgbClr val="FFFFFF"/>
                </a:highlight>
              </a:rPr>
              <a:t>A </a:t>
            </a:r>
            <a:r>
              <a:rPr lang="de-CH" sz="1000" dirty="0" err="1">
                <a:highlight>
                  <a:srgbClr val="FFFFFF"/>
                </a:highlight>
              </a:rPr>
              <a:t>CycleGAN</a:t>
            </a:r>
            <a:r>
              <a:rPr lang="de-CH" sz="1000" dirty="0">
                <a:highlight>
                  <a:srgbClr val="FFFFFF"/>
                </a:highlight>
              </a:rPr>
              <a:t> </a:t>
            </a:r>
            <a:r>
              <a:rPr lang="de-CH" sz="1000" dirty="0" err="1">
                <a:highlight>
                  <a:srgbClr val="FFFFFF"/>
                </a:highlight>
              </a:rPr>
              <a:t>is</a:t>
            </a:r>
            <a:r>
              <a:rPr lang="de-CH" sz="1000" dirty="0">
                <a:highlight>
                  <a:srgbClr val="FFFFFF"/>
                </a:highlight>
              </a:rPr>
              <a:t> a </a:t>
            </a:r>
            <a:r>
              <a:rPr lang="de-CH" sz="1000" dirty="0" err="1">
                <a:highlight>
                  <a:srgbClr val="FFFFFF"/>
                </a:highlight>
              </a:rPr>
              <a:t>special</a:t>
            </a:r>
            <a:r>
              <a:rPr lang="de-CH" sz="1000" dirty="0">
                <a:highlight>
                  <a:srgbClr val="FFFFFF"/>
                </a:highlight>
              </a:rPr>
              <a:t> type </a:t>
            </a:r>
            <a:r>
              <a:rPr lang="de-CH" sz="1000" dirty="0" err="1">
                <a:highlight>
                  <a:srgbClr val="FFFFFF"/>
                </a:highlight>
              </a:rPr>
              <a:t>of</a:t>
            </a:r>
            <a:r>
              <a:rPr lang="de-CH" sz="1000" dirty="0">
                <a:highlight>
                  <a:srgbClr val="FFFFFF"/>
                </a:highlight>
              </a:rPr>
              <a:t> GAN </a:t>
            </a:r>
            <a:r>
              <a:rPr lang="de-CH" sz="1000" dirty="0" err="1">
                <a:highlight>
                  <a:srgbClr val="FFFFFF"/>
                </a:highlight>
              </a:rPr>
              <a:t>that</a:t>
            </a:r>
            <a:r>
              <a:rPr lang="de-CH" sz="1000" dirty="0">
                <a:highlight>
                  <a:srgbClr val="FFFFFF"/>
                </a:highlight>
              </a:rPr>
              <a:t> </a:t>
            </a:r>
            <a:r>
              <a:rPr lang="de-CH" sz="1000" dirty="0" err="1">
                <a:highlight>
                  <a:srgbClr val="FFFFFF"/>
                </a:highlight>
              </a:rPr>
              <a:t>is</a:t>
            </a:r>
            <a:r>
              <a:rPr lang="de-CH" sz="1000" dirty="0">
                <a:highlight>
                  <a:srgbClr val="FFFFFF"/>
                </a:highlight>
              </a:rPr>
              <a:t> </a:t>
            </a:r>
            <a:r>
              <a:rPr lang="de-CH" sz="1000" dirty="0" err="1">
                <a:highlight>
                  <a:srgbClr val="FFFFFF"/>
                </a:highlight>
              </a:rPr>
              <a:t>used</a:t>
            </a:r>
            <a:r>
              <a:rPr lang="de-CH" sz="1000" dirty="0">
                <a:highlight>
                  <a:srgbClr val="FFFFFF"/>
                </a:highlight>
              </a:rPr>
              <a:t> </a:t>
            </a:r>
            <a:r>
              <a:rPr lang="de-CH" sz="1000" dirty="0" err="1">
                <a:highlight>
                  <a:srgbClr val="FFFFFF"/>
                </a:highlight>
              </a:rPr>
              <a:t>for</a:t>
            </a:r>
            <a:r>
              <a:rPr lang="de-CH" sz="1000" dirty="0">
                <a:highlight>
                  <a:srgbClr val="FFFFFF"/>
                </a:highlight>
              </a:rPr>
              <a:t> style-transfer. </a:t>
            </a:r>
            <a:r>
              <a:rPr lang="de-CH" sz="1000" dirty="0" err="1">
                <a:highlight>
                  <a:srgbClr val="FFFFFF"/>
                </a:highlight>
              </a:rPr>
              <a:t>It</a:t>
            </a:r>
            <a:r>
              <a:rPr lang="de-CH" sz="1000" dirty="0">
                <a:highlight>
                  <a:srgbClr val="FFFFFF"/>
                </a:highlight>
              </a:rPr>
              <a:t> </a:t>
            </a:r>
            <a:r>
              <a:rPr lang="de-CH" sz="1000" dirty="0" err="1">
                <a:highlight>
                  <a:srgbClr val="FFFFFF"/>
                </a:highlight>
              </a:rPr>
              <a:t>has</a:t>
            </a:r>
            <a:r>
              <a:rPr lang="de-CH" sz="1000" dirty="0">
                <a:highlight>
                  <a:srgbClr val="FFFFFF"/>
                </a:highlight>
              </a:rPr>
              <a:t> a </a:t>
            </a:r>
            <a:r>
              <a:rPr lang="de-CH" sz="1000" dirty="0" err="1">
                <a:highlight>
                  <a:srgbClr val="FFFFFF"/>
                </a:highlight>
              </a:rPr>
              <a:t>few</a:t>
            </a:r>
            <a:r>
              <a:rPr lang="de-CH" sz="1000" dirty="0">
                <a:highlight>
                  <a:srgbClr val="FFFFFF"/>
                </a:highlight>
              </a:rPr>
              <a:t> </a:t>
            </a:r>
            <a:r>
              <a:rPr lang="de-CH" sz="1000" dirty="0" err="1">
                <a:highlight>
                  <a:srgbClr val="FFFFFF"/>
                </a:highlight>
              </a:rPr>
              <a:t>features</a:t>
            </a:r>
            <a:r>
              <a:rPr lang="de-CH" sz="1000" dirty="0">
                <a:highlight>
                  <a:srgbClr val="FFFFFF"/>
                </a:highlight>
              </a:rPr>
              <a:t> </a:t>
            </a:r>
            <a:r>
              <a:rPr lang="de-CH" sz="1000" dirty="0" err="1">
                <a:highlight>
                  <a:srgbClr val="FFFFFF"/>
                </a:highlight>
              </a:rPr>
              <a:t>that</a:t>
            </a:r>
            <a:r>
              <a:rPr lang="de-CH" sz="1000" dirty="0">
                <a:highlight>
                  <a:srgbClr val="FFFFFF"/>
                </a:highlight>
              </a:rPr>
              <a:t> </a:t>
            </a:r>
            <a:r>
              <a:rPr lang="de-CH" sz="1000" dirty="0" err="1">
                <a:highlight>
                  <a:srgbClr val="FFFFFF"/>
                </a:highlight>
              </a:rPr>
              <a:t>distinguish</a:t>
            </a:r>
            <a:r>
              <a:rPr lang="de-CH" sz="1000" dirty="0">
                <a:highlight>
                  <a:srgbClr val="FFFFFF"/>
                </a:highlight>
              </a:rPr>
              <a:t> </a:t>
            </a:r>
            <a:r>
              <a:rPr lang="de-CH" sz="1000" dirty="0" err="1">
                <a:highlight>
                  <a:srgbClr val="FFFFFF"/>
                </a:highlight>
              </a:rPr>
              <a:t>it</a:t>
            </a:r>
            <a:r>
              <a:rPr lang="de-CH" sz="1000" dirty="0">
                <a:highlight>
                  <a:srgbClr val="FFFFFF"/>
                </a:highlight>
              </a:rPr>
              <a:t> </a:t>
            </a:r>
            <a:r>
              <a:rPr lang="de-CH" sz="1000" dirty="0" err="1">
                <a:highlight>
                  <a:srgbClr val="FFFFFF"/>
                </a:highlight>
              </a:rPr>
              <a:t>from</a:t>
            </a:r>
            <a:r>
              <a:rPr lang="de-CH" sz="1000" dirty="0">
                <a:highlight>
                  <a:srgbClr val="FFFFFF"/>
                </a:highlight>
              </a:rPr>
              <a:t> </a:t>
            </a:r>
            <a:r>
              <a:rPr lang="de-CH" sz="1000" dirty="0" err="1">
                <a:highlight>
                  <a:srgbClr val="FFFFFF"/>
                </a:highlight>
              </a:rPr>
              <a:t>other</a:t>
            </a:r>
            <a:r>
              <a:rPr lang="de-CH" sz="1000" dirty="0">
                <a:highlight>
                  <a:srgbClr val="FFFFFF"/>
                </a:highlight>
              </a:rPr>
              <a:t> GANs </a:t>
            </a:r>
            <a:r>
              <a:rPr lang="de-CH" sz="1000" dirty="0" err="1">
                <a:highlight>
                  <a:srgbClr val="FFFFFF"/>
                </a:highlight>
              </a:rPr>
              <a:t>that</a:t>
            </a:r>
            <a:r>
              <a:rPr lang="de-CH" sz="1000" dirty="0">
                <a:highlight>
                  <a:srgbClr val="FFFFFF"/>
                </a:highlight>
              </a:rPr>
              <a:t> </a:t>
            </a:r>
            <a:r>
              <a:rPr lang="de-CH" sz="1000" dirty="0" err="1">
                <a:highlight>
                  <a:srgbClr val="FFFFFF"/>
                </a:highlight>
              </a:rPr>
              <a:t>we</a:t>
            </a:r>
            <a:r>
              <a:rPr lang="de-CH" sz="1000" dirty="0">
                <a:highlight>
                  <a:srgbClr val="FFFFFF"/>
                </a:highlight>
              </a:rPr>
              <a:t> will </a:t>
            </a:r>
            <a:r>
              <a:rPr lang="de-CH" sz="1000" dirty="0" err="1">
                <a:highlight>
                  <a:srgbClr val="FFFFFF"/>
                </a:highlight>
              </a:rPr>
              <a:t>outline</a:t>
            </a:r>
            <a:r>
              <a:rPr lang="de-CH" sz="1000" dirty="0">
                <a:highlight>
                  <a:srgbClr val="FFFFFF"/>
                </a:highlight>
              </a:rPr>
              <a:t> </a:t>
            </a:r>
            <a:r>
              <a:rPr lang="de-CH" sz="1000" dirty="0" err="1">
                <a:highlight>
                  <a:srgbClr val="FFFFFF"/>
                </a:highlight>
              </a:rPr>
              <a:t>quickly</a:t>
            </a:r>
            <a:r>
              <a:rPr lang="de-CH" sz="1000" dirty="0">
                <a:highlight>
                  <a:srgbClr val="FFFFFF"/>
                </a:highlight>
              </a:rPr>
              <a:t>. These </a:t>
            </a:r>
            <a:r>
              <a:rPr lang="de-CH" sz="1000" dirty="0" err="1">
                <a:highlight>
                  <a:srgbClr val="FFFFFF"/>
                </a:highlight>
              </a:rPr>
              <a:t>features</a:t>
            </a:r>
            <a:r>
              <a:rPr lang="de-CH" sz="1000" dirty="0">
                <a:highlight>
                  <a:srgbClr val="FFFFFF"/>
                </a:highlight>
              </a:rPr>
              <a:t> </a:t>
            </a:r>
            <a:r>
              <a:rPr lang="de-CH" sz="1000" dirty="0" err="1">
                <a:highlight>
                  <a:srgbClr val="FFFFFF"/>
                </a:highlight>
              </a:rPr>
              <a:t>are</a:t>
            </a:r>
            <a:r>
              <a:rPr lang="de-CH" sz="1000" dirty="0">
                <a:highlight>
                  <a:srgbClr val="FFFFFF"/>
                </a:highlight>
              </a:rPr>
              <a:t>:</a:t>
            </a:r>
            <a:endParaRPr sz="1000" dirty="0">
              <a:highlight>
                <a:srgbClr val="FFFFFF"/>
              </a:highlight>
            </a:endParaRPr>
          </a:p>
          <a:p>
            <a:pPr marL="457200" lvl="0" indent="-292100" algn="l" rtl="0">
              <a:spcBef>
                <a:spcPts val="360"/>
              </a:spcBef>
              <a:spcAft>
                <a:spcPts val="0"/>
              </a:spcAft>
              <a:buSzPts val="1000"/>
              <a:buAutoNum type="arabicPeriod"/>
            </a:pPr>
            <a:r>
              <a:rPr lang="de-CH" sz="1000" dirty="0">
                <a:highlight>
                  <a:srgbClr val="FFFFFF"/>
                </a:highlight>
              </a:rPr>
              <a:t>2 </a:t>
            </a:r>
            <a:r>
              <a:rPr lang="de-CH" sz="1000" dirty="0" err="1">
                <a:highlight>
                  <a:srgbClr val="FFFFFF"/>
                </a:highlight>
              </a:rPr>
              <a:t>sets</a:t>
            </a:r>
            <a:r>
              <a:rPr lang="de-CH" sz="1000" dirty="0">
                <a:highlight>
                  <a:srgbClr val="FFFFFF"/>
                </a:highlight>
              </a:rPr>
              <a:t> </a:t>
            </a:r>
            <a:r>
              <a:rPr lang="de-CH" sz="1000" dirty="0" err="1">
                <a:highlight>
                  <a:srgbClr val="FFFFFF"/>
                </a:highlight>
              </a:rPr>
              <a:t>of</a:t>
            </a:r>
            <a:r>
              <a:rPr lang="de-CH" sz="1000" dirty="0">
                <a:highlight>
                  <a:srgbClr val="FFFFFF"/>
                </a:highlight>
              </a:rPr>
              <a:t> </a:t>
            </a:r>
            <a:r>
              <a:rPr lang="de-CH" sz="1000" dirty="0" err="1">
                <a:highlight>
                  <a:srgbClr val="FFFFFF"/>
                </a:highlight>
              </a:rPr>
              <a:t>generators</a:t>
            </a:r>
            <a:r>
              <a:rPr lang="de-CH" sz="1000" dirty="0">
                <a:highlight>
                  <a:srgbClr val="FFFFFF"/>
                </a:highlight>
              </a:rPr>
              <a:t> </a:t>
            </a:r>
            <a:r>
              <a:rPr lang="de-CH" sz="1000" dirty="0" err="1">
                <a:highlight>
                  <a:srgbClr val="FFFFFF"/>
                </a:highlight>
              </a:rPr>
              <a:t>and</a:t>
            </a:r>
            <a:r>
              <a:rPr lang="de-CH" sz="1000" dirty="0">
                <a:highlight>
                  <a:srgbClr val="FFFFFF"/>
                </a:highlight>
              </a:rPr>
              <a:t> </a:t>
            </a:r>
            <a:r>
              <a:rPr lang="de-CH" sz="1000" dirty="0" err="1">
                <a:highlight>
                  <a:srgbClr val="FFFFFF"/>
                </a:highlight>
              </a:rPr>
              <a:t>discriminators</a:t>
            </a:r>
            <a:r>
              <a:rPr lang="de-CH" sz="1000" dirty="0">
                <a:highlight>
                  <a:srgbClr val="FFFFFF"/>
                </a:highlight>
              </a:rPr>
              <a:t>.</a:t>
            </a:r>
            <a:br>
              <a:rPr lang="de-CH" sz="1000" dirty="0">
                <a:highlight>
                  <a:srgbClr val="FFFFFF"/>
                </a:highlight>
              </a:rPr>
            </a:br>
            <a:r>
              <a:rPr lang="de-CH" sz="1000" dirty="0" err="1">
                <a:highlight>
                  <a:srgbClr val="FFFFFF"/>
                </a:highlight>
              </a:rPr>
              <a:t>Since</a:t>
            </a:r>
            <a:r>
              <a:rPr lang="de-CH" sz="1000" dirty="0">
                <a:highlight>
                  <a:srgbClr val="FFFFFF"/>
                </a:highlight>
              </a:rPr>
              <a:t> </a:t>
            </a:r>
            <a:r>
              <a:rPr lang="de-CH" sz="1000" dirty="0" err="1">
                <a:highlight>
                  <a:srgbClr val="FFFFFF"/>
                </a:highlight>
              </a:rPr>
              <a:t>we</a:t>
            </a:r>
            <a:r>
              <a:rPr lang="de-CH" sz="1000" dirty="0">
                <a:highlight>
                  <a:srgbClr val="FFFFFF"/>
                </a:highlight>
              </a:rPr>
              <a:t> </a:t>
            </a:r>
            <a:r>
              <a:rPr lang="de-CH" sz="1000" dirty="0" err="1">
                <a:highlight>
                  <a:srgbClr val="FFFFFF"/>
                </a:highlight>
              </a:rPr>
              <a:t>are</a:t>
            </a:r>
            <a:r>
              <a:rPr lang="de-CH" sz="1000" dirty="0">
                <a:highlight>
                  <a:srgbClr val="FFFFFF"/>
                </a:highlight>
              </a:rPr>
              <a:t> </a:t>
            </a:r>
            <a:r>
              <a:rPr lang="de-CH" sz="1000" dirty="0" err="1">
                <a:highlight>
                  <a:srgbClr val="FFFFFF"/>
                </a:highlight>
              </a:rPr>
              <a:t>interested</a:t>
            </a:r>
            <a:r>
              <a:rPr lang="de-CH" sz="1000" dirty="0">
                <a:highlight>
                  <a:srgbClr val="FFFFFF"/>
                </a:highlight>
              </a:rPr>
              <a:t> in </a:t>
            </a:r>
            <a:r>
              <a:rPr lang="de-CH" sz="1000" dirty="0" err="1">
                <a:highlight>
                  <a:srgbClr val="FFFFFF"/>
                </a:highlight>
              </a:rPr>
              <a:t>making</a:t>
            </a:r>
            <a:r>
              <a:rPr lang="de-CH" sz="1000" dirty="0">
                <a:highlight>
                  <a:srgbClr val="FFFFFF"/>
                </a:highlight>
              </a:rPr>
              <a:t> </a:t>
            </a:r>
            <a:r>
              <a:rPr lang="de-CH" sz="1000" dirty="0" err="1">
                <a:highlight>
                  <a:srgbClr val="FFFFFF"/>
                </a:highlight>
              </a:rPr>
              <a:t>cross</a:t>
            </a:r>
            <a:r>
              <a:rPr lang="de-CH" sz="1000" dirty="0">
                <a:highlight>
                  <a:srgbClr val="FFFFFF"/>
                </a:highlight>
              </a:rPr>
              <a:t>-domain </a:t>
            </a:r>
            <a:r>
              <a:rPr lang="de-CH" sz="1000" dirty="0" err="1">
                <a:highlight>
                  <a:srgbClr val="FFFFFF"/>
                </a:highlight>
              </a:rPr>
              <a:t>recommendations</a:t>
            </a:r>
            <a:r>
              <a:rPr lang="de-CH" sz="1000" dirty="0">
                <a:highlight>
                  <a:srgbClr val="FFFFFF"/>
                </a:highlight>
              </a:rPr>
              <a:t>, </a:t>
            </a:r>
            <a:r>
              <a:rPr lang="de-CH" sz="1000" dirty="0" err="1">
                <a:highlight>
                  <a:srgbClr val="FFFFFF"/>
                </a:highlight>
              </a:rPr>
              <a:t>we</a:t>
            </a:r>
            <a:r>
              <a:rPr lang="de-CH" sz="1000" dirty="0">
                <a:highlight>
                  <a:srgbClr val="FFFFFF"/>
                </a:highlight>
              </a:rPr>
              <a:t> </a:t>
            </a:r>
            <a:r>
              <a:rPr lang="de-CH" sz="1000" dirty="0" err="1">
                <a:highlight>
                  <a:srgbClr val="FFFFFF"/>
                </a:highlight>
              </a:rPr>
              <a:t>need</a:t>
            </a:r>
            <a:r>
              <a:rPr lang="de-CH" sz="1000" dirty="0">
                <a:highlight>
                  <a:srgbClr val="FFFFFF"/>
                </a:highlight>
              </a:rPr>
              <a:t> 2 </a:t>
            </a:r>
            <a:r>
              <a:rPr lang="de-CH" sz="1000" dirty="0" err="1">
                <a:highlight>
                  <a:srgbClr val="FFFFFF"/>
                </a:highlight>
              </a:rPr>
              <a:t>sets</a:t>
            </a:r>
            <a:r>
              <a:rPr lang="de-CH" sz="1000" dirty="0">
                <a:highlight>
                  <a:srgbClr val="FFFFFF"/>
                </a:highlight>
              </a:rPr>
              <a:t> </a:t>
            </a:r>
            <a:r>
              <a:rPr lang="de-CH" sz="1000" dirty="0" err="1">
                <a:highlight>
                  <a:srgbClr val="FFFFFF"/>
                </a:highlight>
              </a:rPr>
              <a:t>of</a:t>
            </a:r>
            <a:r>
              <a:rPr lang="de-CH" sz="1000" dirty="0">
                <a:highlight>
                  <a:srgbClr val="FFFFFF"/>
                </a:highlight>
              </a:rPr>
              <a:t> </a:t>
            </a:r>
            <a:r>
              <a:rPr lang="de-CH" sz="1000" dirty="0" err="1">
                <a:highlight>
                  <a:srgbClr val="FFFFFF"/>
                </a:highlight>
              </a:rPr>
              <a:t>generator</a:t>
            </a:r>
            <a:r>
              <a:rPr lang="de-CH" sz="1000" dirty="0">
                <a:highlight>
                  <a:srgbClr val="FFFFFF"/>
                </a:highlight>
              </a:rPr>
              <a:t> </a:t>
            </a:r>
            <a:r>
              <a:rPr lang="de-CH" sz="1000" dirty="0" err="1">
                <a:highlight>
                  <a:srgbClr val="FFFFFF"/>
                </a:highlight>
              </a:rPr>
              <a:t>and</a:t>
            </a:r>
            <a:r>
              <a:rPr lang="de-CH" sz="1000" dirty="0">
                <a:highlight>
                  <a:srgbClr val="FFFFFF"/>
                </a:highlight>
              </a:rPr>
              <a:t> </a:t>
            </a:r>
            <a:r>
              <a:rPr lang="de-CH" sz="1000" dirty="0" err="1">
                <a:highlight>
                  <a:srgbClr val="FFFFFF"/>
                </a:highlight>
              </a:rPr>
              <a:t>discriminators</a:t>
            </a:r>
            <a:r>
              <a:rPr lang="de-CH" sz="1000" dirty="0">
                <a:highlight>
                  <a:srgbClr val="FFFFFF"/>
                </a:highlight>
              </a:rPr>
              <a:t>. </a:t>
            </a:r>
            <a:r>
              <a:rPr lang="de-CH" sz="1000" dirty="0" err="1">
                <a:highlight>
                  <a:srgbClr val="FFFFFF"/>
                </a:highlight>
              </a:rPr>
              <a:t>One</a:t>
            </a:r>
            <a:r>
              <a:rPr lang="de-CH" sz="1000" dirty="0">
                <a:highlight>
                  <a:srgbClr val="FFFFFF"/>
                </a:highlight>
              </a:rPr>
              <a:t> </a:t>
            </a:r>
            <a:r>
              <a:rPr lang="de-CH" sz="1000" dirty="0" err="1">
                <a:highlight>
                  <a:srgbClr val="FFFFFF"/>
                </a:highlight>
              </a:rPr>
              <a:t>for</a:t>
            </a:r>
            <a:r>
              <a:rPr lang="de-CH" sz="1000" dirty="0">
                <a:highlight>
                  <a:srgbClr val="FFFFFF"/>
                </a:highlight>
              </a:rPr>
              <a:t> </a:t>
            </a:r>
            <a:r>
              <a:rPr lang="de-CH" sz="1000" dirty="0" err="1">
                <a:highlight>
                  <a:srgbClr val="FFFFFF"/>
                </a:highlight>
              </a:rPr>
              <a:t>dresses</a:t>
            </a:r>
            <a:r>
              <a:rPr lang="de-CH" sz="1000" dirty="0">
                <a:highlight>
                  <a:srgbClr val="FFFFFF"/>
                </a:highlight>
              </a:rPr>
              <a:t> </a:t>
            </a:r>
            <a:r>
              <a:rPr lang="de-CH" sz="1000" dirty="0" err="1">
                <a:highlight>
                  <a:srgbClr val="FFFFFF"/>
                </a:highlight>
              </a:rPr>
              <a:t>and</a:t>
            </a:r>
            <a:r>
              <a:rPr lang="de-CH" sz="1000" dirty="0">
                <a:highlight>
                  <a:srgbClr val="FFFFFF"/>
                </a:highlight>
              </a:rPr>
              <a:t> </a:t>
            </a:r>
            <a:r>
              <a:rPr lang="de-CH" sz="1000" dirty="0" err="1">
                <a:highlight>
                  <a:srgbClr val="FFFFFF"/>
                </a:highlight>
              </a:rPr>
              <a:t>one</a:t>
            </a:r>
            <a:r>
              <a:rPr lang="de-CH" sz="1000" dirty="0">
                <a:highlight>
                  <a:srgbClr val="FFFFFF"/>
                </a:highlight>
              </a:rPr>
              <a:t> </a:t>
            </a:r>
            <a:r>
              <a:rPr lang="de-CH" sz="1000" dirty="0" err="1">
                <a:highlight>
                  <a:srgbClr val="FFFFFF"/>
                </a:highlight>
              </a:rPr>
              <a:t>for</a:t>
            </a:r>
            <a:r>
              <a:rPr lang="de-CH" sz="1000" dirty="0">
                <a:highlight>
                  <a:srgbClr val="FFFFFF"/>
                </a:highlight>
              </a:rPr>
              <a:t> </a:t>
            </a:r>
            <a:r>
              <a:rPr lang="de-CH" sz="1000" dirty="0" err="1">
                <a:highlight>
                  <a:srgbClr val="FFFFFF"/>
                </a:highlight>
              </a:rPr>
              <a:t>shoes</a:t>
            </a:r>
            <a:r>
              <a:rPr lang="de-CH" sz="1000" dirty="0">
                <a:highlight>
                  <a:srgbClr val="FFFFFF"/>
                </a:highlight>
              </a:rPr>
              <a:t>.</a:t>
            </a:r>
            <a:endParaRPr sz="1000" dirty="0">
              <a:highlight>
                <a:srgbClr val="FFFFFF"/>
              </a:highlight>
            </a:endParaRPr>
          </a:p>
          <a:p>
            <a:pPr marL="457200" lvl="0" indent="-292100" algn="l" rtl="0">
              <a:spcBef>
                <a:spcPts val="0"/>
              </a:spcBef>
              <a:spcAft>
                <a:spcPts val="0"/>
              </a:spcAft>
              <a:buSzPts val="1000"/>
              <a:buAutoNum type="arabicPeriod"/>
            </a:pPr>
            <a:r>
              <a:rPr lang="de-CH" sz="1000" dirty="0">
                <a:highlight>
                  <a:srgbClr val="FFFFFF"/>
                </a:highlight>
              </a:rPr>
              <a:t>The </a:t>
            </a:r>
            <a:r>
              <a:rPr lang="de-CH" sz="1000" dirty="0" err="1">
                <a:highlight>
                  <a:srgbClr val="FFFFFF"/>
                </a:highlight>
              </a:rPr>
              <a:t>input</a:t>
            </a:r>
            <a:r>
              <a:rPr lang="de-CH" sz="1000" dirty="0">
                <a:highlight>
                  <a:srgbClr val="FFFFFF"/>
                </a:highlight>
              </a:rPr>
              <a:t> </a:t>
            </a:r>
            <a:r>
              <a:rPr lang="de-CH" sz="1000" dirty="0" err="1">
                <a:highlight>
                  <a:srgbClr val="FFFFFF"/>
                </a:highlight>
              </a:rPr>
              <a:t>to</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generator</a:t>
            </a:r>
            <a:r>
              <a:rPr lang="de-CH" sz="1000" dirty="0">
                <a:highlight>
                  <a:srgbClr val="FFFFFF"/>
                </a:highlight>
              </a:rPr>
              <a:t> </a:t>
            </a:r>
            <a:r>
              <a:rPr lang="de-CH" sz="1000" dirty="0" err="1">
                <a:highlight>
                  <a:srgbClr val="FFFFFF"/>
                </a:highlight>
              </a:rPr>
              <a:t>are</a:t>
            </a:r>
            <a:r>
              <a:rPr lang="de-CH" sz="1000" dirty="0">
                <a:highlight>
                  <a:srgbClr val="FFFFFF"/>
                </a:highlight>
              </a:rPr>
              <a:t> </a:t>
            </a:r>
            <a:r>
              <a:rPr lang="de-CH" sz="1000" dirty="0" err="1">
                <a:highlight>
                  <a:srgbClr val="FFFFFF"/>
                </a:highlight>
              </a:rPr>
              <a:t>images</a:t>
            </a:r>
            <a:r>
              <a:rPr lang="de-CH" sz="1000" dirty="0">
                <a:highlight>
                  <a:srgbClr val="FFFFFF"/>
                </a:highlight>
              </a:rPr>
              <a:t>.</a:t>
            </a:r>
            <a:endParaRPr sz="1000" dirty="0">
              <a:highlight>
                <a:srgbClr val="FFFFFF"/>
              </a:highlight>
            </a:endParaRPr>
          </a:p>
          <a:p>
            <a:pPr marL="457200" lvl="0" indent="-292100" algn="l" rtl="0">
              <a:spcBef>
                <a:spcPts val="0"/>
              </a:spcBef>
              <a:spcAft>
                <a:spcPts val="0"/>
              </a:spcAft>
              <a:buSzPts val="1000"/>
              <a:buAutoNum type="arabicPeriod"/>
            </a:pPr>
            <a:r>
              <a:rPr lang="de-CH" sz="1000" dirty="0">
                <a:highlight>
                  <a:srgbClr val="FFFFFF"/>
                </a:highlight>
              </a:rPr>
              <a:t>The </a:t>
            </a:r>
            <a:r>
              <a:rPr lang="de-CH" sz="1000" dirty="0" err="1">
                <a:highlight>
                  <a:srgbClr val="FFFFFF"/>
                </a:highlight>
              </a:rPr>
              <a:t>loss</a:t>
            </a:r>
            <a:r>
              <a:rPr lang="de-CH" sz="1000" dirty="0">
                <a:highlight>
                  <a:srgbClr val="FFFFFF"/>
                </a:highlight>
              </a:rPr>
              <a:t> </a:t>
            </a:r>
            <a:r>
              <a:rPr lang="de-CH" sz="1000" dirty="0" err="1">
                <a:highlight>
                  <a:srgbClr val="FFFFFF"/>
                </a:highlight>
              </a:rPr>
              <a:t>is</a:t>
            </a:r>
            <a:r>
              <a:rPr lang="de-CH" sz="1000" dirty="0">
                <a:highlight>
                  <a:srgbClr val="FFFFFF"/>
                </a:highlight>
              </a:rPr>
              <a:t> </a:t>
            </a:r>
            <a:r>
              <a:rPr lang="de-CH" sz="1000" dirty="0" err="1">
                <a:highlight>
                  <a:srgbClr val="FFFFFF"/>
                </a:highlight>
              </a:rPr>
              <a:t>cycle-consistent</a:t>
            </a:r>
            <a:r>
              <a:rPr lang="de-CH" sz="1000" dirty="0">
                <a:highlight>
                  <a:srgbClr val="FFFFFF"/>
                </a:highlight>
              </a:rPr>
              <a:t>.</a:t>
            </a:r>
            <a:br>
              <a:rPr lang="de-CH" sz="1000" dirty="0">
                <a:highlight>
                  <a:srgbClr val="FFFFFF"/>
                </a:highlight>
              </a:rPr>
            </a:br>
            <a:r>
              <a:rPr lang="de-CH" sz="1000" dirty="0">
                <a:highlight>
                  <a:srgbClr val="FFFFFF"/>
                </a:highlight>
              </a:rPr>
              <a:t>The final </a:t>
            </a:r>
            <a:r>
              <a:rPr lang="de-CH" sz="1000" dirty="0" err="1">
                <a:highlight>
                  <a:srgbClr val="FFFFFF"/>
                </a:highlight>
              </a:rPr>
              <a:t>difference</a:t>
            </a:r>
            <a:r>
              <a:rPr lang="de-CH" sz="1000" dirty="0">
                <a:highlight>
                  <a:srgbClr val="FFFFFF"/>
                </a:highlight>
              </a:rPr>
              <a:t> </a:t>
            </a:r>
            <a:r>
              <a:rPr lang="de-CH" sz="1000" dirty="0" err="1">
                <a:highlight>
                  <a:srgbClr val="FFFFFF"/>
                </a:highlight>
              </a:rPr>
              <a:t>is</a:t>
            </a:r>
            <a:r>
              <a:rPr lang="de-CH" sz="1000" dirty="0">
                <a:highlight>
                  <a:srgbClr val="FFFFFF"/>
                </a:highlight>
              </a:rPr>
              <a:t> </a:t>
            </a:r>
            <a:r>
              <a:rPr lang="de-CH" sz="1000" dirty="0" err="1">
                <a:highlight>
                  <a:srgbClr val="FFFFFF"/>
                </a:highlight>
              </a:rPr>
              <a:t>that</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loss</a:t>
            </a:r>
            <a:r>
              <a:rPr lang="de-CH" sz="1000" dirty="0">
                <a:highlight>
                  <a:srgbClr val="FFFFFF"/>
                </a:highlight>
              </a:rPr>
              <a:t> </a:t>
            </a:r>
            <a:r>
              <a:rPr lang="de-CH" sz="1000" dirty="0" err="1">
                <a:highlight>
                  <a:srgbClr val="FFFFFF"/>
                </a:highlight>
              </a:rPr>
              <a:t>is</a:t>
            </a:r>
            <a:r>
              <a:rPr lang="de-CH" sz="1000" dirty="0">
                <a:highlight>
                  <a:srgbClr val="FFFFFF"/>
                </a:highlight>
              </a:rPr>
              <a:t> </a:t>
            </a:r>
            <a:r>
              <a:rPr lang="de-CH" sz="1000" dirty="0" err="1">
                <a:highlight>
                  <a:srgbClr val="FFFFFF"/>
                </a:highlight>
              </a:rPr>
              <a:t>cycle-consistent</a:t>
            </a:r>
            <a:r>
              <a:rPr lang="de-CH" sz="1000" dirty="0">
                <a:highlight>
                  <a:srgbClr val="FFFFFF"/>
                </a:highlight>
              </a:rPr>
              <a:t>. This </a:t>
            </a:r>
            <a:r>
              <a:rPr lang="de-CH" sz="1000" dirty="0" err="1">
                <a:highlight>
                  <a:srgbClr val="FFFFFF"/>
                </a:highlight>
              </a:rPr>
              <a:t>means</a:t>
            </a:r>
            <a:r>
              <a:rPr lang="de-CH" sz="1000" dirty="0">
                <a:highlight>
                  <a:srgbClr val="FFFFFF"/>
                </a:highlight>
              </a:rPr>
              <a:t>, </a:t>
            </a:r>
            <a:r>
              <a:rPr lang="de-CH" sz="1000" dirty="0" err="1">
                <a:highlight>
                  <a:srgbClr val="FFFFFF"/>
                </a:highlight>
              </a:rPr>
              <a:t>that</a:t>
            </a:r>
            <a:r>
              <a:rPr lang="de-CH" sz="1000" dirty="0">
                <a:highlight>
                  <a:srgbClr val="FFFFFF"/>
                </a:highlight>
              </a:rPr>
              <a:t> </a:t>
            </a:r>
            <a:r>
              <a:rPr lang="de-CH" sz="1000" dirty="0" err="1">
                <a:highlight>
                  <a:srgbClr val="FFFFFF"/>
                </a:highlight>
              </a:rPr>
              <a:t>we</a:t>
            </a:r>
            <a:r>
              <a:rPr lang="de-CH" sz="1000" dirty="0">
                <a:highlight>
                  <a:srgbClr val="FFFFFF"/>
                </a:highlight>
              </a:rPr>
              <a:t> </a:t>
            </a:r>
            <a:r>
              <a:rPr lang="de-CH" sz="1000" dirty="0" err="1">
                <a:highlight>
                  <a:srgbClr val="FFFFFF"/>
                </a:highlight>
              </a:rPr>
              <a:t>want</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recommendations</a:t>
            </a:r>
            <a:r>
              <a:rPr lang="de-CH" sz="1000" dirty="0">
                <a:highlight>
                  <a:srgbClr val="FFFFFF"/>
                </a:highlight>
              </a:rPr>
              <a:t> </a:t>
            </a:r>
            <a:r>
              <a:rPr lang="de-CH" sz="1000" dirty="0" err="1">
                <a:highlight>
                  <a:srgbClr val="FFFFFF"/>
                </a:highlight>
              </a:rPr>
              <a:t>to</a:t>
            </a:r>
            <a:r>
              <a:rPr lang="de-CH" sz="1000" dirty="0">
                <a:highlight>
                  <a:srgbClr val="FFFFFF"/>
                </a:highlight>
              </a:rPr>
              <a:t> </a:t>
            </a:r>
            <a:r>
              <a:rPr lang="de-CH" sz="1000" dirty="0" err="1">
                <a:highlight>
                  <a:srgbClr val="FFFFFF"/>
                </a:highlight>
              </a:rPr>
              <a:t>be</a:t>
            </a:r>
            <a:r>
              <a:rPr lang="de-CH" sz="1000" dirty="0">
                <a:highlight>
                  <a:srgbClr val="FFFFFF"/>
                </a:highlight>
              </a:rPr>
              <a:t> </a:t>
            </a:r>
            <a:r>
              <a:rPr lang="de-CH" sz="1000" dirty="0" err="1">
                <a:highlight>
                  <a:srgbClr val="FFFFFF"/>
                </a:highlight>
              </a:rPr>
              <a:t>cyclical</a:t>
            </a:r>
            <a:r>
              <a:rPr lang="de-CH" sz="1000" dirty="0">
                <a:highlight>
                  <a:srgbClr val="FFFFFF"/>
                </a:highlight>
              </a:rPr>
              <a:t>. </a:t>
            </a:r>
            <a:r>
              <a:rPr lang="de-CH" sz="1000" dirty="0" err="1">
                <a:highlight>
                  <a:srgbClr val="FFFFFF"/>
                </a:highlight>
              </a:rPr>
              <a:t>If</a:t>
            </a:r>
            <a:r>
              <a:rPr lang="de-CH" sz="1000" dirty="0">
                <a:highlight>
                  <a:srgbClr val="FFFFFF"/>
                </a:highlight>
              </a:rPr>
              <a:t> </a:t>
            </a:r>
            <a:r>
              <a:rPr lang="de-CH" sz="1000" dirty="0" err="1">
                <a:highlight>
                  <a:srgbClr val="FFFFFF"/>
                </a:highlight>
              </a:rPr>
              <a:t>we</a:t>
            </a:r>
            <a:r>
              <a:rPr lang="de-CH" sz="1000" dirty="0">
                <a:highlight>
                  <a:srgbClr val="FFFFFF"/>
                </a:highlight>
              </a:rPr>
              <a:t> </a:t>
            </a:r>
            <a:r>
              <a:rPr lang="de-CH" sz="1000" dirty="0" err="1">
                <a:highlight>
                  <a:srgbClr val="FFFFFF"/>
                </a:highlight>
              </a:rPr>
              <a:t>recommend</a:t>
            </a:r>
            <a:r>
              <a:rPr lang="de-CH" sz="1000" dirty="0">
                <a:highlight>
                  <a:srgbClr val="FFFFFF"/>
                </a:highlight>
              </a:rPr>
              <a:t> </a:t>
            </a:r>
            <a:r>
              <a:rPr lang="de-CH" sz="1000" dirty="0" err="1">
                <a:highlight>
                  <a:srgbClr val="FFFFFF"/>
                </a:highlight>
              </a:rPr>
              <a:t>shoes</a:t>
            </a:r>
            <a:r>
              <a:rPr lang="de-CH" sz="1000" dirty="0">
                <a:highlight>
                  <a:srgbClr val="FFFFFF"/>
                </a:highlight>
              </a:rPr>
              <a:t> X </a:t>
            </a:r>
            <a:r>
              <a:rPr lang="de-CH" sz="1000" dirty="0" err="1">
                <a:highlight>
                  <a:srgbClr val="FFFFFF"/>
                </a:highlight>
              </a:rPr>
              <a:t>for</a:t>
            </a:r>
            <a:r>
              <a:rPr lang="de-CH" sz="1000" dirty="0">
                <a:highlight>
                  <a:srgbClr val="FFFFFF"/>
                </a:highlight>
              </a:rPr>
              <a:t> a </a:t>
            </a:r>
            <a:r>
              <a:rPr lang="de-CH" sz="1000" dirty="0" err="1">
                <a:highlight>
                  <a:srgbClr val="FFFFFF"/>
                </a:highlight>
              </a:rPr>
              <a:t>dress</a:t>
            </a:r>
            <a:r>
              <a:rPr lang="de-CH" sz="1000" dirty="0">
                <a:highlight>
                  <a:srgbClr val="FFFFFF"/>
                </a:highlight>
              </a:rPr>
              <a:t> X, </a:t>
            </a:r>
            <a:r>
              <a:rPr lang="de-CH" sz="1000" dirty="0" err="1">
                <a:highlight>
                  <a:srgbClr val="FFFFFF"/>
                </a:highlight>
              </a:rPr>
              <a:t>then</a:t>
            </a:r>
            <a:r>
              <a:rPr lang="de-CH" sz="1000" dirty="0">
                <a:highlight>
                  <a:srgbClr val="FFFFFF"/>
                </a:highlight>
              </a:rPr>
              <a:t> </a:t>
            </a:r>
            <a:r>
              <a:rPr lang="de-CH" sz="1000" dirty="0" err="1">
                <a:highlight>
                  <a:srgbClr val="FFFFFF"/>
                </a:highlight>
              </a:rPr>
              <a:t>it</a:t>
            </a:r>
            <a:r>
              <a:rPr lang="de-CH" sz="1000" dirty="0">
                <a:highlight>
                  <a:srgbClr val="FFFFFF"/>
                </a:highlight>
              </a:rPr>
              <a:t> </a:t>
            </a:r>
            <a:r>
              <a:rPr lang="de-CH" sz="1000" dirty="0" err="1">
                <a:highlight>
                  <a:srgbClr val="FFFFFF"/>
                </a:highlight>
              </a:rPr>
              <a:t>would</a:t>
            </a:r>
            <a:r>
              <a:rPr lang="de-CH" sz="1000" dirty="0">
                <a:highlight>
                  <a:srgbClr val="FFFFFF"/>
                </a:highlight>
              </a:rPr>
              <a:t> </a:t>
            </a:r>
            <a:r>
              <a:rPr lang="de-CH" sz="1000" dirty="0" err="1">
                <a:highlight>
                  <a:srgbClr val="FFFFFF"/>
                </a:highlight>
              </a:rPr>
              <a:t>make</a:t>
            </a:r>
            <a:r>
              <a:rPr lang="de-CH" sz="1000" dirty="0">
                <a:highlight>
                  <a:srgbClr val="FFFFFF"/>
                </a:highlight>
              </a:rPr>
              <a:t> sense </a:t>
            </a:r>
            <a:r>
              <a:rPr lang="de-CH" sz="1000" dirty="0" err="1">
                <a:highlight>
                  <a:srgbClr val="FFFFFF"/>
                </a:highlight>
              </a:rPr>
              <a:t>to</a:t>
            </a:r>
            <a:r>
              <a:rPr lang="de-CH" sz="1000" dirty="0">
                <a:highlight>
                  <a:srgbClr val="FFFFFF"/>
                </a:highlight>
              </a:rPr>
              <a:t> </a:t>
            </a:r>
            <a:r>
              <a:rPr lang="de-CH" sz="1000" dirty="0" err="1">
                <a:highlight>
                  <a:srgbClr val="FFFFFF"/>
                </a:highlight>
              </a:rPr>
              <a:t>get</a:t>
            </a:r>
            <a:r>
              <a:rPr lang="de-CH" sz="1000" dirty="0">
                <a:highlight>
                  <a:srgbClr val="FFFFFF"/>
                </a:highlight>
              </a:rPr>
              <a:t> </a:t>
            </a:r>
            <a:r>
              <a:rPr lang="de-CH" sz="1000" dirty="0" err="1">
                <a:highlight>
                  <a:srgbClr val="FFFFFF"/>
                </a:highlight>
              </a:rPr>
              <a:t>dress</a:t>
            </a:r>
            <a:r>
              <a:rPr lang="de-CH" sz="1000" dirty="0">
                <a:highlight>
                  <a:srgbClr val="FFFFFF"/>
                </a:highlight>
              </a:rPr>
              <a:t> X </a:t>
            </a:r>
            <a:r>
              <a:rPr lang="de-CH" sz="1000" dirty="0" err="1">
                <a:highlight>
                  <a:srgbClr val="FFFFFF"/>
                </a:highlight>
              </a:rPr>
              <a:t>recommended</a:t>
            </a:r>
            <a:r>
              <a:rPr lang="de-CH" sz="1000" dirty="0">
                <a:highlight>
                  <a:srgbClr val="FFFFFF"/>
                </a:highlight>
              </a:rPr>
              <a:t> </a:t>
            </a:r>
            <a:r>
              <a:rPr lang="de-CH" sz="1000" dirty="0" err="1">
                <a:highlight>
                  <a:srgbClr val="FFFFFF"/>
                </a:highlight>
              </a:rPr>
              <a:t>for</a:t>
            </a:r>
            <a:r>
              <a:rPr lang="de-CH" sz="1000" dirty="0">
                <a:highlight>
                  <a:srgbClr val="FFFFFF"/>
                </a:highlight>
              </a:rPr>
              <a:t> </a:t>
            </a:r>
            <a:r>
              <a:rPr lang="de-CH" sz="1000" dirty="0" err="1">
                <a:highlight>
                  <a:srgbClr val="FFFFFF"/>
                </a:highlight>
              </a:rPr>
              <a:t>shoe</a:t>
            </a:r>
            <a:r>
              <a:rPr lang="de-CH" sz="1000" dirty="0">
                <a:highlight>
                  <a:srgbClr val="FFFFFF"/>
                </a:highlight>
              </a:rPr>
              <a:t> X.</a:t>
            </a:r>
            <a:endParaRPr sz="1000" dirty="0">
              <a:highlight>
                <a:srgbClr val="FFFFFF"/>
              </a:highlight>
            </a:endParaRPr>
          </a:p>
          <a:p>
            <a:pPr marL="0" lvl="0" indent="0" algn="l" rtl="0">
              <a:spcBef>
                <a:spcPts val="360"/>
              </a:spcBef>
              <a:spcAft>
                <a:spcPts val="0"/>
              </a:spcAft>
              <a:buNone/>
            </a:pPr>
            <a:r>
              <a:rPr lang="de-CH" sz="1000" dirty="0">
                <a:highlight>
                  <a:srgbClr val="FFFFFF"/>
                </a:highlight>
              </a:rPr>
              <a:t>In </a:t>
            </a:r>
            <a:r>
              <a:rPr lang="de-CH" sz="1000" dirty="0" err="1">
                <a:highlight>
                  <a:srgbClr val="FFFFFF"/>
                </a:highlight>
              </a:rPr>
              <a:t>the</a:t>
            </a:r>
            <a:r>
              <a:rPr lang="de-CH" sz="1000" dirty="0">
                <a:highlight>
                  <a:srgbClr val="FFFFFF"/>
                </a:highlight>
              </a:rPr>
              <a:t> </a:t>
            </a:r>
            <a:r>
              <a:rPr lang="de-CH" sz="1000" dirty="0" err="1">
                <a:highlight>
                  <a:srgbClr val="FFFFFF"/>
                </a:highlight>
              </a:rPr>
              <a:t>bottom</a:t>
            </a:r>
            <a:r>
              <a:rPr lang="de-CH" sz="1000" dirty="0">
                <a:highlight>
                  <a:srgbClr val="FFFFFF"/>
                </a:highlight>
              </a:rPr>
              <a:t> </a:t>
            </a:r>
            <a:r>
              <a:rPr lang="de-CH" sz="1000" dirty="0" err="1">
                <a:highlight>
                  <a:srgbClr val="FFFFFF"/>
                </a:highlight>
              </a:rPr>
              <a:t>figure</a:t>
            </a:r>
            <a:r>
              <a:rPr lang="de-CH" sz="1000" dirty="0">
                <a:highlight>
                  <a:srgbClr val="FFFFFF"/>
                </a:highlight>
              </a:rPr>
              <a:t>(a) , </a:t>
            </a:r>
            <a:r>
              <a:rPr lang="de-CH" sz="1000" dirty="0" err="1">
                <a:highlight>
                  <a:srgbClr val="FFFFFF"/>
                </a:highlight>
              </a:rPr>
              <a:t>our</a:t>
            </a:r>
            <a:r>
              <a:rPr lang="de-CH" sz="1000" dirty="0">
                <a:highlight>
                  <a:srgbClr val="FFFFFF"/>
                </a:highlight>
              </a:rPr>
              <a:t> </a:t>
            </a:r>
            <a:r>
              <a:rPr lang="de-CH" sz="1000" dirty="0" err="1">
                <a:highlight>
                  <a:srgbClr val="FFFFFF"/>
                </a:highlight>
              </a:rPr>
              <a:t>model</a:t>
            </a:r>
            <a:r>
              <a:rPr lang="de-CH" sz="1000" dirty="0">
                <a:highlight>
                  <a:srgbClr val="FFFFFF"/>
                </a:highlight>
              </a:rPr>
              <a:t> </a:t>
            </a:r>
            <a:r>
              <a:rPr lang="de-CH" sz="1000" dirty="0" err="1">
                <a:highlight>
                  <a:srgbClr val="FFFFFF"/>
                </a:highlight>
              </a:rPr>
              <a:t>contains</a:t>
            </a:r>
            <a:r>
              <a:rPr lang="de-CH" sz="1000" dirty="0">
                <a:highlight>
                  <a:srgbClr val="FFFFFF"/>
                </a:highlight>
              </a:rPr>
              <a:t> </a:t>
            </a:r>
            <a:r>
              <a:rPr lang="de-CH" sz="1000" dirty="0" err="1">
                <a:highlight>
                  <a:srgbClr val="FFFFFF"/>
                </a:highlight>
              </a:rPr>
              <a:t>two</a:t>
            </a:r>
            <a:r>
              <a:rPr lang="de-CH" sz="1000" dirty="0">
                <a:highlight>
                  <a:srgbClr val="FFFFFF"/>
                </a:highlight>
              </a:rPr>
              <a:t> </a:t>
            </a:r>
            <a:r>
              <a:rPr lang="de-CH" sz="1000" dirty="0" err="1">
                <a:highlight>
                  <a:srgbClr val="FFFFFF"/>
                </a:highlight>
              </a:rPr>
              <a:t>mapping</a:t>
            </a:r>
            <a:r>
              <a:rPr lang="de-CH" sz="1000" dirty="0">
                <a:highlight>
                  <a:srgbClr val="FFFFFF"/>
                </a:highlight>
              </a:rPr>
              <a:t> </a:t>
            </a:r>
            <a:r>
              <a:rPr lang="de-CH" sz="1000" dirty="0" err="1">
                <a:highlight>
                  <a:srgbClr val="FFFFFF"/>
                </a:highlight>
              </a:rPr>
              <a:t>functions</a:t>
            </a:r>
            <a:r>
              <a:rPr lang="de-CH" sz="1000" dirty="0">
                <a:highlight>
                  <a:srgbClr val="FFFFFF"/>
                </a:highlight>
              </a:rPr>
              <a:t> G </a:t>
            </a:r>
            <a:r>
              <a:rPr lang="de-CH" sz="1000" dirty="0" err="1">
                <a:highlight>
                  <a:srgbClr val="FFFFFF"/>
                </a:highlight>
              </a:rPr>
              <a:t>and</a:t>
            </a:r>
            <a:r>
              <a:rPr lang="de-CH" sz="1000" dirty="0">
                <a:highlight>
                  <a:srgbClr val="FFFFFF"/>
                </a:highlight>
              </a:rPr>
              <a:t> F, </a:t>
            </a:r>
            <a:r>
              <a:rPr lang="de-CH" sz="1000" dirty="0" err="1">
                <a:highlight>
                  <a:srgbClr val="FFFFFF"/>
                </a:highlight>
              </a:rPr>
              <a:t>and</a:t>
            </a:r>
            <a:r>
              <a:rPr lang="de-CH" sz="1000" dirty="0">
                <a:highlight>
                  <a:srgbClr val="FFFFFF"/>
                </a:highlight>
              </a:rPr>
              <a:t> </a:t>
            </a:r>
            <a:r>
              <a:rPr lang="de-CH" sz="1000" dirty="0" err="1">
                <a:highlight>
                  <a:srgbClr val="FFFFFF"/>
                </a:highlight>
              </a:rPr>
              <a:t>associated</a:t>
            </a:r>
            <a:r>
              <a:rPr lang="de-CH" sz="1000" dirty="0">
                <a:highlight>
                  <a:srgbClr val="FFFFFF"/>
                </a:highlight>
              </a:rPr>
              <a:t> </a:t>
            </a:r>
            <a:r>
              <a:rPr lang="de-CH" sz="1000" dirty="0" err="1">
                <a:highlight>
                  <a:srgbClr val="FFFFFF"/>
                </a:highlight>
              </a:rPr>
              <a:t>adversarial</a:t>
            </a:r>
            <a:r>
              <a:rPr lang="de-CH" sz="1000" dirty="0">
                <a:highlight>
                  <a:srgbClr val="FFFFFF"/>
                </a:highlight>
              </a:rPr>
              <a:t> </a:t>
            </a:r>
            <a:r>
              <a:rPr lang="de-CH" sz="1000" dirty="0" err="1">
                <a:highlight>
                  <a:srgbClr val="FFFFFF"/>
                </a:highlight>
              </a:rPr>
              <a:t>discriminators</a:t>
            </a:r>
            <a:r>
              <a:rPr lang="de-CH" sz="1000" dirty="0">
                <a:highlight>
                  <a:srgbClr val="FFFFFF"/>
                </a:highlight>
              </a:rPr>
              <a:t> DY </a:t>
            </a:r>
            <a:r>
              <a:rPr lang="de-CH" sz="1000" dirty="0" err="1">
                <a:highlight>
                  <a:srgbClr val="FFFFFF"/>
                </a:highlight>
              </a:rPr>
              <a:t>and</a:t>
            </a:r>
            <a:r>
              <a:rPr lang="de-CH" sz="1000" dirty="0">
                <a:highlight>
                  <a:srgbClr val="FFFFFF"/>
                </a:highlight>
              </a:rPr>
              <a:t> DX. DY </a:t>
            </a:r>
            <a:r>
              <a:rPr lang="de-CH" sz="1000" dirty="0" err="1">
                <a:highlight>
                  <a:srgbClr val="FFFFFF"/>
                </a:highlight>
              </a:rPr>
              <a:t>encourages</a:t>
            </a:r>
            <a:r>
              <a:rPr lang="de-CH" sz="1000" dirty="0">
                <a:highlight>
                  <a:srgbClr val="FFFFFF"/>
                </a:highlight>
              </a:rPr>
              <a:t> G </a:t>
            </a:r>
            <a:r>
              <a:rPr lang="de-CH" sz="1000" dirty="0" err="1">
                <a:highlight>
                  <a:srgbClr val="FFFFFF"/>
                </a:highlight>
              </a:rPr>
              <a:t>to</a:t>
            </a:r>
            <a:r>
              <a:rPr lang="de-CH" sz="1000" dirty="0">
                <a:highlight>
                  <a:srgbClr val="FFFFFF"/>
                </a:highlight>
              </a:rPr>
              <a:t> </a:t>
            </a:r>
            <a:r>
              <a:rPr lang="de-CH" sz="1000" dirty="0" err="1">
                <a:highlight>
                  <a:srgbClr val="FFFFFF"/>
                </a:highlight>
              </a:rPr>
              <a:t>translate</a:t>
            </a:r>
            <a:r>
              <a:rPr lang="de-CH" sz="1000" dirty="0">
                <a:highlight>
                  <a:srgbClr val="FFFFFF"/>
                </a:highlight>
              </a:rPr>
              <a:t> X </a:t>
            </a:r>
            <a:r>
              <a:rPr lang="de-CH" sz="1000" dirty="0" err="1">
                <a:highlight>
                  <a:srgbClr val="FFFFFF"/>
                </a:highlight>
              </a:rPr>
              <a:t>into</a:t>
            </a:r>
            <a:r>
              <a:rPr lang="de-CH" sz="1000" dirty="0">
                <a:highlight>
                  <a:srgbClr val="FFFFFF"/>
                </a:highlight>
              </a:rPr>
              <a:t> </a:t>
            </a:r>
            <a:r>
              <a:rPr lang="de-CH" sz="1000" dirty="0" err="1">
                <a:highlight>
                  <a:srgbClr val="FFFFFF"/>
                </a:highlight>
              </a:rPr>
              <a:t>outputs</a:t>
            </a:r>
            <a:r>
              <a:rPr lang="de-CH" sz="1000" dirty="0">
                <a:highlight>
                  <a:srgbClr val="FFFFFF"/>
                </a:highlight>
              </a:rPr>
              <a:t> </a:t>
            </a:r>
            <a:r>
              <a:rPr lang="de-CH" sz="1000" dirty="0" err="1">
                <a:highlight>
                  <a:srgbClr val="FFFFFF"/>
                </a:highlight>
              </a:rPr>
              <a:t>indistinguishable</a:t>
            </a:r>
            <a:r>
              <a:rPr lang="de-CH" sz="1000" dirty="0">
                <a:highlight>
                  <a:srgbClr val="FFFFFF"/>
                </a:highlight>
              </a:rPr>
              <a:t> </a:t>
            </a:r>
            <a:r>
              <a:rPr lang="de-CH" sz="1000" dirty="0" err="1">
                <a:highlight>
                  <a:srgbClr val="FFFFFF"/>
                </a:highlight>
              </a:rPr>
              <a:t>from</a:t>
            </a:r>
            <a:r>
              <a:rPr lang="de-CH" sz="1000" dirty="0">
                <a:highlight>
                  <a:srgbClr val="FFFFFF"/>
                </a:highlight>
              </a:rPr>
              <a:t> </a:t>
            </a:r>
            <a:r>
              <a:rPr lang="de-CH" sz="1000" dirty="0" err="1">
                <a:highlight>
                  <a:srgbClr val="FFFFFF"/>
                </a:highlight>
              </a:rPr>
              <a:t>domain</a:t>
            </a:r>
            <a:r>
              <a:rPr lang="de-CH" sz="1000" dirty="0">
                <a:highlight>
                  <a:srgbClr val="FFFFFF"/>
                </a:highlight>
              </a:rPr>
              <a:t> Y , </a:t>
            </a:r>
            <a:r>
              <a:rPr lang="de-CH" sz="1000" dirty="0" err="1">
                <a:highlight>
                  <a:srgbClr val="FFFFFF"/>
                </a:highlight>
              </a:rPr>
              <a:t>and</a:t>
            </a:r>
            <a:r>
              <a:rPr lang="de-CH" sz="1000" dirty="0">
                <a:highlight>
                  <a:srgbClr val="FFFFFF"/>
                </a:highlight>
              </a:rPr>
              <a:t> vice </a:t>
            </a:r>
            <a:r>
              <a:rPr lang="de-CH" sz="1000" dirty="0" err="1">
                <a:highlight>
                  <a:srgbClr val="FFFFFF"/>
                </a:highlight>
              </a:rPr>
              <a:t>versa</a:t>
            </a:r>
            <a:r>
              <a:rPr lang="de-CH" sz="1000" dirty="0">
                <a:highlight>
                  <a:srgbClr val="FFFFFF"/>
                </a:highlight>
              </a:rPr>
              <a:t> </a:t>
            </a:r>
            <a:r>
              <a:rPr lang="de-CH" sz="1000" dirty="0" err="1">
                <a:highlight>
                  <a:srgbClr val="FFFFFF"/>
                </a:highlight>
              </a:rPr>
              <a:t>for</a:t>
            </a:r>
            <a:r>
              <a:rPr lang="de-CH" sz="1000" dirty="0">
                <a:highlight>
                  <a:srgbClr val="FFFFFF"/>
                </a:highlight>
              </a:rPr>
              <a:t> DX </a:t>
            </a:r>
            <a:r>
              <a:rPr lang="de-CH" sz="1000" dirty="0" err="1">
                <a:highlight>
                  <a:srgbClr val="FFFFFF"/>
                </a:highlight>
              </a:rPr>
              <a:t>and</a:t>
            </a:r>
            <a:r>
              <a:rPr lang="de-CH" sz="1000" dirty="0">
                <a:highlight>
                  <a:srgbClr val="FFFFFF"/>
                </a:highlight>
              </a:rPr>
              <a:t> F. (b) </a:t>
            </a:r>
            <a:r>
              <a:rPr lang="de-CH" sz="1000" dirty="0" err="1">
                <a:highlight>
                  <a:srgbClr val="FFFFFF"/>
                </a:highlight>
              </a:rPr>
              <a:t>and</a:t>
            </a:r>
            <a:r>
              <a:rPr lang="de-CH" sz="1000" dirty="0">
                <a:highlight>
                  <a:srgbClr val="FFFFFF"/>
                </a:highlight>
              </a:rPr>
              <a:t> (c)  </a:t>
            </a:r>
            <a:r>
              <a:rPr lang="de-CH" sz="1000" dirty="0" err="1">
                <a:highlight>
                  <a:srgbClr val="FFFFFF"/>
                </a:highlight>
              </a:rPr>
              <a:t>visually</a:t>
            </a:r>
            <a:r>
              <a:rPr lang="de-CH" sz="1000" dirty="0">
                <a:highlight>
                  <a:srgbClr val="FFFFFF"/>
                </a:highlight>
              </a:rPr>
              <a:t> </a:t>
            </a:r>
            <a:r>
              <a:rPr lang="de-CH" sz="1000" dirty="0" err="1">
                <a:highlight>
                  <a:srgbClr val="FFFFFF"/>
                </a:highlight>
              </a:rPr>
              <a:t>illustrate</a:t>
            </a:r>
            <a:r>
              <a:rPr lang="de-CH" sz="1000" dirty="0">
                <a:highlight>
                  <a:srgbClr val="FFFFFF"/>
                </a:highlight>
              </a:rPr>
              <a:t> </a:t>
            </a:r>
            <a:r>
              <a:rPr lang="de-CH" sz="1000" dirty="0" err="1">
                <a:highlight>
                  <a:srgbClr val="FFFFFF"/>
                </a:highlight>
              </a:rPr>
              <a:t>cycle-consistent</a:t>
            </a:r>
            <a:r>
              <a:rPr lang="de-CH" sz="1000" dirty="0">
                <a:highlight>
                  <a:srgbClr val="FFFFFF"/>
                </a:highlight>
              </a:rPr>
              <a:t> </a:t>
            </a:r>
            <a:r>
              <a:rPr lang="de-CH" sz="1000" dirty="0" err="1">
                <a:highlight>
                  <a:srgbClr val="FFFFFF"/>
                </a:highlight>
              </a:rPr>
              <a:t>loss</a:t>
            </a:r>
            <a:r>
              <a:rPr lang="de-CH" sz="1000" dirty="0">
                <a:highlight>
                  <a:srgbClr val="FFFFFF"/>
                </a:highlight>
              </a:rPr>
              <a:t>.</a:t>
            </a:r>
            <a:endParaRPr sz="1000" dirty="0">
              <a:highlight>
                <a:srgbClr val="FFFFFF"/>
              </a:highlight>
            </a:endParaRPr>
          </a:p>
          <a:p>
            <a:pPr marL="0" lvl="0" indent="0" algn="l" rtl="0">
              <a:spcBef>
                <a:spcPts val="360"/>
              </a:spcBef>
              <a:spcAft>
                <a:spcPts val="0"/>
              </a:spcAft>
              <a:buNone/>
            </a:pPr>
            <a:endParaRPr sz="1000" dirty="0">
              <a:highlight>
                <a:srgbClr val="FFFFFF"/>
              </a:highlight>
            </a:endParaRPr>
          </a:p>
          <a:p>
            <a:pPr marL="0" lvl="0" indent="0" algn="l" rtl="0">
              <a:spcBef>
                <a:spcPts val="360"/>
              </a:spcBef>
              <a:spcAft>
                <a:spcPts val="0"/>
              </a:spcAft>
              <a:buNone/>
            </a:pPr>
            <a:r>
              <a:rPr lang="de-CH" sz="1000" dirty="0"/>
              <a:t>The top </a:t>
            </a:r>
            <a:r>
              <a:rPr lang="de-CH" sz="1000" dirty="0" err="1"/>
              <a:t>figure</a:t>
            </a:r>
            <a:r>
              <a:rPr lang="de-CH" sz="1000" dirty="0"/>
              <a:t> </a:t>
            </a:r>
            <a:r>
              <a:rPr lang="de-CH" sz="1000" dirty="0" err="1"/>
              <a:t>shows</a:t>
            </a:r>
            <a:r>
              <a:rPr lang="de-CH" sz="1000" dirty="0"/>
              <a:t> a </a:t>
            </a:r>
            <a:r>
              <a:rPr lang="de-CH" sz="1000" dirty="0" err="1"/>
              <a:t>simplified</a:t>
            </a:r>
            <a:r>
              <a:rPr lang="de-CH" sz="1000" dirty="0"/>
              <a:t> </a:t>
            </a:r>
            <a:r>
              <a:rPr lang="de-CH" sz="1000" dirty="0" err="1"/>
              <a:t>overview</a:t>
            </a:r>
            <a:r>
              <a:rPr lang="de-CH" sz="1000" dirty="0"/>
              <a:t> </a:t>
            </a:r>
            <a:r>
              <a:rPr lang="de-CH" sz="1000" dirty="0" err="1"/>
              <a:t>of</a:t>
            </a:r>
            <a:r>
              <a:rPr lang="de-CH" sz="1000" dirty="0"/>
              <a:t> </a:t>
            </a:r>
            <a:r>
              <a:rPr lang="de-CH" sz="1000" dirty="0" err="1"/>
              <a:t>CycleGAN</a:t>
            </a:r>
            <a:r>
              <a:rPr lang="de-CH" sz="1000" dirty="0"/>
              <a:t> </a:t>
            </a:r>
            <a:r>
              <a:rPr lang="de-CH" sz="1000" dirty="0" err="1"/>
              <a:t>architecture</a:t>
            </a:r>
            <a:r>
              <a:rPr lang="de-CH" sz="1000" dirty="0"/>
              <a:t> </a:t>
            </a:r>
            <a:r>
              <a:rPr lang="de-CH" sz="1000" dirty="0" err="1"/>
              <a:t>except</a:t>
            </a:r>
            <a:r>
              <a:rPr lang="de-CH" sz="1000" dirty="0"/>
              <a:t> </a:t>
            </a:r>
            <a:r>
              <a:rPr lang="de-CH" sz="1000" dirty="0" err="1"/>
              <a:t>that</a:t>
            </a:r>
            <a:r>
              <a:rPr lang="de-CH" sz="1000" dirty="0"/>
              <a:t> </a:t>
            </a:r>
            <a:r>
              <a:rPr lang="de-CH" sz="1000" dirty="0" err="1"/>
              <a:t>we</a:t>
            </a:r>
            <a:r>
              <a:rPr lang="de-CH" sz="1000" dirty="0"/>
              <a:t> </a:t>
            </a:r>
            <a:r>
              <a:rPr lang="de-CH" sz="1000" dirty="0" err="1"/>
              <a:t>usw</a:t>
            </a:r>
            <a:r>
              <a:rPr lang="de-CH" sz="1000" dirty="0"/>
              <a:t> </a:t>
            </a:r>
            <a:r>
              <a:rPr lang="de-CH" sz="1000" dirty="0" err="1"/>
              <a:t>dresses</a:t>
            </a:r>
            <a:r>
              <a:rPr lang="de-CH" sz="1000" dirty="0"/>
              <a:t> </a:t>
            </a:r>
            <a:r>
              <a:rPr lang="de-CH" sz="1000" dirty="0" err="1"/>
              <a:t>and</a:t>
            </a:r>
            <a:r>
              <a:rPr lang="de-CH" sz="1000" dirty="0"/>
              <a:t> </a:t>
            </a:r>
            <a:r>
              <a:rPr lang="de-CH" sz="1000" dirty="0" err="1"/>
              <a:t>shoes</a:t>
            </a:r>
            <a:r>
              <a:rPr lang="de-CH" sz="1000" dirty="0"/>
              <a:t> </a:t>
            </a:r>
            <a:r>
              <a:rPr lang="de-CH" sz="1000" dirty="0" err="1"/>
              <a:t>instead</a:t>
            </a:r>
            <a:r>
              <a:rPr lang="de-CH" sz="1000" dirty="0"/>
              <a:t> </a:t>
            </a:r>
            <a:r>
              <a:rPr lang="de-CH" sz="1000" dirty="0" err="1"/>
              <a:t>of</a:t>
            </a:r>
            <a:r>
              <a:rPr lang="de-CH" sz="1000" dirty="0"/>
              <a:t> </a:t>
            </a:r>
            <a:r>
              <a:rPr lang="de-CH" sz="1000" dirty="0" err="1"/>
              <a:t>horses</a:t>
            </a:r>
            <a:r>
              <a:rPr lang="de-CH" sz="1000" dirty="0"/>
              <a:t> </a:t>
            </a:r>
            <a:r>
              <a:rPr lang="de-CH" sz="1000" dirty="0" err="1"/>
              <a:t>and</a:t>
            </a:r>
            <a:r>
              <a:rPr lang="de-CH" sz="1000" dirty="0"/>
              <a:t> </a:t>
            </a:r>
            <a:r>
              <a:rPr lang="de-CH" sz="1000" dirty="0" err="1"/>
              <a:t>zebras</a:t>
            </a:r>
            <a:r>
              <a:rPr lang="de-CH" sz="1000" dirty="0"/>
              <a:t>.</a:t>
            </a:r>
            <a:endParaRPr sz="1000" dirty="0">
              <a:highlight>
                <a:srgbClr val="FFFFFF"/>
              </a:highlight>
            </a:endParaRPr>
          </a:p>
          <a:p>
            <a:pPr marL="0" lvl="0" indent="0" algn="l" rtl="0">
              <a:spcBef>
                <a:spcPts val="360"/>
              </a:spcBef>
              <a:spcAft>
                <a:spcPts val="0"/>
              </a:spcAft>
              <a:buNone/>
            </a:pPr>
            <a:r>
              <a:rPr lang="de-CH" sz="1000" dirty="0" err="1">
                <a:highlight>
                  <a:srgbClr val="FFFFFF"/>
                </a:highlight>
              </a:rPr>
              <a:t>When</a:t>
            </a:r>
            <a:r>
              <a:rPr lang="de-CH" sz="1000" dirty="0">
                <a:highlight>
                  <a:srgbClr val="FFFFFF"/>
                </a:highlight>
              </a:rPr>
              <a:t> </a:t>
            </a:r>
            <a:r>
              <a:rPr lang="de-CH" sz="1000" dirty="0" err="1">
                <a:highlight>
                  <a:srgbClr val="FFFFFF"/>
                </a:highlight>
              </a:rPr>
              <a:t>implementing</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cycleGAN</a:t>
            </a:r>
            <a:r>
              <a:rPr lang="de-CH" sz="1000" dirty="0">
                <a:highlight>
                  <a:srgbClr val="FFFFFF"/>
                </a:highlight>
              </a:rPr>
              <a:t> </a:t>
            </a:r>
            <a:r>
              <a:rPr lang="de-CH" sz="1000" dirty="0" err="1">
                <a:highlight>
                  <a:srgbClr val="FFFFFF"/>
                </a:highlight>
              </a:rPr>
              <a:t>network</a:t>
            </a:r>
            <a:r>
              <a:rPr lang="de-CH" sz="1000" dirty="0">
                <a:highlight>
                  <a:srgbClr val="FFFFFF"/>
                </a:highlight>
              </a:rPr>
              <a:t>, </a:t>
            </a:r>
            <a:r>
              <a:rPr lang="de-CH" sz="1000" dirty="0" err="1">
                <a:highlight>
                  <a:srgbClr val="FFFFFF"/>
                </a:highlight>
              </a:rPr>
              <a:t>we</a:t>
            </a:r>
            <a:r>
              <a:rPr lang="de-CH" sz="1000" dirty="0">
                <a:highlight>
                  <a:srgbClr val="FFFFFF"/>
                </a:highlight>
              </a:rPr>
              <a:t> </a:t>
            </a:r>
            <a:r>
              <a:rPr lang="de-CH" sz="1000" dirty="0" err="1">
                <a:highlight>
                  <a:srgbClr val="FFFFFF"/>
                </a:highlight>
              </a:rPr>
              <a:t>adopted</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most</a:t>
            </a:r>
            <a:r>
              <a:rPr lang="de-CH" sz="1000" dirty="0">
                <a:highlight>
                  <a:srgbClr val="FFFFFF"/>
                </a:highlight>
              </a:rPr>
              <a:t> </a:t>
            </a:r>
            <a:r>
              <a:rPr lang="de-CH" sz="1000" dirty="0" err="1">
                <a:highlight>
                  <a:srgbClr val="FFFFFF"/>
                </a:highlight>
              </a:rPr>
              <a:t>of</a:t>
            </a:r>
            <a:r>
              <a:rPr lang="de-CH" sz="1000" dirty="0">
                <a:highlight>
                  <a:srgbClr val="FFFFFF"/>
                </a:highlight>
              </a:rPr>
              <a:t> </a:t>
            </a:r>
            <a:r>
              <a:rPr lang="de-CH" sz="1000" dirty="0" err="1">
                <a:highlight>
                  <a:srgbClr val="FFFFFF"/>
                </a:highlight>
              </a:rPr>
              <a:t>parameter</a:t>
            </a:r>
            <a:r>
              <a:rPr lang="de-CH" sz="1000" dirty="0">
                <a:highlight>
                  <a:srgbClr val="FFFFFF"/>
                </a:highlight>
              </a:rPr>
              <a:t> </a:t>
            </a:r>
            <a:r>
              <a:rPr lang="de-CH" sz="1000" dirty="0" err="1">
                <a:highlight>
                  <a:srgbClr val="FFFFFF"/>
                </a:highlight>
              </a:rPr>
              <a:t>setting</a:t>
            </a:r>
            <a:r>
              <a:rPr lang="de-CH" sz="1000" dirty="0">
                <a:highlight>
                  <a:srgbClr val="FFFFFF"/>
                </a:highlight>
              </a:rPr>
              <a:t> </a:t>
            </a:r>
            <a:r>
              <a:rPr lang="de-CH" sz="1000" dirty="0" err="1">
                <a:highlight>
                  <a:srgbClr val="FFFFFF"/>
                </a:highlight>
              </a:rPr>
              <a:t>specified</a:t>
            </a:r>
            <a:r>
              <a:rPr lang="de-CH" sz="1000" dirty="0">
                <a:highlight>
                  <a:srgbClr val="FFFFFF"/>
                </a:highlight>
              </a:rPr>
              <a:t> in </a:t>
            </a:r>
            <a:r>
              <a:rPr lang="de-CH" sz="1000" dirty="0" err="1">
                <a:highlight>
                  <a:srgbClr val="FFFFFF"/>
                </a:highlight>
              </a:rPr>
              <a:t>paper</a:t>
            </a:r>
            <a:r>
              <a:rPr lang="de-CH" sz="1000" dirty="0">
                <a:highlight>
                  <a:srgbClr val="FFFFFF"/>
                </a:highlight>
              </a:rPr>
              <a:t> but </a:t>
            </a:r>
            <a:r>
              <a:rPr lang="de-CH" sz="1000" dirty="0" err="1">
                <a:highlight>
                  <a:srgbClr val="FFFFFF"/>
                </a:highlight>
              </a:rPr>
              <a:t>only</a:t>
            </a:r>
            <a:r>
              <a:rPr lang="de-CH" sz="1000" dirty="0">
                <a:highlight>
                  <a:srgbClr val="FFFFFF"/>
                </a:highlight>
              </a:rPr>
              <a:t> </a:t>
            </a:r>
            <a:r>
              <a:rPr lang="de-CH" sz="1000" dirty="0" err="1">
                <a:highlight>
                  <a:srgbClr val="FFFFFF"/>
                </a:highlight>
              </a:rPr>
              <a:t>made</a:t>
            </a:r>
            <a:r>
              <a:rPr lang="de-CH" sz="1000" dirty="0">
                <a:highlight>
                  <a:srgbClr val="FFFFFF"/>
                </a:highlight>
              </a:rPr>
              <a:t> a </a:t>
            </a:r>
            <a:r>
              <a:rPr lang="de-CH" sz="1000" dirty="0" err="1">
                <a:highlight>
                  <a:srgbClr val="FFFFFF"/>
                </a:highlight>
              </a:rPr>
              <a:t>few</a:t>
            </a:r>
            <a:r>
              <a:rPr lang="de-CH" sz="1000" dirty="0">
                <a:highlight>
                  <a:srgbClr val="FFFFFF"/>
                </a:highlight>
              </a:rPr>
              <a:t> </a:t>
            </a:r>
            <a:r>
              <a:rPr lang="de-CH" sz="1000" dirty="0" err="1">
                <a:highlight>
                  <a:srgbClr val="FFFFFF"/>
                </a:highlight>
              </a:rPr>
              <a:t>changes</a:t>
            </a:r>
            <a:r>
              <a:rPr lang="de-CH" sz="1000" dirty="0">
                <a:highlight>
                  <a:srgbClr val="FFFFFF"/>
                </a:highlight>
              </a:rPr>
              <a:t>.</a:t>
            </a:r>
            <a:endParaRPr sz="1000" dirty="0">
              <a:highlight>
                <a:srgbClr val="FFFFFF"/>
              </a:highlight>
            </a:endParaRPr>
          </a:p>
          <a:p>
            <a:pPr marL="0" lvl="0" indent="0" algn="l" rtl="0">
              <a:spcBef>
                <a:spcPts val="360"/>
              </a:spcBef>
              <a:spcAft>
                <a:spcPts val="0"/>
              </a:spcAft>
              <a:buNone/>
            </a:pPr>
            <a:r>
              <a:rPr lang="de-CH" sz="1000" dirty="0">
                <a:highlight>
                  <a:srgbClr val="FFFFFF"/>
                </a:highlight>
              </a:rPr>
              <a:t>-1 </a:t>
            </a:r>
            <a:r>
              <a:rPr lang="de-CH" sz="1000" dirty="0" err="1">
                <a:highlight>
                  <a:srgbClr val="FFFFFF"/>
                </a:highlight>
              </a:rPr>
              <a:t>we</a:t>
            </a:r>
            <a:r>
              <a:rPr lang="de-CH" sz="1000" dirty="0">
                <a:highlight>
                  <a:srgbClr val="FFFFFF"/>
                </a:highlight>
              </a:rPr>
              <a:t> </a:t>
            </a:r>
            <a:r>
              <a:rPr lang="de-CH" sz="1000" dirty="0" err="1">
                <a:highlight>
                  <a:srgbClr val="FFFFFF"/>
                </a:highlight>
              </a:rPr>
              <a:t>use</a:t>
            </a:r>
            <a:r>
              <a:rPr lang="de-CH" sz="1000" dirty="0">
                <a:highlight>
                  <a:srgbClr val="FFFFFF"/>
                </a:highlight>
              </a:rPr>
              <a:t> 6 residual </a:t>
            </a:r>
            <a:r>
              <a:rPr lang="de-CH" sz="1000" dirty="0" err="1">
                <a:highlight>
                  <a:srgbClr val="FFFFFF"/>
                </a:highlight>
              </a:rPr>
              <a:t>blocks</a:t>
            </a:r>
            <a:r>
              <a:rPr lang="de-CH" sz="1000" dirty="0">
                <a:highlight>
                  <a:srgbClr val="FFFFFF"/>
                </a:highlight>
              </a:rPr>
              <a:t> </a:t>
            </a:r>
            <a:r>
              <a:rPr lang="de-CH" sz="1000" dirty="0" err="1">
                <a:highlight>
                  <a:srgbClr val="FFFFFF"/>
                </a:highlight>
              </a:rPr>
              <a:t>instead</a:t>
            </a:r>
            <a:r>
              <a:rPr lang="de-CH" sz="1000" dirty="0">
                <a:highlight>
                  <a:srgbClr val="FFFFFF"/>
                </a:highlight>
              </a:rPr>
              <a:t> </a:t>
            </a:r>
            <a:r>
              <a:rPr lang="de-CH" sz="1000" dirty="0" err="1">
                <a:highlight>
                  <a:srgbClr val="FFFFFF"/>
                </a:highlight>
              </a:rPr>
              <a:t>of</a:t>
            </a:r>
            <a:r>
              <a:rPr lang="de-CH" sz="1000" dirty="0">
                <a:highlight>
                  <a:srgbClr val="FFFFFF"/>
                </a:highlight>
              </a:rPr>
              <a:t> 9 </a:t>
            </a:r>
            <a:r>
              <a:rPr lang="de-CH" sz="1000" dirty="0" err="1">
                <a:highlight>
                  <a:srgbClr val="FFFFFF"/>
                </a:highlight>
              </a:rPr>
              <a:t>blocks</a:t>
            </a:r>
            <a:r>
              <a:rPr lang="de-CH" sz="1000" dirty="0">
                <a:highlight>
                  <a:srgbClr val="FFFFFF"/>
                </a:highlight>
              </a:rPr>
              <a:t>. </a:t>
            </a:r>
            <a:r>
              <a:rPr lang="de-CH" sz="1000" dirty="0" err="1">
                <a:highlight>
                  <a:srgbClr val="FFFFFF"/>
                </a:highlight>
              </a:rPr>
              <a:t>We</a:t>
            </a:r>
            <a:r>
              <a:rPr lang="de-CH" sz="1000" dirty="0">
                <a:highlight>
                  <a:srgbClr val="FFFFFF"/>
                </a:highlight>
              </a:rPr>
              <a:t> </a:t>
            </a:r>
            <a:r>
              <a:rPr lang="de-CH" sz="1000" dirty="0" err="1">
                <a:highlight>
                  <a:srgbClr val="FFFFFF"/>
                </a:highlight>
              </a:rPr>
              <a:t>believe</a:t>
            </a:r>
            <a:r>
              <a:rPr lang="de-CH" sz="1000" dirty="0">
                <a:highlight>
                  <a:srgbClr val="FFFFFF"/>
                </a:highlight>
              </a:rPr>
              <a:t> </a:t>
            </a:r>
            <a:r>
              <a:rPr lang="de-CH" sz="1000" dirty="0" err="1">
                <a:highlight>
                  <a:srgbClr val="FFFFFF"/>
                </a:highlight>
              </a:rPr>
              <a:t>that</a:t>
            </a:r>
            <a:r>
              <a:rPr lang="de-CH" sz="1000" dirty="0">
                <a:highlight>
                  <a:srgbClr val="FFFFFF"/>
                </a:highlight>
              </a:rPr>
              <a:t> </a:t>
            </a:r>
            <a:r>
              <a:rPr lang="de-CH" sz="1000" dirty="0" err="1">
                <a:highlight>
                  <a:srgbClr val="FFFFFF"/>
                </a:highlight>
              </a:rPr>
              <a:t>too</a:t>
            </a:r>
            <a:r>
              <a:rPr lang="de-CH" sz="1000" dirty="0">
                <a:highlight>
                  <a:srgbClr val="FFFFFF"/>
                </a:highlight>
              </a:rPr>
              <a:t> </a:t>
            </a:r>
            <a:r>
              <a:rPr lang="de-CH" sz="1000" dirty="0" err="1">
                <a:highlight>
                  <a:srgbClr val="FFFFFF"/>
                </a:highlight>
              </a:rPr>
              <a:t>much</a:t>
            </a:r>
            <a:r>
              <a:rPr lang="de-CH" sz="1000" dirty="0">
                <a:highlight>
                  <a:srgbClr val="FFFFFF"/>
                </a:highlight>
              </a:rPr>
              <a:t> </a:t>
            </a:r>
            <a:r>
              <a:rPr lang="de-CH" sz="1000" dirty="0" err="1">
                <a:highlight>
                  <a:srgbClr val="FFFFFF"/>
                </a:highlight>
              </a:rPr>
              <a:t>or</a:t>
            </a:r>
            <a:r>
              <a:rPr lang="de-CH" sz="1000" dirty="0">
                <a:highlight>
                  <a:srgbClr val="FFFFFF"/>
                </a:highlight>
              </a:rPr>
              <a:t> </a:t>
            </a:r>
            <a:r>
              <a:rPr lang="de-CH" sz="1000" dirty="0" err="1">
                <a:highlight>
                  <a:srgbClr val="FFFFFF"/>
                </a:highlight>
              </a:rPr>
              <a:t>too</a:t>
            </a:r>
            <a:r>
              <a:rPr lang="de-CH" sz="1000" dirty="0">
                <a:highlight>
                  <a:srgbClr val="FFFFFF"/>
                </a:highlight>
              </a:rPr>
              <a:t> </a:t>
            </a:r>
            <a:r>
              <a:rPr lang="de-CH" sz="1000" dirty="0" err="1">
                <a:highlight>
                  <a:srgbClr val="FFFFFF"/>
                </a:highlight>
              </a:rPr>
              <a:t>less</a:t>
            </a:r>
            <a:r>
              <a:rPr lang="de-CH" sz="1000" dirty="0">
                <a:highlight>
                  <a:srgbClr val="FFFFFF"/>
                </a:highlight>
              </a:rPr>
              <a:t> residual </a:t>
            </a:r>
            <a:r>
              <a:rPr lang="de-CH" sz="1000" dirty="0" err="1">
                <a:highlight>
                  <a:srgbClr val="FFFFFF"/>
                </a:highlight>
              </a:rPr>
              <a:t>blocks</a:t>
            </a:r>
            <a:r>
              <a:rPr lang="de-CH" sz="1000" dirty="0">
                <a:highlight>
                  <a:srgbClr val="FFFFFF"/>
                </a:highlight>
              </a:rPr>
              <a:t> will </a:t>
            </a:r>
            <a:r>
              <a:rPr lang="de-CH" sz="1000" dirty="0" err="1">
                <a:highlight>
                  <a:srgbClr val="FFFFFF"/>
                </a:highlight>
              </a:rPr>
              <a:t>cause</a:t>
            </a:r>
            <a:r>
              <a:rPr lang="de-CH" sz="1000" dirty="0">
                <a:highlight>
                  <a:srgbClr val="FFFFFF"/>
                </a:highlight>
              </a:rPr>
              <a:t> </a:t>
            </a:r>
            <a:r>
              <a:rPr lang="de-CH" sz="1000" dirty="0" err="1">
                <a:highlight>
                  <a:srgbClr val="FFFFFF"/>
                </a:highlight>
              </a:rPr>
              <a:t>overfitting</a:t>
            </a:r>
            <a:r>
              <a:rPr lang="de-CH" sz="1000" dirty="0">
                <a:highlight>
                  <a:srgbClr val="FFFFFF"/>
                </a:highlight>
              </a:rPr>
              <a:t> </a:t>
            </a:r>
            <a:r>
              <a:rPr lang="de-CH" sz="1000" dirty="0" err="1">
                <a:highlight>
                  <a:srgbClr val="FFFFFF"/>
                </a:highlight>
              </a:rPr>
              <a:t>and</a:t>
            </a:r>
            <a:r>
              <a:rPr lang="de-CH" sz="1000" dirty="0">
                <a:highlight>
                  <a:srgbClr val="FFFFFF"/>
                </a:highlight>
              </a:rPr>
              <a:t> </a:t>
            </a:r>
            <a:r>
              <a:rPr lang="de-CH" sz="1000" dirty="0" err="1">
                <a:highlight>
                  <a:srgbClr val="FFFFFF"/>
                </a:highlight>
              </a:rPr>
              <a:t>underfitting</a:t>
            </a:r>
            <a:r>
              <a:rPr lang="de-CH" sz="1000" dirty="0">
                <a:highlight>
                  <a:srgbClr val="FFFFFF"/>
                </a:highlight>
              </a:rPr>
              <a:t>. In </a:t>
            </a:r>
            <a:r>
              <a:rPr lang="de-CH" sz="1000" dirty="0" err="1">
                <a:highlight>
                  <a:srgbClr val="FFFFFF"/>
                </a:highlight>
              </a:rPr>
              <a:t>our</a:t>
            </a:r>
            <a:r>
              <a:rPr lang="de-CH" sz="1000" dirty="0">
                <a:highlight>
                  <a:srgbClr val="FFFFFF"/>
                </a:highlight>
              </a:rPr>
              <a:t> </a:t>
            </a:r>
            <a:r>
              <a:rPr lang="de-CH" sz="1000" dirty="0" err="1">
                <a:highlight>
                  <a:srgbClr val="FFFFFF"/>
                </a:highlight>
              </a:rPr>
              <a:t>experiment</a:t>
            </a:r>
            <a:r>
              <a:rPr lang="de-CH" sz="1000" dirty="0">
                <a:highlight>
                  <a:srgbClr val="FFFFFF"/>
                </a:highlight>
              </a:rPr>
              <a:t>, 6 </a:t>
            </a:r>
            <a:r>
              <a:rPr lang="de-CH" sz="1000" dirty="0" err="1">
                <a:highlight>
                  <a:srgbClr val="FFFFFF"/>
                </a:highlight>
              </a:rPr>
              <a:t>blocks</a:t>
            </a:r>
            <a:r>
              <a:rPr lang="de-CH" sz="1000" dirty="0">
                <a:highlight>
                  <a:srgbClr val="FFFFFF"/>
                </a:highlight>
              </a:rPr>
              <a:t> </a:t>
            </a:r>
            <a:r>
              <a:rPr lang="de-CH" sz="1000" dirty="0" err="1">
                <a:highlight>
                  <a:srgbClr val="FFFFFF"/>
                </a:highlight>
              </a:rPr>
              <a:t>is</a:t>
            </a:r>
            <a:r>
              <a:rPr lang="de-CH" sz="1000" dirty="0">
                <a:highlight>
                  <a:srgbClr val="FFFFFF"/>
                </a:highlight>
              </a:rPr>
              <a:t> well-</a:t>
            </a:r>
            <a:r>
              <a:rPr lang="de-CH" sz="1000" dirty="0" err="1">
                <a:highlight>
                  <a:srgbClr val="FFFFFF"/>
                </a:highlight>
              </a:rPr>
              <a:t>balanced</a:t>
            </a:r>
            <a:r>
              <a:rPr lang="de-CH" sz="1000" dirty="0">
                <a:highlight>
                  <a:srgbClr val="FFFFFF"/>
                </a:highlight>
              </a:rPr>
              <a:t>.</a:t>
            </a:r>
            <a:endParaRPr sz="1000" dirty="0">
              <a:highlight>
                <a:srgbClr val="FFFFFF"/>
              </a:highlight>
            </a:endParaRPr>
          </a:p>
          <a:p>
            <a:pPr marL="0" lvl="0" indent="0" algn="l" rtl="0">
              <a:spcBef>
                <a:spcPts val="360"/>
              </a:spcBef>
              <a:spcAft>
                <a:spcPts val="0"/>
              </a:spcAft>
              <a:buNone/>
            </a:pPr>
            <a:r>
              <a:rPr lang="de-CH" sz="1000" dirty="0">
                <a:highlight>
                  <a:srgbClr val="FFFFFF"/>
                </a:highlight>
              </a:rPr>
              <a:t>-2 </a:t>
            </a:r>
            <a:r>
              <a:rPr lang="de-CH" sz="1000" dirty="0" err="1">
                <a:highlight>
                  <a:srgbClr val="FFFFFF"/>
                </a:highlight>
              </a:rPr>
              <a:t>We</a:t>
            </a:r>
            <a:r>
              <a:rPr lang="de-CH" sz="1000" dirty="0">
                <a:highlight>
                  <a:srgbClr val="FFFFFF"/>
                </a:highlight>
              </a:rPr>
              <a:t> </a:t>
            </a:r>
            <a:r>
              <a:rPr lang="de-CH" sz="1000" dirty="0" err="1">
                <a:highlight>
                  <a:srgbClr val="FFFFFF"/>
                </a:highlight>
              </a:rPr>
              <a:t>increase</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max</a:t>
            </a:r>
            <a:r>
              <a:rPr lang="de-CH" sz="1000" dirty="0">
                <a:highlight>
                  <a:srgbClr val="FFFFFF"/>
                </a:highlight>
              </a:rPr>
              <a:t> </a:t>
            </a:r>
            <a:r>
              <a:rPr lang="de-CH" sz="1000" dirty="0" err="1">
                <a:highlight>
                  <a:srgbClr val="FFFFFF"/>
                </a:highlight>
              </a:rPr>
              <a:t>replay</a:t>
            </a:r>
            <a:r>
              <a:rPr lang="de-CH" sz="1000" dirty="0">
                <a:highlight>
                  <a:srgbClr val="FFFFFF"/>
                </a:highlight>
              </a:rPr>
              <a:t> </a:t>
            </a:r>
            <a:r>
              <a:rPr lang="de-CH" sz="1000" dirty="0" err="1">
                <a:highlight>
                  <a:srgbClr val="FFFFFF"/>
                </a:highlight>
              </a:rPr>
              <a:t>buffer</a:t>
            </a:r>
            <a:r>
              <a:rPr lang="de-CH" sz="1000" dirty="0">
                <a:highlight>
                  <a:srgbClr val="FFFFFF"/>
                </a:highlight>
              </a:rPr>
              <a:t> </a:t>
            </a:r>
            <a:r>
              <a:rPr lang="de-CH" sz="1000" dirty="0" err="1">
                <a:highlight>
                  <a:srgbClr val="FFFFFF"/>
                </a:highlight>
              </a:rPr>
              <a:t>size</a:t>
            </a:r>
            <a:r>
              <a:rPr lang="de-CH" sz="1000" dirty="0">
                <a:highlight>
                  <a:srgbClr val="FFFFFF"/>
                </a:highlight>
              </a:rPr>
              <a:t> </a:t>
            </a:r>
            <a:r>
              <a:rPr lang="de-CH" sz="1000" dirty="0" err="1">
                <a:highlight>
                  <a:srgbClr val="FFFFFF"/>
                </a:highlight>
              </a:rPr>
              <a:t>from</a:t>
            </a:r>
            <a:r>
              <a:rPr lang="de-CH" sz="1000" dirty="0">
                <a:highlight>
                  <a:srgbClr val="FFFFFF"/>
                </a:highlight>
              </a:rPr>
              <a:t> 50 </a:t>
            </a:r>
            <a:r>
              <a:rPr lang="de-CH" sz="1000" dirty="0" err="1">
                <a:highlight>
                  <a:srgbClr val="FFFFFF"/>
                </a:highlight>
              </a:rPr>
              <a:t>to</a:t>
            </a:r>
            <a:r>
              <a:rPr lang="de-CH" sz="1000" dirty="0">
                <a:highlight>
                  <a:srgbClr val="FFFFFF"/>
                </a:highlight>
              </a:rPr>
              <a:t> 100. The </a:t>
            </a:r>
            <a:r>
              <a:rPr lang="de-CH" sz="1000" dirty="0" err="1">
                <a:highlight>
                  <a:srgbClr val="FFFFFF"/>
                </a:highlight>
              </a:rPr>
              <a:t>idea</a:t>
            </a:r>
            <a:r>
              <a:rPr lang="de-CH" sz="1000" dirty="0">
                <a:highlight>
                  <a:srgbClr val="FFFFFF"/>
                </a:highlight>
              </a:rPr>
              <a:t> </a:t>
            </a:r>
            <a:r>
              <a:rPr lang="de-CH" sz="1000" dirty="0" err="1">
                <a:highlight>
                  <a:srgbClr val="FFFFFF"/>
                </a:highlight>
              </a:rPr>
              <a:t>of</a:t>
            </a:r>
            <a:r>
              <a:rPr lang="de-CH" sz="1000" dirty="0">
                <a:highlight>
                  <a:srgbClr val="FFFFFF"/>
                </a:highlight>
              </a:rPr>
              <a:t> </a:t>
            </a:r>
            <a:r>
              <a:rPr lang="de-CH" sz="1000" dirty="0" err="1">
                <a:highlight>
                  <a:srgbClr val="FFFFFF"/>
                </a:highlight>
              </a:rPr>
              <a:t>this</a:t>
            </a:r>
            <a:r>
              <a:rPr lang="de-CH" sz="1000" dirty="0">
                <a:highlight>
                  <a:srgbClr val="FFFFFF"/>
                </a:highlight>
              </a:rPr>
              <a:t> </a:t>
            </a:r>
            <a:r>
              <a:rPr lang="de-CH" sz="1000" dirty="0" err="1">
                <a:highlight>
                  <a:srgbClr val="FFFFFF"/>
                </a:highlight>
              </a:rPr>
              <a:t>strategy</a:t>
            </a:r>
            <a:r>
              <a:rPr lang="de-CH" sz="1000" dirty="0">
                <a:highlight>
                  <a:srgbClr val="FFFFFF"/>
                </a:highlight>
              </a:rPr>
              <a:t> </a:t>
            </a:r>
            <a:r>
              <a:rPr lang="de-CH" sz="1000" dirty="0" err="1">
                <a:highlight>
                  <a:srgbClr val="FFFFFF"/>
                </a:highlight>
              </a:rPr>
              <a:t>is</a:t>
            </a:r>
            <a:r>
              <a:rPr lang="de-CH" sz="1000" dirty="0">
                <a:highlight>
                  <a:srgbClr val="FFFFFF"/>
                </a:highlight>
              </a:rPr>
              <a:t> </a:t>
            </a:r>
            <a:r>
              <a:rPr lang="de-CH" sz="1000" dirty="0" err="1">
                <a:highlight>
                  <a:srgbClr val="FFFFFF"/>
                </a:highlight>
              </a:rPr>
              <a:t>that</a:t>
            </a:r>
            <a:r>
              <a:rPr lang="de-CH" sz="1000" dirty="0">
                <a:highlight>
                  <a:srgbClr val="FFFFFF"/>
                </a:highlight>
              </a:rPr>
              <a:t> </a:t>
            </a:r>
            <a:r>
              <a:rPr lang="de-CH" sz="1000" dirty="0" err="1">
                <a:highlight>
                  <a:srgbClr val="FFFFFF"/>
                </a:highlight>
              </a:rPr>
              <a:t>we</a:t>
            </a:r>
            <a:r>
              <a:rPr lang="de-CH" sz="1000" dirty="0">
                <a:highlight>
                  <a:srgbClr val="FFFFFF"/>
                </a:highlight>
              </a:rPr>
              <a:t> update </a:t>
            </a:r>
            <a:r>
              <a:rPr lang="de-CH" sz="1000" dirty="0" err="1">
                <a:highlight>
                  <a:srgbClr val="FFFFFF"/>
                </a:highlight>
              </a:rPr>
              <a:t>the</a:t>
            </a:r>
            <a:r>
              <a:rPr lang="de-CH" sz="1000" dirty="0">
                <a:highlight>
                  <a:srgbClr val="FFFFFF"/>
                </a:highlight>
              </a:rPr>
              <a:t> </a:t>
            </a:r>
            <a:r>
              <a:rPr lang="de-CH" sz="1000" dirty="0" err="1">
                <a:highlight>
                  <a:srgbClr val="FFFFFF"/>
                </a:highlight>
              </a:rPr>
              <a:t>discriminators</a:t>
            </a:r>
            <a:r>
              <a:rPr lang="de-CH" sz="1000" dirty="0">
                <a:highlight>
                  <a:srgbClr val="FFFFFF"/>
                </a:highlight>
              </a:rPr>
              <a:t> </a:t>
            </a:r>
            <a:r>
              <a:rPr lang="de-CH" sz="1000" dirty="0" err="1">
                <a:highlight>
                  <a:srgbClr val="FFFFFF"/>
                </a:highlight>
              </a:rPr>
              <a:t>using</a:t>
            </a:r>
            <a:r>
              <a:rPr lang="de-CH" sz="1000" dirty="0">
                <a:highlight>
                  <a:srgbClr val="FFFFFF"/>
                </a:highlight>
              </a:rPr>
              <a:t> a </a:t>
            </a:r>
            <a:r>
              <a:rPr lang="de-CH" sz="1000" dirty="0" err="1">
                <a:highlight>
                  <a:srgbClr val="FFFFFF"/>
                </a:highlight>
              </a:rPr>
              <a:t>history</a:t>
            </a:r>
            <a:r>
              <a:rPr lang="de-CH" sz="1000" dirty="0">
                <a:highlight>
                  <a:srgbClr val="FFFFFF"/>
                </a:highlight>
              </a:rPr>
              <a:t> </a:t>
            </a:r>
            <a:r>
              <a:rPr lang="de-CH" sz="1000" dirty="0" err="1">
                <a:highlight>
                  <a:srgbClr val="FFFFFF"/>
                </a:highlight>
              </a:rPr>
              <a:t>of</a:t>
            </a:r>
            <a:r>
              <a:rPr lang="de-CH" sz="1000" dirty="0">
                <a:highlight>
                  <a:srgbClr val="FFFFFF"/>
                </a:highlight>
              </a:rPr>
              <a:t> </a:t>
            </a:r>
            <a:r>
              <a:rPr lang="de-CH" sz="1000" dirty="0" err="1">
                <a:highlight>
                  <a:srgbClr val="FFFFFF"/>
                </a:highlight>
              </a:rPr>
              <a:t>generated</a:t>
            </a:r>
            <a:r>
              <a:rPr lang="de-CH" sz="1000" dirty="0">
                <a:highlight>
                  <a:srgbClr val="FFFFFF"/>
                </a:highlight>
              </a:rPr>
              <a:t> </a:t>
            </a:r>
            <a:r>
              <a:rPr lang="de-CH" sz="1000" dirty="0" err="1">
                <a:highlight>
                  <a:srgbClr val="FFFFFF"/>
                </a:highlight>
              </a:rPr>
              <a:t>images</a:t>
            </a:r>
            <a:r>
              <a:rPr lang="de-CH" sz="1000" dirty="0">
                <a:highlight>
                  <a:srgbClr val="FFFFFF"/>
                </a:highlight>
              </a:rPr>
              <a:t> </a:t>
            </a:r>
            <a:r>
              <a:rPr lang="de-CH" sz="1000" dirty="0" err="1">
                <a:highlight>
                  <a:srgbClr val="FFFFFF"/>
                </a:highlight>
              </a:rPr>
              <a:t>rather</a:t>
            </a:r>
            <a:r>
              <a:rPr lang="de-CH" sz="1000" dirty="0">
                <a:highlight>
                  <a:srgbClr val="FFFFFF"/>
                </a:highlight>
              </a:rPr>
              <a:t> </a:t>
            </a:r>
            <a:r>
              <a:rPr lang="de-CH" sz="1000" dirty="0" err="1">
                <a:highlight>
                  <a:srgbClr val="FFFFFF"/>
                </a:highlight>
              </a:rPr>
              <a:t>than</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ones</a:t>
            </a:r>
            <a:r>
              <a:rPr lang="de-CH" sz="1000" dirty="0">
                <a:highlight>
                  <a:srgbClr val="FFFFFF"/>
                </a:highlight>
              </a:rPr>
              <a:t> </a:t>
            </a:r>
            <a:r>
              <a:rPr lang="de-CH" sz="1000" dirty="0" err="1">
                <a:highlight>
                  <a:srgbClr val="FFFFFF"/>
                </a:highlight>
              </a:rPr>
              <a:t>produced</a:t>
            </a:r>
            <a:r>
              <a:rPr lang="de-CH" sz="1000" dirty="0">
                <a:highlight>
                  <a:srgbClr val="FFFFFF"/>
                </a:highlight>
              </a:rPr>
              <a:t> </a:t>
            </a:r>
            <a:r>
              <a:rPr lang="de-CH" sz="1000" dirty="0" err="1">
                <a:highlight>
                  <a:srgbClr val="FFFFFF"/>
                </a:highlight>
              </a:rPr>
              <a:t>by</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latest</a:t>
            </a:r>
            <a:r>
              <a:rPr lang="de-CH" sz="1000" dirty="0">
                <a:highlight>
                  <a:srgbClr val="FFFFFF"/>
                </a:highlight>
              </a:rPr>
              <a:t> </a:t>
            </a:r>
            <a:r>
              <a:rPr lang="de-CH" sz="1000" dirty="0" err="1">
                <a:highlight>
                  <a:srgbClr val="FFFFFF"/>
                </a:highlight>
              </a:rPr>
              <a:t>generators</a:t>
            </a:r>
            <a:r>
              <a:rPr lang="de-CH" sz="1000" dirty="0">
                <a:highlight>
                  <a:srgbClr val="FFFFFF"/>
                </a:highlight>
              </a:rPr>
              <a:t>. </a:t>
            </a:r>
            <a:r>
              <a:rPr lang="de-CH" sz="1000" dirty="0" err="1">
                <a:highlight>
                  <a:srgbClr val="FFFFFF"/>
                </a:highlight>
              </a:rPr>
              <a:t>Increase</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buffer</a:t>
            </a:r>
            <a:r>
              <a:rPr lang="de-CH" sz="1000" dirty="0">
                <a:highlight>
                  <a:srgbClr val="FFFFFF"/>
                </a:highlight>
              </a:rPr>
              <a:t> </a:t>
            </a:r>
            <a:r>
              <a:rPr lang="de-CH" sz="1000" dirty="0" err="1">
                <a:highlight>
                  <a:srgbClr val="FFFFFF"/>
                </a:highlight>
              </a:rPr>
              <a:t>size</a:t>
            </a:r>
            <a:r>
              <a:rPr lang="de-CH" sz="1000" dirty="0">
                <a:highlight>
                  <a:srgbClr val="FFFFFF"/>
                </a:highlight>
              </a:rPr>
              <a:t> will </a:t>
            </a:r>
            <a:r>
              <a:rPr lang="de-CH" sz="1000" dirty="0" err="1">
                <a:highlight>
                  <a:srgbClr val="FFFFFF"/>
                </a:highlight>
              </a:rPr>
              <a:t>therefore</a:t>
            </a:r>
            <a:r>
              <a:rPr lang="de-CH" sz="1000" dirty="0">
                <a:highlight>
                  <a:srgbClr val="FFFFFF"/>
                </a:highlight>
              </a:rPr>
              <a:t> </a:t>
            </a:r>
            <a:r>
              <a:rPr lang="de-CH" sz="1000" dirty="0" err="1">
                <a:highlight>
                  <a:srgbClr val="FFFFFF"/>
                </a:highlight>
              </a:rPr>
              <a:t>reduce</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variance</a:t>
            </a:r>
            <a:r>
              <a:rPr lang="de-CH" sz="1000" dirty="0">
                <a:highlight>
                  <a:srgbClr val="FFFFFF"/>
                </a:highlight>
              </a:rPr>
              <a:t> </a:t>
            </a:r>
            <a:r>
              <a:rPr lang="de-CH" sz="1000" dirty="0" err="1">
                <a:highlight>
                  <a:srgbClr val="FFFFFF"/>
                </a:highlight>
              </a:rPr>
              <a:t>of</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discriminators</a:t>
            </a:r>
            <a:endParaRPr sz="1000" dirty="0">
              <a:highlight>
                <a:srgbClr val="FFFFFF"/>
              </a:highlight>
            </a:endParaRPr>
          </a:p>
          <a:p>
            <a:pPr marL="0" lvl="0" indent="0" algn="l" rtl="0">
              <a:spcBef>
                <a:spcPts val="360"/>
              </a:spcBef>
              <a:spcAft>
                <a:spcPts val="0"/>
              </a:spcAft>
              <a:buNone/>
            </a:pPr>
            <a:r>
              <a:rPr lang="de-CH" sz="1000" dirty="0">
                <a:highlight>
                  <a:srgbClr val="FFFFFF"/>
                </a:highlight>
              </a:rPr>
              <a:t>-3 </a:t>
            </a:r>
            <a:r>
              <a:rPr lang="de-CH" sz="1000" dirty="0" err="1">
                <a:highlight>
                  <a:srgbClr val="FFFFFF"/>
                </a:highlight>
              </a:rPr>
              <a:t>We</a:t>
            </a:r>
            <a:r>
              <a:rPr lang="de-CH" sz="1000" dirty="0">
                <a:highlight>
                  <a:srgbClr val="FFFFFF"/>
                </a:highlight>
              </a:rPr>
              <a:t> also </a:t>
            </a:r>
            <a:r>
              <a:rPr lang="de-CH" sz="1000" dirty="0" err="1">
                <a:highlight>
                  <a:srgbClr val="FFFFFF"/>
                </a:highlight>
              </a:rPr>
              <a:t>permuted</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training</a:t>
            </a:r>
            <a:r>
              <a:rPr lang="de-CH" sz="1000" dirty="0">
                <a:highlight>
                  <a:srgbClr val="FFFFFF"/>
                </a:highlight>
              </a:rPr>
              <a:t> </a:t>
            </a:r>
            <a:r>
              <a:rPr lang="de-CH" sz="1000" dirty="0" err="1">
                <a:highlight>
                  <a:srgbClr val="FFFFFF"/>
                </a:highlight>
              </a:rPr>
              <a:t>image</a:t>
            </a:r>
            <a:r>
              <a:rPr lang="de-CH" sz="1000" dirty="0">
                <a:highlight>
                  <a:srgbClr val="FFFFFF"/>
                </a:highlight>
              </a:rPr>
              <a:t> </a:t>
            </a:r>
            <a:r>
              <a:rPr lang="de-CH" sz="1000" dirty="0" err="1">
                <a:highlight>
                  <a:srgbClr val="FFFFFF"/>
                </a:highlight>
              </a:rPr>
              <a:t>set</a:t>
            </a:r>
            <a:r>
              <a:rPr lang="de-CH" sz="1000" dirty="0">
                <a:highlight>
                  <a:srgbClr val="FFFFFF"/>
                </a:highlight>
              </a:rPr>
              <a:t> </a:t>
            </a:r>
            <a:r>
              <a:rPr lang="de-CH" sz="1000" dirty="0" err="1">
                <a:highlight>
                  <a:srgbClr val="FFFFFF"/>
                </a:highlight>
              </a:rPr>
              <a:t>during</a:t>
            </a:r>
            <a:r>
              <a:rPr lang="de-CH" sz="1000" dirty="0">
                <a:highlight>
                  <a:srgbClr val="FFFFFF"/>
                </a:highlight>
              </a:rPr>
              <a:t> </a:t>
            </a:r>
            <a:r>
              <a:rPr lang="de-CH" sz="1000" dirty="0" err="1">
                <a:highlight>
                  <a:srgbClr val="FFFFFF"/>
                </a:highlight>
              </a:rPr>
              <a:t>each</a:t>
            </a:r>
            <a:r>
              <a:rPr lang="de-CH" sz="1000" dirty="0">
                <a:highlight>
                  <a:srgbClr val="FFFFFF"/>
                </a:highlight>
              </a:rPr>
              <a:t> </a:t>
            </a:r>
            <a:r>
              <a:rPr lang="de-CH" sz="1000" dirty="0" err="1">
                <a:highlight>
                  <a:srgbClr val="FFFFFF"/>
                </a:highlight>
              </a:rPr>
              <a:t>training</a:t>
            </a:r>
            <a:r>
              <a:rPr lang="de-CH" sz="1000" dirty="0">
                <a:highlight>
                  <a:srgbClr val="FFFFFF"/>
                </a:highlight>
              </a:rPr>
              <a:t> </a:t>
            </a:r>
            <a:r>
              <a:rPr lang="de-CH" sz="1000" dirty="0" err="1">
                <a:highlight>
                  <a:srgbClr val="FFFFFF"/>
                </a:highlight>
              </a:rPr>
              <a:t>epoch</a:t>
            </a:r>
            <a:r>
              <a:rPr lang="de-CH" sz="1000" dirty="0">
                <a:highlight>
                  <a:srgbClr val="FFFFFF"/>
                </a:highlight>
              </a:rPr>
              <a:t>. </a:t>
            </a:r>
            <a:r>
              <a:rPr lang="de-CH" sz="1000" dirty="0" err="1">
                <a:highlight>
                  <a:srgbClr val="FFFFFF"/>
                </a:highlight>
              </a:rPr>
              <a:t>We</a:t>
            </a:r>
            <a:r>
              <a:rPr lang="de-CH" sz="1000" dirty="0">
                <a:highlight>
                  <a:srgbClr val="FFFFFF"/>
                </a:highlight>
              </a:rPr>
              <a:t> </a:t>
            </a:r>
            <a:r>
              <a:rPr lang="de-CH" sz="1000" dirty="0" err="1">
                <a:highlight>
                  <a:srgbClr val="FFFFFF"/>
                </a:highlight>
              </a:rPr>
              <a:t>did</a:t>
            </a:r>
            <a:r>
              <a:rPr lang="de-CH" sz="1000" dirty="0">
                <a:highlight>
                  <a:srgbClr val="FFFFFF"/>
                </a:highlight>
              </a:rPr>
              <a:t> </a:t>
            </a:r>
            <a:r>
              <a:rPr lang="de-CH" sz="1000" dirty="0" err="1">
                <a:highlight>
                  <a:srgbClr val="FFFFFF"/>
                </a:highlight>
              </a:rPr>
              <a:t>this</a:t>
            </a:r>
            <a:r>
              <a:rPr lang="de-CH" sz="1000" dirty="0">
                <a:highlight>
                  <a:srgbClr val="FFFFFF"/>
                </a:highlight>
              </a:rPr>
              <a:t> </a:t>
            </a:r>
            <a:r>
              <a:rPr lang="de-CH" sz="1000" dirty="0" err="1">
                <a:highlight>
                  <a:srgbClr val="FFFFFF"/>
                </a:highlight>
              </a:rPr>
              <a:t>to</a:t>
            </a:r>
            <a:r>
              <a:rPr lang="de-CH" sz="1000" dirty="0">
                <a:highlight>
                  <a:srgbClr val="FFFFFF"/>
                </a:highlight>
              </a:rPr>
              <a:t> </a:t>
            </a:r>
            <a:r>
              <a:rPr lang="de-CH" sz="1000" dirty="0" err="1">
                <a:highlight>
                  <a:srgbClr val="FFFFFF"/>
                </a:highlight>
              </a:rPr>
              <a:t>increase</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randomization</a:t>
            </a:r>
            <a:r>
              <a:rPr lang="de-CH" sz="1000" dirty="0">
                <a:highlight>
                  <a:srgbClr val="FFFFFF"/>
                </a:highlight>
              </a:rPr>
              <a:t> </a:t>
            </a:r>
            <a:r>
              <a:rPr lang="de-CH" sz="1000" dirty="0" err="1">
                <a:highlight>
                  <a:srgbClr val="FFFFFF"/>
                </a:highlight>
              </a:rPr>
              <a:t>for</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network</a:t>
            </a:r>
            <a:r>
              <a:rPr lang="de-CH" sz="1000" dirty="0">
                <a:highlight>
                  <a:srgbClr val="FFFFFF"/>
                </a:highlight>
              </a:rPr>
              <a:t> </a:t>
            </a:r>
            <a:r>
              <a:rPr lang="de-CH" sz="1000" dirty="0" err="1">
                <a:highlight>
                  <a:srgbClr val="FFFFFF"/>
                </a:highlight>
              </a:rPr>
              <a:t>and</a:t>
            </a:r>
            <a:r>
              <a:rPr lang="de-CH" sz="1000" dirty="0">
                <a:highlight>
                  <a:srgbClr val="FFFFFF"/>
                </a:highlight>
              </a:rPr>
              <a:t> </a:t>
            </a:r>
            <a:r>
              <a:rPr lang="de-CH" sz="1000" dirty="0" err="1">
                <a:highlight>
                  <a:srgbClr val="FFFFFF"/>
                </a:highlight>
              </a:rPr>
              <a:t>therefore</a:t>
            </a:r>
            <a:r>
              <a:rPr lang="de-CH" sz="1000" dirty="0">
                <a:highlight>
                  <a:srgbClr val="FFFFFF"/>
                </a:highlight>
              </a:rPr>
              <a:t> </a:t>
            </a:r>
            <a:r>
              <a:rPr lang="de-CH" sz="1000" dirty="0" err="1">
                <a:highlight>
                  <a:srgbClr val="FFFFFF"/>
                </a:highlight>
              </a:rPr>
              <a:t>can</a:t>
            </a:r>
            <a:r>
              <a:rPr lang="de-CH" sz="1000" dirty="0">
                <a:highlight>
                  <a:srgbClr val="FFFFFF"/>
                </a:highlight>
              </a:rPr>
              <a:t> </a:t>
            </a:r>
            <a:r>
              <a:rPr lang="de-CH" sz="1000" dirty="0" err="1">
                <a:highlight>
                  <a:srgbClr val="FFFFFF"/>
                </a:highlight>
              </a:rPr>
              <a:t>reduce</a:t>
            </a:r>
            <a:r>
              <a:rPr lang="de-CH" sz="1000" dirty="0">
                <a:highlight>
                  <a:srgbClr val="FFFFFF"/>
                </a:highlight>
              </a:rPr>
              <a:t> </a:t>
            </a:r>
            <a:r>
              <a:rPr lang="de-CH" sz="1000" dirty="0" err="1">
                <a:highlight>
                  <a:srgbClr val="FFFFFF"/>
                </a:highlight>
              </a:rPr>
              <a:t>overfitting</a:t>
            </a:r>
            <a:r>
              <a:rPr lang="de-CH" sz="1000" dirty="0">
                <a:highlight>
                  <a:srgbClr val="FFFFFF"/>
                </a:highlight>
              </a:rPr>
              <a:t> </a:t>
            </a:r>
            <a:r>
              <a:rPr lang="de-CH" sz="1000" dirty="0" err="1">
                <a:highlight>
                  <a:srgbClr val="FFFFFF"/>
                </a:highlight>
              </a:rPr>
              <a:t>issue</a:t>
            </a:r>
            <a:r>
              <a:rPr lang="de-CH" sz="1000" dirty="0">
                <a:highlight>
                  <a:srgbClr val="FFFFFF"/>
                </a:highlight>
              </a:rPr>
              <a:t>.</a:t>
            </a:r>
            <a:endParaRPr sz="1000" dirty="0">
              <a:highlight>
                <a:srgbClr val="FFFFFF"/>
              </a:highlight>
            </a:endParaRPr>
          </a:p>
          <a:p>
            <a:pPr marL="0" lvl="0" indent="0" algn="l" rtl="0">
              <a:spcBef>
                <a:spcPts val="360"/>
              </a:spcBef>
              <a:spcAft>
                <a:spcPts val="0"/>
              </a:spcAft>
              <a:buNone/>
            </a:pPr>
            <a:endParaRPr sz="1000" dirty="0">
              <a:highlight>
                <a:srgbClr val="FFFFFF"/>
              </a:highlight>
            </a:endParaRPr>
          </a:p>
          <a:p>
            <a:pPr marL="0" lvl="0" indent="0" algn="l" rtl="0">
              <a:spcBef>
                <a:spcPts val="360"/>
              </a:spcBef>
              <a:spcAft>
                <a:spcPts val="0"/>
              </a:spcAft>
              <a:buNone/>
            </a:pPr>
            <a:r>
              <a:rPr lang="de-CH" sz="1000" dirty="0">
                <a:highlight>
                  <a:srgbClr val="FFFFFF"/>
                </a:highlight>
              </a:rPr>
              <a:t>The </a:t>
            </a:r>
            <a:r>
              <a:rPr lang="de-CH" sz="1000" dirty="0" err="1">
                <a:highlight>
                  <a:srgbClr val="FFFFFF"/>
                </a:highlight>
              </a:rPr>
              <a:t>full</a:t>
            </a:r>
            <a:r>
              <a:rPr lang="de-CH" sz="1000" dirty="0">
                <a:highlight>
                  <a:srgbClr val="FFFFFF"/>
                </a:highlight>
              </a:rPr>
              <a:t> </a:t>
            </a:r>
            <a:r>
              <a:rPr lang="de-CH" sz="1000" dirty="0" err="1">
                <a:highlight>
                  <a:srgbClr val="FFFFFF"/>
                </a:highlight>
              </a:rPr>
              <a:t>loss</a:t>
            </a:r>
            <a:r>
              <a:rPr lang="de-CH" sz="1000" dirty="0">
                <a:highlight>
                  <a:srgbClr val="FFFFFF"/>
                </a:highlight>
              </a:rPr>
              <a:t> </a:t>
            </a:r>
            <a:r>
              <a:rPr lang="de-CH" sz="1000" dirty="0" err="1">
                <a:highlight>
                  <a:srgbClr val="FFFFFF"/>
                </a:highlight>
              </a:rPr>
              <a:t>function</a:t>
            </a:r>
            <a:r>
              <a:rPr lang="de-CH" sz="1000" dirty="0">
                <a:highlight>
                  <a:srgbClr val="FFFFFF"/>
                </a:highlight>
              </a:rPr>
              <a:t> </a:t>
            </a:r>
            <a:r>
              <a:rPr lang="de-CH" sz="1000" dirty="0" err="1">
                <a:highlight>
                  <a:srgbClr val="FFFFFF"/>
                </a:highlight>
              </a:rPr>
              <a:t>for</a:t>
            </a:r>
            <a:r>
              <a:rPr lang="de-CH" sz="1000" dirty="0">
                <a:highlight>
                  <a:srgbClr val="FFFFFF"/>
                </a:highlight>
              </a:rPr>
              <a:t> </a:t>
            </a:r>
            <a:r>
              <a:rPr lang="de-CH" sz="1000" dirty="0" err="1">
                <a:highlight>
                  <a:srgbClr val="FFFFFF"/>
                </a:highlight>
              </a:rPr>
              <a:t>this</a:t>
            </a:r>
            <a:r>
              <a:rPr lang="de-CH" sz="1000" dirty="0">
                <a:highlight>
                  <a:srgbClr val="FFFFFF"/>
                </a:highlight>
              </a:rPr>
              <a:t> </a:t>
            </a:r>
            <a:r>
              <a:rPr lang="de-CH" sz="1000" dirty="0" err="1">
                <a:highlight>
                  <a:srgbClr val="FFFFFF"/>
                </a:highlight>
              </a:rPr>
              <a:t>network</a:t>
            </a:r>
            <a:r>
              <a:rPr lang="de-CH" sz="1000" dirty="0">
                <a:highlight>
                  <a:srgbClr val="FFFFFF"/>
                </a:highlight>
              </a:rPr>
              <a:t> </a:t>
            </a:r>
            <a:r>
              <a:rPr lang="de-CH" sz="1000" dirty="0" err="1">
                <a:highlight>
                  <a:srgbClr val="FFFFFF"/>
                </a:highlight>
              </a:rPr>
              <a:t>include</a:t>
            </a:r>
            <a:r>
              <a:rPr lang="de-CH" sz="1000" dirty="0">
                <a:highlight>
                  <a:srgbClr val="FFFFFF"/>
                </a:highlight>
              </a:rPr>
              <a:t> a LS </a:t>
            </a:r>
            <a:r>
              <a:rPr lang="de-CH" sz="1000" dirty="0" err="1">
                <a:highlight>
                  <a:srgbClr val="FFFFFF"/>
                </a:highlight>
              </a:rPr>
              <a:t>loss</a:t>
            </a:r>
            <a:r>
              <a:rPr lang="de-CH" sz="1000" dirty="0">
                <a:highlight>
                  <a:srgbClr val="FFFFFF"/>
                </a:highlight>
              </a:rPr>
              <a:t>, </a:t>
            </a:r>
            <a:r>
              <a:rPr lang="de-CH" sz="1000" dirty="0" err="1">
                <a:highlight>
                  <a:srgbClr val="FFFFFF"/>
                </a:highlight>
              </a:rPr>
              <a:t>cycle-consistent</a:t>
            </a:r>
            <a:r>
              <a:rPr lang="de-CH" sz="1000" dirty="0">
                <a:highlight>
                  <a:srgbClr val="FFFFFF"/>
                </a:highlight>
              </a:rPr>
              <a:t> </a:t>
            </a:r>
            <a:r>
              <a:rPr lang="de-CH" sz="1000" dirty="0" err="1">
                <a:highlight>
                  <a:srgbClr val="FFFFFF"/>
                </a:highlight>
              </a:rPr>
              <a:t>loss</a:t>
            </a:r>
            <a:r>
              <a:rPr lang="de-CH" sz="1000" dirty="0">
                <a:highlight>
                  <a:srgbClr val="FFFFFF"/>
                </a:highlight>
              </a:rPr>
              <a:t> </a:t>
            </a:r>
            <a:r>
              <a:rPr lang="de-CH" sz="1000" dirty="0" err="1">
                <a:highlight>
                  <a:srgbClr val="FFFFFF"/>
                </a:highlight>
              </a:rPr>
              <a:t>and</a:t>
            </a:r>
            <a:r>
              <a:rPr lang="de-CH" sz="1000" dirty="0">
                <a:highlight>
                  <a:srgbClr val="FFFFFF"/>
                </a:highlight>
              </a:rPr>
              <a:t> </a:t>
            </a:r>
            <a:r>
              <a:rPr lang="de-CH" sz="1000" dirty="0" err="1">
                <a:highlight>
                  <a:srgbClr val="FFFFFF"/>
                </a:highlight>
              </a:rPr>
              <a:t>identity</a:t>
            </a:r>
            <a:r>
              <a:rPr lang="de-CH" sz="1000" dirty="0">
                <a:highlight>
                  <a:srgbClr val="FFFFFF"/>
                </a:highlight>
              </a:rPr>
              <a:t> </a:t>
            </a:r>
            <a:r>
              <a:rPr lang="de-CH" sz="1000" dirty="0" err="1">
                <a:highlight>
                  <a:srgbClr val="FFFFFF"/>
                </a:highlight>
              </a:rPr>
              <a:t>loss</a:t>
            </a:r>
            <a:r>
              <a:rPr lang="de-CH" sz="1000" dirty="0">
                <a:highlight>
                  <a:srgbClr val="FFFFFF"/>
                </a:highlight>
              </a:rPr>
              <a:t>. </a:t>
            </a:r>
            <a:endParaRPr sz="1000" dirty="0">
              <a:highlight>
                <a:srgbClr val="FFFFFF"/>
              </a:highlight>
            </a:endParaRPr>
          </a:p>
          <a:p>
            <a:pPr marL="0" lvl="0" indent="0" algn="l" rtl="0">
              <a:spcBef>
                <a:spcPts val="360"/>
              </a:spcBef>
              <a:spcAft>
                <a:spcPts val="0"/>
              </a:spcAft>
              <a:buNone/>
            </a:pPr>
            <a:r>
              <a:rPr lang="de-CH" sz="1000" dirty="0" err="1">
                <a:highlight>
                  <a:srgbClr val="FFFFFF"/>
                </a:highlight>
              </a:rPr>
              <a:t>To</a:t>
            </a:r>
            <a:r>
              <a:rPr lang="de-CH" sz="1000" dirty="0">
                <a:highlight>
                  <a:srgbClr val="FFFFFF"/>
                </a:highlight>
              </a:rPr>
              <a:t> </a:t>
            </a:r>
            <a:r>
              <a:rPr lang="de-CH" sz="1000" dirty="0" err="1">
                <a:highlight>
                  <a:srgbClr val="FFFFFF"/>
                </a:highlight>
              </a:rPr>
              <a:t>stabilize</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training</a:t>
            </a:r>
            <a:r>
              <a:rPr lang="de-CH" sz="1000" dirty="0">
                <a:highlight>
                  <a:srgbClr val="FFFFFF"/>
                </a:highlight>
              </a:rPr>
              <a:t>, negative log </a:t>
            </a:r>
            <a:r>
              <a:rPr lang="de-CH" sz="1000" dirty="0" err="1">
                <a:highlight>
                  <a:srgbClr val="FFFFFF"/>
                </a:highlight>
              </a:rPr>
              <a:t>likelihood</a:t>
            </a:r>
            <a:r>
              <a:rPr lang="de-CH" sz="1000" dirty="0">
                <a:highlight>
                  <a:srgbClr val="FFFFFF"/>
                </a:highlight>
              </a:rPr>
              <a:t> </a:t>
            </a:r>
            <a:r>
              <a:rPr lang="de-CH" sz="1000" dirty="0" err="1">
                <a:highlight>
                  <a:srgbClr val="FFFFFF"/>
                </a:highlight>
              </a:rPr>
              <a:t>objective</a:t>
            </a:r>
            <a:r>
              <a:rPr lang="de-CH" sz="1000" dirty="0">
                <a:highlight>
                  <a:srgbClr val="FFFFFF"/>
                </a:highlight>
              </a:rPr>
              <a:t> </a:t>
            </a:r>
            <a:r>
              <a:rPr lang="de-CH" sz="1000" dirty="0" err="1">
                <a:highlight>
                  <a:srgbClr val="FFFFFF"/>
                </a:highlight>
              </a:rPr>
              <a:t>is</a:t>
            </a:r>
            <a:r>
              <a:rPr lang="de-CH" sz="1000" dirty="0">
                <a:highlight>
                  <a:srgbClr val="FFFFFF"/>
                </a:highlight>
              </a:rPr>
              <a:t> </a:t>
            </a:r>
            <a:r>
              <a:rPr lang="de-CH" sz="1000" dirty="0" err="1">
                <a:highlight>
                  <a:srgbClr val="FFFFFF"/>
                </a:highlight>
              </a:rPr>
              <a:t>replaced</a:t>
            </a:r>
            <a:r>
              <a:rPr lang="de-CH" sz="1000" dirty="0">
                <a:highlight>
                  <a:srgbClr val="FFFFFF"/>
                </a:highlight>
              </a:rPr>
              <a:t> </a:t>
            </a:r>
            <a:r>
              <a:rPr lang="de-CH" sz="1000" dirty="0" err="1">
                <a:highlight>
                  <a:srgbClr val="FFFFFF"/>
                </a:highlight>
              </a:rPr>
              <a:t>by</a:t>
            </a:r>
            <a:r>
              <a:rPr lang="de-CH" sz="1000" dirty="0">
                <a:highlight>
                  <a:srgbClr val="FFFFFF"/>
                </a:highlight>
              </a:rPr>
              <a:t> a least-</a:t>
            </a:r>
            <a:r>
              <a:rPr lang="de-CH" sz="1000" dirty="0" err="1">
                <a:highlight>
                  <a:srgbClr val="FFFFFF"/>
                </a:highlight>
              </a:rPr>
              <a:t>squares</a:t>
            </a:r>
            <a:r>
              <a:rPr lang="de-CH" sz="1000" dirty="0">
                <a:highlight>
                  <a:srgbClr val="FFFFFF"/>
                </a:highlight>
              </a:rPr>
              <a:t> </a:t>
            </a:r>
            <a:r>
              <a:rPr lang="de-CH" sz="1000" dirty="0" err="1">
                <a:highlight>
                  <a:srgbClr val="FFFFFF"/>
                </a:highlight>
              </a:rPr>
              <a:t>loss</a:t>
            </a:r>
            <a:r>
              <a:rPr lang="de-CH" sz="1000" dirty="0">
                <a:highlight>
                  <a:srgbClr val="FFFFFF"/>
                </a:highlight>
              </a:rPr>
              <a:t>. </a:t>
            </a:r>
            <a:endParaRPr sz="1000" dirty="0">
              <a:highlight>
                <a:srgbClr val="FFFFFF"/>
              </a:highlight>
            </a:endParaRPr>
          </a:p>
          <a:p>
            <a:pPr marL="0" lvl="0" indent="0" algn="l" rtl="0">
              <a:spcBef>
                <a:spcPts val="360"/>
              </a:spcBef>
              <a:spcAft>
                <a:spcPts val="0"/>
              </a:spcAft>
              <a:buNone/>
            </a:pPr>
            <a:r>
              <a:rPr lang="de-CH" sz="1000" dirty="0">
                <a:highlight>
                  <a:srgbClr val="FFFFFF"/>
                </a:highlight>
              </a:rPr>
              <a:t>In </a:t>
            </a:r>
            <a:r>
              <a:rPr lang="de-CH" sz="1000" dirty="0" err="1">
                <a:highlight>
                  <a:srgbClr val="FFFFFF"/>
                </a:highlight>
              </a:rPr>
              <a:t>particular</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generator</a:t>
            </a:r>
            <a:r>
              <a:rPr lang="de-CH" sz="1000" dirty="0">
                <a:highlight>
                  <a:srgbClr val="FFFFFF"/>
                </a:highlight>
              </a:rPr>
              <a:t> </a:t>
            </a:r>
            <a:r>
              <a:rPr lang="de-CH" sz="1000" dirty="0" err="1">
                <a:highlight>
                  <a:srgbClr val="FFFFFF"/>
                </a:highlight>
              </a:rPr>
              <a:t>is</a:t>
            </a:r>
            <a:r>
              <a:rPr lang="de-CH" sz="1000" dirty="0">
                <a:highlight>
                  <a:srgbClr val="FFFFFF"/>
                </a:highlight>
              </a:rPr>
              <a:t> also </a:t>
            </a:r>
            <a:r>
              <a:rPr lang="de-CH" sz="1000" dirty="0" err="1">
                <a:highlight>
                  <a:srgbClr val="FFFFFF"/>
                </a:highlight>
              </a:rPr>
              <a:t>regularized</a:t>
            </a:r>
            <a:r>
              <a:rPr lang="de-CH" sz="1000" dirty="0">
                <a:highlight>
                  <a:srgbClr val="FFFFFF"/>
                </a:highlight>
              </a:rPr>
              <a:t> </a:t>
            </a:r>
            <a:r>
              <a:rPr lang="de-CH" sz="1000" dirty="0" err="1">
                <a:highlight>
                  <a:srgbClr val="FFFFFF"/>
                </a:highlight>
              </a:rPr>
              <a:t>by</a:t>
            </a:r>
            <a:r>
              <a:rPr lang="de-CH" sz="1000" dirty="0">
                <a:highlight>
                  <a:srgbClr val="FFFFFF"/>
                </a:highlight>
              </a:rPr>
              <a:t> </a:t>
            </a:r>
            <a:r>
              <a:rPr lang="de-CH" sz="1000" dirty="0" err="1">
                <a:highlight>
                  <a:srgbClr val="FFFFFF"/>
                </a:highlight>
              </a:rPr>
              <a:t>near</a:t>
            </a:r>
            <a:r>
              <a:rPr lang="de-CH" sz="1000" dirty="0">
                <a:highlight>
                  <a:srgbClr val="FFFFFF"/>
                </a:highlight>
              </a:rPr>
              <a:t> an </a:t>
            </a:r>
            <a:r>
              <a:rPr lang="de-CH" sz="1000" dirty="0" err="1">
                <a:highlight>
                  <a:srgbClr val="FFFFFF"/>
                </a:highlight>
              </a:rPr>
              <a:t>identity</a:t>
            </a:r>
            <a:r>
              <a:rPr lang="de-CH" sz="1000" dirty="0">
                <a:highlight>
                  <a:srgbClr val="FFFFFF"/>
                </a:highlight>
              </a:rPr>
              <a:t> </a:t>
            </a:r>
            <a:r>
              <a:rPr lang="de-CH" sz="1000" dirty="0" err="1">
                <a:highlight>
                  <a:srgbClr val="FFFFFF"/>
                </a:highlight>
              </a:rPr>
              <a:t>mapping</a:t>
            </a:r>
            <a:r>
              <a:rPr lang="de-CH" sz="1000" dirty="0">
                <a:highlight>
                  <a:srgbClr val="FFFFFF"/>
                </a:highlight>
              </a:rPr>
              <a:t> </a:t>
            </a:r>
            <a:r>
              <a:rPr lang="de-CH" sz="1000" dirty="0" err="1">
                <a:highlight>
                  <a:srgbClr val="FFFFFF"/>
                </a:highlight>
              </a:rPr>
              <a:t>when</a:t>
            </a:r>
            <a:r>
              <a:rPr lang="de-CH" sz="1000" dirty="0">
                <a:highlight>
                  <a:srgbClr val="FFFFFF"/>
                </a:highlight>
              </a:rPr>
              <a:t> real </a:t>
            </a:r>
            <a:r>
              <a:rPr lang="de-CH" sz="1000" dirty="0" err="1">
                <a:highlight>
                  <a:srgbClr val="FFFFFF"/>
                </a:highlight>
              </a:rPr>
              <a:t>samples</a:t>
            </a:r>
            <a:r>
              <a:rPr lang="de-CH" sz="1000" dirty="0">
                <a:highlight>
                  <a:srgbClr val="FFFFFF"/>
                </a:highlight>
              </a:rPr>
              <a:t> </a:t>
            </a:r>
            <a:r>
              <a:rPr lang="de-CH" sz="1000" dirty="0" err="1">
                <a:highlight>
                  <a:srgbClr val="FFFFFF"/>
                </a:highlight>
              </a:rPr>
              <a:t>of</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target</a:t>
            </a:r>
            <a:r>
              <a:rPr lang="de-CH" sz="1000" dirty="0">
                <a:highlight>
                  <a:srgbClr val="FFFFFF"/>
                </a:highlight>
              </a:rPr>
              <a:t> </a:t>
            </a:r>
            <a:r>
              <a:rPr lang="de-CH" sz="1000" dirty="0" err="1">
                <a:highlight>
                  <a:srgbClr val="FFFFFF"/>
                </a:highlight>
              </a:rPr>
              <a:t>domain</a:t>
            </a:r>
            <a:r>
              <a:rPr lang="de-CH" sz="1000" dirty="0">
                <a:highlight>
                  <a:srgbClr val="FFFFFF"/>
                </a:highlight>
              </a:rPr>
              <a:t> </a:t>
            </a:r>
            <a:r>
              <a:rPr lang="de-CH" sz="1000" dirty="0" err="1">
                <a:highlight>
                  <a:srgbClr val="FFFFFF"/>
                </a:highlight>
              </a:rPr>
              <a:t>are</a:t>
            </a:r>
            <a:r>
              <a:rPr lang="de-CH" sz="1000" dirty="0">
                <a:highlight>
                  <a:srgbClr val="FFFFFF"/>
                </a:highlight>
              </a:rPr>
              <a:t> </a:t>
            </a:r>
            <a:r>
              <a:rPr lang="de-CH" sz="1000" dirty="0" err="1">
                <a:highlight>
                  <a:srgbClr val="FFFFFF"/>
                </a:highlight>
              </a:rPr>
              <a:t>provided</a:t>
            </a:r>
            <a:r>
              <a:rPr lang="de-CH" sz="1000" dirty="0">
                <a:highlight>
                  <a:srgbClr val="FFFFFF"/>
                </a:highlight>
              </a:rPr>
              <a:t> </a:t>
            </a:r>
            <a:r>
              <a:rPr lang="de-CH" sz="1000" dirty="0" err="1">
                <a:highlight>
                  <a:srgbClr val="FFFFFF"/>
                </a:highlight>
              </a:rPr>
              <a:t>as</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input</a:t>
            </a:r>
            <a:r>
              <a:rPr lang="de-CH" sz="1000" dirty="0">
                <a:highlight>
                  <a:srgbClr val="FFFFFF"/>
                </a:highlight>
              </a:rPr>
              <a:t> </a:t>
            </a:r>
            <a:r>
              <a:rPr lang="de-CH" sz="1000" dirty="0" err="1">
                <a:highlight>
                  <a:srgbClr val="FFFFFF"/>
                </a:highlight>
              </a:rPr>
              <a:t>to</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generator</a:t>
            </a:r>
            <a:r>
              <a:rPr lang="de-CH" sz="1000" dirty="0">
                <a:highlight>
                  <a:srgbClr val="FFFFFF"/>
                </a:highlight>
              </a:rPr>
              <a:t>.  In </a:t>
            </a:r>
            <a:r>
              <a:rPr lang="de-CH" sz="1000" dirty="0" err="1">
                <a:highlight>
                  <a:srgbClr val="FFFFFF"/>
                </a:highlight>
              </a:rPr>
              <a:t>practice</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identity</a:t>
            </a:r>
            <a:r>
              <a:rPr lang="de-CH" sz="1000" dirty="0">
                <a:highlight>
                  <a:srgbClr val="FFFFFF"/>
                </a:highlight>
              </a:rPr>
              <a:t> </a:t>
            </a:r>
            <a:r>
              <a:rPr lang="de-CH" sz="1000" dirty="0" err="1">
                <a:highlight>
                  <a:srgbClr val="FFFFFF"/>
                </a:highlight>
              </a:rPr>
              <a:t>mapping</a:t>
            </a:r>
            <a:r>
              <a:rPr lang="de-CH" sz="1000" dirty="0">
                <a:highlight>
                  <a:srgbClr val="FFFFFF"/>
                </a:highlight>
              </a:rPr>
              <a:t> </a:t>
            </a:r>
            <a:r>
              <a:rPr lang="de-CH" sz="1000" dirty="0" err="1">
                <a:highlight>
                  <a:srgbClr val="FFFFFF"/>
                </a:highlight>
              </a:rPr>
              <a:t>loss</a:t>
            </a:r>
            <a:r>
              <a:rPr lang="de-CH" sz="1000" dirty="0">
                <a:highlight>
                  <a:srgbClr val="FFFFFF"/>
                </a:highlight>
              </a:rPr>
              <a:t> </a:t>
            </a:r>
            <a:r>
              <a:rPr lang="de-CH" sz="1000" dirty="0" err="1">
                <a:highlight>
                  <a:srgbClr val="FFFFFF"/>
                </a:highlight>
              </a:rPr>
              <a:t>helps</a:t>
            </a:r>
            <a:r>
              <a:rPr lang="de-CH" sz="1000" dirty="0">
                <a:highlight>
                  <a:srgbClr val="FFFFFF"/>
                </a:highlight>
              </a:rPr>
              <a:t> </a:t>
            </a:r>
            <a:r>
              <a:rPr lang="de-CH" sz="1000" dirty="0" err="1">
                <a:highlight>
                  <a:srgbClr val="FFFFFF"/>
                </a:highlight>
              </a:rPr>
              <a:t>preserve</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color</a:t>
            </a:r>
            <a:r>
              <a:rPr lang="de-CH" sz="1000" dirty="0">
                <a:highlight>
                  <a:srgbClr val="FFFFFF"/>
                </a:highlight>
              </a:rPr>
              <a:t> </a:t>
            </a:r>
            <a:r>
              <a:rPr lang="de-CH" sz="1000" dirty="0" err="1">
                <a:highlight>
                  <a:srgbClr val="FFFFFF"/>
                </a:highlight>
              </a:rPr>
              <a:t>of</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input</a:t>
            </a:r>
            <a:r>
              <a:rPr lang="de-CH" sz="1000" dirty="0">
                <a:highlight>
                  <a:srgbClr val="FFFFFF"/>
                </a:highlight>
              </a:rPr>
              <a:t> </a:t>
            </a:r>
            <a:r>
              <a:rPr lang="de-CH" sz="1000" dirty="0" err="1">
                <a:highlight>
                  <a:srgbClr val="FFFFFF"/>
                </a:highlight>
              </a:rPr>
              <a:t>paintings</a:t>
            </a:r>
            <a:r>
              <a:rPr lang="de-CH" sz="1000" dirty="0">
                <a:highlight>
                  <a:srgbClr val="FFFFFF"/>
                </a:highlight>
              </a:rPr>
              <a:t>. The </a:t>
            </a:r>
            <a:r>
              <a:rPr lang="de-CH" sz="1000" dirty="0" err="1">
                <a:highlight>
                  <a:srgbClr val="FFFFFF"/>
                </a:highlight>
              </a:rPr>
              <a:t>weight</a:t>
            </a:r>
            <a:r>
              <a:rPr lang="de-CH" sz="1000" dirty="0">
                <a:highlight>
                  <a:srgbClr val="FFFFFF"/>
                </a:highlight>
              </a:rPr>
              <a:t> </a:t>
            </a:r>
            <a:r>
              <a:rPr lang="de-CH" sz="1000" dirty="0" err="1">
                <a:highlight>
                  <a:srgbClr val="FFFFFF"/>
                </a:highlight>
              </a:rPr>
              <a:t>for</a:t>
            </a:r>
            <a:r>
              <a:rPr lang="de-CH" sz="1000" dirty="0">
                <a:highlight>
                  <a:srgbClr val="FFFFFF"/>
                </a:highlight>
              </a:rPr>
              <a:t> </a:t>
            </a:r>
            <a:r>
              <a:rPr lang="de-CH" sz="1000" dirty="0" err="1">
                <a:highlight>
                  <a:srgbClr val="FFFFFF"/>
                </a:highlight>
              </a:rPr>
              <a:t>the</a:t>
            </a:r>
            <a:r>
              <a:rPr lang="de-CH" sz="1000" dirty="0">
                <a:highlight>
                  <a:srgbClr val="FFFFFF"/>
                </a:highlight>
              </a:rPr>
              <a:t> </a:t>
            </a:r>
            <a:r>
              <a:rPr lang="de-CH" sz="1000" dirty="0" err="1">
                <a:highlight>
                  <a:srgbClr val="FFFFFF"/>
                </a:highlight>
              </a:rPr>
              <a:t>identity</a:t>
            </a:r>
            <a:r>
              <a:rPr lang="de-CH" sz="1000" dirty="0">
                <a:highlight>
                  <a:srgbClr val="FFFFFF"/>
                </a:highlight>
              </a:rPr>
              <a:t> </a:t>
            </a:r>
            <a:r>
              <a:rPr lang="de-CH" sz="1000" dirty="0" err="1">
                <a:highlight>
                  <a:srgbClr val="FFFFFF"/>
                </a:highlight>
              </a:rPr>
              <a:t>mapping</a:t>
            </a:r>
            <a:r>
              <a:rPr lang="de-CH" sz="1000" dirty="0">
                <a:highlight>
                  <a:srgbClr val="FFFFFF"/>
                </a:highlight>
              </a:rPr>
              <a:t> </a:t>
            </a:r>
            <a:r>
              <a:rPr lang="de-CH" sz="1000" dirty="0" err="1">
                <a:highlight>
                  <a:srgbClr val="FFFFFF"/>
                </a:highlight>
              </a:rPr>
              <a:t>loss</a:t>
            </a:r>
            <a:r>
              <a:rPr lang="de-CH" sz="1000" dirty="0">
                <a:highlight>
                  <a:srgbClr val="FFFFFF"/>
                </a:highlight>
              </a:rPr>
              <a:t> was 0.5λ </a:t>
            </a:r>
            <a:r>
              <a:rPr lang="de-CH" sz="1000" dirty="0" err="1">
                <a:highlight>
                  <a:srgbClr val="FFFFFF"/>
                </a:highlight>
              </a:rPr>
              <a:t>where</a:t>
            </a:r>
            <a:r>
              <a:rPr lang="de-CH" sz="1000" dirty="0">
                <a:highlight>
                  <a:srgbClr val="FFFFFF"/>
                </a:highlight>
              </a:rPr>
              <a:t> </a:t>
            </a:r>
            <a:r>
              <a:rPr lang="de-CH" sz="1000" dirty="0" err="1">
                <a:highlight>
                  <a:srgbClr val="FFFFFF"/>
                </a:highlight>
              </a:rPr>
              <a:t>λ</a:t>
            </a:r>
            <a:r>
              <a:rPr lang="de-CH" sz="1000" dirty="0">
                <a:highlight>
                  <a:srgbClr val="FFFFFF"/>
                </a:highlight>
              </a:rPr>
              <a:t> was </a:t>
            </a:r>
            <a:r>
              <a:rPr lang="de-CH" sz="1000" dirty="0" err="1">
                <a:highlight>
                  <a:srgbClr val="FFFFFF"/>
                </a:highlight>
              </a:rPr>
              <a:t>the</a:t>
            </a:r>
            <a:r>
              <a:rPr lang="de-CH" sz="1000" dirty="0">
                <a:highlight>
                  <a:srgbClr val="FFFFFF"/>
                </a:highlight>
              </a:rPr>
              <a:t> </a:t>
            </a:r>
            <a:r>
              <a:rPr lang="de-CH" sz="1000" dirty="0" err="1">
                <a:highlight>
                  <a:srgbClr val="FFFFFF"/>
                </a:highlight>
              </a:rPr>
              <a:t>weight</a:t>
            </a:r>
            <a:r>
              <a:rPr lang="de-CH" sz="1000" dirty="0">
                <a:highlight>
                  <a:srgbClr val="FFFFFF"/>
                </a:highlight>
              </a:rPr>
              <a:t> </a:t>
            </a:r>
            <a:r>
              <a:rPr lang="de-CH" sz="1000" dirty="0" err="1">
                <a:highlight>
                  <a:srgbClr val="FFFFFF"/>
                </a:highlight>
              </a:rPr>
              <a:t>for</a:t>
            </a:r>
            <a:r>
              <a:rPr lang="de-CH" sz="1000" dirty="0">
                <a:highlight>
                  <a:srgbClr val="FFFFFF"/>
                </a:highlight>
              </a:rPr>
              <a:t> </a:t>
            </a:r>
            <a:r>
              <a:rPr lang="de-CH" sz="1000" dirty="0" err="1">
                <a:highlight>
                  <a:srgbClr val="FFFFFF"/>
                </a:highlight>
              </a:rPr>
              <a:t>cycle</a:t>
            </a:r>
            <a:r>
              <a:rPr lang="de-CH" sz="1000" dirty="0">
                <a:highlight>
                  <a:srgbClr val="FFFFFF"/>
                </a:highlight>
              </a:rPr>
              <a:t> </a:t>
            </a:r>
            <a:r>
              <a:rPr lang="de-CH" sz="1000" dirty="0" err="1">
                <a:highlight>
                  <a:srgbClr val="FFFFFF"/>
                </a:highlight>
              </a:rPr>
              <a:t>consistency</a:t>
            </a:r>
            <a:r>
              <a:rPr lang="de-CH" sz="1000" dirty="0">
                <a:highlight>
                  <a:srgbClr val="FFFFFF"/>
                </a:highlight>
              </a:rPr>
              <a:t> </a:t>
            </a:r>
            <a:r>
              <a:rPr lang="de-CH" sz="1000" dirty="0" err="1">
                <a:highlight>
                  <a:srgbClr val="FFFFFF"/>
                </a:highlight>
              </a:rPr>
              <a:t>loss</a:t>
            </a:r>
            <a:r>
              <a:rPr lang="de-CH" sz="1000" dirty="0">
                <a:highlight>
                  <a:srgbClr val="FFFFFF"/>
                </a:highlight>
              </a:rPr>
              <a:t>. </a:t>
            </a:r>
            <a:r>
              <a:rPr lang="de-CH" sz="1000" dirty="0" err="1">
                <a:highlight>
                  <a:srgbClr val="FFFFFF"/>
                </a:highlight>
              </a:rPr>
              <a:t>λ</a:t>
            </a:r>
            <a:r>
              <a:rPr lang="de-CH" sz="1000" dirty="0">
                <a:highlight>
                  <a:srgbClr val="FFFFFF"/>
                </a:highlight>
              </a:rPr>
              <a:t> </a:t>
            </a:r>
            <a:r>
              <a:rPr lang="de-CH" sz="1000" dirty="0" err="1">
                <a:highlight>
                  <a:srgbClr val="FFFFFF"/>
                </a:highlight>
              </a:rPr>
              <a:t>is</a:t>
            </a:r>
            <a:r>
              <a:rPr lang="de-CH" sz="1000" dirty="0">
                <a:highlight>
                  <a:srgbClr val="FFFFFF"/>
                </a:highlight>
              </a:rPr>
              <a:t> </a:t>
            </a:r>
            <a:r>
              <a:rPr lang="de-CH" sz="1000" dirty="0" err="1">
                <a:highlight>
                  <a:srgbClr val="FFFFFF"/>
                </a:highlight>
              </a:rPr>
              <a:t>set</a:t>
            </a:r>
            <a:r>
              <a:rPr lang="de-CH" sz="1000" dirty="0">
                <a:highlight>
                  <a:srgbClr val="FFFFFF"/>
                </a:highlight>
              </a:rPr>
              <a:t> </a:t>
            </a:r>
            <a:r>
              <a:rPr lang="de-CH" sz="1000" dirty="0" err="1">
                <a:highlight>
                  <a:srgbClr val="FFFFFF"/>
                </a:highlight>
              </a:rPr>
              <a:t>to</a:t>
            </a:r>
            <a:r>
              <a:rPr lang="de-CH" sz="1000" dirty="0">
                <a:highlight>
                  <a:srgbClr val="FFFFFF"/>
                </a:highlight>
              </a:rPr>
              <a:t> 10 in original </a:t>
            </a:r>
            <a:r>
              <a:rPr lang="de-CH" sz="1000" dirty="0" err="1">
                <a:highlight>
                  <a:srgbClr val="FFFFFF"/>
                </a:highlight>
              </a:rPr>
              <a:t>setting</a:t>
            </a:r>
            <a:r>
              <a:rPr lang="de-CH" sz="1000" dirty="0">
                <a:highlight>
                  <a:srgbClr val="FFFFFF"/>
                </a:highlight>
              </a:rPr>
              <a:t>.</a:t>
            </a:r>
            <a:endParaRPr sz="1000" dirty="0">
              <a:highlight>
                <a:srgbClr val="FFFFFF"/>
              </a:highlight>
            </a:endParaRPr>
          </a:p>
          <a:p>
            <a:pPr marL="0" lvl="0" indent="0" algn="l" rtl="0">
              <a:spcBef>
                <a:spcPts val="360"/>
              </a:spcBef>
              <a:spcAft>
                <a:spcPts val="0"/>
              </a:spcAft>
              <a:buNone/>
            </a:pPr>
            <a:endParaRPr sz="1000" dirty="0">
              <a:highlight>
                <a:srgbClr val="FFFFFF"/>
              </a:highlight>
            </a:endParaRPr>
          </a:p>
          <a:p>
            <a:pPr marL="0" lvl="0" indent="0" algn="l" rtl="0">
              <a:spcBef>
                <a:spcPts val="360"/>
              </a:spcBef>
              <a:spcAft>
                <a:spcPts val="0"/>
              </a:spcAft>
              <a:buNone/>
            </a:pPr>
            <a:endParaRPr sz="1000" dirty="0">
              <a:highlight>
                <a:srgbClr val="FFFFFF"/>
              </a:highlight>
            </a:endParaRPr>
          </a:p>
          <a:p>
            <a:pPr marL="0" lvl="0" indent="0" algn="l" rtl="0">
              <a:spcBef>
                <a:spcPts val="360"/>
              </a:spcBef>
              <a:spcAft>
                <a:spcPts val="0"/>
              </a:spcAft>
              <a:buNone/>
            </a:pPr>
            <a:endParaRPr sz="1000" dirty="0">
              <a:highlight>
                <a:srgbClr val="FFFFFF"/>
              </a:highlight>
            </a:endParaRPr>
          </a:p>
          <a:p>
            <a:pPr marL="0" lvl="0" indent="0" algn="l" rtl="0">
              <a:spcBef>
                <a:spcPts val="360"/>
              </a:spcBef>
              <a:spcAft>
                <a:spcPts val="0"/>
              </a:spcAft>
              <a:buNone/>
            </a:pPr>
            <a:r>
              <a:rPr lang="de-CH" sz="1000" dirty="0">
                <a:highlight>
                  <a:srgbClr val="FFFFFF"/>
                </a:highlight>
              </a:rPr>
              <a:t> </a:t>
            </a:r>
            <a:endParaRPr sz="1000" dirty="0">
              <a:highlight>
                <a:srgbClr val="FFFFFF"/>
              </a:highlight>
            </a:endParaRPr>
          </a:p>
          <a:p>
            <a:pPr marL="0" lvl="0" indent="0" algn="l" rtl="0">
              <a:spcBef>
                <a:spcPts val="360"/>
              </a:spcBef>
              <a:spcAft>
                <a:spcPts val="0"/>
              </a:spcAft>
              <a:buNone/>
            </a:pPr>
            <a:endParaRPr sz="1000" dirty="0"/>
          </a:p>
        </p:txBody>
      </p:sp>
      <p:sp>
        <p:nvSpPr>
          <p:cNvPr id="61" name="Google Shape;61;g8428cf3286_3_165:notes"/>
          <p:cNvSpPr>
            <a:spLocks noGrp="1" noRot="1" noChangeAspect="1"/>
          </p:cNvSpPr>
          <p:nvPr>
            <p:ph type="sldImg" idx="2"/>
          </p:nvPr>
        </p:nvSpPr>
        <p:spPr>
          <a:xfrm>
            <a:off x="307975" y="652463"/>
            <a:ext cx="5786438" cy="3255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428cf3286_3_201:notes"/>
          <p:cNvSpPr txBox="1">
            <a:spLocks noGrp="1"/>
          </p:cNvSpPr>
          <p:nvPr>
            <p:ph type="body" idx="1"/>
          </p:nvPr>
        </p:nvSpPr>
        <p:spPr>
          <a:xfrm>
            <a:off x="639763" y="4125913"/>
            <a:ext cx="5121300" cy="3908400"/>
          </a:xfrm>
          <a:prstGeom prst="rect">
            <a:avLst/>
          </a:prstGeom>
        </p:spPr>
        <p:txBody>
          <a:bodyPr spcFirstLastPara="1" wrap="square" lIns="86200" tIns="43100" rIns="86200" bIns="43100" anchor="t" anchorCtr="0">
            <a:noAutofit/>
          </a:bodyPr>
          <a:lstStyle/>
          <a:p>
            <a:pPr marL="0" lvl="0" indent="0" algn="l" rtl="0">
              <a:spcBef>
                <a:spcPts val="360"/>
              </a:spcBef>
              <a:spcAft>
                <a:spcPts val="0"/>
              </a:spcAft>
              <a:buNone/>
            </a:pPr>
            <a:r>
              <a:rPr lang="de-CH" sz="1000" dirty="0"/>
              <a:t>So </a:t>
            </a:r>
            <a:r>
              <a:rPr lang="de-CH" sz="1000" dirty="0" err="1"/>
              <a:t>far</a:t>
            </a:r>
            <a:r>
              <a:rPr lang="de-CH" sz="1000" dirty="0"/>
              <a:t> so </a:t>
            </a:r>
            <a:r>
              <a:rPr lang="de-CH" sz="1000" dirty="0" err="1"/>
              <a:t>good</a:t>
            </a:r>
            <a:r>
              <a:rPr lang="de-CH" sz="1000" dirty="0"/>
              <a:t>?  </a:t>
            </a:r>
            <a:r>
              <a:rPr lang="de-CH" sz="1000" dirty="0" err="1"/>
              <a:t>Now</a:t>
            </a:r>
            <a:r>
              <a:rPr lang="de-CH" sz="1000" dirty="0"/>
              <a:t>, </a:t>
            </a:r>
            <a:r>
              <a:rPr lang="de-CH" sz="1000" dirty="0" err="1"/>
              <a:t>let’s</a:t>
            </a:r>
            <a:r>
              <a:rPr lang="de-CH" sz="1000" dirty="0"/>
              <a:t> </a:t>
            </a:r>
            <a:r>
              <a:rPr lang="de-CH" sz="1000" dirty="0" err="1"/>
              <a:t>digest</a:t>
            </a:r>
            <a:r>
              <a:rPr lang="de-CH" sz="1000" dirty="0"/>
              <a:t> </a:t>
            </a:r>
            <a:r>
              <a:rPr lang="de-CH" sz="1000" dirty="0" err="1"/>
              <a:t>the</a:t>
            </a:r>
            <a:r>
              <a:rPr lang="de-CH" sz="1000" dirty="0"/>
              <a:t> </a:t>
            </a:r>
            <a:r>
              <a:rPr lang="de-CH" sz="1000" dirty="0" err="1"/>
              <a:t>network</a:t>
            </a:r>
            <a:r>
              <a:rPr lang="de-CH" sz="1000" dirty="0"/>
              <a:t> </a:t>
            </a:r>
            <a:r>
              <a:rPr lang="de-CH" sz="1000" dirty="0" err="1"/>
              <a:t>and</a:t>
            </a:r>
            <a:r>
              <a:rPr lang="de-CH" sz="1000" dirty="0"/>
              <a:t> </a:t>
            </a:r>
            <a:r>
              <a:rPr lang="de-CH" sz="1000" dirty="0" err="1"/>
              <a:t>explain</a:t>
            </a:r>
            <a:r>
              <a:rPr lang="de-CH" sz="1000" dirty="0"/>
              <a:t> </a:t>
            </a:r>
            <a:r>
              <a:rPr lang="de-CH" sz="1000" dirty="0" err="1"/>
              <a:t>the</a:t>
            </a:r>
            <a:r>
              <a:rPr lang="de-CH" sz="1000" dirty="0"/>
              <a:t> </a:t>
            </a:r>
            <a:r>
              <a:rPr lang="de-CH" sz="1000" dirty="0" err="1"/>
              <a:t>main</a:t>
            </a:r>
            <a:r>
              <a:rPr lang="de-CH" sz="1000" dirty="0"/>
              <a:t> </a:t>
            </a:r>
            <a:r>
              <a:rPr lang="de-CH" sz="1000" dirty="0" err="1"/>
              <a:t>components</a:t>
            </a:r>
            <a:r>
              <a:rPr lang="de-CH" sz="1000" dirty="0"/>
              <a:t> </a:t>
            </a:r>
            <a:r>
              <a:rPr lang="de-CH" sz="1000" dirty="0" err="1"/>
              <a:t>of</a:t>
            </a:r>
            <a:r>
              <a:rPr lang="de-CH" sz="1000" dirty="0"/>
              <a:t> it.  </a:t>
            </a:r>
            <a:endParaRPr sz="1000" dirty="0"/>
          </a:p>
          <a:p>
            <a:pPr marL="0" lvl="0" indent="0" algn="l" rtl="0">
              <a:spcBef>
                <a:spcPts val="360"/>
              </a:spcBef>
              <a:spcAft>
                <a:spcPts val="0"/>
              </a:spcAft>
              <a:buNone/>
            </a:pPr>
            <a:r>
              <a:rPr lang="de-CH" sz="1000" dirty="0"/>
              <a:t>First, </a:t>
            </a:r>
            <a:r>
              <a:rPr lang="de-CH" sz="1000" dirty="0" err="1"/>
              <a:t>we</a:t>
            </a:r>
            <a:r>
              <a:rPr lang="de-CH" sz="1000" dirty="0"/>
              <a:t> </a:t>
            </a:r>
            <a:r>
              <a:rPr lang="de-CH" sz="1000" dirty="0" err="1"/>
              <a:t>introduce</a:t>
            </a:r>
            <a:r>
              <a:rPr lang="de-CH" sz="1000" dirty="0"/>
              <a:t> </a:t>
            </a:r>
            <a:r>
              <a:rPr lang="de-CH" sz="1000" dirty="0" err="1"/>
              <a:t>the</a:t>
            </a:r>
            <a:r>
              <a:rPr lang="de-CH" sz="1000" dirty="0"/>
              <a:t> </a:t>
            </a:r>
            <a:r>
              <a:rPr lang="de-CH" sz="1000" dirty="0" err="1"/>
              <a:t>generator</a:t>
            </a:r>
            <a:r>
              <a:rPr lang="de-CH" sz="1000" dirty="0"/>
              <a:t> </a:t>
            </a:r>
            <a:r>
              <a:rPr lang="de-CH" sz="1000" dirty="0" err="1"/>
              <a:t>architecture</a:t>
            </a:r>
            <a:r>
              <a:rPr lang="de-CH" sz="1000" dirty="0"/>
              <a:t>:</a:t>
            </a:r>
            <a:endParaRPr sz="1000" dirty="0"/>
          </a:p>
          <a:p>
            <a:pPr marL="0" lvl="0" indent="0" algn="l" rtl="0">
              <a:spcBef>
                <a:spcPts val="360"/>
              </a:spcBef>
              <a:spcAft>
                <a:spcPts val="0"/>
              </a:spcAft>
              <a:buNone/>
            </a:pPr>
            <a:r>
              <a:rPr lang="de-CH" sz="1000" dirty="0" err="1"/>
              <a:t>Each</a:t>
            </a:r>
            <a:r>
              <a:rPr lang="de-CH" sz="1000" dirty="0"/>
              <a:t> </a:t>
            </a:r>
            <a:r>
              <a:rPr lang="de-CH" sz="1000" dirty="0" err="1"/>
              <a:t>CycleGAN</a:t>
            </a:r>
            <a:r>
              <a:rPr lang="de-CH" sz="1000" dirty="0"/>
              <a:t> </a:t>
            </a:r>
            <a:r>
              <a:rPr lang="de-CH" sz="1000" dirty="0" err="1"/>
              <a:t>generator</a:t>
            </a:r>
            <a:r>
              <a:rPr lang="de-CH" sz="1000" dirty="0"/>
              <a:t> </a:t>
            </a:r>
            <a:r>
              <a:rPr lang="de-CH" sz="1000" dirty="0" err="1"/>
              <a:t>has</a:t>
            </a:r>
            <a:r>
              <a:rPr lang="de-CH" sz="1000" dirty="0"/>
              <a:t> </a:t>
            </a:r>
            <a:r>
              <a:rPr lang="de-CH" sz="1000" dirty="0" err="1"/>
              <a:t>three</a:t>
            </a:r>
            <a:r>
              <a:rPr lang="de-CH" sz="1000" dirty="0"/>
              <a:t> </a:t>
            </a:r>
            <a:r>
              <a:rPr lang="de-CH" sz="1000" dirty="0" err="1"/>
              <a:t>sections</a:t>
            </a:r>
            <a:r>
              <a:rPr lang="de-CH" sz="1000" dirty="0"/>
              <a:t>: an </a:t>
            </a:r>
            <a:r>
              <a:rPr lang="de-CH" sz="1000" dirty="0" err="1"/>
              <a:t>encoder</a:t>
            </a:r>
            <a:r>
              <a:rPr lang="de-CH" sz="1000" dirty="0"/>
              <a:t>, a </a:t>
            </a:r>
            <a:r>
              <a:rPr lang="de-CH" sz="1000" dirty="0" err="1"/>
              <a:t>transformer</a:t>
            </a:r>
            <a:r>
              <a:rPr lang="de-CH" sz="1000" dirty="0"/>
              <a:t>, </a:t>
            </a:r>
            <a:r>
              <a:rPr lang="de-CH" sz="1000" dirty="0" err="1"/>
              <a:t>and</a:t>
            </a:r>
            <a:r>
              <a:rPr lang="de-CH" sz="1000" dirty="0"/>
              <a:t> a </a:t>
            </a:r>
            <a:r>
              <a:rPr lang="de-CH" sz="1000" dirty="0" err="1"/>
              <a:t>decoder</a:t>
            </a:r>
            <a:r>
              <a:rPr lang="de-CH" sz="1000" dirty="0"/>
              <a:t>. The </a:t>
            </a:r>
            <a:r>
              <a:rPr lang="de-CH" sz="1000" dirty="0" err="1"/>
              <a:t>input</a:t>
            </a:r>
            <a:r>
              <a:rPr lang="de-CH" sz="1000" dirty="0"/>
              <a:t> </a:t>
            </a:r>
            <a:r>
              <a:rPr lang="de-CH" sz="1000" dirty="0" err="1"/>
              <a:t>image</a:t>
            </a:r>
            <a:r>
              <a:rPr lang="de-CH" sz="1000" dirty="0"/>
              <a:t> </a:t>
            </a:r>
            <a:r>
              <a:rPr lang="de-CH" sz="1000" dirty="0" err="1"/>
              <a:t>is</a:t>
            </a:r>
            <a:r>
              <a:rPr lang="de-CH" sz="1000" dirty="0"/>
              <a:t> </a:t>
            </a:r>
            <a:r>
              <a:rPr lang="de-CH" sz="1000" dirty="0" err="1"/>
              <a:t>fed</a:t>
            </a:r>
            <a:r>
              <a:rPr lang="de-CH" sz="1000" dirty="0"/>
              <a:t> </a:t>
            </a:r>
            <a:r>
              <a:rPr lang="de-CH" sz="1000" dirty="0" err="1"/>
              <a:t>directly</a:t>
            </a:r>
            <a:r>
              <a:rPr lang="de-CH" sz="1000" dirty="0"/>
              <a:t> </a:t>
            </a:r>
            <a:r>
              <a:rPr lang="de-CH" sz="1000" dirty="0" err="1"/>
              <a:t>into</a:t>
            </a:r>
            <a:r>
              <a:rPr lang="de-CH" sz="1000" dirty="0"/>
              <a:t> </a:t>
            </a:r>
            <a:r>
              <a:rPr lang="de-CH" sz="1000" dirty="0" err="1"/>
              <a:t>the</a:t>
            </a:r>
            <a:r>
              <a:rPr lang="de-CH" sz="1000" dirty="0"/>
              <a:t> </a:t>
            </a:r>
            <a:r>
              <a:rPr lang="de-CH" sz="1000" dirty="0" err="1"/>
              <a:t>encoder</a:t>
            </a:r>
            <a:r>
              <a:rPr lang="de-CH" sz="1000" dirty="0"/>
              <a:t>, </a:t>
            </a:r>
            <a:r>
              <a:rPr lang="de-CH" sz="1000" dirty="0" err="1"/>
              <a:t>which</a:t>
            </a:r>
            <a:r>
              <a:rPr lang="de-CH" sz="1000" dirty="0"/>
              <a:t> </a:t>
            </a:r>
            <a:r>
              <a:rPr lang="de-CH" sz="1000" dirty="0" err="1"/>
              <a:t>shrinks</a:t>
            </a:r>
            <a:r>
              <a:rPr lang="de-CH" sz="1000" dirty="0"/>
              <a:t> </a:t>
            </a:r>
            <a:r>
              <a:rPr lang="de-CH" sz="1000" dirty="0" err="1"/>
              <a:t>the</a:t>
            </a:r>
            <a:r>
              <a:rPr lang="de-CH" sz="1000" dirty="0"/>
              <a:t> </a:t>
            </a:r>
            <a:r>
              <a:rPr lang="de-CH" sz="1000" dirty="0" err="1"/>
              <a:t>representation</a:t>
            </a:r>
            <a:r>
              <a:rPr lang="de-CH" sz="1000" dirty="0"/>
              <a:t> </a:t>
            </a:r>
            <a:r>
              <a:rPr lang="de-CH" sz="1000" dirty="0" err="1"/>
              <a:t>size</a:t>
            </a:r>
            <a:r>
              <a:rPr lang="de-CH" sz="1000" dirty="0"/>
              <a:t> </a:t>
            </a:r>
            <a:r>
              <a:rPr lang="de-CH" sz="1000" dirty="0" err="1"/>
              <a:t>while</a:t>
            </a:r>
            <a:r>
              <a:rPr lang="de-CH" sz="1000" dirty="0"/>
              <a:t> </a:t>
            </a:r>
            <a:r>
              <a:rPr lang="de-CH" sz="1000" dirty="0" err="1"/>
              <a:t>increasing</a:t>
            </a:r>
            <a:r>
              <a:rPr lang="de-CH" sz="1000" dirty="0"/>
              <a:t> </a:t>
            </a:r>
            <a:r>
              <a:rPr lang="de-CH" sz="1000" dirty="0" err="1"/>
              <a:t>the</a:t>
            </a:r>
            <a:r>
              <a:rPr lang="de-CH" sz="1000" dirty="0"/>
              <a:t> </a:t>
            </a:r>
            <a:r>
              <a:rPr lang="de-CH" sz="1000" dirty="0" err="1"/>
              <a:t>number</a:t>
            </a:r>
            <a:r>
              <a:rPr lang="de-CH" sz="1000" dirty="0"/>
              <a:t> </a:t>
            </a:r>
            <a:r>
              <a:rPr lang="de-CH" sz="1000" dirty="0" err="1"/>
              <a:t>of</a:t>
            </a:r>
            <a:r>
              <a:rPr lang="de-CH" sz="1000" dirty="0"/>
              <a:t> </a:t>
            </a:r>
            <a:r>
              <a:rPr lang="de-CH" sz="1000" dirty="0" err="1"/>
              <a:t>channels</a:t>
            </a:r>
            <a:r>
              <a:rPr lang="de-CH" sz="1000" dirty="0"/>
              <a:t>. The </a:t>
            </a:r>
            <a:r>
              <a:rPr lang="de-CH" sz="1000" dirty="0" err="1"/>
              <a:t>encoder</a:t>
            </a:r>
            <a:r>
              <a:rPr lang="de-CH" sz="1000" dirty="0"/>
              <a:t> </a:t>
            </a:r>
            <a:r>
              <a:rPr lang="de-CH" sz="1000" dirty="0" err="1"/>
              <a:t>is</a:t>
            </a:r>
            <a:r>
              <a:rPr lang="de-CH" sz="1000" dirty="0"/>
              <a:t> </a:t>
            </a:r>
            <a:r>
              <a:rPr lang="de-CH" sz="1000" dirty="0" err="1"/>
              <a:t>composed</a:t>
            </a:r>
            <a:r>
              <a:rPr lang="de-CH" sz="1000" dirty="0"/>
              <a:t> </a:t>
            </a:r>
            <a:r>
              <a:rPr lang="de-CH" sz="1000" dirty="0" err="1"/>
              <a:t>of</a:t>
            </a:r>
            <a:r>
              <a:rPr lang="de-CH" sz="1000" dirty="0"/>
              <a:t> </a:t>
            </a:r>
            <a:r>
              <a:rPr lang="de-CH" sz="1000" dirty="0" err="1"/>
              <a:t>three</a:t>
            </a:r>
            <a:r>
              <a:rPr lang="de-CH" sz="1000" dirty="0"/>
              <a:t> </a:t>
            </a:r>
            <a:r>
              <a:rPr lang="de-CH" sz="1000" dirty="0" err="1"/>
              <a:t>convolution</a:t>
            </a:r>
            <a:r>
              <a:rPr lang="de-CH" sz="1000" dirty="0"/>
              <a:t> </a:t>
            </a:r>
            <a:r>
              <a:rPr lang="de-CH" sz="1000" dirty="0" err="1"/>
              <a:t>layers</a:t>
            </a:r>
            <a:r>
              <a:rPr lang="de-CH" sz="1000" dirty="0"/>
              <a:t>. The </a:t>
            </a:r>
            <a:r>
              <a:rPr lang="de-CH" sz="1000" dirty="0" err="1"/>
              <a:t>resulting</a:t>
            </a:r>
            <a:r>
              <a:rPr lang="de-CH" sz="1000" dirty="0"/>
              <a:t> </a:t>
            </a:r>
            <a:r>
              <a:rPr lang="de-CH" sz="1000" dirty="0" err="1"/>
              <a:t>activation</a:t>
            </a:r>
            <a:r>
              <a:rPr lang="de-CH" sz="1000" dirty="0"/>
              <a:t> </a:t>
            </a:r>
            <a:r>
              <a:rPr lang="de-CH" sz="1000" dirty="0" err="1"/>
              <a:t>is</a:t>
            </a:r>
            <a:r>
              <a:rPr lang="de-CH" sz="1000" dirty="0"/>
              <a:t> </a:t>
            </a:r>
            <a:r>
              <a:rPr lang="de-CH" sz="1000" dirty="0" err="1"/>
              <a:t>then</a:t>
            </a:r>
            <a:r>
              <a:rPr lang="de-CH" sz="1000" dirty="0"/>
              <a:t> </a:t>
            </a:r>
            <a:r>
              <a:rPr lang="de-CH" sz="1000" dirty="0" err="1"/>
              <a:t>passed</a:t>
            </a:r>
            <a:r>
              <a:rPr lang="de-CH" sz="1000" dirty="0"/>
              <a:t> </a:t>
            </a:r>
            <a:r>
              <a:rPr lang="de-CH" sz="1000" dirty="0" err="1"/>
              <a:t>to</a:t>
            </a:r>
            <a:r>
              <a:rPr lang="de-CH" sz="1000" dirty="0"/>
              <a:t> </a:t>
            </a:r>
            <a:r>
              <a:rPr lang="de-CH" sz="1000" dirty="0" err="1"/>
              <a:t>the</a:t>
            </a:r>
            <a:r>
              <a:rPr lang="de-CH" sz="1000" dirty="0"/>
              <a:t> </a:t>
            </a:r>
            <a:r>
              <a:rPr lang="de-CH" sz="1000" dirty="0" err="1"/>
              <a:t>transformer</a:t>
            </a:r>
            <a:r>
              <a:rPr lang="de-CH" sz="1000" dirty="0"/>
              <a:t>, a </a:t>
            </a:r>
            <a:r>
              <a:rPr lang="de-CH" sz="1000" dirty="0" err="1"/>
              <a:t>series</a:t>
            </a:r>
            <a:r>
              <a:rPr lang="de-CH" sz="1000" dirty="0"/>
              <a:t> </a:t>
            </a:r>
            <a:r>
              <a:rPr lang="de-CH" sz="1000" dirty="0" err="1"/>
              <a:t>of</a:t>
            </a:r>
            <a:r>
              <a:rPr lang="de-CH" sz="1000" dirty="0"/>
              <a:t> </a:t>
            </a:r>
            <a:r>
              <a:rPr lang="de-CH" sz="1000" dirty="0" err="1"/>
              <a:t>six</a:t>
            </a:r>
            <a:r>
              <a:rPr lang="de-CH" sz="1000" dirty="0"/>
              <a:t> residual </a:t>
            </a:r>
            <a:r>
              <a:rPr lang="de-CH" sz="1000" dirty="0" err="1"/>
              <a:t>blocks</a:t>
            </a:r>
            <a:r>
              <a:rPr lang="de-CH" sz="1000" dirty="0"/>
              <a:t>. </a:t>
            </a:r>
            <a:r>
              <a:rPr lang="de-CH" sz="1000" dirty="0" err="1"/>
              <a:t>It</a:t>
            </a:r>
            <a:r>
              <a:rPr lang="de-CH" sz="1000" dirty="0"/>
              <a:t> </a:t>
            </a:r>
            <a:r>
              <a:rPr lang="de-CH" sz="1000" dirty="0" err="1"/>
              <a:t>is</a:t>
            </a:r>
            <a:r>
              <a:rPr lang="de-CH" sz="1000" dirty="0"/>
              <a:t> </a:t>
            </a:r>
            <a:r>
              <a:rPr lang="de-CH" sz="1000" dirty="0" err="1"/>
              <a:t>then</a:t>
            </a:r>
            <a:r>
              <a:rPr lang="de-CH" sz="1000" dirty="0"/>
              <a:t> </a:t>
            </a:r>
            <a:r>
              <a:rPr lang="de-CH" sz="1000" dirty="0" err="1"/>
              <a:t>expanded</a:t>
            </a:r>
            <a:r>
              <a:rPr lang="de-CH" sz="1000" dirty="0"/>
              <a:t> </a:t>
            </a:r>
            <a:r>
              <a:rPr lang="de-CH" sz="1000" dirty="0" err="1"/>
              <a:t>again</a:t>
            </a:r>
            <a:r>
              <a:rPr lang="de-CH" sz="1000" dirty="0"/>
              <a:t> </a:t>
            </a:r>
            <a:r>
              <a:rPr lang="de-CH" sz="1000" dirty="0" err="1"/>
              <a:t>by</a:t>
            </a:r>
            <a:r>
              <a:rPr lang="de-CH" sz="1000" dirty="0"/>
              <a:t> </a:t>
            </a:r>
            <a:r>
              <a:rPr lang="de-CH" sz="1000" dirty="0" err="1"/>
              <a:t>the</a:t>
            </a:r>
            <a:r>
              <a:rPr lang="de-CH" sz="1000" dirty="0"/>
              <a:t> </a:t>
            </a:r>
            <a:r>
              <a:rPr lang="de-CH" sz="1000" dirty="0" err="1"/>
              <a:t>decoder</a:t>
            </a:r>
            <a:r>
              <a:rPr lang="de-CH" sz="1000" dirty="0"/>
              <a:t>, </a:t>
            </a:r>
            <a:r>
              <a:rPr lang="de-CH" sz="1000" dirty="0" err="1"/>
              <a:t>which</a:t>
            </a:r>
            <a:r>
              <a:rPr lang="de-CH" sz="1000" dirty="0"/>
              <a:t> </a:t>
            </a:r>
            <a:r>
              <a:rPr lang="de-CH" sz="1000" dirty="0" err="1"/>
              <a:t>uses</a:t>
            </a:r>
            <a:r>
              <a:rPr lang="de-CH" sz="1000" dirty="0"/>
              <a:t> </a:t>
            </a:r>
            <a:r>
              <a:rPr lang="de-CH" sz="1000" dirty="0" err="1"/>
              <a:t>two</a:t>
            </a:r>
            <a:r>
              <a:rPr lang="de-CH" sz="1000" dirty="0"/>
              <a:t> </a:t>
            </a:r>
            <a:r>
              <a:rPr lang="de-CH" sz="1000" dirty="0" err="1"/>
              <a:t>transpose</a:t>
            </a:r>
            <a:r>
              <a:rPr lang="de-CH" sz="1000" dirty="0"/>
              <a:t> </a:t>
            </a:r>
            <a:r>
              <a:rPr lang="de-CH" sz="1000" dirty="0" err="1"/>
              <a:t>convolutions</a:t>
            </a:r>
            <a:r>
              <a:rPr lang="de-CH" sz="1000" dirty="0"/>
              <a:t> </a:t>
            </a:r>
            <a:r>
              <a:rPr lang="de-CH" sz="1000" dirty="0" err="1"/>
              <a:t>to</a:t>
            </a:r>
            <a:r>
              <a:rPr lang="de-CH" sz="1000" dirty="0"/>
              <a:t> </a:t>
            </a:r>
            <a:r>
              <a:rPr lang="de-CH" sz="1000" dirty="0" err="1"/>
              <a:t>enlarge</a:t>
            </a:r>
            <a:r>
              <a:rPr lang="de-CH" sz="1000" dirty="0"/>
              <a:t> </a:t>
            </a:r>
            <a:r>
              <a:rPr lang="de-CH" sz="1000" dirty="0" err="1"/>
              <a:t>the</a:t>
            </a:r>
            <a:r>
              <a:rPr lang="de-CH" sz="1000" dirty="0"/>
              <a:t> </a:t>
            </a:r>
            <a:r>
              <a:rPr lang="de-CH" sz="1000" dirty="0" err="1"/>
              <a:t>representation</a:t>
            </a:r>
            <a:r>
              <a:rPr lang="de-CH" sz="1000" dirty="0"/>
              <a:t> </a:t>
            </a:r>
            <a:r>
              <a:rPr lang="de-CH" sz="1000" dirty="0" err="1"/>
              <a:t>size</a:t>
            </a:r>
            <a:r>
              <a:rPr lang="de-CH" sz="1000" dirty="0"/>
              <a:t>, </a:t>
            </a:r>
            <a:r>
              <a:rPr lang="de-CH" sz="1000" dirty="0" err="1"/>
              <a:t>and</a:t>
            </a:r>
            <a:r>
              <a:rPr lang="de-CH" sz="1000" dirty="0"/>
              <a:t> </a:t>
            </a:r>
            <a:r>
              <a:rPr lang="de-CH" sz="1000" dirty="0" err="1"/>
              <a:t>one</a:t>
            </a:r>
            <a:r>
              <a:rPr lang="de-CH" sz="1000" dirty="0"/>
              <a:t> </a:t>
            </a:r>
            <a:r>
              <a:rPr lang="de-CH" sz="1000" dirty="0" err="1"/>
              <a:t>output</a:t>
            </a:r>
            <a:r>
              <a:rPr lang="de-CH" sz="1000" dirty="0"/>
              <a:t> </a:t>
            </a:r>
            <a:r>
              <a:rPr lang="de-CH" sz="1000" dirty="0" err="1"/>
              <a:t>layer</a:t>
            </a:r>
            <a:r>
              <a:rPr lang="de-CH" sz="1000" dirty="0"/>
              <a:t> </a:t>
            </a:r>
            <a:r>
              <a:rPr lang="de-CH" sz="1000" dirty="0" err="1"/>
              <a:t>to</a:t>
            </a:r>
            <a:r>
              <a:rPr lang="de-CH" sz="1000" dirty="0"/>
              <a:t> </a:t>
            </a:r>
            <a:r>
              <a:rPr lang="de-CH" sz="1000" dirty="0" err="1"/>
              <a:t>produce</a:t>
            </a:r>
            <a:r>
              <a:rPr lang="de-CH" sz="1000" dirty="0"/>
              <a:t> </a:t>
            </a:r>
            <a:r>
              <a:rPr lang="de-CH" sz="1000" dirty="0" err="1"/>
              <a:t>the</a:t>
            </a:r>
            <a:r>
              <a:rPr lang="de-CH" sz="1000" dirty="0"/>
              <a:t> final </a:t>
            </a:r>
            <a:r>
              <a:rPr lang="de-CH" sz="1000" dirty="0" err="1"/>
              <a:t>image</a:t>
            </a:r>
            <a:r>
              <a:rPr lang="de-CH" sz="1000" dirty="0"/>
              <a:t> in RGB.</a:t>
            </a:r>
            <a:endParaRPr sz="1000" dirty="0"/>
          </a:p>
          <a:p>
            <a:pPr marL="0" lvl="0" indent="0" algn="l" rtl="0">
              <a:spcBef>
                <a:spcPts val="360"/>
              </a:spcBef>
              <a:spcAft>
                <a:spcPts val="0"/>
              </a:spcAft>
              <a:buNone/>
            </a:pPr>
            <a:r>
              <a:rPr lang="de-CH" sz="1000" dirty="0" err="1"/>
              <a:t>You</a:t>
            </a:r>
            <a:r>
              <a:rPr lang="de-CH" sz="1000" dirty="0"/>
              <a:t> </a:t>
            </a:r>
            <a:r>
              <a:rPr lang="de-CH" sz="1000" dirty="0" err="1"/>
              <a:t>can</a:t>
            </a:r>
            <a:r>
              <a:rPr lang="de-CH" sz="1000" dirty="0"/>
              <a:t> </a:t>
            </a:r>
            <a:r>
              <a:rPr lang="de-CH" sz="1000" dirty="0" err="1"/>
              <a:t>see</a:t>
            </a:r>
            <a:r>
              <a:rPr lang="de-CH" sz="1000" dirty="0"/>
              <a:t> </a:t>
            </a:r>
            <a:r>
              <a:rPr lang="de-CH" sz="1000" dirty="0" err="1"/>
              <a:t>the</a:t>
            </a:r>
            <a:r>
              <a:rPr lang="de-CH" sz="1000" dirty="0"/>
              <a:t> </a:t>
            </a:r>
            <a:r>
              <a:rPr lang="de-CH" sz="1000" dirty="0" err="1"/>
              <a:t>details</a:t>
            </a:r>
            <a:r>
              <a:rPr lang="de-CH" sz="1000" dirty="0"/>
              <a:t> in </a:t>
            </a:r>
            <a:r>
              <a:rPr lang="de-CH" sz="1000" dirty="0" err="1"/>
              <a:t>the</a:t>
            </a:r>
            <a:r>
              <a:rPr lang="de-CH" sz="1000" dirty="0"/>
              <a:t> </a:t>
            </a:r>
            <a:r>
              <a:rPr lang="de-CH" sz="1000" dirty="0" err="1"/>
              <a:t>left</a:t>
            </a:r>
            <a:r>
              <a:rPr lang="de-CH" sz="1000" dirty="0"/>
              <a:t> </a:t>
            </a:r>
            <a:r>
              <a:rPr lang="de-CH" sz="1000" dirty="0" err="1"/>
              <a:t>figure</a:t>
            </a:r>
            <a:r>
              <a:rPr lang="de-CH" sz="1000" dirty="0"/>
              <a:t>. </a:t>
            </a:r>
            <a:endParaRPr sz="1000" dirty="0"/>
          </a:p>
          <a:p>
            <a:pPr marL="0" lvl="0" indent="0" algn="l" rtl="0">
              <a:spcBef>
                <a:spcPts val="360"/>
              </a:spcBef>
              <a:spcAft>
                <a:spcPts val="0"/>
              </a:spcAft>
              <a:buNone/>
            </a:pPr>
            <a:r>
              <a:rPr lang="de-CH" sz="1000" dirty="0"/>
              <a:t>As </a:t>
            </a:r>
            <a:r>
              <a:rPr lang="de-CH" sz="1000" dirty="0" err="1"/>
              <a:t>you</a:t>
            </a:r>
            <a:r>
              <a:rPr lang="de-CH" sz="1000" dirty="0"/>
              <a:t> </a:t>
            </a:r>
            <a:r>
              <a:rPr lang="de-CH" sz="1000" dirty="0" err="1"/>
              <a:t>can</a:t>
            </a:r>
            <a:r>
              <a:rPr lang="de-CH" sz="1000" dirty="0"/>
              <a:t> </a:t>
            </a:r>
            <a:r>
              <a:rPr lang="de-CH" sz="1000" dirty="0" err="1"/>
              <a:t>see</a:t>
            </a:r>
            <a:r>
              <a:rPr lang="de-CH" sz="1000" dirty="0"/>
              <a:t>, </a:t>
            </a:r>
            <a:r>
              <a:rPr lang="de-CH" sz="1000" dirty="0" err="1"/>
              <a:t>the</a:t>
            </a:r>
            <a:r>
              <a:rPr lang="de-CH" sz="1000" dirty="0"/>
              <a:t> </a:t>
            </a:r>
            <a:r>
              <a:rPr lang="de-CH" sz="1000" dirty="0" err="1"/>
              <a:t>representation</a:t>
            </a:r>
            <a:r>
              <a:rPr lang="de-CH" sz="1000" dirty="0"/>
              <a:t> </a:t>
            </a:r>
            <a:r>
              <a:rPr lang="de-CH" sz="1000" dirty="0" err="1"/>
              <a:t>size</a:t>
            </a:r>
            <a:r>
              <a:rPr lang="de-CH" sz="1000" dirty="0"/>
              <a:t> </a:t>
            </a:r>
            <a:r>
              <a:rPr lang="de-CH" sz="1000" dirty="0" err="1"/>
              <a:t>shrinks</a:t>
            </a:r>
            <a:r>
              <a:rPr lang="de-CH" sz="1000" dirty="0"/>
              <a:t> in </a:t>
            </a:r>
            <a:r>
              <a:rPr lang="de-CH" sz="1000" dirty="0" err="1"/>
              <a:t>the</a:t>
            </a:r>
            <a:r>
              <a:rPr lang="de-CH" sz="1000" dirty="0"/>
              <a:t> </a:t>
            </a:r>
            <a:r>
              <a:rPr lang="de-CH" sz="1000" dirty="0" err="1"/>
              <a:t>encoder</a:t>
            </a:r>
            <a:r>
              <a:rPr lang="de-CH" sz="1000" dirty="0"/>
              <a:t> </a:t>
            </a:r>
            <a:r>
              <a:rPr lang="de-CH" sz="1000" dirty="0" err="1"/>
              <a:t>phase</a:t>
            </a:r>
            <a:r>
              <a:rPr lang="de-CH" sz="1000" dirty="0"/>
              <a:t>, </a:t>
            </a:r>
            <a:r>
              <a:rPr lang="de-CH" sz="1000" dirty="0" err="1"/>
              <a:t>stays</a:t>
            </a:r>
            <a:r>
              <a:rPr lang="de-CH" sz="1000" dirty="0"/>
              <a:t> </a:t>
            </a:r>
            <a:r>
              <a:rPr lang="de-CH" sz="1000" dirty="0" err="1"/>
              <a:t>constant</a:t>
            </a:r>
            <a:r>
              <a:rPr lang="de-CH" sz="1000" dirty="0"/>
              <a:t> in </a:t>
            </a:r>
            <a:r>
              <a:rPr lang="de-CH" sz="1000" dirty="0" err="1"/>
              <a:t>the</a:t>
            </a:r>
            <a:r>
              <a:rPr lang="de-CH" sz="1000" dirty="0"/>
              <a:t> </a:t>
            </a:r>
            <a:r>
              <a:rPr lang="de-CH" sz="1000" dirty="0" err="1"/>
              <a:t>transformer</a:t>
            </a:r>
            <a:r>
              <a:rPr lang="de-CH" sz="1000" dirty="0"/>
              <a:t> </a:t>
            </a:r>
            <a:r>
              <a:rPr lang="de-CH" sz="1000" dirty="0" err="1"/>
              <a:t>phase</a:t>
            </a:r>
            <a:r>
              <a:rPr lang="de-CH" sz="1000" dirty="0"/>
              <a:t>, </a:t>
            </a:r>
            <a:r>
              <a:rPr lang="de-CH" sz="1000" dirty="0" err="1"/>
              <a:t>and</a:t>
            </a:r>
            <a:r>
              <a:rPr lang="de-CH" sz="1000" dirty="0"/>
              <a:t> </a:t>
            </a:r>
            <a:r>
              <a:rPr lang="de-CH" sz="1000" dirty="0" err="1"/>
              <a:t>expands</a:t>
            </a:r>
            <a:r>
              <a:rPr lang="de-CH" sz="1000" dirty="0"/>
              <a:t> </a:t>
            </a:r>
            <a:r>
              <a:rPr lang="de-CH" sz="1000" dirty="0" err="1"/>
              <a:t>again</a:t>
            </a:r>
            <a:r>
              <a:rPr lang="de-CH" sz="1000" dirty="0"/>
              <a:t> in </a:t>
            </a:r>
            <a:r>
              <a:rPr lang="de-CH" sz="1000" dirty="0" err="1"/>
              <a:t>the</a:t>
            </a:r>
            <a:r>
              <a:rPr lang="de-CH" sz="1000" dirty="0"/>
              <a:t> </a:t>
            </a:r>
            <a:r>
              <a:rPr lang="de-CH" sz="1000" dirty="0" err="1"/>
              <a:t>decoder</a:t>
            </a:r>
            <a:r>
              <a:rPr lang="de-CH" sz="1000" dirty="0"/>
              <a:t> </a:t>
            </a:r>
            <a:r>
              <a:rPr lang="de-CH" sz="1000" dirty="0" err="1"/>
              <a:t>phase</a:t>
            </a:r>
            <a:r>
              <a:rPr lang="de-CH" sz="1000" dirty="0"/>
              <a:t>.  The </a:t>
            </a:r>
            <a:r>
              <a:rPr lang="de-CH" sz="1000" dirty="0" err="1"/>
              <a:t>representation</a:t>
            </a:r>
            <a:r>
              <a:rPr lang="de-CH" sz="1000" dirty="0"/>
              <a:t> </a:t>
            </a:r>
            <a:r>
              <a:rPr lang="de-CH" sz="1000" dirty="0" err="1"/>
              <a:t>size</a:t>
            </a:r>
            <a:r>
              <a:rPr lang="de-CH" sz="1000" dirty="0"/>
              <a:t> </a:t>
            </a:r>
            <a:r>
              <a:rPr lang="de-CH" sz="1000" dirty="0" err="1"/>
              <a:t>that</a:t>
            </a:r>
            <a:r>
              <a:rPr lang="de-CH" sz="1000" dirty="0"/>
              <a:t> </a:t>
            </a:r>
            <a:r>
              <a:rPr lang="de-CH" sz="1000" dirty="0" err="1"/>
              <a:t>each</a:t>
            </a:r>
            <a:r>
              <a:rPr lang="de-CH" sz="1000" dirty="0"/>
              <a:t> </a:t>
            </a:r>
            <a:r>
              <a:rPr lang="de-CH" sz="1000" dirty="0" err="1"/>
              <a:t>layer</a:t>
            </a:r>
            <a:r>
              <a:rPr lang="de-CH" sz="1000" dirty="0"/>
              <a:t> </a:t>
            </a:r>
            <a:r>
              <a:rPr lang="de-CH" sz="1000" dirty="0" err="1"/>
              <a:t>outputs</a:t>
            </a:r>
            <a:r>
              <a:rPr lang="de-CH" sz="1000" dirty="0"/>
              <a:t> </a:t>
            </a:r>
            <a:r>
              <a:rPr lang="de-CH" sz="1000" dirty="0" err="1"/>
              <a:t>is</a:t>
            </a:r>
            <a:r>
              <a:rPr lang="de-CH" sz="1000" dirty="0"/>
              <a:t> </a:t>
            </a:r>
            <a:r>
              <a:rPr lang="de-CH" sz="1000" dirty="0" err="1"/>
              <a:t>listed</a:t>
            </a:r>
            <a:r>
              <a:rPr lang="de-CH" sz="1000" dirty="0"/>
              <a:t> </a:t>
            </a:r>
            <a:r>
              <a:rPr lang="de-CH" sz="1000" dirty="0" err="1"/>
              <a:t>below</a:t>
            </a:r>
            <a:r>
              <a:rPr lang="de-CH" sz="1000" dirty="0"/>
              <a:t> </a:t>
            </a:r>
            <a:r>
              <a:rPr lang="de-CH" sz="1000" dirty="0" err="1"/>
              <a:t>it</a:t>
            </a:r>
            <a:r>
              <a:rPr lang="de-CH" sz="1000" dirty="0"/>
              <a:t>, in </a:t>
            </a:r>
            <a:r>
              <a:rPr lang="de-CH" sz="1000" dirty="0" err="1"/>
              <a:t>terms</a:t>
            </a:r>
            <a:r>
              <a:rPr lang="de-CH" sz="1000" dirty="0"/>
              <a:t> </a:t>
            </a:r>
            <a:r>
              <a:rPr lang="de-CH" sz="1000" dirty="0" err="1"/>
              <a:t>of</a:t>
            </a:r>
            <a:r>
              <a:rPr lang="de-CH" sz="1000" dirty="0"/>
              <a:t> </a:t>
            </a:r>
            <a:r>
              <a:rPr lang="de-CH" sz="1000" dirty="0" err="1"/>
              <a:t>the</a:t>
            </a:r>
            <a:r>
              <a:rPr lang="de-CH" sz="1000" dirty="0"/>
              <a:t> </a:t>
            </a:r>
            <a:r>
              <a:rPr lang="de-CH" sz="1000" dirty="0" err="1"/>
              <a:t>input</a:t>
            </a:r>
            <a:r>
              <a:rPr lang="de-CH" sz="1000" dirty="0"/>
              <a:t> </a:t>
            </a:r>
            <a:r>
              <a:rPr lang="de-CH" sz="1000" dirty="0" err="1"/>
              <a:t>image</a:t>
            </a:r>
            <a:r>
              <a:rPr lang="de-CH" sz="1000" dirty="0"/>
              <a:t> </a:t>
            </a:r>
            <a:r>
              <a:rPr lang="de-CH" sz="1000" dirty="0" err="1"/>
              <a:t>size</a:t>
            </a:r>
            <a:r>
              <a:rPr lang="de-CH" sz="1000" dirty="0"/>
              <a:t>, k. On </a:t>
            </a:r>
            <a:r>
              <a:rPr lang="de-CH" sz="1000" dirty="0" err="1"/>
              <a:t>each</a:t>
            </a:r>
            <a:r>
              <a:rPr lang="de-CH" sz="1000" dirty="0"/>
              <a:t> </a:t>
            </a:r>
            <a:r>
              <a:rPr lang="de-CH" sz="1000" dirty="0" err="1"/>
              <a:t>layer</a:t>
            </a:r>
            <a:r>
              <a:rPr lang="de-CH" sz="1000" dirty="0"/>
              <a:t> </a:t>
            </a:r>
            <a:r>
              <a:rPr lang="de-CH" sz="1000" dirty="0" err="1"/>
              <a:t>is</a:t>
            </a:r>
            <a:r>
              <a:rPr lang="de-CH" sz="1000" dirty="0"/>
              <a:t> </a:t>
            </a:r>
            <a:r>
              <a:rPr lang="de-CH" sz="1000" dirty="0" err="1"/>
              <a:t>listed</a:t>
            </a:r>
            <a:r>
              <a:rPr lang="de-CH" sz="1000" dirty="0"/>
              <a:t> </a:t>
            </a:r>
            <a:r>
              <a:rPr lang="de-CH" sz="1000" dirty="0" err="1"/>
              <a:t>the</a:t>
            </a:r>
            <a:r>
              <a:rPr lang="de-CH" sz="1000" dirty="0"/>
              <a:t> </a:t>
            </a:r>
            <a:r>
              <a:rPr lang="de-CH" sz="1000" dirty="0" err="1"/>
              <a:t>number</a:t>
            </a:r>
            <a:r>
              <a:rPr lang="de-CH" sz="1000" dirty="0"/>
              <a:t> </a:t>
            </a:r>
            <a:r>
              <a:rPr lang="de-CH" sz="1000" dirty="0" err="1"/>
              <a:t>of</a:t>
            </a:r>
            <a:r>
              <a:rPr lang="de-CH" sz="1000" dirty="0"/>
              <a:t> </a:t>
            </a:r>
            <a:r>
              <a:rPr lang="de-CH" sz="1000" dirty="0" err="1"/>
              <a:t>filters</a:t>
            </a:r>
            <a:r>
              <a:rPr lang="de-CH" sz="1000" dirty="0"/>
              <a:t>, </a:t>
            </a:r>
            <a:r>
              <a:rPr lang="de-CH" sz="1000" dirty="0" err="1"/>
              <a:t>the</a:t>
            </a:r>
            <a:r>
              <a:rPr lang="de-CH" sz="1000" dirty="0"/>
              <a:t> </a:t>
            </a:r>
            <a:r>
              <a:rPr lang="de-CH" sz="1000" dirty="0" err="1"/>
              <a:t>size</a:t>
            </a:r>
            <a:r>
              <a:rPr lang="de-CH" sz="1000" dirty="0"/>
              <a:t> </a:t>
            </a:r>
            <a:r>
              <a:rPr lang="de-CH" sz="1000" dirty="0" err="1"/>
              <a:t>of</a:t>
            </a:r>
            <a:r>
              <a:rPr lang="de-CH" sz="1000" dirty="0"/>
              <a:t> </a:t>
            </a:r>
            <a:r>
              <a:rPr lang="de-CH" sz="1000" dirty="0" err="1"/>
              <a:t>those</a:t>
            </a:r>
            <a:r>
              <a:rPr lang="de-CH" sz="1000" dirty="0"/>
              <a:t> </a:t>
            </a:r>
            <a:r>
              <a:rPr lang="de-CH" sz="1000" dirty="0" err="1"/>
              <a:t>filters</a:t>
            </a:r>
            <a:r>
              <a:rPr lang="de-CH" sz="1000" dirty="0"/>
              <a:t>, </a:t>
            </a:r>
            <a:r>
              <a:rPr lang="de-CH" sz="1000" dirty="0" err="1"/>
              <a:t>and</a:t>
            </a:r>
            <a:r>
              <a:rPr lang="de-CH" sz="1000" dirty="0"/>
              <a:t> </a:t>
            </a:r>
            <a:r>
              <a:rPr lang="de-CH" sz="1000" dirty="0" err="1"/>
              <a:t>the</a:t>
            </a:r>
            <a:r>
              <a:rPr lang="de-CH" sz="1000" dirty="0"/>
              <a:t> </a:t>
            </a:r>
            <a:r>
              <a:rPr lang="de-CH" sz="1000" dirty="0" err="1"/>
              <a:t>stride</a:t>
            </a:r>
            <a:r>
              <a:rPr lang="de-CH" sz="1000" dirty="0"/>
              <a:t>.  </a:t>
            </a:r>
            <a:r>
              <a:rPr lang="de-CH" sz="1000" dirty="0" err="1"/>
              <a:t>Each</a:t>
            </a:r>
            <a:r>
              <a:rPr lang="de-CH" sz="1000" dirty="0"/>
              <a:t> </a:t>
            </a:r>
            <a:r>
              <a:rPr lang="de-CH" sz="1000" dirty="0" err="1"/>
              <a:t>layer</a:t>
            </a:r>
            <a:r>
              <a:rPr lang="de-CH" sz="1000" dirty="0"/>
              <a:t> </a:t>
            </a:r>
            <a:r>
              <a:rPr lang="de-CH" sz="1000" dirty="0" err="1"/>
              <a:t>is</a:t>
            </a:r>
            <a:r>
              <a:rPr lang="de-CH" sz="1000" dirty="0"/>
              <a:t> </a:t>
            </a:r>
            <a:r>
              <a:rPr lang="de-CH" sz="1000" dirty="0" err="1"/>
              <a:t>followed</a:t>
            </a:r>
            <a:r>
              <a:rPr lang="de-CH" sz="1000" dirty="0"/>
              <a:t> </a:t>
            </a:r>
            <a:r>
              <a:rPr lang="de-CH" sz="1000" dirty="0" err="1"/>
              <a:t>by</a:t>
            </a:r>
            <a:r>
              <a:rPr lang="de-CH" sz="1000" dirty="0"/>
              <a:t> an </a:t>
            </a:r>
            <a:r>
              <a:rPr lang="de-CH" sz="1000" dirty="0" err="1"/>
              <a:t>instance</a:t>
            </a:r>
            <a:r>
              <a:rPr lang="de-CH" sz="1000" dirty="0"/>
              <a:t> </a:t>
            </a:r>
            <a:r>
              <a:rPr lang="de-CH" sz="1000" dirty="0" err="1"/>
              <a:t>normalization</a:t>
            </a:r>
            <a:r>
              <a:rPr lang="de-CH" sz="1000" dirty="0"/>
              <a:t> </a:t>
            </a:r>
            <a:r>
              <a:rPr lang="de-CH" sz="1000" dirty="0" err="1"/>
              <a:t>and</a:t>
            </a:r>
            <a:r>
              <a:rPr lang="de-CH" sz="1000" dirty="0"/>
              <a:t> </a:t>
            </a:r>
            <a:r>
              <a:rPr lang="de-CH" sz="1000" dirty="0" err="1"/>
              <a:t>ReLU</a:t>
            </a:r>
            <a:r>
              <a:rPr lang="de-CH" sz="1000" dirty="0"/>
              <a:t> </a:t>
            </a:r>
            <a:r>
              <a:rPr lang="de-CH" sz="1000" dirty="0" err="1"/>
              <a:t>activation</a:t>
            </a:r>
            <a:r>
              <a:rPr lang="de-CH" sz="1000" dirty="0"/>
              <a:t>, but </a:t>
            </a:r>
            <a:r>
              <a:rPr lang="de-CH" sz="1000" dirty="0" err="1"/>
              <a:t>these</a:t>
            </a:r>
            <a:r>
              <a:rPr lang="de-CH" sz="1000" dirty="0"/>
              <a:t> </a:t>
            </a:r>
            <a:r>
              <a:rPr lang="de-CH" sz="1000" dirty="0" err="1"/>
              <a:t>have</a:t>
            </a:r>
            <a:r>
              <a:rPr lang="de-CH" sz="1000" dirty="0"/>
              <a:t> </a:t>
            </a:r>
            <a:r>
              <a:rPr lang="de-CH" sz="1000" dirty="0" err="1"/>
              <a:t>been</a:t>
            </a:r>
            <a:r>
              <a:rPr lang="de-CH" sz="1000" dirty="0"/>
              <a:t> </a:t>
            </a:r>
            <a:r>
              <a:rPr lang="de-CH" sz="1000" dirty="0" err="1"/>
              <a:t>omitted</a:t>
            </a:r>
            <a:r>
              <a:rPr lang="de-CH" sz="1000" dirty="0"/>
              <a:t> </a:t>
            </a:r>
            <a:r>
              <a:rPr lang="de-CH" sz="1000" dirty="0" err="1"/>
              <a:t>for</a:t>
            </a:r>
            <a:r>
              <a:rPr lang="de-CH" sz="1000" dirty="0"/>
              <a:t> </a:t>
            </a:r>
            <a:r>
              <a:rPr lang="de-CH" sz="1000" dirty="0" err="1"/>
              <a:t>simplicity</a:t>
            </a:r>
            <a:r>
              <a:rPr lang="de-CH" sz="1000" dirty="0"/>
              <a:t>. </a:t>
            </a:r>
            <a:r>
              <a:rPr lang="de-CH" sz="1000" dirty="0" err="1"/>
              <a:t>Since</a:t>
            </a:r>
            <a:r>
              <a:rPr lang="de-CH" sz="1000" dirty="0"/>
              <a:t> </a:t>
            </a:r>
            <a:r>
              <a:rPr lang="de-CH" sz="1000" dirty="0" err="1"/>
              <a:t>the</a:t>
            </a:r>
            <a:r>
              <a:rPr lang="de-CH" sz="1000" dirty="0"/>
              <a:t> </a:t>
            </a:r>
            <a:r>
              <a:rPr lang="de-CH" sz="1000" dirty="0" err="1"/>
              <a:t>generators</a:t>
            </a:r>
            <a:r>
              <a:rPr lang="de-CH" sz="1000" dirty="0"/>
              <a:t>’ </a:t>
            </a:r>
            <a:r>
              <a:rPr lang="de-CH" sz="1000" dirty="0" err="1"/>
              <a:t>architecture</a:t>
            </a:r>
            <a:r>
              <a:rPr lang="de-CH" sz="1000" dirty="0"/>
              <a:t> </a:t>
            </a:r>
            <a:r>
              <a:rPr lang="de-CH" sz="1000" dirty="0" err="1"/>
              <a:t>is</a:t>
            </a:r>
            <a:r>
              <a:rPr lang="de-CH" sz="1000" dirty="0"/>
              <a:t> </a:t>
            </a:r>
            <a:r>
              <a:rPr lang="de-CH" sz="1000" dirty="0" err="1"/>
              <a:t>fully</a:t>
            </a:r>
            <a:r>
              <a:rPr lang="de-CH" sz="1000" dirty="0"/>
              <a:t> </a:t>
            </a:r>
            <a:r>
              <a:rPr lang="de-CH" sz="1000" dirty="0" err="1"/>
              <a:t>convolutional</a:t>
            </a:r>
            <a:r>
              <a:rPr lang="de-CH" sz="1000" dirty="0"/>
              <a:t>, </a:t>
            </a:r>
            <a:r>
              <a:rPr lang="de-CH" sz="1000" dirty="0" err="1"/>
              <a:t>they</a:t>
            </a:r>
            <a:r>
              <a:rPr lang="de-CH" sz="1000" dirty="0"/>
              <a:t> </a:t>
            </a:r>
            <a:r>
              <a:rPr lang="de-CH" sz="1000" dirty="0" err="1"/>
              <a:t>can</a:t>
            </a:r>
            <a:r>
              <a:rPr lang="de-CH" sz="1000" dirty="0"/>
              <a:t> handle </a:t>
            </a:r>
            <a:r>
              <a:rPr lang="de-CH" sz="1000" dirty="0" err="1"/>
              <a:t>arbitrarily</a:t>
            </a:r>
            <a:r>
              <a:rPr lang="de-CH" sz="1000" dirty="0"/>
              <a:t> large </a:t>
            </a:r>
            <a:r>
              <a:rPr lang="de-CH" sz="1000" dirty="0" err="1"/>
              <a:t>input</a:t>
            </a:r>
            <a:r>
              <a:rPr lang="de-CH" sz="1000" dirty="0"/>
              <a:t> </a:t>
            </a:r>
            <a:r>
              <a:rPr lang="de-CH" sz="1000" dirty="0" err="1"/>
              <a:t>once</a:t>
            </a:r>
            <a:r>
              <a:rPr lang="de-CH" sz="1000" dirty="0"/>
              <a:t> </a:t>
            </a:r>
            <a:r>
              <a:rPr lang="de-CH" sz="1000" dirty="0" err="1"/>
              <a:t>trained</a:t>
            </a:r>
            <a:r>
              <a:rPr lang="de-CH" sz="1000" dirty="0"/>
              <a:t>.</a:t>
            </a:r>
            <a:endParaRPr sz="1000" dirty="0"/>
          </a:p>
          <a:p>
            <a:pPr marL="0" lvl="0" indent="0" algn="l" rtl="0">
              <a:spcBef>
                <a:spcPts val="360"/>
              </a:spcBef>
              <a:spcAft>
                <a:spcPts val="0"/>
              </a:spcAft>
              <a:buNone/>
            </a:pPr>
            <a:r>
              <a:rPr lang="de-CH" sz="1000" dirty="0"/>
              <a:t>Still </a:t>
            </a:r>
            <a:r>
              <a:rPr lang="de-CH" sz="1000" dirty="0" err="1"/>
              <a:t>clear</a:t>
            </a:r>
            <a:r>
              <a:rPr lang="de-CH" sz="1000" dirty="0"/>
              <a:t> </a:t>
            </a:r>
            <a:r>
              <a:rPr lang="de-CH" sz="1000" dirty="0" err="1"/>
              <a:t>now</a:t>
            </a:r>
            <a:r>
              <a:rPr lang="de-CH" sz="1000" dirty="0"/>
              <a:t>?</a:t>
            </a:r>
            <a:endParaRPr sz="1000" dirty="0"/>
          </a:p>
          <a:p>
            <a:pPr marL="0" lvl="0" indent="0" algn="l" rtl="0">
              <a:spcBef>
                <a:spcPts val="360"/>
              </a:spcBef>
              <a:spcAft>
                <a:spcPts val="0"/>
              </a:spcAft>
              <a:buNone/>
            </a:pPr>
            <a:r>
              <a:rPr lang="de-CH" sz="1000" dirty="0"/>
              <a:t>Cool! Next, </a:t>
            </a:r>
            <a:r>
              <a:rPr lang="de-CH" sz="1000" dirty="0" err="1"/>
              <a:t>let’s</a:t>
            </a:r>
            <a:r>
              <a:rPr lang="de-CH" sz="1000" dirty="0"/>
              <a:t> </a:t>
            </a:r>
            <a:r>
              <a:rPr lang="de-CH" sz="1000" dirty="0" err="1"/>
              <a:t>see</a:t>
            </a:r>
            <a:r>
              <a:rPr lang="de-CH" sz="1000" dirty="0"/>
              <a:t> </a:t>
            </a:r>
            <a:r>
              <a:rPr lang="de-CH" sz="1000" dirty="0" err="1"/>
              <a:t>the</a:t>
            </a:r>
            <a:r>
              <a:rPr lang="de-CH" sz="1000" dirty="0"/>
              <a:t> </a:t>
            </a:r>
            <a:r>
              <a:rPr lang="de-CH" sz="1000" dirty="0" err="1"/>
              <a:t>discriminator</a:t>
            </a:r>
            <a:r>
              <a:rPr lang="de-CH" sz="1000" dirty="0"/>
              <a:t> </a:t>
            </a:r>
            <a:r>
              <a:rPr lang="de-CH" sz="1000" dirty="0" err="1"/>
              <a:t>architecture</a:t>
            </a:r>
            <a:r>
              <a:rPr lang="de-CH" sz="1000" dirty="0"/>
              <a:t>:</a:t>
            </a:r>
            <a:endParaRPr sz="1000" dirty="0"/>
          </a:p>
          <a:p>
            <a:pPr marL="0" lvl="0" indent="0" algn="l" rtl="0">
              <a:spcBef>
                <a:spcPts val="360"/>
              </a:spcBef>
              <a:spcAft>
                <a:spcPts val="0"/>
              </a:spcAft>
              <a:buNone/>
            </a:pPr>
            <a:r>
              <a:rPr lang="de-CH" sz="1000" dirty="0"/>
              <a:t>The </a:t>
            </a:r>
            <a:r>
              <a:rPr lang="de-CH" sz="1000" dirty="0" err="1"/>
              <a:t>discriminators</a:t>
            </a:r>
            <a:r>
              <a:rPr lang="de-CH" sz="1000" dirty="0"/>
              <a:t> </a:t>
            </a:r>
            <a:r>
              <a:rPr lang="de-CH" sz="1000" dirty="0" err="1"/>
              <a:t>are</a:t>
            </a:r>
            <a:r>
              <a:rPr lang="de-CH" sz="1000" dirty="0"/>
              <a:t> </a:t>
            </a:r>
            <a:r>
              <a:rPr lang="de-CH" sz="1000" dirty="0" err="1"/>
              <a:t>PatchGANs</a:t>
            </a:r>
            <a:r>
              <a:rPr lang="de-CH" sz="1000" dirty="0"/>
              <a:t>, </a:t>
            </a:r>
            <a:r>
              <a:rPr lang="de-CH" sz="1000" dirty="0" err="1"/>
              <a:t>fully</a:t>
            </a:r>
            <a:r>
              <a:rPr lang="de-CH" sz="1000" dirty="0"/>
              <a:t> </a:t>
            </a:r>
            <a:r>
              <a:rPr lang="de-CH" sz="1000" dirty="0" err="1"/>
              <a:t>convolutional</a:t>
            </a:r>
            <a:r>
              <a:rPr lang="de-CH" sz="1000" dirty="0"/>
              <a:t> </a:t>
            </a:r>
            <a:r>
              <a:rPr lang="de-CH" sz="1000" dirty="0" err="1"/>
              <a:t>neural</a:t>
            </a:r>
            <a:r>
              <a:rPr lang="de-CH" sz="1000" dirty="0"/>
              <a:t> </a:t>
            </a:r>
            <a:r>
              <a:rPr lang="de-CH" sz="1000" dirty="0" err="1"/>
              <a:t>networks</a:t>
            </a:r>
            <a:r>
              <a:rPr lang="de-CH" sz="1000" dirty="0"/>
              <a:t> </a:t>
            </a:r>
            <a:r>
              <a:rPr lang="de-CH" sz="1000" dirty="0" err="1"/>
              <a:t>that</a:t>
            </a:r>
            <a:r>
              <a:rPr lang="de-CH" sz="1000" dirty="0"/>
              <a:t> </a:t>
            </a:r>
            <a:r>
              <a:rPr lang="de-CH" sz="1000" dirty="0" err="1"/>
              <a:t>look</a:t>
            </a:r>
            <a:r>
              <a:rPr lang="de-CH" sz="1000" dirty="0"/>
              <a:t> at a “</a:t>
            </a:r>
            <a:r>
              <a:rPr lang="de-CH" sz="1000" dirty="0" err="1"/>
              <a:t>patch</a:t>
            </a:r>
            <a:r>
              <a:rPr lang="de-CH" sz="1000" dirty="0"/>
              <a:t>” </a:t>
            </a:r>
            <a:r>
              <a:rPr lang="de-CH" sz="1000" dirty="0" err="1"/>
              <a:t>of</a:t>
            </a:r>
            <a:r>
              <a:rPr lang="de-CH" sz="1000" dirty="0"/>
              <a:t> </a:t>
            </a:r>
            <a:r>
              <a:rPr lang="de-CH" sz="1000" dirty="0" err="1"/>
              <a:t>the</a:t>
            </a:r>
            <a:r>
              <a:rPr lang="de-CH" sz="1000" dirty="0"/>
              <a:t> </a:t>
            </a:r>
            <a:r>
              <a:rPr lang="de-CH" sz="1000" dirty="0" err="1"/>
              <a:t>input</a:t>
            </a:r>
            <a:r>
              <a:rPr lang="de-CH" sz="1000" dirty="0"/>
              <a:t> </a:t>
            </a:r>
            <a:r>
              <a:rPr lang="de-CH" sz="1000" dirty="0" err="1"/>
              <a:t>image</a:t>
            </a:r>
            <a:r>
              <a:rPr lang="de-CH" sz="1000" dirty="0"/>
              <a:t>, </a:t>
            </a:r>
            <a:r>
              <a:rPr lang="de-CH" sz="1000" dirty="0" err="1"/>
              <a:t>and</a:t>
            </a:r>
            <a:r>
              <a:rPr lang="de-CH" sz="1000" dirty="0"/>
              <a:t> </a:t>
            </a:r>
            <a:r>
              <a:rPr lang="de-CH" sz="1000" dirty="0" err="1"/>
              <a:t>output</a:t>
            </a:r>
            <a:r>
              <a:rPr lang="de-CH" sz="1000" dirty="0"/>
              <a:t> </a:t>
            </a:r>
            <a:r>
              <a:rPr lang="de-CH" sz="1000" dirty="0" err="1"/>
              <a:t>the</a:t>
            </a:r>
            <a:r>
              <a:rPr lang="de-CH" sz="1000" dirty="0"/>
              <a:t> </a:t>
            </a:r>
            <a:r>
              <a:rPr lang="de-CH" sz="1000" dirty="0" err="1"/>
              <a:t>probability</a:t>
            </a:r>
            <a:r>
              <a:rPr lang="de-CH" sz="1000" dirty="0"/>
              <a:t> </a:t>
            </a:r>
            <a:r>
              <a:rPr lang="de-CH" sz="1000" dirty="0" err="1"/>
              <a:t>of</a:t>
            </a:r>
            <a:r>
              <a:rPr lang="de-CH" sz="1000" dirty="0"/>
              <a:t> </a:t>
            </a:r>
            <a:r>
              <a:rPr lang="de-CH" sz="1000" dirty="0" err="1"/>
              <a:t>the</a:t>
            </a:r>
            <a:r>
              <a:rPr lang="de-CH" sz="1000" dirty="0"/>
              <a:t> </a:t>
            </a:r>
            <a:r>
              <a:rPr lang="de-CH" sz="1000" dirty="0" err="1"/>
              <a:t>patch</a:t>
            </a:r>
            <a:r>
              <a:rPr lang="de-CH" sz="1000" dirty="0"/>
              <a:t> </a:t>
            </a:r>
            <a:r>
              <a:rPr lang="de-CH" sz="1000" dirty="0" err="1"/>
              <a:t>being</a:t>
            </a:r>
            <a:r>
              <a:rPr lang="de-CH" sz="1000" dirty="0"/>
              <a:t> “real”. This </a:t>
            </a:r>
            <a:r>
              <a:rPr lang="de-CH" sz="1000" dirty="0" err="1"/>
              <a:t>is</a:t>
            </a:r>
            <a:r>
              <a:rPr lang="de-CH" sz="1000" dirty="0"/>
              <a:t> </a:t>
            </a:r>
            <a:r>
              <a:rPr lang="de-CH" sz="1000" dirty="0" err="1"/>
              <a:t>both</a:t>
            </a:r>
            <a:r>
              <a:rPr lang="de-CH" sz="1000" dirty="0"/>
              <a:t> </a:t>
            </a:r>
            <a:r>
              <a:rPr lang="de-CH" sz="1000" dirty="0" err="1"/>
              <a:t>more</a:t>
            </a:r>
            <a:r>
              <a:rPr lang="de-CH" sz="1000" dirty="0"/>
              <a:t> </a:t>
            </a:r>
            <a:r>
              <a:rPr lang="de-CH" sz="1000" dirty="0" err="1"/>
              <a:t>computationally</a:t>
            </a:r>
            <a:r>
              <a:rPr lang="de-CH" sz="1000" dirty="0"/>
              <a:t> </a:t>
            </a:r>
            <a:r>
              <a:rPr lang="de-CH" sz="1000" dirty="0" err="1"/>
              <a:t>efficient</a:t>
            </a:r>
            <a:r>
              <a:rPr lang="de-CH" sz="1000" dirty="0"/>
              <a:t> </a:t>
            </a:r>
            <a:r>
              <a:rPr lang="de-CH" sz="1000" dirty="0" err="1"/>
              <a:t>than</a:t>
            </a:r>
            <a:r>
              <a:rPr lang="de-CH" sz="1000" dirty="0"/>
              <a:t> </a:t>
            </a:r>
            <a:r>
              <a:rPr lang="de-CH" sz="1000" dirty="0" err="1"/>
              <a:t>trying</a:t>
            </a:r>
            <a:r>
              <a:rPr lang="de-CH" sz="1000" dirty="0"/>
              <a:t> </a:t>
            </a:r>
            <a:r>
              <a:rPr lang="de-CH" sz="1000" dirty="0" err="1"/>
              <a:t>to</a:t>
            </a:r>
            <a:r>
              <a:rPr lang="de-CH" sz="1000" dirty="0"/>
              <a:t> </a:t>
            </a:r>
            <a:r>
              <a:rPr lang="de-CH" sz="1000" dirty="0" err="1"/>
              <a:t>look</a:t>
            </a:r>
            <a:r>
              <a:rPr lang="de-CH" sz="1000" dirty="0"/>
              <a:t> at </a:t>
            </a:r>
            <a:r>
              <a:rPr lang="de-CH" sz="1000" dirty="0" err="1"/>
              <a:t>the</a:t>
            </a:r>
            <a:r>
              <a:rPr lang="de-CH" sz="1000" dirty="0"/>
              <a:t> </a:t>
            </a:r>
            <a:r>
              <a:rPr lang="de-CH" sz="1000" dirty="0" err="1"/>
              <a:t>entire</a:t>
            </a:r>
            <a:r>
              <a:rPr lang="de-CH" sz="1000" dirty="0"/>
              <a:t> </a:t>
            </a:r>
            <a:r>
              <a:rPr lang="de-CH" sz="1000" dirty="0" err="1"/>
              <a:t>input</a:t>
            </a:r>
            <a:r>
              <a:rPr lang="de-CH" sz="1000" dirty="0"/>
              <a:t> </a:t>
            </a:r>
            <a:r>
              <a:rPr lang="de-CH" sz="1000" dirty="0" err="1"/>
              <a:t>image</a:t>
            </a:r>
            <a:r>
              <a:rPr lang="de-CH" sz="1000" dirty="0"/>
              <a:t>, </a:t>
            </a:r>
            <a:r>
              <a:rPr lang="de-CH" sz="1000" dirty="0" err="1"/>
              <a:t>and</a:t>
            </a:r>
            <a:r>
              <a:rPr lang="de-CH" sz="1000" dirty="0"/>
              <a:t> </a:t>
            </a:r>
            <a:r>
              <a:rPr lang="de-CH" sz="1000" dirty="0" err="1"/>
              <a:t>is</a:t>
            </a:r>
            <a:r>
              <a:rPr lang="de-CH" sz="1000" dirty="0"/>
              <a:t> also </a:t>
            </a:r>
            <a:r>
              <a:rPr lang="de-CH" sz="1000" dirty="0" err="1"/>
              <a:t>more</a:t>
            </a:r>
            <a:r>
              <a:rPr lang="de-CH" sz="1000" dirty="0"/>
              <a:t> </a:t>
            </a:r>
            <a:r>
              <a:rPr lang="de-CH" sz="1000" dirty="0" err="1"/>
              <a:t>effective</a:t>
            </a:r>
            <a:r>
              <a:rPr lang="de-CH" sz="1000" dirty="0"/>
              <a:t> — </a:t>
            </a:r>
            <a:r>
              <a:rPr lang="de-CH" sz="1000" dirty="0" err="1"/>
              <a:t>it</a:t>
            </a:r>
            <a:r>
              <a:rPr lang="de-CH" sz="1000" dirty="0"/>
              <a:t> </a:t>
            </a:r>
            <a:r>
              <a:rPr lang="de-CH" sz="1000" dirty="0" err="1"/>
              <a:t>allows</a:t>
            </a:r>
            <a:r>
              <a:rPr lang="de-CH" sz="1000" dirty="0"/>
              <a:t> </a:t>
            </a:r>
            <a:r>
              <a:rPr lang="de-CH" sz="1000" dirty="0" err="1"/>
              <a:t>the</a:t>
            </a:r>
            <a:r>
              <a:rPr lang="de-CH" sz="1000" dirty="0"/>
              <a:t> </a:t>
            </a:r>
            <a:r>
              <a:rPr lang="de-CH" sz="1000" dirty="0" err="1"/>
              <a:t>discriminator</a:t>
            </a:r>
            <a:r>
              <a:rPr lang="de-CH" sz="1000" dirty="0"/>
              <a:t> </a:t>
            </a:r>
            <a:r>
              <a:rPr lang="de-CH" sz="1000" dirty="0" err="1"/>
              <a:t>to</a:t>
            </a:r>
            <a:r>
              <a:rPr lang="de-CH" sz="1000" dirty="0"/>
              <a:t> </a:t>
            </a:r>
            <a:r>
              <a:rPr lang="de-CH" sz="1000" dirty="0" err="1"/>
              <a:t>focus</a:t>
            </a:r>
            <a:r>
              <a:rPr lang="de-CH" sz="1000" dirty="0"/>
              <a:t> on </a:t>
            </a:r>
            <a:r>
              <a:rPr lang="de-CH" sz="1000" dirty="0" err="1"/>
              <a:t>more</a:t>
            </a:r>
            <a:r>
              <a:rPr lang="de-CH" sz="1000" dirty="0"/>
              <a:t> </a:t>
            </a:r>
            <a:r>
              <a:rPr lang="de-CH" sz="1000" dirty="0" err="1"/>
              <a:t>surface</a:t>
            </a:r>
            <a:r>
              <a:rPr lang="de-CH" sz="1000" dirty="0"/>
              <a:t>-level </a:t>
            </a:r>
            <a:r>
              <a:rPr lang="de-CH" sz="1000" dirty="0" err="1"/>
              <a:t>features</a:t>
            </a:r>
            <a:r>
              <a:rPr lang="de-CH" sz="1000" dirty="0"/>
              <a:t>, like </a:t>
            </a:r>
            <a:r>
              <a:rPr lang="de-CH" sz="1000" dirty="0" err="1"/>
              <a:t>texture</a:t>
            </a:r>
            <a:r>
              <a:rPr lang="de-CH" sz="1000" dirty="0"/>
              <a:t>, </a:t>
            </a:r>
            <a:r>
              <a:rPr lang="de-CH" sz="1000" dirty="0" err="1"/>
              <a:t>which</a:t>
            </a:r>
            <a:r>
              <a:rPr lang="de-CH" sz="1000" dirty="0"/>
              <a:t> </a:t>
            </a:r>
            <a:r>
              <a:rPr lang="de-CH" sz="1000" dirty="0" err="1"/>
              <a:t>is</a:t>
            </a:r>
            <a:r>
              <a:rPr lang="de-CH" sz="1000" dirty="0"/>
              <a:t> </a:t>
            </a:r>
            <a:r>
              <a:rPr lang="de-CH" sz="1000" dirty="0" err="1"/>
              <a:t>often</a:t>
            </a:r>
            <a:r>
              <a:rPr lang="de-CH" sz="1000" dirty="0"/>
              <a:t> </a:t>
            </a:r>
            <a:r>
              <a:rPr lang="de-CH" sz="1000" dirty="0" err="1"/>
              <a:t>the</a:t>
            </a:r>
            <a:r>
              <a:rPr lang="de-CH" sz="1000" dirty="0"/>
              <a:t> </a:t>
            </a:r>
            <a:r>
              <a:rPr lang="de-CH" sz="1000" dirty="0" err="1"/>
              <a:t>sort</a:t>
            </a:r>
            <a:r>
              <a:rPr lang="de-CH" sz="1000" dirty="0"/>
              <a:t> </a:t>
            </a:r>
            <a:r>
              <a:rPr lang="de-CH" sz="1000" dirty="0" err="1"/>
              <a:t>of</a:t>
            </a:r>
            <a:r>
              <a:rPr lang="de-CH" sz="1000" dirty="0"/>
              <a:t> </a:t>
            </a:r>
            <a:r>
              <a:rPr lang="de-CH" sz="1000" dirty="0" err="1"/>
              <a:t>thing</a:t>
            </a:r>
            <a:r>
              <a:rPr lang="de-CH" sz="1000" dirty="0"/>
              <a:t> </a:t>
            </a:r>
            <a:r>
              <a:rPr lang="de-CH" sz="1000" dirty="0" err="1"/>
              <a:t>being</a:t>
            </a:r>
            <a:r>
              <a:rPr lang="de-CH" sz="1000" dirty="0"/>
              <a:t> </a:t>
            </a:r>
            <a:r>
              <a:rPr lang="de-CH" sz="1000" dirty="0" err="1"/>
              <a:t>changed</a:t>
            </a:r>
            <a:r>
              <a:rPr lang="de-CH" sz="1000" dirty="0"/>
              <a:t> in an </a:t>
            </a:r>
            <a:r>
              <a:rPr lang="de-CH" sz="1000" dirty="0" err="1"/>
              <a:t>image</a:t>
            </a:r>
            <a:r>
              <a:rPr lang="de-CH" sz="1000" dirty="0"/>
              <a:t> </a:t>
            </a:r>
            <a:r>
              <a:rPr lang="de-CH" sz="1000" dirty="0" err="1"/>
              <a:t>translation</a:t>
            </a:r>
            <a:r>
              <a:rPr lang="de-CH" sz="1000" dirty="0"/>
              <a:t> </a:t>
            </a:r>
            <a:r>
              <a:rPr lang="de-CH" sz="1000" dirty="0" err="1"/>
              <a:t>task</a:t>
            </a:r>
            <a:r>
              <a:rPr lang="de-CH" sz="1000" dirty="0"/>
              <a:t>.</a:t>
            </a:r>
            <a:endParaRPr sz="1000" dirty="0"/>
          </a:p>
          <a:p>
            <a:pPr marL="0" lvl="0" indent="0" algn="l" rtl="0">
              <a:spcBef>
                <a:spcPts val="360"/>
              </a:spcBef>
              <a:spcAft>
                <a:spcPts val="0"/>
              </a:spcAft>
              <a:buNone/>
            </a:pPr>
            <a:r>
              <a:rPr lang="de-CH" sz="1000" dirty="0"/>
              <a:t>As </a:t>
            </a:r>
            <a:r>
              <a:rPr lang="de-CH" sz="1000" dirty="0" err="1"/>
              <a:t>you</a:t>
            </a:r>
            <a:r>
              <a:rPr lang="de-CH" sz="1000" dirty="0"/>
              <a:t> </a:t>
            </a:r>
            <a:r>
              <a:rPr lang="de-CH" sz="1000" dirty="0" err="1"/>
              <a:t>can</a:t>
            </a:r>
            <a:r>
              <a:rPr lang="de-CH" sz="1000" dirty="0"/>
              <a:t> </a:t>
            </a:r>
            <a:r>
              <a:rPr lang="de-CH" sz="1000" dirty="0" err="1"/>
              <a:t>see</a:t>
            </a:r>
            <a:r>
              <a:rPr lang="de-CH" sz="1000" dirty="0"/>
              <a:t> in </a:t>
            </a:r>
            <a:r>
              <a:rPr lang="de-CH" sz="1000" dirty="0" err="1"/>
              <a:t>the</a:t>
            </a:r>
            <a:r>
              <a:rPr lang="de-CH" sz="1000" dirty="0"/>
              <a:t> </a:t>
            </a:r>
            <a:r>
              <a:rPr lang="de-CH" sz="1000" dirty="0" err="1"/>
              <a:t>example</a:t>
            </a:r>
            <a:r>
              <a:rPr lang="de-CH" sz="1000" dirty="0"/>
              <a:t> </a:t>
            </a:r>
            <a:r>
              <a:rPr lang="de-CH" sz="1000" dirty="0" err="1"/>
              <a:t>architecture</a:t>
            </a:r>
            <a:r>
              <a:rPr lang="de-CH" sz="1000" dirty="0"/>
              <a:t> </a:t>
            </a:r>
            <a:r>
              <a:rPr lang="de-CH" sz="1000" dirty="0" err="1"/>
              <a:t>from</a:t>
            </a:r>
            <a:r>
              <a:rPr lang="de-CH" sz="1000" dirty="0"/>
              <a:t> </a:t>
            </a:r>
            <a:r>
              <a:rPr lang="de-CH" sz="1000" dirty="0" err="1"/>
              <a:t>the</a:t>
            </a:r>
            <a:r>
              <a:rPr lang="de-CH" sz="1000" dirty="0"/>
              <a:t> </a:t>
            </a:r>
            <a:r>
              <a:rPr lang="de-CH" sz="1000" dirty="0" err="1"/>
              <a:t>right</a:t>
            </a:r>
            <a:r>
              <a:rPr lang="de-CH" sz="1000" dirty="0"/>
              <a:t> </a:t>
            </a:r>
            <a:r>
              <a:rPr lang="de-CH" sz="1000" dirty="0" err="1"/>
              <a:t>figure</a:t>
            </a:r>
            <a:r>
              <a:rPr lang="de-CH" sz="1000" dirty="0"/>
              <a:t>, </a:t>
            </a:r>
            <a:r>
              <a:rPr lang="de-CH" sz="1000" dirty="0" err="1"/>
              <a:t>the</a:t>
            </a:r>
            <a:r>
              <a:rPr lang="de-CH" sz="1000" dirty="0"/>
              <a:t> </a:t>
            </a:r>
            <a:r>
              <a:rPr lang="de-CH" sz="1000" dirty="0" err="1"/>
              <a:t>PatchGAN</a:t>
            </a:r>
            <a:r>
              <a:rPr lang="de-CH" sz="1000" dirty="0"/>
              <a:t> </a:t>
            </a:r>
            <a:r>
              <a:rPr lang="de-CH" sz="1000" dirty="0" err="1"/>
              <a:t>halves</a:t>
            </a:r>
            <a:r>
              <a:rPr lang="de-CH" sz="1000" dirty="0"/>
              <a:t> </a:t>
            </a:r>
            <a:r>
              <a:rPr lang="de-CH" sz="1000" dirty="0" err="1"/>
              <a:t>the</a:t>
            </a:r>
            <a:r>
              <a:rPr lang="de-CH" sz="1000" dirty="0"/>
              <a:t> </a:t>
            </a:r>
            <a:r>
              <a:rPr lang="de-CH" sz="1000" dirty="0" err="1"/>
              <a:t>representation</a:t>
            </a:r>
            <a:r>
              <a:rPr lang="de-CH" sz="1000" dirty="0"/>
              <a:t> </a:t>
            </a:r>
            <a:r>
              <a:rPr lang="de-CH" sz="1000" dirty="0" err="1"/>
              <a:t>size</a:t>
            </a:r>
            <a:r>
              <a:rPr lang="de-CH" sz="1000" dirty="0"/>
              <a:t> </a:t>
            </a:r>
            <a:r>
              <a:rPr lang="de-CH" sz="1000" dirty="0" err="1"/>
              <a:t>and</a:t>
            </a:r>
            <a:r>
              <a:rPr lang="de-CH" sz="1000" dirty="0"/>
              <a:t> </a:t>
            </a:r>
            <a:r>
              <a:rPr lang="de-CH" sz="1000" dirty="0" err="1"/>
              <a:t>doubles</a:t>
            </a:r>
            <a:r>
              <a:rPr lang="de-CH" sz="1000" dirty="0"/>
              <a:t> </a:t>
            </a:r>
            <a:r>
              <a:rPr lang="de-CH" sz="1000" dirty="0" err="1"/>
              <a:t>the</a:t>
            </a:r>
            <a:r>
              <a:rPr lang="de-CH" sz="1000" dirty="0"/>
              <a:t> </a:t>
            </a:r>
            <a:r>
              <a:rPr lang="de-CH" sz="1000" dirty="0" err="1"/>
              <a:t>number</a:t>
            </a:r>
            <a:r>
              <a:rPr lang="de-CH" sz="1000" dirty="0"/>
              <a:t> </a:t>
            </a:r>
            <a:r>
              <a:rPr lang="de-CH" sz="1000" dirty="0" err="1"/>
              <a:t>of</a:t>
            </a:r>
            <a:r>
              <a:rPr lang="de-CH" sz="1000" dirty="0"/>
              <a:t> </a:t>
            </a:r>
            <a:r>
              <a:rPr lang="de-CH" sz="1000" dirty="0" err="1"/>
              <a:t>channels</a:t>
            </a:r>
            <a:r>
              <a:rPr lang="de-CH" sz="1000" dirty="0"/>
              <a:t> </a:t>
            </a:r>
            <a:r>
              <a:rPr lang="de-CH" sz="1000" dirty="0" err="1"/>
              <a:t>until</a:t>
            </a:r>
            <a:r>
              <a:rPr lang="de-CH" sz="1000" dirty="0"/>
              <a:t> </a:t>
            </a:r>
            <a:r>
              <a:rPr lang="de-CH" sz="1000" dirty="0" err="1"/>
              <a:t>the</a:t>
            </a:r>
            <a:r>
              <a:rPr lang="de-CH" sz="1000" dirty="0"/>
              <a:t> </a:t>
            </a:r>
            <a:r>
              <a:rPr lang="de-CH" sz="1000" dirty="0" err="1"/>
              <a:t>desired</a:t>
            </a:r>
            <a:r>
              <a:rPr lang="de-CH" sz="1000" dirty="0"/>
              <a:t> </a:t>
            </a:r>
            <a:r>
              <a:rPr lang="de-CH" sz="1000" dirty="0" err="1"/>
              <a:t>output</a:t>
            </a:r>
            <a:r>
              <a:rPr lang="de-CH" sz="1000" dirty="0"/>
              <a:t> </a:t>
            </a:r>
            <a:r>
              <a:rPr lang="de-CH" sz="1000" dirty="0" err="1"/>
              <a:t>size</a:t>
            </a:r>
            <a:r>
              <a:rPr lang="de-CH" sz="1000" dirty="0"/>
              <a:t> </a:t>
            </a:r>
            <a:r>
              <a:rPr lang="de-CH" sz="1000" dirty="0" err="1"/>
              <a:t>is</a:t>
            </a:r>
            <a:r>
              <a:rPr lang="de-CH" sz="1000" dirty="0"/>
              <a:t> </a:t>
            </a:r>
            <a:r>
              <a:rPr lang="de-CH" sz="1000" dirty="0" err="1"/>
              <a:t>reached</a:t>
            </a:r>
            <a:r>
              <a:rPr lang="de-CH" sz="1000" dirty="0"/>
              <a:t>.  The </a:t>
            </a:r>
            <a:r>
              <a:rPr lang="de-CH" sz="1000" dirty="0" err="1"/>
              <a:t>representation</a:t>
            </a:r>
            <a:r>
              <a:rPr lang="de-CH" sz="1000" dirty="0"/>
              <a:t> </a:t>
            </a:r>
            <a:r>
              <a:rPr lang="de-CH" sz="1000" dirty="0" err="1"/>
              <a:t>size</a:t>
            </a:r>
            <a:r>
              <a:rPr lang="de-CH" sz="1000" dirty="0"/>
              <a:t> </a:t>
            </a:r>
            <a:r>
              <a:rPr lang="de-CH" sz="1000" dirty="0" err="1"/>
              <a:t>that</a:t>
            </a:r>
            <a:r>
              <a:rPr lang="de-CH" sz="1000" dirty="0"/>
              <a:t> </a:t>
            </a:r>
            <a:r>
              <a:rPr lang="de-CH" sz="1000" dirty="0" err="1"/>
              <a:t>each</a:t>
            </a:r>
            <a:r>
              <a:rPr lang="de-CH" sz="1000" dirty="0"/>
              <a:t> </a:t>
            </a:r>
            <a:r>
              <a:rPr lang="de-CH" sz="1000" dirty="0" err="1"/>
              <a:t>layer</a:t>
            </a:r>
            <a:r>
              <a:rPr lang="de-CH" sz="1000" dirty="0"/>
              <a:t> </a:t>
            </a:r>
            <a:r>
              <a:rPr lang="de-CH" sz="1000" dirty="0" err="1"/>
              <a:t>outputs</a:t>
            </a:r>
            <a:r>
              <a:rPr lang="de-CH" sz="1000" dirty="0"/>
              <a:t> </a:t>
            </a:r>
            <a:r>
              <a:rPr lang="de-CH" sz="1000" dirty="0" err="1"/>
              <a:t>is</a:t>
            </a:r>
            <a:r>
              <a:rPr lang="de-CH" sz="1000" dirty="0"/>
              <a:t> </a:t>
            </a:r>
            <a:r>
              <a:rPr lang="de-CH" sz="1000" dirty="0" err="1"/>
              <a:t>listed</a:t>
            </a:r>
            <a:r>
              <a:rPr lang="de-CH" sz="1000" dirty="0"/>
              <a:t> </a:t>
            </a:r>
            <a:r>
              <a:rPr lang="de-CH" sz="1000" dirty="0" err="1"/>
              <a:t>below</a:t>
            </a:r>
            <a:r>
              <a:rPr lang="de-CH" sz="1000" dirty="0"/>
              <a:t> </a:t>
            </a:r>
            <a:r>
              <a:rPr lang="de-CH" sz="1000" dirty="0" err="1"/>
              <a:t>it</a:t>
            </a:r>
            <a:r>
              <a:rPr lang="de-CH" sz="1000" dirty="0"/>
              <a:t>, in </a:t>
            </a:r>
            <a:r>
              <a:rPr lang="de-CH" sz="1000" dirty="0" err="1"/>
              <a:t>terms</a:t>
            </a:r>
            <a:r>
              <a:rPr lang="de-CH" sz="1000" dirty="0"/>
              <a:t> </a:t>
            </a:r>
            <a:r>
              <a:rPr lang="de-CH" sz="1000" dirty="0" err="1"/>
              <a:t>of</a:t>
            </a:r>
            <a:r>
              <a:rPr lang="de-CH" sz="1000" dirty="0"/>
              <a:t> </a:t>
            </a:r>
            <a:r>
              <a:rPr lang="de-CH" sz="1000" dirty="0" err="1"/>
              <a:t>the</a:t>
            </a:r>
            <a:r>
              <a:rPr lang="de-CH" sz="1000" dirty="0"/>
              <a:t> </a:t>
            </a:r>
            <a:r>
              <a:rPr lang="de-CH" sz="1000" dirty="0" err="1"/>
              <a:t>input</a:t>
            </a:r>
            <a:r>
              <a:rPr lang="de-CH" sz="1000" dirty="0"/>
              <a:t> </a:t>
            </a:r>
            <a:r>
              <a:rPr lang="de-CH" sz="1000" dirty="0" err="1"/>
              <a:t>image</a:t>
            </a:r>
            <a:r>
              <a:rPr lang="de-CH" sz="1000" dirty="0"/>
              <a:t> </a:t>
            </a:r>
            <a:r>
              <a:rPr lang="de-CH" sz="1000" dirty="0" err="1"/>
              <a:t>size</a:t>
            </a:r>
            <a:r>
              <a:rPr lang="de-CH" sz="1000" dirty="0"/>
              <a:t>, k. On </a:t>
            </a:r>
            <a:r>
              <a:rPr lang="de-CH" sz="1000" dirty="0" err="1"/>
              <a:t>each</a:t>
            </a:r>
            <a:r>
              <a:rPr lang="de-CH" sz="1000" dirty="0"/>
              <a:t> </a:t>
            </a:r>
            <a:r>
              <a:rPr lang="de-CH" sz="1000" dirty="0" err="1"/>
              <a:t>layer</a:t>
            </a:r>
            <a:r>
              <a:rPr lang="de-CH" sz="1000" dirty="0"/>
              <a:t> </a:t>
            </a:r>
            <a:r>
              <a:rPr lang="de-CH" sz="1000" dirty="0" err="1"/>
              <a:t>is</a:t>
            </a:r>
            <a:r>
              <a:rPr lang="de-CH" sz="1000" dirty="0"/>
              <a:t> </a:t>
            </a:r>
            <a:r>
              <a:rPr lang="de-CH" sz="1000" dirty="0" err="1"/>
              <a:t>listed</a:t>
            </a:r>
            <a:r>
              <a:rPr lang="de-CH" sz="1000" dirty="0"/>
              <a:t> </a:t>
            </a:r>
            <a:r>
              <a:rPr lang="de-CH" sz="1000" dirty="0" err="1"/>
              <a:t>the</a:t>
            </a:r>
            <a:r>
              <a:rPr lang="de-CH" sz="1000" dirty="0"/>
              <a:t> </a:t>
            </a:r>
            <a:r>
              <a:rPr lang="de-CH" sz="1000" dirty="0" err="1"/>
              <a:t>number</a:t>
            </a:r>
            <a:r>
              <a:rPr lang="de-CH" sz="1000" dirty="0"/>
              <a:t> </a:t>
            </a:r>
            <a:r>
              <a:rPr lang="de-CH" sz="1000" dirty="0" err="1"/>
              <a:t>of</a:t>
            </a:r>
            <a:r>
              <a:rPr lang="de-CH" sz="1000" dirty="0"/>
              <a:t> </a:t>
            </a:r>
            <a:r>
              <a:rPr lang="de-CH" sz="1000" dirty="0" err="1"/>
              <a:t>filters</a:t>
            </a:r>
            <a:r>
              <a:rPr lang="de-CH" sz="1000" dirty="0"/>
              <a:t>, </a:t>
            </a:r>
            <a:r>
              <a:rPr lang="de-CH" sz="1000" dirty="0" err="1"/>
              <a:t>the</a:t>
            </a:r>
            <a:r>
              <a:rPr lang="de-CH" sz="1000" dirty="0"/>
              <a:t> </a:t>
            </a:r>
            <a:r>
              <a:rPr lang="de-CH" sz="1000" dirty="0" err="1"/>
              <a:t>size</a:t>
            </a:r>
            <a:r>
              <a:rPr lang="de-CH" sz="1000" dirty="0"/>
              <a:t> </a:t>
            </a:r>
            <a:r>
              <a:rPr lang="de-CH" sz="1000" dirty="0" err="1"/>
              <a:t>of</a:t>
            </a:r>
            <a:r>
              <a:rPr lang="de-CH" sz="1000" dirty="0"/>
              <a:t> </a:t>
            </a:r>
            <a:r>
              <a:rPr lang="de-CH" sz="1000" dirty="0" err="1"/>
              <a:t>those</a:t>
            </a:r>
            <a:r>
              <a:rPr lang="de-CH" sz="1000" dirty="0"/>
              <a:t> </a:t>
            </a:r>
            <a:r>
              <a:rPr lang="de-CH" sz="1000" dirty="0" err="1"/>
              <a:t>filters</a:t>
            </a:r>
            <a:r>
              <a:rPr lang="de-CH" sz="1000" dirty="0"/>
              <a:t>, </a:t>
            </a:r>
            <a:r>
              <a:rPr lang="de-CH" sz="1000" dirty="0" err="1"/>
              <a:t>and</a:t>
            </a:r>
            <a:r>
              <a:rPr lang="de-CH" sz="1000" dirty="0"/>
              <a:t> </a:t>
            </a:r>
            <a:r>
              <a:rPr lang="de-CH" sz="1000" dirty="0" err="1"/>
              <a:t>the</a:t>
            </a:r>
            <a:r>
              <a:rPr lang="de-CH" sz="1000" dirty="0"/>
              <a:t> </a:t>
            </a:r>
            <a:r>
              <a:rPr lang="de-CH" sz="1000" dirty="0" err="1"/>
              <a:t>stride</a:t>
            </a:r>
            <a:r>
              <a:rPr lang="de-CH" sz="1000" dirty="0"/>
              <a:t>. In </a:t>
            </a:r>
            <a:r>
              <a:rPr lang="de-CH" sz="1000" dirty="0" err="1"/>
              <a:t>this</a:t>
            </a:r>
            <a:r>
              <a:rPr lang="de-CH" sz="1000" dirty="0"/>
              <a:t> </a:t>
            </a:r>
            <a:r>
              <a:rPr lang="de-CH" sz="1000" dirty="0" err="1"/>
              <a:t>case</a:t>
            </a:r>
            <a:r>
              <a:rPr lang="de-CH" sz="1000" dirty="0"/>
              <a:t>, </a:t>
            </a:r>
            <a:r>
              <a:rPr lang="de-CH" sz="1000" dirty="0" err="1"/>
              <a:t>it</a:t>
            </a:r>
            <a:r>
              <a:rPr lang="de-CH" sz="1000" dirty="0"/>
              <a:t> was </a:t>
            </a:r>
            <a:r>
              <a:rPr lang="de-CH" sz="1000" dirty="0" err="1"/>
              <a:t>most</a:t>
            </a:r>
            <a:r>
              <a:rPr lang="de-CH" sz="1000" dirty="0"/>
              <a:t> </a:t>
            </a:r>
            <a:r>
              <a:rPr lang="de-CH" sz="1000" dirty="0" err="1"/>
              <a:t>effective</a:t>
            </a:r>
            <a:r>
              <a:rPr lang="de-CH" sz="1000" dirty="0"/>
              <a:t> </a:t>
            </a:r>
            <a:r>
              <a:rPr lang="de-CH" sz="1000" dirty="0" err="1"/>
              <a:t>to</a:t>
            </a:r>
            <a:r>
              <a:rPr lang="de-CH" sz="1000" dirty="0"/>
              <a:t> </a:t>
            </a:r>
            <a:r>
              <a:rPr lang="de-CH" sz="1000" dirty="0" err="1"/>
              <a:t>have</a:t>
            </a:r>
            <a:r>
              <a:rPr lang="de-CH" sz="1000" dirty="0"/>
              <a:t> </a:t>
            </a:r>
            <a:r>
              <a:rPr lang="de-CH" sz="1000" dirty="0" err="1"/>
              <a:t>the</a:t>
            </a:r>
            <a:r>
              <a:rPr lang="de-CH" sz="1000" dirty="0"/>
              <a:t> </a:t>
            </a:r>
            <a:r>
              <a:rPr lang="de-CH" sz="1000" dirty="0" err="1"/>
              <a:t>PatchGAN</a:t>
            </a:r>
            <a:r>
              <a:rPr lang="de-CH" sz="1000" dirty="0"/>
              <a:t> </a:t>
            </a:r>
            <a:r>
              <a:rPr lang="de-CH" sz="1000" dirty="0" err="1"/>
              <a:t>evaluate</a:t>
            </a:r>
            <a:r>
              <a:rPr lang="de-CH" sz="1000" dirty="0"/>
              <a:t> 70x70 </a:t>
            </a:r>
            <a:r>
              <a:rPr lang="de-CH" sz="1000" dirty="0" err="1"/>
              <a:t>sized</a:t>
            </a:r>
            <a:r>
              <a:rPr lang="de-CH" sz="1000" dirty="0"/>
              <a:t> </a:t>
            </a:r>
            <a:r>
              <a:rPr lang="de-CH" sz="1000" dirty="0" err="1"/>
              <a:t>patches</a:t>
            </a:r>
            <a:r>
              <a:rPr lang="de-CH" sz="1000" dirty="0"/>
              <a:t> </a:t>
            </a:r>
            <a:r>
              <a:rPr lang="de-CH" sz="1000" dirty="0" err="1"/>
              <a:t>of</a:t>
            </a:r>
            <a:r>
              <a:rPr lang="de-CH" sz="1000" dirty="0"/>
              <a:t> </a:t>
            </a:r>
            <a:r>
              <a:rPr lang="de-CH" sz="1000" dirty="0" err="1"/>
              <a:t>the</a:t>
            </a:r>
            <a:r>
              <a:rPr lang="de-CH" sz="1000" dirty="0"/>
              <a:t> </a:t>
            </a:r>
            <a:r>
              <a:rPr lang="de-CH" sz="1000" dirty="0" err="1"/>
              <a:t>input</a:t>
            </a:r>
            <a:r>
              <a:rPr lang="de-CH" sz="1000" dirty="0"/>
              <a:t>.</a:t>
            </a:r>
            <a:endParaRPr sz="1000" dirty="0"/>
          </a:p>
          <a:p>
            <a:pPr marL="0" lvl="0" indent="0" algn="l" rtl="0">
              <a:spcBef>
                <a:spcPts val="360"/>
              </a:spcBef>
              <a:spcAft>
                <a:spcPts val="0"/>
              </a:spcAft>
              <a:buNone/>
            </a:pPr>
            <a:r>
              <a:rPr lang="de-CH" sz="1000" dirty="0"/>
              <a:t>Ok, </a:t>
            </a:r>
            <a:r>
              <a:rPr lang="de-CH" sz="1000" dirty="0" err="1"/>
              <a:t>this</a:t>
            </a:r>
            <a:r>
              <a:rPr lang="de-CH" sz="1000" dirty="0"/>
              <a:t> </a:t>
            </a:r>
            <a:r>
              <a:rPr lang="de-CH" sz="1000" dirty="0" err="1"/>
              <a:t>is</a:t>
            </a:r>
            <a:r>
              <a:rPr lang="de-CH" sz="1000" dirty="0"/>
              <a:t> </a:t>
            </a:r>
            <a:r>
              <a:rPr lang="de-CH" sz="1000" dirty="0" err="1"/>
              <a:t>basically</a:t>
            </a:r>
            <a:r>
              <a:rPr lang="de-CH" sz="1000" dirty="0"/>
              <a:t> </a:t>
            </a:r>
            <a:r>
              <a:rPr lang="de-CH" sz="1000" dirty="0" err="1"/>
              <a:t>enough</a:t>
            </a:r>
            <a:r>
              <a:rPr lang="de-CH" sz="1000" dirty="0"/>
              <a:t> </a:t>
            </a:r>
            <a:r>
              <a:rPr lang="de-CH" sz="1000" dirty="0" err="1"/>
              <a:t>for</a:t>
            </a:r>
            <a:r>
              <a:rPr lang="de-CH" sz="1000" dirty="0"/>
              <a:t> </a:t>
            </a:r>
            <a:r>
              <a:rPr lang="de-CH" sz="1000" dirty="0" err="1"/>
              <a:t>now</a:t>
            </a:r>
            <a:r>
              <a:rPr lang="de-CH" sz="1000" dirty="0"/>
              <a:t>,  </a:t>
            </a:r>
            <a:r>
              <a:rPr lang="de-CH" sz="1000" dirty="0" err="1"/>
              <a:t>for</a:t>
            </a:r>
            <a:r>
              <a:rPr lang="de-CH" sz="1000" dirty="0"/>
              <a:t> </a:t>
            </a:r>
            <a:r>
              <a:rPr lang="de-CH" sz="1000" dirty="0" err="1"/>
              <a:t>other</a:t>
            </a:r>
            <a:r>
              <a:rPr lang="de-CH" sz="1000" dirty="0"/>
              <a:t> </a:t>
            </a:r>
            <a:r>
              <a:rPr lang="de-CH" sz="1000" dirty="0" err="1"/>
              <a:t>details</a:t>
            </a:r>
            <a:r>
              <a:rPr lang="de-CH" sz="1000" dirty="0"/>
              <a:t>, </a:t>
            </a:r>
            <a:r>
              <a:rPr lang="de-CH" sz="1000" dirty="0" err="1"/>
              <a:t>you</a:t>
            </a:r>
            <a:r>
              <a:rPr lang="de-CH" sz="1000" dirty="0"/>
              <a:t> </a:t>
            </a:r>
            <a:r>
              <a:rPr lang="de-CH" sz="1000" dirty="0" err="1"/>
              <a:t>can</a:t>
            </a:r>
            <a:r>
              <a:rPr lang="de-CH" sz="1000" dirty="0"/>
              <a:t> check on </a:t>
            </a:r>
            <a:r>
              <a:rPr lang="de-CH" sz="1000" dirty="0" err="1"/>
              <a:t>the</a:t>
            </a:r>
            <a:r>
              <a:rPr lang="de-CH" sz="1000" dirty="0"/>
              <a:t> original </a:t>
            </a:r>
            <a:r>
              <a:rPr lang="de-CH" sz="1000" dirty="0" err="1"/>
              <a:t>paper</a:t>
            </a:r>
            <a:r>
              <a:rPr lang="de-CH" sz="1000" dirty="0"/>
              <a:t>. </a:t>
            </a:r>
            <a:endParaRPr sz="1000" dirty="0"/>
          </a:p>
          <a:p>
            <a:pPr marL="0" lvl="0" indent="0" algn="l" rtl="0">
              <a:spcBef>
                <a:spcPts val="360"/>
              </a:spcBef>
              <a:spcAft>
                <a:spcPts val="0"/>
              </a:spcAft>
              <a:buNone/>
            </a:pPr>
            <a:endParaRPr sz="1000" dirty="0"/>
          </a:p>
          <a:p>
            <a:pPr marL="0" lvl="0" indent="0" algn="l" rtl="0">
              <a:spcBef>
                <a:spcPts val="360"/>
              </a:spcBef>
              <a:spcAft>
                <a:spcPts val="0"/>
              </a:spcAft>
              <a:buClr>
                <a:schemeClr val="dk1"/>
              </a:buClr>
              <a:buSzPts val="1100"/>
              <a:buFont typeface="Arial"/>
              <a:buNone/>
            </a:pPr>
            <a:endParaRPr sz="1000" dirty="0"/>
          </a:p>
          <a:p>
            <a:pPr marL="0" lvl="0" indent="0" algn="l" rtl="0">
              <a:spcBef>
                <a:spcPts val="360"/>
              </a:spcBef>
              <a:spcAft>
                <a:spcPts val="0"/>
              </a:spcAft>
              <a:buNone/>
            </a:pPr>
            <a:endParaRPr sz="1000" dirty="0"/>
          </a:p>
        </p:txBody>
      </p:sp>
      <p:sp>
        <p:nvSpPr>
          <p:cNvPr id="74" name="Google Shape;74;g8428cf3286_3_201:notes"/>
          <p:cNvSpPr>
            <a:spLocks noGrp="1" noRot="1" noChangeAspect="1"/>
          </p:cNvSpPr>
          <p:nvPr>
            <p:ph type="sldImg" idx="2"/>
          </p:nvPr>
        </p:nvSpPr>
        <p:spPr>
          <a:xfrm>
            <a:off x="307975" y="652463"/>
            <a:ext cx="5786400" cy="3255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39763" y="4125913"/>
            <a:ext cx="5121275" cy="3908425"/>
          </a:xfrm>
          <a:prstGeom prst="rect">
            <a:avLst/>
          </a:prstGeom>
        </p:spPr>
        <p:txBody>
          <a:bodyPr spcFirstLastPara="1" wrap="square" lIns="86200" tIns="43100" rIns="86200" bIns="43100" anchor="t" anchorCtr="0">
            <a:noAutofit/>
          </a:bodyPr>
          <a:lstStyle/>
          <a:p>
            <a:pPr marL="0" lvl="0" indent="0" algn="l" rtl="0">
              <a:spcBef>
                <a:spcPts val="360"/>
              </a:spcBef>
              <a:spcAft>
                <a:spcPts val="0"/>
              </a:spcAft>
              <a:buNone/>
            </a:pPr>
            <a:r>
              <a:rPr lang="de-CH" dirty="0"/>
              <a:t>After </a:t>
            </a:r>
            <a:r>
              <a:rPr lang="de-CH" dirty="0" err="1"/>
              <a:t>understanding</a:t>
            </a:r>
            <a:r>
              <a:rPr lang="de-CH" dirty="0"/>
              <a:t> </a:t>
            </a:r>
            <a:r>
              <a:rPr lang="de-CH" dirty="0" err="1"/>
              <a:t>the</a:t>
            </a:r>
            <a:r>
              <a:rPr lang="de-CH" dirty="0"/>
              <a:t> </a:t>
            </a:r>
            <a:r>
              <a:rPr lang="de-CH" dirty="0" err="1"/>
              <a:t>concepts</a:t>
            </a:r>
            <a:r>
              <a:rPr lang="de-CH" dirty="0"/>
              <a:t> </a:t>
            </a:r>
            <a:r>
              <a:rPr lang="de-CH" dirty="0" err="1"/>
              <a:t>and</a:t>
            </a:r>
            <a:r>
              <a:rPr lang="de-CH" dirty="0"/>
              <a:t> </a:t>
            </a:r>
            <a:r>
              <a:rPr lang="de-CH" dirty="0" err="1"/>
              <a:t>network</a:t>
            </a:r>
            <a:r>
              <a:rPr lang="de-CH" dirty="0"/>
              <a:t> </a:t>
            </a:r>
            <a:r>
              <a:rPr lang="de-CH" dirty="0" err="1"/>
              <a:t>architecture</a:t>
            </a:r>
            <a:r>
              <a:rPr lang="de-CH" dirty="0"/>
              <a:t> </a:t>
            </a:r>
            <a:r>
              <a:rPr lang="de-CH" dirty="0" err="1"/>
              <a:t>of</a:t>
            </a:r>
            <a:r>
              <a:rPr lang="de-CH" dirty="0"/>
              <a:t> </a:t>
            </a:r>
            <a:r>
              <a:rPr lang="de-CH" dirty="0" err="1"/>
              <a:t>CycleGAN</a:t>
            </a:r>
            <a:r>
              <a:rPr lang="de-CH" dirty="0"/>
              <a:t>, </a:t>
            </a:r>
            <a:r>
              <a:rPr lang="de-CH" dirty="0" err="1"/>
              <a:t>we</a:t>
            </a:r>
            <a:r>
              <a:rPr lang="de-CH" dirty="0"/>
              <a:t> will </a:t>
            </a:r>
            <a:r>
              <a:rPr lang="de-CH" dirty="0" err="1"/>
              <a:t>show</a:t>
            </a:r>
            <a:r>
              <a:rPr lang="de-CH" dirty="0"/>
              <a:t> </a:t>
            </a:r>
            <a:r>
              <a:rPr lang="de-CH" dirty="0" err="1"/>
              <a:t>you</a:t>
            </a:r>
            <a:r>
              <a:rPr lang="de-CH" dirty="0"/>
              <a:t> </a:t>
            </a:r>
            <a:r>
              <a:rPr lang="de-CH" dirty="0" err="1"/>
              <a:t>some</a:t>
            </a:r>
            <a:r>
              <a:rPr lang="de-CH" dirty="0"/>
              <a:t> </a:t>
            </a:r>
            <a:r>
              <a:rPr lang="de-CH" dirty="0" err="1"/>
              <a:t>results</a:t>
            </a:r>
            <a:r>
              <a:rPr lang="de-CH" dirty="0"/>
              <a:t> </a:t>
            </a:r>
            <a:r>
              <a:rPr lang="de-CH" dirty="0" err="1"/>
              <a:t>of</a:t>
            </a:r>
            <a:r>
              <a:rPr lang="de-CH" dirty="0"/>
              <a:t> </a:t>
            </a:r>
            <a:r>
              <a:rPr lang="de-CH" dirty="0" err="1"/>
              <a:t>our</a:t>
            </a:r>
            <a:r>
              <a:rPr lang="de-CH" dirty="0"/>
              <a:t> </a:t>
            </a:r>
            <a:r>
              <a:rPr lang="de-CH" dirty="0" err="1"/>
              <a:t>models</a:t>
            </a:r>
            <a:r>
              <a:rPr lang="de-CH" dirty="0"/>
              <a:t> </a:t>
            </a:r>
            <a:r>
              <a:rPr lang="de-CH" dirty="0" err="1"/>
              <a:t>including</a:t>
            </a:r>
            <a:r>
              <a:rPr lang="de-CH" dirty="0"/>
              <a:t> </a:t>
            </a:r>
            <a:r>
              <a:rPr lang="de-CH" dirty="0" err="1"/>
              <a:t>good</a:t>
            </a:r>
            <a:r>
              <a:rPr lang="de-CH" dirty="0"/>
              <a:t> </a:t>
            </a:r>
            <a:r>
              <a:rPr lang="de-CH" dirty="0" err="1"/>
              <a:t>attempts</a:t>
            </a:r>
            <a:r>
              <a:rPr lang="de-CH" dirty="0"/>
              <a:t> </a:t>
            </a:r>
            <a:r>
              <a:rPr lang="de-CH" dirty="0" err="1"/>
              <a:t>and</a:t>
            </a:r>
            <a:r>
              <a:rPr lang="de-CH" dirty="0"/>
              <a:t> </a:t>
            </a:r>
            <a:r>
              <a:rPr lang="de-CH" dirty="0" err="1"/>
              <a:t>bad</a:t>
            </a:r>
            <a:r>
              <a:rPr lang="de-CH" dirty="0"/>
              <a:t> </a:t>
            </a:r>
            <a:r>
              <a:rPr lang="de-CH" dirty="0" err="1"/>
              <a:t>attempts</a:t>
            </a:r>
            <a:r>
              <a:rPr lang="de-CH" dirty="0"/>
              <a:t>.</a:t>
            </a:r>
            <a:endParaRPr dirty="0"/>
          </a:p>
          <a:p>
            <a:pPr marL="0" lvl="0" indent="0" algn="l" rtl="0">
              <a:spcBef>
                <a:spcPts val="360"/>
              </a:spcBef>
              <a:spcAft>
                <a:spcPts val="0"/>
              </a:spcAft>
              <a:buNone/>
            </a:pPr>
            <a:r>
              <a:rPr lang="de-CH" dirty="0" err="1"/>
              <a:t>By</a:t>
            </a:r>
            <a:r>
              <a:rPr lang="de-CH" dirty="0"/>
              <a:t> </a:t>
            </a:r>
            <a:r>
              <a:rPr lang="de-CH" dirty="0" err="1"/>
              <a:t>following</a:t>
            </a:r>
            <a:r>
              <a:rPr lang="de-CH" dirty="0"/>
              <a:t> </a:t>
            </a:r>
            <a:r>
              <a:rPr lang="de-CH" dirty="0" err="1"/>
              <a:t>the</a:t>
            </a:r>
            <a:r>
              <a:rPr lang="de-CH" dirty="0"/>
              <a:t> </a:t>
            </a:r>
            <a:r>
              <a:rPr lang="de-CH" dirty="0" err="1"/>
              <a:t>network</a:t>
            </a:r>
            <a:r>
              <a:rPr lang="de-CH" dirty="0"/>
              <a:t> </a:t>
            </a:r>
            <a:r>
              <a:rPr lang="de-CH" dirty="0" err="1"/>
              <a:t>architecture</a:t>
            </a:r>
            <a:r>
              <a:rPr lang="de-CH" dirty="0"/>
              <a:t> </a:t>
            </a:r>
            <a:r>
              <a:rPr lang="de-CH" dirty="0" err="1"/>
              <a:t>and</a:t>
            </a:r>
            <a:r>
              <a:rPr lang="de-CH" dirty="0"/>
              <a:t> </a:t>
            </a:r>
            <a:r>
              <a:rPr lang="de-CH" dirty="0" err="1"/>
              <a:t>settings</a:t>
            </a:r>
            <a:r>
              <a:rPr lang="de-CH" dirty="0"/>
              <a:t> </a:t>
            </a:r>
            <a:r>
              <a:rPr lang="de-CH" dirty="0" err="1"/>
              <a:t>we</a:t>
            </a:r>
            <a:r>
              <a:rPr lang="de-CH" dirty="0"/>
              <a:t> </a:t>
            </a:r>
            <a:r>
              <a:rPr lang="de-CH" dirty="0" err="1"/>
              <a:t>introduced</a:t>
            </a:r>
            <a:r>
              <a:rPr lang="de-CH" dirty="0"/>
              <a:t> </a:t>
            </a:r>
            <a:r>
              <a:rPr lang="de-CH" dirty="0" err="1"/>
              <a:t>previously</a:t>
            </a:r>
            <a:r>
              <a:rPr lang="de-CH" dirty="0"/>
              <a:t>, </a:t>
            </a:r>
            <a:r>
              <a:rPr lang="de-CH" dirty="0" err="1"/>
              <a:t>we</a:t>
            </a:r>
            <a:r>
              <a:rPr lang="de-CH" dirty="0"/>
              <a:t> </a:t>
            </a:r>
            <a:r>
              <a:rPr lang="de-CH" dirty="0" err="1"/>
              <a:t>trained</a:t>
            </a:r>
            <a:r>
              <a:rPr lang="de-CH" dirty="0"/>
              <a:t> </a:t>
            </a:r>
            <a:r>
              <a:rPr lang="de-CH" dirty="0" err="1"/>
              <a:t>our</a:t>
            </a:r>
            <a:r>
              <a:rPr lang="de-CH" dirty="0"/>
              <a:t> </a:t>
            </a:r>
            <a:r>
              <a:rPr lang="de-CH" dirty="0" err="1"/>
              <a:t>model</a:t>
            </a:r>
            <a:r>
              <a:rPr lang="de-CH" dirty="0"/>
              <a:t> </a:t>
            </a:r>
            <a:r>
              <a:rPr lang="de-CH" dirty="0" err="1"/>
              <a:t>and</a:t>
            </a:r>
            <a:r>
              <a:rPr lang="de-CH" dirty="0"/>
              <a:t> </a:t>
            </a:r>
            <a:r>
              <a:rPr lang="de-CH" dirty="0" err="1"/>
              <a:t>predicted</a:t>
            </a:r>
            <a:r>
              <a:rPr lang="de-CH" dirty="0"/>
              <a:t> on </a:t>
            </a:r>
            <a:r>
              <a:rPr lang="de-CH" dirty="0" err="1"/>
              <a:t>the</a:t>
            </a:r>
            <a:r>
              <a:rPr lang="de-CH" dirty="0"/>
              <a:t> </a:t>
            </a:r>
            <a:r>
              <a:rPr lang="de-CH" dirty="0" err="1"/>
              <a:t>test</a:t>
            </a:r>
            <a:r>
              <a:rPr lang="de-CH" dirty="0"/>
              <a:t> </a:t>
            </a:r>
            <a:r>
              <a:rPr lang="de-CH" dirty="0" err="1"/>
              <a:t>image</a:t>
            </a:r>
            <a:r>
              <a:rPr lang="de-CH" dirty="0"/>
              <a:t> </a:t>
            </a:r>
            <a:r>
              <a:rPr lang="de-CH" dirty="0" err="1"/>
              <a:t>set</a:t>
            </a:r>
            <a:r>
              <a:rPr lang="de-CH" dirty="0"/>
              <a:t>. The </a:t>
            </a:r>
            <a:r>
              <a:rPr lang="de-CH" dirty="0" err="1"/>
              <a:t>left</a:t>
            </a:r>
            <a:r>
              <a:rPr lang="de-CH" dirty="0"/>
              <a:t> </a:t>
            </a:r>
            <a:r>
              <a:rPr lang="de-CH" dirty="0" err="1"/>
              <a:t>figure</a:t>
            </a:r>
            <a:r>
              <a:rPr lang="de-CH" dirty="0"/>
              <a:t> </a:t>
            </a:r>
            <a:r>
              <a:rPr lang="de-CH" dirty="0" err="1"/>
              <a:t>shows</a:t>
            </a:r>
            <a:r>
              <a:rPr lang="de-CH" dirty="0"/>
              <a:t> </a:t>
            </a:r>
            <a:r>
              <a:rPr lang="de-CH" dirty="0" err="1"/>
              <a:t>some</a:t>
            </a:r>
            <a:r>
              <a:rPr lang="de-CH" dirty="0"/>
              <a:t> sample </a:t>
            </a:r>
            <a:r>
              <a:rPr lang="de-CH" dirty="0" err="1"/>
              <a:t>result</a:t>
            </a:r>
            <a:r>
              <a:rPr lang="de-CH" dirty="0"/>
              <a:t>. </a:t>
            </a:r>
            <a:r>
              <a:rPr lang="de-CH" dirty="0" err="1"/>
              <a:t>Given</a:t>
            </a:r>
            <a:r>
              <a:rPr lang="de-CH" dirty="0"/>
              <a:t> </a:t>
            </a:r>
            <a:r>
              <a:rPr lang="de-CH" dirty="0" err="1"/>
              <a:t>the</a:t>
            </a:r>
            <a:r>
              <a:rPr lang="de-CH" dirty="0"/>
              <a:t> </a:t>
            </a:r>
            <a:r>
              <a:rPr lang="de-CH" dirty="0" err="1"/>
              <a:t>image</a:t>
            </a:r>
            <a:r>
              <a:rPr lang="de-CH" dirty="0"/>
              <a:t> </a:t>
            </a:r>
            <a:r>
              <a:rPr lang="de-CH" dirty="0" err="1"/>
              <a:t>input</a:t>
            </a:r>
            <a:r>
              <a:rPr lang="de-CH" dirty="0"/>
              <a:t> on </a:t>
            </a:r>
            <a:r>
              <a:rPr lang="de-CH" dirty="0" err="1"/>
              <a:t>the</a:t>
            </a:r>
            <a:r>
              <a:rPr lang="de-CH" dirty="0"/>
              <a:t> </a:t>
            </a:r>
            <a:r>
              <a:rPr lang="de-CH" dirty="0" err="1"/>
              <a:t>left</a:t>
            </a:r>
            <a:r>
              <a:rPr lang="de-CH" dirty="0"/>
              <a:t> </a:t>
            </a:r>
            <a:r>
              <a:rPr lang="de-CH" dirty="0" err="1"/>
              <a:t>hand</a:t>
            </a:r>
            <a:r>
              <a:rPr lang="de-CH" dirty="0"/>
              <a:t> </a:t>
            </a:r>
            <a:r>
              <a:rPr lang="de-CH" dirty="0" err="1"/>
              <a:t>side</a:t>
            </a:r>
            <a:r>
              <a:rPr lang="de-CH" dirty="0"/>
              <a:t>, </a:t>
            </a:r>
            <a:r>
              <a:rPr lang="de-CH" dirty="0" err="1"/>
              <a:t>the</a:t>
            </a:r>
            <a:r>
              <a:rPr lang="de-CH" dirty="0"/>
              <a:t> </a:t>
            </a:r>
            <a:r>
              <a:rPr lang="de-CH" dirty="0" err="1"/>
              <a:t>system</a:t>
            </a:r>
            <a:r>
              <a:rPr lang="de-CH" dirty="0"/>
              <a:t> will </a:t>
            </a:r>
            <a:r>
              <a:rPr lang="de-CH" dirty="0" err="1"/>
              <a:t>recommend</a:t>
            </a:r>
            <a:r>
              <a:rPr lang="de-CH" dirty="0"/>
              <a:t> </a:t>
            </a:r>
            <a:r>
              <a:rPr lang="de-CH" dirty="0" err="1"/>
              <a:t>you</a:t>
            </a:r>
            <a:r>
              <a:rPr lang="de-CH" dirty="0"/>
              <a:t> </a:t>
            </a:r>
            <a:r>
              <a:rPr lang="de-CH" dirty="0" err="1"/>
              <a:t>the</a:t>
            </a:r>
            <a:r>
              <a:rPr lang="de-CH" dirty="0"/>
              <a:t> </a:t>
            </a:r>
            <a:r>
              <a:rPr lang="de-CH" dirty="0" err="1"/>
              <a:t>product</a:t>
            </a:r>
            <a:r>
              <a:rPr lang="de-CH" dirty="0"/>
              <a:t> on </a:t>
            </a:r>
            <a:r>
              <a:rPr lang="de-CH" dirty="0" err="1"/>
              <a:t>the</a:t>
            </a:r>
            <a:r>
              <a:rPr lang="de-CH" dirty="0"/>
              <a:t> </a:t>
            </a:r>
            <a:r>
              <a:rPr lang="de-CH" dirty="0" err="1"/>
              <a:t>right</a:t>
            </a:r>
            <a:r>
              <a:rPr lang="de-CH" dirty="0"/>
              <a:t> </a:t>
            </a:r>
            <a:r>
              <a:rPr lang="de-CH" dirty="0" err="1"/>
              <a:t>hand</a:t>
            </a:r>
            <a:r>
              <a:rPr lang="de-CH" dirty="0"/>
              <a:t> </a:t>
            </a:r>
            <a:r>
              <a:rPr lang="de-CH" dirty="0" err="1"/>
              <a:t>side</a:t>
            </a:r>
            <a:r>
              <a:rPr lang="de-CH" dirty="0"/>
              <a:t>. As </a:t>
            </a:r>
            <a:r>
              <a:rPr lang="de-CH" dirty="0" err="1"/>
              <a:t>we</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model</a:t>
            </a:r>
            <a:r>
              <a:rPr lang="de-CH" dirty="0"/>
              <a:t> </a:t>
            </a:r>
            <a:r>
              <a:rPr lang="de-CH" dirty="0" err="1"/>
              <a:t>is</a:t>
            </a:r>
            <a:r>
              <a:rPr lang="de-CH" dirty="0"/>
              <a:t> </a:t>
            </a:r>
            <a:r>
              <a:rPr lang="de-CH" dirty="0" err="1"/>
              <a:t>able</a:t>
            </a:r>
            <a:r>
              <a:rPr lang="de-CH" dirty="0"/>
              <a:t> </a:t>
            </a:r>
            <a:r>
              <a:rPr lang="de-CH" dirty="0" err="1"/>
              <a:t>to</a:t>
            </a:r>
            <a:r>
              <a:rPr lang="de-CH" dirty="0"/>
              <a:t> </a:t>
            </a:r>
            <a:r>
              <a:rPr lang="de-CH" dirty="0" err="1"/>
              <a:t>transfer</a:t>
            </a:r>
            <a:r>
              <a:rPr lang="de-CH" dirty="0"/>
              <a:t> </a:t>
            </a:r>
            <a:r>
              <a:rPr lang="de-CH" dirty="0" err="1"/>
              <a:t>the</a:t>
            </a:r>
            <a:r>
              <a:rPr lang="de-CH" dirty="0"/>
              <a:t> </a:t>
            </a:r>
            <a:r>
              <a:rPr lang="de-CH" dirty="0" err="1"/>
              <a:t>color</a:t>
            </a:r>
            <a:r>
              <a:rPr lang="de-CH" dirty="0"/>
              <a:t> </a:t>
            </a:r>
            <a:r>
              <a:rPr lang="de-CH" dirty="0" err="1"/>
              <a:t>of</a:t>
            </a:r>
            <a:r>
              <a:rPr lang="de-CH" dirty="0"/>
              <a:t> </a:t>
            </a:r>
            <a:r>
              <a:rPr lang="de-CH" dirty="0" err="1"/>
              <a:t>the</a:t>
            </a:r>
            <a:r>
              <a:rPr lang="de-CH" dirty="0"/>
              <a:t> </a:t>
            </a:r>
            <a:r>
              <a:rPr lang="de-CH" dirty="0" err="1"/>
              <a:t>dresses</a:t>
            </a:r>
            <a:r>
              <a:rPr lang="de-CH" dirty="0"/>
              <a:t>/</a:t>
            </a:r>
            <a:r>
              <a:rPr lang="de-CH" dirty="0" err="1"/>
              <a:t>shoes</a:t>
            </a:r>
            <a:r>
              <a:rPr lang="de-CH" dirty="0"/>
              <a:t> </a:t>
            </a:r>
            <a:r>
              <a:rPr lang="de-CH" dirty="0" err="1"/>
              <a:t>and</a:t>
            </a:r>
            <a:r>
              <a:rPr lang="de-CH" dirty="0"/>
              <a:t> </a:t>
            </a:r>
            <a:r>
              <a:rPr lang="de-CH" dirty="0" err="1"/>
              <a:t>its</a:t>
            </a:r>
            <a:r>
              <a:rPr lang="de-CH" dirty="0"/>
              <a:t> style. </a:t>
            </a:r>
            <a:endParaRPr dirty="0"/>
          </a:p>
          <a:p>
            <a:pPr marL="0" lvl="0" indent="0" algn="l" rtl="0">
              <a:spcBef>
                <a:spcPts val="360"/>
              </a:spcBef>
              <a:spcAft>
                <a:spcPts val="0"/>
              </a:spcAft>
              <a:buNone/>
            </a:pPr>
            <a:r>
              <a:rPr lang="de-CH" dirty="0"/>
              <a:t>Great!</a:t>
            </a:r>
            <a:endParaRPr dirty="0"/>
          </a:p>
          <a:p>
            <a:pPr marL="0" lvl="0" indent="0" algn="l" rtl="0">
              <a:spcBef>
                <a:spcPts val="360"/>
              </a:spcBef>
              <a:spcAft>
                <a:spcPts val="0"/>
              </a:spcAft>
              <a:buNone/>
            </a:pPr>
            <a:r>
              <a:rPr lang="de-CH" dirty="0" err="1"/>
              <a:t>Except</a:t>
            </a:r>
            <a:r>
              <a:rPr lang="de-CH" dirty="0"/>
              <a:t> </a:t>
            </a:r>
            <a:r>
              <a:rPr lang="de-CH" dirty="0" err="1"/>
              <a:t>for</a:t>
            </a:r>
            <a:r>
              <a:rPr lang="de-CH" dirty="0"/>
              <a:t> </a:t>
            </a:r>
            <a:r>
              <a:rPr lang="de-CH" dirty="0" err="1"/>
              <a:t>the</a:t>
            </a:r>
            <a:r>
              <a:rPr lang="de-CH" dirty="0"/>
              <a:t> </a:t>
            </a:r>
            <a:r>
              <a:rPr lang="de-CH" dirty="0" err="1"/>
              <a:t>previous</a:t>
            </a:r>
            <a:r>
              <a:rPr lang="de-CH" dirty="0"/>
              <a:t> </a:t>
            </a:r>
            <a:r>
              <a:rPr lang="de-CH" dirty="0" err="1"/>
              <a:t>settings</a:t>
            </a:r>
            <a:r>
              <a:rPr lang="de-CH" dirty="0"/>
              <a:t>, </a:t>
            </a:r>
            <a:r>
              <a:rPr lang="de-CH" dirty="0" err="1"/>
              <a:t>we</a:t>
            </a:r>
            <a:r>
              <a:rPr lang="de-CH" dirty="0"/>
              <a:t> also </a:t>
            </a:r>
            <a:r>
              <a:rPr lang="de-CH" dirty="0" err="1"/>
              <a:t>trained</a:t>
            </a:r>
            <a:r>
              <a:rPr lang="de-CH" dirty="0"/>
              <a:t> </a:t>
            </a:r>
            <a:r>
              <a:rPr lang="de-CH" dirty="0" err="1"/>
              <a:t>another</a:t>
            </a:r>
            <a:r>
              <a:rPr lang="de-CH" dirty="0"/>
              <a:t> </a:t>
            </a:r>
            <a:r>
              <a:rPr lang="de-CH" dirty="0" err="1"/>
              <a:t>model</a:t>
            </a:r>
            <a:r>
              <a:rPr lang="de-CH" dirty="0"/>
              <a:t> </a:t>
            </a:r>
            <a:r>
              <a:rPr lang="de-CH" dirty="0" err="1"/>
              <a:t>by</a:t>
            </a:r>
            <a:r>
              <a:rPr lang="de-CH" dirty="0"/>
              <a:t> </a:t>
            </a:r>
            <a:r>
              <a:rPr lang="de-CH" dirty="0" err="1"/>
              <a:t>changing</a:t>
            </a:r>
            <a:r>
              <a:rPr lang="de-CH" dirty="0"/>
              <a:t> </a:t>
            </a:r>
            <a:r>
              <a:rPr lang="de-CH" dirty="0" err="1"/>
              <a:t>the</a:t>
            </a:r>
            <a:r>
              <a:rPr lang="de-CH" dirty="0"/>
              <a:t> LS </a:t>
            </a:r>
            <a:r>
              <a:rPr lang="de-CH" dirty="0" err="1"/>
              <a:t>loss</a:t>
            </a:r>
            <a:r>
              <a:rPr lang="de-CH" dirty="0"/>
              <a:t> </a:t>
            </a:r>
            <a:r>
              <a:rPr lang="de-CH" dirty="0" err="1"/>
              <a:t>to</a:t>
            </a:r>
            <a:r>
              <a:rPr lang="de-CH" dirty="0"/>
              <a:t> WGAN </a:t>
            </a:r>
            <a:r>
              <a:rPr lang="de-CH" dirty="0" err="1"/>
              <a:t>loss</a:t>
            </a:r>
            <a:r>
              <a:rPr lang="de-CH" dirty="0"/>
              <a:t>.</a:t>
            </a:r>
            <a:endParaRPr dirty="0"/>
          </a:p>
          <a:p>
            <a:pPr marL="0" lvl="0" indent="0" algn="l" rtl="0">
              <a:spcBef>
                <a:spcPts val="360"/>
              </a:spcBef>
              <a:spcAft>
                <a:spcPts val="0"/>
              </a:spcAft>
              <a:buNone/>
            </a:pPr>
            <a:r>
              <a:rPr lang="de-CH" dirty="0"/>
              <a:t>Researchers </a:t>
            </a:r>
            <a:r>
              <a:rPr lang="de-CH" dirty="0" err="1"/>
              <a:t>have</a:t>
            </a:r>
            <a:r>
              <a:rPr lang="de-CH" dirty="0"/>
              <a:t> </a:t>
            </a:r>
            <a:r>
              <a:rPr lang="de-CH" dirty="0" err="1"/>
              <a:t>pointed</a:t>
            </a:r>
            <a:r>
              <a:rPr lang="de-CH" dirty="0"/>
              <a:t> out </a:t>
            </a:r>
            <a:r>
              <a:rPr lang="de-CH" dirty="0" err="1"/>
              <a:t>that</a:t>
            </a:r>
            <a:r>
              <a:rPr lang="de-CH" dirty="0"/>
              <a:t> </a:t>
            </a:r>
            <a:r>
              <a:rPr lang="de-CH" dirty="0" err="1"/>
              <a:t>the</a:t>
            </a:r>
            <a:r>
              <a:rPr lang="de-CH" dirty="0"/>
              <a:t> original GAN </a:t>
            </a:r>
            <a:r>
              <a:rPr lang="de-CH" dirty="0" err="1"/>
              <a:t>is</a:t>
            </a:r>
            <a:r>
              <a:rPr lang="de-CH" dirty="0"/>
              <a:t> </a:t>
            </a:r>
            <a:r>
              <a:rPr lang="de-CH" dirty="0" err="1"/>
              <a:t>hard</a:t>
            </a:r>
            <a:r>
              <a:rPr lang="de-CH" dirty="0"/>
              <a:t> </a:t>
            </a:r>
            <a:r>
              <a:rPr lang="de-CH" dirty="0" err="1"/>
              <a:t>to</a:t>
            </a:r>
            <a:r>
              <a:rPr lang="de-CH" dirty="0"/>
              <a:t> </a:t>
            </a:r>
            <a:r>
              <a:rPr lang="de-CH" dirty="0" err="1"/>
              <a:t>train</a:t>
            </a:r>
            <a:r>
              <a:rPr lang="de-CH" dirty="0"/>
              <a:t>.  </a:t>
            </a:r>
            <a:r>
              <a:rPr lang="de-CH" dirty="0" err="1"/>
              <a:t>When</a:t>
            </a:r>
            <a:r>
              <a:rPr lang="de-CH" dirty="0"/>
              <a:t> an optimal </a:t>
            </a:r>
            <a:r>
              <a:rPr lang="de-CH" dirty="0" err="1"/>
              <a:t>discriminator</a:t>
            </a:r>
            <a:r>
              <a:rPr lang="de-CH" dirty="0"/>
              <a:t> </a:t>
            </a:r>
            <a:r>
              <a:rPr lang="de-CH" dirty="0" err="1"/>
              <a:t>produces</a:t>
            </a:r>
            <a:r>
              <a:rPr lang="de-CH" dirty="0"/>
              <a:t> </a:t>
            </a:r>
            <a:r>
              <a:rPr lang="de-CH" dirty="0" err="1"/>
              <a:t>good</a:t>
            </a:r>
            <a:r>
              <a:rPr lang="de-CH" dirty="0"/>
              <a:t> </a:t>
            </a:r>
            <a:r>
              <a:rPr lang="de-CH" dirty="0" err="1"/>
              <a:t>information</a:t>
            </a:r>
            <a:r>
              <a:rPr lang="de-CH" dirty="0"/>
              <a:t> </a:t>
            </a:r>
            <a:r>
              <a:rPr lang="de-CH" dirty="0" err="1"/>
              <a:t>for</a:t>
            </a:r>
            <a:r>
              <a:rPr lang="de-CH" dirty="0"/>
              <a:t> </a:t>
            </a:r>
            <a:r>
              <a:rPr lang="de-CH" dirty="0" err="1"/>
              <a:t>the</a:t>
            </a:r>
            <a:r>
              <a:rPr lang="de-CH" dirty="0"/>
              <a:t> </a:t>
            </a:r>
            <a:r>
              <a:rPr lang="de-CH" dirty="0" err="1"/>
              <a:t>generator</a:t>
            </a:r>
            <a:r>
              <a:rPr lang="de-CH" dirty="0"/>
              <a:t> </a:t>
            </a:r>
            <a:r>
              <a:rPr lang="de-CH" dirty="0" err="1"/>
              <a:t>to</a:t>
            </a:r>
            <a:r>
              <a:rPr lang="de-CH" dirty="0"/>
              <a:t> </a:t>
            </a:r>
            <a:r>
              <a:rPr lang="de-CH" dirty="0" err="1"/>
              <a:t>improve</a:t>
            </a:r>
            <a:r>
              <a:rPr lang="de-CH" dirty="0"/>
              <a:t>. But </a:t>
            </a:r>
            <a:r>
              <a:rPr lang="de-CH" dirty="0" err="1"/>
              <a:t>if</a:t>
            </a:r>
            <a:r>
              <a:rPr lang="de-CH" dirty="0"/>
              <a:t> </a:t>
            </a:r>
            <a:r>
              <a:rPr lang="de-CH" dirty="0" err="1"/>
              <a:t>the</a:t>
            </a:r>
            <a:r>
              <a:rPr lang="de-CH" dirty="0"/>
              <a:t> </a:t>
            </a:r>
            <a:r>
              <a:rPr lang="de-CH" dirty="0" err="1"/>
              <a:t>generator</a:t>
            </a:r>
            <a:r>
              <a:rPr lang="de-CH" dirty="0"/>
              <a:t> </a:t>
            </a:r>
            <a:r>
              <a:rPr lang="de-CH" dirty="0" err="1"/>
              <a:t>is</a:t>
            </a:r>
            <a:r>
              <a:rPr lang="de-CH" dirty="0"/>
              <a:t> not </a:t>
            </a:r>
            <a:r>
              <a:rPr lang="de-CH" dirty="0" err="1"/>
              <a:t>doing</a:t>
            </a:r>
            <a:r>
              <a:rPr lang="de-CH" dirty="0"/>
              <a:t> a </a:t>
            </a:r>
            <a:r>
              <a:rPr lang="de-CH" dirty="0" err="1"/>
              <a:t>good</a:t>
            </a:r>
            <a:r>
              <a:rPr lang="de-CH" dirty="0"/>
              <a:t> </a:t>
            </a:r>
            <a:r>
              <a:rPr lang="de-CH" dirty="0" err="1"/>
              <a:t>job</a:t>
            </a:r>
            <a:r>
              <a:rPr lang="de-CH" dirty="0"/>
              <a:t> </a:t>
            </a:r>
            <a:r>
              <a:rPr lang="de-CH" dirty="0" err="1"/>
              <a:t>yet</a:t>
            </a:r>
            <a:r>
              <a:rPr lang="de-CH" dirty="0"/>
              <a:t>, </a:t>
            </a:r>
            <a:r>
              <a:rPr lang="de-CH" dirty="0" err="1"/>
              <a:t>the</a:t>
            </a:r>
            <a:r>
              <a:rPr lang="de-CH" dirty="0"/>
              <a:t> </a:t>
            </a:r>
            <a:r>
              <a:rPr lang="de-CH" dirty="0" err="1"/>
              <a:t>gradient</a:t>
            </a:r>
            <a:r>
              <a:rPr lang="de-CH" dirty="0"/>
              <a:t> </a:t>
            </a:r>
            <a:r>
              <a:rPr lang="de-CH" dirty="0" err="1"/>
              <a:t>for</a:t>
            </a:r>
            <a:r>
              <a:rPr lang="de-CH" dirty="0"/>
              <a:t> </a:t>
            </a:r>
            <a:r>
              <a:rPr lang="de-CH" dirty="0" err="1"/>
              <a:t>the</a:t>
            </a:r>
            <a:r>
              <a:rPr lang="de-CH" dirty="0"/>
              <a:t> </a:t>
            </a:r>
            <a:r>
              <a:rPr lang="de-CH" dirty="0" err="1"/>
              <a:t>generator</a:t>
            </a:r>
            <a:r>
              <a:rPr lang="de-CH" dirty="0"/>
              <a:t> </a:t>
            </a:r>
            <a:r>
              <a:rPr lang="de-CH" dirty="0" err="1"/>
              <a:t>diminishes</a:t>
            </a:r>
            <a:r>
              <a:rPr lang="de-CH" dirty="0"/>
              <a:t> </a:t>
            </a:r>
            <a:r>
              <a:rPr lang="de-CH" dirty="0" err="1"/>
              <a:t>and</a:t>
            </a:r>
            <a:r>
              <a:rPr lang="de-CH" dirty="0"/>
              <a:t> </a:t>
            </a:r>
            <a:r>
              <a:rPr lang="de-CH" dirty="0" err="1"/>
              <a:t>the</a:t>
            </a:r>
            <a:r>
              <a:rPr lang="de-CH" dirty="0"/>
              <a:t> </a:t>
            </a:r>
            <a:r>
              <a:rPr lang="de-CH" dirty="0" err="1"/>
              <a:t>generator</a:t>
            </a:r>
            <a:r>
              <a:rPr lang="de-CH" dirty="0"/>
              <a:t> </a:t>
            </a:r>
            <a:r>
              <a:rPr lang="de-CH" dirty="0" err="1"/>
              <a:t>learns</a:t>
            </a:r>
            <a:r>
              <a:rPr lang="de-CH" dirty="0"/>
              <a:t> </a:t>
            </a:r>
            <a:r>
              <a:rPr lang="de-CH" dirty="0" err="1"/>
              <a:t>nothing</a:t>
            </a:r>
            <a:r>
              <a:rPr lang="de-CH" dirty="0"/>
              <a:t>. </a:t>
            </a:r>
            <a:r>
              <a:rPr lang="de-CH" dirty="0" err="1"/>
              <a:t>To</a:t>
            </a:r>
            <a:r>
              <a:rPr lang="de-CH" dirty="0"/>
              <a:t> </a:t>
            </a:r>
            <a:r>
              <a:rPr lang="de-CH" dirty="0" err="1"/>
              <a:t>this</a:t>
            </a:r>
            <a:r>
              <a:rPr lang="de-CH" dirty="0"/>
              <a:t> end, WGAN </a:t>
            </a:r>
            <a:r>
              <a:rPr lang="de-CH" dirty="0" err="1"/>
              <a:t>proposes</a:t>
            </a:r>
            <a:r>
              <a:rPr lang="de-CH" dirty="0"/>
              <a:t> a </a:t>
            </a:r>
            <a:r>
              <a:rPr lang="de-CH" dirty="0" err="1"/>
              <a:t>new</a:t>
            </a:r>
            <a:r>
              <a:rPr lang="de-CH" dirty="0"/>
              <a:t> </a:t>
            </a:r>
            <a:r>
              <a:rPr lang="de-CH" dirty="0" err="1"/>
              <a:t>cost</a:t>
            </a:r>
            <a:r>
              <a:rPr lang="de-CH" dirty="0"/>
              <a:t> </a:t>
            </a:r>
            <a:r>
              <a:rPr lang="de-CH" dirty="0" err="1"/>
              <a:t>function</a:t>
            </a:r>
            <a:r>
              <a:rPr lang="de-CH" dirty="0"/>
              <a:t> </a:t>
            </a:r>
            <a:r>
              <a:rPr lang="de-CH" dirty="0" err="1"/>
              <a:t>using</a:t>
            </a:r>
            <a:r>
              <a:rPr lang="de-CH" dirty="0"/>
              <a:t> Wasserstein </a:t>
            </a:r>
            <a:r>
              <a:rPr lang="de-CH" dirty="0" err="1"/>
              <a:t>distance</a:t>
            </a:r>
            <a:r>
              <a:rPr lang="de-CH" dirty="0"/>
              <a:t> </a:t>
            </a:r>
            <a:r>
              <a:rPr lang="de-CH" dirty="0" err="1"/>
              <a:t>that</a:t>
            </a:r>
            <a:r>
              <a:rPr lang="de-CH" dirty="0"/>
              <a:t> </a:t>
            </a:r>
            <a:r>
              <a:rPr lang="de-CH" dirty="0" err="1"/>
              <a:t>has</a:t>
            </a:r>
            <a:r>
              <a:rPr lang="de-CH" dirty="0"/>
              <a:t> a smoother </a:t>
            </a:r>
            <a:r>
              <a:rPr lang="de-CH" dirty="0" err="1"/>
              <a:t>gradient</a:t>
            </a:r>
            <a:r>
              <a:rPr lang="de-CH" dirty="0"/>
              <a:t> </a:t>
            </a:r>
            <a:r>
              <a:rPr lang="de-CH" dirty="0" err="1"/>
              <a:t>everywhere</a:t>
            </a:r>
            <a:r>
              <a:rPr lang="de-CH" dirty="0"/>
              <a:t>. WGAN </a:t>
            </a:r>
            <a:r>
              <a:rPr lang="de-CH" dirty="0" err="1"/>
              <a:t>learns</a:t>
            </a:r>
            <a:r>
              <a:rPr lang="de-CH" dirty="0"/>
              <a:t> </a:t>
            </a:r>
            <a:r>
              <a:rPr lang="de-CH" dirty="0" err="1"/>
              <a:t>no</a:t>
            </a:r>
            <a:r>
              <a:rPr lang="de-CH" dirty="0"/>
              <a:t> matter </a:t>
            </a:r>
            <a:r>
              <a:rPr lang="de-CH" dirty="0" err="1"/>
              <a:t>the</a:t>
            </a:r>
            <a:r>
              <a:rPr lang="de-CH" dirty="0"/>
              <a:t> </a:t>
            </a:r>
            <a:r>
              <a:rPr lang="de-CH" dirty="0" err="1"/>
              <a:t>generator</a:t>
            </a:r>
            <a:r>
              <a:rPr lang="de-CH" dirty="0"/>
              <a:t> </a:t>
            </a:r>
            <a:r>
              <a:rPr lang="de-CH" dirty="0" err="1"/>
              <a:t>is</a:t>
            </a:r>
            <a:r>
              <a:rPr lang="de-CH" dirty="0"/>
              <a:t> </a:t>
            </a:r>
            <a:r>
              <a:rPr lang="de-CH" dirty="0" err="1"/>
              <a:t>performing</a:t>
            </a:r>
            <a:r>
              <a:rPr lang="de-CH" dirty="0"/>
              <a:t> </a:t>
            </a:r>
            <a:r>
              <a:rPr lang="de-CH" dirty="0" err="1"/>
              <a:t>or</a:t>
            </a:r>
            <a:r>
              <a:rPr lang="de-CH" dirty="0"/>
              <a:t> not. The </a:t>
            </a:r>
            <a:r>
              <a:rPr lang="de-CH" dirty="0" err="1"/>
              <a:t>concepts</a:t>
            </a:r>
            <a:r>
              <a:rPr lang="de-CH" dirty="0"/>
              <a:t> </a:t>
            </a:r>
            <a:r>
              <a:rPr lang="de-CH" dirty="0" err="1"/>
              <a:t>of</a:t>
            </a:r>
            <a:r>
              <a:rPr lang="de-CH" dirty="0"/>
              <a:t> WGAN </a:t>
            </a:r>
            <a:r>
              <a:rPr lang="de-CH" dirty="0" err="1"/>
              <a:t>is</a:t>
            </a:r>
            <a:r>
              <a:rPr lang="de-CH" dirty="0"/>
              <a:t> a </a:t>
            </a:r>
            <a:r>
              <a:rPr lang="de-CH" dirty="0" err="1"/>
              <a:t>bit</a:t>
            </a:r>
            <a:r>
              <a:rPr lang="de-CH" dirty="0"/>
              <a:t> </a:t>
            </a:r>
            <a:r>
              <a:rPr lang="de-CH" dirty="0" err="1"/>
              <a:t>complicated</a:t>
            </a:r>
            <a:r>
              <a:rPr lang="de-CH" dirty="0"/>
              <a:t>, </a:t>
            </a:r>
            <a:r>
              <a:rPr lang="de-CH" dirty="0" err="1"/>
              <a:t>we</a:t>
            </a:r>
            <a:r>
              <a:rPr lang="de-CH" dirty="0"/>
              <a:t> will not </a:t>
            </a:r>
            <a:r>
              <a:rPr lang="de-CH" dirty="0" err="1"/>
              <a:t>talk</a:t>
            </a:r>
            <a:r>
              <a:rPr lang="de-CH" dirty="0"/>
              <a:t> </a:t>
            </a:r>
            <a:r>
              <a:rPr lang="de-CH" dirty="0" err="1"/>
              <a:t>too</a:t>
            </a:r>
            <a:r>
              <a:rPr lang="de-CH" dirty="0"/>
              <a:t> </a:t>
            </a:r>
            <a:r>
              <a:rPr lang="de-CH" dirty="0" err="1"/>
              <a:t>much</a:t>
            </a:r>
            <a:r>
              <a:rPr lang="de-CH" dirty="0"/>
              <a:t> </a:t>
            </a:r>
            <a:r>
              <a:rPr lang="de-CH" dirty="0" err="1"/>
              <a:t>here</a:t>
            </a:r>
            <a:r>
              <a:rPr lang="de-CH" dirty="0"/>
              <a:t>, </a:t>
            </a:r>
            <a:r>
              <a:rPr lang="de-CH" dirty="0" err="1"/>
              <a:t>however</a:t>
            </a:r>
            <a:r>
              <a:rPr lang="de-CH" dirty="0"/>
              <a:t>, </a:t>
            </a:r>
            <a:r>
              <a:rPr lang="de-CH" dirty="0" err="1"/>
              <a:t>if</a:t>
            </a:r>
            <a:r>
              <a:rPr lang="de-CH" dirty="0"/>
              <a:t> </a:t>
            </a:r>
            <a:r>
              <a:rPr lang="de-CH" dirty="0" err="1"/>
              <a:t>you</a:t>
            </a:r>
            <a:r>
              <a:rPr lang="de-CH" dirty="0"/>
              <a:t> </a:t>
            </a:r>
            <a:r>
              <a:rPr lang="de-CH" dirty="0" err="1"/>
              <a:t>are</a:t>
            </a:r>
            <a:r>
              <a:rPr lang="de-CH" dirty="0"/>
              <a:t> </a:t>
            </a:r>
            <a:r>
              <a:rPr lang="de-CH" dirty="0" err="1"/>
              <a:t>interested</a:t>
            </a:r>
            <a:r>
              <a:rPr lang="de-CH" dirty="0"/>
              <a:t>, </a:t>
            </a:r>
            <a:r>
              <a:rPr lang="de-CH" dirty="0" err="1"/>
              <a:t>feel</a:t>
            </a:r>
            <a:r>
              <a:rPr lang="de-CH" dirty="0"/>
              <a:t> </a:t>
            </a:r>
            <a:r>
              <a:rPr lang="de-CH" dirty="0" err="1"/>
              <a:t>free</a:t>
            </a:r>
            <a:r>
              <a:rPr lang="de-CH" dirty="0"/>
              <a:t> </a:t>
            </a:r>
            <a:r>
              <a:rPr lang="de-CH" dirty="0" err="1"/>
              <a:t>to</a:t>
            </a:r>
            <a:r>
              <a:rPr lang="de-CH" dirty="0"/>
              <a:t> </a:t>
            </a:r>
            <a:r>
              <a:rPr lang="de-CH" dirty="0" err="1"/>
              <a:t>talk</a:t>
            </a:r>
            <a:r>
              <a:rPr lang="de-CH" dirty="0"/>
              <a:t> </a:t>
            </a:r>
            <a:r>
              <a:rPr lang="de-CH" dirty="0" err="1"/>
              <a:t>with</a:t>
            </a:r>
            <a:r>
              <a:rPr lang="de-CH" dirty="0"/>
              <a:t> </a:t>
            </a:r>
            <a:r>
              <a:rPr lang="de-CH" dirty="0" err="1"/>
              <a:t>us</a:t>
            </a:r>
            <a:r>
              <a:rPr lang="de-CH" dirty="0"/>
              <a:t>!</a:t>
            </a:r>
            <a:endParaRPr dirty="0"/>
          </a:p>
          <a:p>
            <a:pPr marL="0" lvl="0" indent="0" algn="l" rtl="0">
              <a:spcBef>
                <a:spcPts val="360"/>
              </a:spcBef>
              <a:spcAft>
                <a:spcPts val="0"/>
              </a:spcAft>
              <a:buNone/>
            </a:pPr>
            <a:r>
              <a:rPr lang="de-CH" dirty="0"/>
              <a:t>The </a:t>
            </a:r>
            <a:r>
              <a:rPr lang="de-CH" dirty="0" err="1"/>
              <a:t>right</a:t>
            </a:r>
            <a:r>
              <a:rPr lang="de-CH" dirty="0"/>
              <a:t> </a:t>
            </a:r>
            <a:r>
              <a:rPr lang="de-CH" dirty="0" err="1"/>
              <a:t>figure</a:t>
            </a:r>
            <a:r>
              <a:rPr lang="de-CH" dirty="0"/>
              <a:t> </a:t>
            </a:r>
            <a:r>
              <a:rPr lang="de-CH" dirty="0" err="1"/>
              <a:t>shows</a:t>
            </a:r>
            <a:r>
              <a:rPr lang="de-CH" dirty="0"/>
              <a:t> </a:t>
            </a:r>
            <a:r>
              <a:rPr lang="de-CH" dirty="0" err="1"/>
              <a:t>the</a:t>
            </a:r>
            <a:r>
              <a:rPr lang="de-CH" dirty="0"/>
              <a:t> sample </a:t>
            </a:r>
            <a:r>
              <a:rPr lang="de-CH" dirty="0" err="1"/>
              <a:t>result</a:t>
            </a:r>
            <a:r>
              <a:rPr lang="de-CH" dirty="0"/>
              <a:t> </a:t>
            </a:r>
            <a:r>
              <a:rPr lang="de-CH" dirty="0" err="1"/>
              <a:t>by</a:t>
            </a:r>
            <a:r>
              <a:rPr lang="de-CH" dirty="0"/>
              <a:t> </a:t>
            </a:r>
            <a:r>
              <a:rPr lang="de-CH" dirty="0" err="1"/>
              <a:t>using</a:t>
            </a:r>
            <a:r>
              <a:rPr lang="de-CH" dirty="0"/>
              <a:t> WGAN </a:t>
            </a:r>
            <a:r>
              <a:rPr lang="de-CH" dirty="0" err="1"/>
              <a:t>loss</a:t>
            </a:r>
            <a:r>
              <a:rPr lang="de-CH" dirty="0"/>
              <a:t>.</a:t>
            </a:r>
            <a:endParaRPr dirty="0"/>
          </a:p>
          <a:p>
            <a:pPr marL="0" lvl="0" indent="0" algn="l" rtl="0">
              <a:spcBef>
                <a:spcPts val="360"/>
              </a:spcBef>
              <a:spcAft>
                <a:spcPts val="0"/>
              </a:spcAft>
              <a:buNone/>
            </a:pPr>
            <a:r>
              <a:rPr lang="de-CH" dirty="0" err="1"/>
              <a:t>Wait</a:t>
            </a:r>
            <a:r>
              <a:rPr lang="de-CH" dirty="0"/>
              <a:t>! </a:t>
            </a:r>
            <a:r>
              <a:rPr lang="de-CH" dirty="0" err="1"/>
              <a:t>Did</a:t>
            </a:r>
            <a:r>
              <a:rPr lang="de-CH" dirty="0"/>
              <a:t> </a:t>
            </a:r>
            <a:r>
              <a:rPr lang="de-CH" dirty="0" err="1"/>
              <a:t>you</a:t>
            </a:r>
            <a:r>
              <a:rPr lang="de-CH" dirty="0"/>
              <a:t> </a:t>
            </a:r>
            <a:r>
              <a:rPr lang="de-CH" dirty="0" err="1"/>
              <a:t>notice</a:t>
            </a:r>
            <a:r>
              <a:rPr lang="de-CH" dirty="0"/>
              <a:t> </a:t>
            </a:r>
            <a:r>
              <a:rPr lang="de-CH" dirty="0" err="1"/>
              <a:t>something</a:t>
            </a:r>
            <a:r>
              <a:rPr lang="de-CH" dirty="0"/>
              <a:t>?  </a:t>
            </a:r>
            <a:r>
              <a:rPr lang="de-CH" dirty="0" err="1"/>
              <a:t>It</a:t>
            </a:r>
            <a:r>
              <a:rPr lang="de-CH" dirty="0"/>
              <a:t> </a:t>
            </a:r>
            <a:r>
              <a:rPr lang="de-CH" dirty="0" err="1"/>
              <a:t>seems</a:t>
            </a:r>
            <a:r>
              <a:rPr lang="de-CH" dirty="0"/>
              <a:t> </a:t>
            </a:r>
            <a:r>
              <a:rPr lang="de-CH" dirty="0" err="1"/>
              <a:t>that</a:t>
            </a:r>
            <a:r>
              <a:rPr lang="de-CH" dirty="0"/>
              <a:t> </a:t>
            </a:r>
            <a:r>
              <a:rPr lang="de-CH" dirty="0" err="1"/>
              <a:t>no</a:t>
            </a:r>
            <a:r>
              <a:rPr lang="de-CH" dirty="0"/>
              <a:t> matter </a:t>
            </a:r>
            <a:r>
              <a:rPr lang="de-CH" dirty="0" err="1"/>
              <a:t>what</a:t>
            </a:r>
            <a:r>
              <a:rPr lang="de-CH" dirty="0"/>
              <a:t> </a:t>
            </a:r>
            <a:r>
              <a:rPr lang="de-CH" dirty="0" err="1"/>
              <a:t>input</a:t>
            </a:r>
            <a:r>
              <a:rPr lang="de-CH" dirty="0"/>
              <a:t> </a:t>
            </a:r>
            <a:r>
              <a:rPr lang="de-CH" dirty="0" err="1"/>
              <a:t>image</a:t>
            </a:r>
            <a:r>
              <a:rPr lang="de-CH" dirty="0"/>
              <a:t> </a:t>
            </a:r>
            <a:r>
              <a:rPr lang="de-CH" dirty="0" err="1"/>
              <a:t>is</a:t>
            </a:r>
            <a:r>
              <a:rPr lang="de-CH" dirty="0"/>
              <a:t> </a:t>
            </a:r>
            <a:r>
              <a:rPr lang="de-CH" dirty="0" err="1"/>
              <a:t>given</a:t>
            </a:r>
            <a:r>
              <a:rPr lang="de-CH" dirty="0"/>
              <a:t>, </a:t>
            </a:r>
            <a:r>
              <a:rPr lang="de-CH" dirty="0" err="1"/>
              <a:t>the</a:t>
            </a:r>
            <a:r>
              <a:rPr lang="de-CH" dirty="0"/>
              <a:t> </a:t>
            </a:r>
            <a:r>
              <a:rPr lang="de-CH" dirty="0" err="1"/>
              <a:t>model</a:t>
            </a:r>
            <a:r>
              <a:rPr lang="de-CH" dirty="0"/>
              <a:t> will </a:t>
            </a:r>
            <a:r>
              <a:rPr lang="de-CH" dirty="0" err="1"/>
              <a:t>always</a:t>
            </a:r>
            <a:r>
              <a:rPr lang="de-CH" dirty="0"/>
              <a:t> </a:t>
            </a:r>
            <a:r>
              <a:rPr lang="de-CH" dirty="0" err="1"/>
              <a:t>produce</a:t>
            </a:r>
            <a:r>
              <a:rPr lang="de-CH" dirty="0"/>
              <a:t> </a:t>
            </a:r>
            <a:r>
              <a:rPr lang="de-CH" dirty="0" err="1"/>
              <a:t>somewhat</a:t>
            </a:r>
            <a:r>
              <a:rPr lang="de-CH" dirty="0"/>
              <a:t> </a:t>
            </a:r>
            <a:r>
              <a:rPr lang="de-CH" dirty="0" err="1"/>
              <a:t>similar</a:t>
            </a:r>
            <a:r>
              <a:rPr lang="de-CH" dirty="0"/>
              <a:t> </a:t>
            </a:r>
            <a:r>
              <a:rPr lang="de-CH" dirty="0" err="1"/>
              <a:t>result</a:t>
            </a:r>
            <a:r>
              <a:rPr lang="de-CH" dirty="0"/>
              <a:t>. This </a:t>
            </a:r>
            <a:r>
              <a:rPr lang="de-CH" dirty="0" err="1"/>
              <a:t>phenomenon</a:t>
            </a:r>
            <a:r>
              <a:rPr lang="de-CH" dirty="0"/>
              <a:t> </a:t>
            </a:r>
            <a:r>
              <a:rPr lang="de-CH" dirty="0" err="1"/>
              <a:t>is</a:t>
            </a:r>
            <a:r>
              <a:rPr lang="de-CH" dirty="0"/>
              <a:t> </a:t>
            </a:r>
            <a:r>
              <a:rPr lang="de-CH" dirty="0" err="1"/>
              <a:t>called</a:t>
            </a:r>
            <a:r>
              <a:rPr lang="de-CH" dirty="0"/>
              <a:t> </a:t>
            </a:r>
            <a:r>
              <a:rPr lang="de-CH" dirty="0" err="1"/>
              <a:t>model</a:t>
            </a:r>
            <a:r>
              <a:rPr lang="de-CH" dirty="0"/>
              <a:t> </a:t>
            </a:r>
            <a:r>
              <a:rPr lang="de-CH" dirty="0" err="1"/>
              <a:t>collapse</a:t>
            </a:r>
            <a:r>
              <a:rPr lang="de-CH" dirty="0"/>
              <a:t>. Mode </a:t>
            </a:r>
            <a:r>
              <a:rPr lang="de-CH" dirty="0" err="1"/>
              <a:t>collapse</a:t>
            </a:r>
            <a:r>
              <a:rPr lang="de-CH" dirty="0"/>
              <a:t> </a:t>
            </a:r>
            <a:r>
              <a:rPr lang="de-CH" dirty="0" err="1"/>
              <a:t>refers</a:t>
            </a:r>
            <a:r>
              <a:rPr lang="de-CH" dirty="0"/>
              <a:t> </a:t>
            </a:r>
            <a:r>
              <a:rPr lang="de-CH" dirty="0" err="1"/>
              <a:t>to</a:t>
            </a:r>
            <a:r>
              <a:rPr lang="de-CH" dirty="0"/>
              <a:t> </a:t>
            </a:r>
            <a:r>
              <a:rPr lang="de-CH" dirty="0" err="1"/>
              <a:t>that</a:t>
            </a:r>
            <a:r>
              <a:rPr lang="de-CH" dirty="0"/>
              <a:t> </a:t>
            </a:r>
            <a:r>
              <a:rPr lang="de-CH" dirty="0" err="1"/>
              <a:t>the</a:t>
            </a:r>
            <a:r>
              <a:rPr lang="de-CH" dirty="0"/>
              <a:t> </a:t>
            </a:r>
            <a:r>
              <a:rPr lang="de-CH" dirty="0" err="1"/>
              <a:t>generator</a:t>
            </a:r>
            <a:r>
              <a:rPr lang="de-CH" dirty="0"/>
              <a:t> </a:t>
            </a:r>
            <a:r>
              <a:rPr lang="de-CH" dirty="0" err="1"/>
              <a:t>collapses</a:t>
            </a:r>
            <a:r>
              <a:rPr lang="de-CH" dirty="0"/>
              <a:t> </a:t>
            </a:r>
            <a:r>
              <a:rPr lang="de-CH" dirty="0" err="1"/>
              <a:t>which</a:t>
            </a:r>
            <a:r>
              <a:rPr lang="de-CH" dirty="0"/>
              <a:t> </a:t>
            </a:r>
            <a:r>
              <a:rPr lang="de-CH" dirty="0" err="1"/>
              <a:t>produces</a:t>
            </a:r>
            <a:r>
              <a:rPr lang="de-CH" dirty="0"/>
              <a:t> limited </a:t>
            </a:r>
            <a:r>
              <a:rPr lang="de-CH" dirty="0" err="1"/>
              <a:t>varieties</a:t>
            </a:r>
            <a:r>
              <a:rPr lang="de-CH" dirty="0"/>
              <a:t> </a:t>
            </a:r>
            <a:r>
              <a:rPr lang="de-CH" dirty="0" err="1"/>
              <a:t>of</a:t>
            </a:r>
            <a:r>
              <a:rPr lang="de-CH" dirty="0"/>
              <a:t> </a:t>
            </a:r>
            <a:r>
              <a:rPr lang="de-CH" dirty="0" err="1"/>
              <a:t>samples</a:t>
            </a:r>
            <a:r>
              <a:rPr lang="de-CH" dirty="0"/>
              <a:t>. This </a:t>
            </a:r>
            <a:r>
              <a:rPr lang="de-CH" dirty="0" err="1"/>
              <a:t>is</a:t>
            </a:r>
            <a:r>
              <a:rPr lang="de-CH" dirty="0"/>
              <a:t> </a:t>
            </a:r>
            <a:r>
              <a:rPr lang="de-CH" dirty="0" err="1"/>
              <a:t>often</a:t>
            </a:r>
            <a:r>
              <a:rPr lang="de-CH" dirty="0"/>
              <a:t> </a:t>
            </a:r>
            <a:r>
              <a:rPr lang="de-CH" dirty="0" err="1"/>
              <a:t>happened</a:t>
            </a:r>
            <a:r>
              <a:rPr lang="de-CH" dirty="0"/>
              <a:t> </a:t>
            </a:r>
            <a:r>
              <a:rPr lang="de-CH" dirty="0" err="1"/>
              <a:t>when</a:t>
            </a:r>
            <a:r>
              <a:rPr lang="de-CH" dirty="0"/>
              <a:t> </a:t>
            </a:r>
            <a:r>
              <a:rPr lang="de-CH" dirty="0" err="1"/>
              <a:t>training</a:t>
            </a:r>
            <a:r>
              <a:rPr lang="de-CH" dirty="0"/>
              <a:t> GAN </a:t>
            </a:r>
            <a:r>
              <a:rPr lang="de-CH" dirty="0" err="1"/>
              <a:t>and</a:t>
            </a:r>
            <a:r>
              <a:rPr lang="de-CH" dirty="0"/>
              <a:t> </a:t>
            </a:r>
            <a:r>
              <a:rPr lang="de-CH" dirty="0" err="1"/>
              <a:t>you</a:t>
            </a:r>
            <a:r>
              <a:rPr lang="de-CH" dirty="0"/>
              <a:t> </a:t>
            </a:r>
            <a:r>
              <a:rPr lang="de-CH" dirty="0" err="1"/>
              <a:t>need</a:t>
            </a:r>
            <a:r>
              <a:rPr lang="de-CH" dirty="0"/>
              <a:t> </a:t>
            </a:r>
            <a:r>
              <a:rPr lang="de-CH" dirty="0" err="1"/>
              <a:t>to</a:t>
            </a:r>
            <a:r>
              <a:rPr lang="de-CH" dirty="0"/>
              <a:t> </a:t>
            </a:r>
            <a:r>
              <a:rPr lang="de-CH" dirty="0" err="1"/>
              <a:t>avoid</a:t>
            </a:r>
            <a:r>
              <a:rPr lang="de-CH" dirty="0"/>
              <a:t> </a:t>
            </a:r>
            <a:r>
              <a:rPr lang="de-CH" dirty="0" err="1"/>
              <a:t>that</a:t>
            </a:r>
            <a:r>
              <a:rPr lang="de-CH" dirty="0"/>
              <a:t>.</a:t>
            </a:r>
            <a:endParaRPr dirty="0"/>
          </a:p>
          <a:p>
            <a:pPr marL="0" lvl="0" indent="0" algn="l" rtl="0">
              <a:spcBef>
                <a:spcPts val="360"/>
              </a:spcBef>
              <a:spcAft>
                <a:spcPts val="0"/>
              </a:spcAft>
              <a:buNone/>
            </a:pPr>
            <a:r>
              <a:rPr lang="de-CH" dirty="0"/>
              <a:t>After </a:t>
            </a:r>
            <a:r>
              <a:rPr lang="de-CH" dirty="0" err="1"/>
              <a:t>comparing</a:t>
            </a:r>
            <a:r>
              <a:rPr lang="de-CH" dirty="0"/>
              <a:t> </a:t>
            </a:r>
            <a:r>
              <a:rPr lang="de-CH" dirty="0" err="1"/>
              <a:t>the</a:t>
            </a:r>
            <a:r>
              <a:rPr lang="de-CH" dirty="0"/>
              <a:t> </a:t>
            </a:r>
            <a:r>
              <a:rPr lang="de-CH" dirty="0" err="1"/>
              <a:t>two</a:t>
            </a:r>
            <a:r>
              <a:rPr lang="de-CH" dirty="0"/>
              <a:t> </a:t>
            </a:r>
            <a:r>
              <a:rPr lang="de-CH" dirty="0" err="1"/>
              <a:t>figures</a:t>
            </a:r>
            <a:r>
              <a:rPr lang="de-CH" dirty="0"/>
              <a:t>, </a:t>
            </a:r>
            <a:r>
              <a:rPr lang="de-CH" dirty="0" err="1"/>
              <a:t>we</a:t>
            </a:r>
            <a:r>
              <a:rPr lang="de-CH" dirty="0"/>
              <a:t> </a:t>
            </a:r>
            <a:r>
              <a:rPr lang="de-CH" dirty="0" err="1"/>
              <a:t>conclude</a:t>
            </a:r>
            <a:r>
              <a:rPr lang="de-CH" dirty="0"/>
              <a:t> </a:t>
            </a:r>
            <a:r>
              <a:rPr lang="de-CH" dirty="0" err="1"/>
              <a:t>that</a:t>
            </a:r>
            <a:r>
              <a:rPr lang="de-CH" dirty="0"/>
              <a:t> WGAN </a:t>
            </a:r>
            <a:r>
              <a:rPr lang="de-CH" dirty="0" err="1"/>
              <a:t>loss</a:t>
            </a:r>
            <a:r>
              <a:rPr lang="de-CH" dirty="0"/>
              <a:t> </a:t>
            </a:r>
            <a:r>
              <a:rPr lang="de-CH" dirty="0" err="1"/>
              <a:t>does</a:t>
            </a:r>
            <a:r>
              <a:rPr lang="de-CH" dirty="0"/>
              <a:t> not </a:t>
            </a:r>
            <a:r>
              <a:rPr lang="de-CH" dirty="0" err="1"/>
              <a:t>help</a:t>
            </a:r>
            <a:r>
              <a:rPr lang="de-CH" dirty="0"/>
              <a:t> in </a:t>
            </a:r>
            <a:r>
              <a:rPr lang="de-CH" dirty="0" err="1"/>
              <a:t>our</a:t>
            </a:r>
            <a:r>
              <a:rPr lang="de-CH" dirty="0"/>
              <a:t> </a:t>
            </a:r>
            <a:r>
              <a:rPr lang="de-CH" dirty="0" err="1"/>
              <a:t>project</a:t>
            </a:r>
            <a:r>
              <a:rPr lang="de-CH" dirty="0"/>
              <a:t>. </a:t>
            </a:r>
            <a:endParaRPr dirty="0"/>
          </a:p>
          <a:p>
            <a:pPr marL="0" lvl="0" indent="0" algn="l" rtl="0">
              <a:spcBef>
                <a:spcPts val="360"/>
              </a:spcBef>
              <a:spcAft>
                <a:spcPts val="0"/>
              </a:spcAft>
              <a:buNone/>
            </a:pPr>
            <a:r>
              <a:rPr lang="de-CH" dirty="0" err="1"/>
              <a:t>However</a:t>
            </a:r>
            <a:r>
              <a:rPr lang="de-CH" dirty="0"/>
              <a:t>, </a:t>
            </a:r>
            <a:r>
              <a:rPr lang="de-CH" dirty="0" err="1"/>
              <a:t>this</a:t>
            </a:r>
            <a:r>
              <a:rPr lang="de-CH" dirty="0"/>
              <a:t> will not </a:t>
            </a:r>
            <a:r>
              <a:rPr lang="de-CH" dirty="0" err="1"/>
              <a:t>reduce</a:t>
            </a:r>
            <a:r>
              <a:rPr lang="de-CH" dirty="0"/>
              <a:t> </a:t>
            </a:r>
            <a:r>
              <a:rPr lang="de-CH" dirty="0" err="1"/>
              <a:t>the</a:t>
            </a:r>
            <a:r>
              <a:rPr lang="de-CH" dirty="0"/>
              <a:t> </a:t>
            </a:r>
            <a:r>
              <a:rPr lang="de-CH" dirty="0" err="1"/>
              <a:t>importance</a:t>
            </a:r>
            <a:r>
              <a:rPr lang="de-CH" dirty="0"/>
              <a:t> </a:t>
            </a:r>
            <a:r>
              <a:rPr lang="de-CH" dirty="0" err="1"/>
              <a:t>of</a:t>
            </a:r>
            <a:r>
              <a:rPr lang="de-CH" dirty="0"/>
              <a:t> WGAN </a:t>
            </a:r>
            <a:r>
              <a:rPr lang="de-CH" dirty="0" err="1"/>
              <a:t>loss</a:t>
            </a:r>
            <a:r>
              <a:rPr lang="de-CH" dirty="0"/>
              <a:t>. </a:t>
            </a:r>
            <a:r>
              <a:rPr lang="de-CH" dirty="0" err="1"/>
              <a:t>By</a:t>
            </a:r>
            <a:r>
              <a:rPr lang="de-CH" dirty="0"/>
              <a:t> </a:t>
            </a:r>
            <a:r>
              <a:rPr lang="de-CH" dirty="0" err="1"/>
              <a:t>using</a:t>
            </a:r>
            <a:r>
              <a:rPr lang="de-CH" dirty="0"/>
              <a:t> WGAN </a:t>
            </a:r>
            <a:r>
              <a:rPr lang="de-CH" dirty="0" err="1"/>
              <a:t>loss</a:t>
            </a:r>
            <a:r>
              <a:rPr lang="de-CH" dirty="0"/>
              <a:t>, </a:t>
            </a:r>
            <a:r>
              <a:rPr lang="de-CH" dirty="0" err="1"/>
              <a:t>the</a:t>
            </a:r>
            <a:r>
              <a:rPr lang="de-CH" dirty="0"/>
              <a:t> </a:t>
            </a:r>
            <a:r>
              <a:rPr lang="de-CH" dirty="0" err="1"/>
              <a:t>model</a:t>
            </a:r>
            <a:r>
              <a:rPr lang="de-CH" dirty="0"/>
              <a:t> </a:t>
            </a:r>
            <a:r>
              <a:rPr lang="de-CH" dirty="0" err="1"/>
              <a:t>has</a:t>
            </a:r>
            <a:r>
              <a:rPr lang="de-CH" dirty="0"/>
              <a:t> </a:t>
            </a:r>
            <a:r>
              <a:rPr lang="de-CH" dirty="0" err="1"/>
              <a:t>been</a:t>
            </a:r>
            <a:r>
              <a:rPr lang="de-CH" dirty="0"/>
              <a:t> </a:t>
            </a:r>
            <a:r>
              <a:rPr lang="de-CH" dirty="0" err="1"/>
              <a:t>converged</a:t>
            </a:r>
            <a:r>
              <a:rPr lang="de-CH" dirty="0"/>
              <a:t> </a:t>
            </a:r>
            <a:r>
              <a:rPr lang="de-CH" dirty="0" err="1"/>
              <a:t>within</a:t>
            </a:r>
            <a:r>
              <a:rPr lang="de-CH" dirty="0"/>
              <a:t> 4000 </a:t>
            </a:r>
            <a:r>
              <a:rPr lang="de-CH" dirty="0" err="1"/>
              <a:t>iterations</a:t>
            </a:r>
            <a:r>
              <a:rPr lang="de-CH" dirty="0"/>
              <a:t> </a:t>
            </a:r>
            <a:r>
              <a:rPr lang="de-CH" dirty="0" err="1"/>
              <a:t>whereas</a:t>
            </a:r>
            <a:r>
              <a:rPr lang="de-CH" dirty="0"/>
              <a:t> </a:t>
            </a:r>
            <a:r>
              <a:rPr lang="de-CH" dirty="0" err="1"/>
              <a:t>the</a:t>
            </a:r>
            <a:r>
              <a:rPr lang="de-CH" dirty="0"/>
              <a:t> </a:t>
            </a:r>
            <a:r>
              <a:rPr lang="de-CH" dirty="0" err="1"/>
              <a:t>model</a:t>
            </a:r>
            <a:r>
              <a:rPr lang="de-CH" dirty="0"/>
              <a:t> </a:t>
            </a:r>
            <a:r>
              <a:rPr lang="de-CH" dirty="0" err="1"/>
              <a:t>with</a:t>
            </a:r>
            <a:r>
              <a:rPr lang="de-CH" dirty="0"/>
              <a:t> LS </a:t>
            </a:r>
            <a:r>
              <a:rPr lang="de-CH" dirty="0" err="1"/>
              <a:t>loss</a:t>
            </a:r>
            <a:r>
              <a:rPr lang="de-CH" dirty="0"/>
              <a:t> still </a:t>
            </a:r>
            <a:r>
              <a:rPr lang="de-CH" dirty="0" err="1"/>
              <a:t>does</a:t>
            </a:r>
            <a:r>
              <a:rPr lang="de-CH" dirty="0"/>
              <a:t> not </a:t>
            </a:r>
            <a:r>
              <a:rPr lang="de-CH" dirty="0" err="1"/>
              <a:t>converge</a:t>
            </a:r>
            <a:r>
              <a:rPr lang="de-CH" dirty="0"/>
              <a:t> after 70000 </a:t>
            </a:r>
            <a:r>
              <a:rPr lang="de-CH" dirty="0" err="1"/>
              <a:t>iterations</a:t>
            </a:r>
            <a:r>
              <a:rPr lang="de-CH" dirty="0"/>
              <a:t>.</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de-CH" dirty="0"/>
              <a:t>In </a:t>
            </a:r>
            <a:r>
              <a:rPr lang="de-CH" dirty="0" err="1"/>
              <a:t>the</a:t>
            </a:r>
            <a:r>
              <a:rPr lang="de-CH" dirty="0"/>
              <a:t> </a:t>
            </a:r>
            <a:r>
              <a:rPr lang="de-CH" dirty="0" err="1"/>
              <a:t>next</a:t>
            </a:r>
            <a:r>
              <a:rPr lang="de-CH" dirty="0"/>
              <a:t> </a:t>
            </a:r>
            <a:r>
              <a:rPr lang="de-CH" dirty="0" err="1"/>
              <a:t>page</a:t>
            </a:r>
            <a:r>
              <a:rPr lang="de-CH" dirty="0"/>
              <a:t>, </a:t>
            </a:r>
            <a:r>
              <a:rPr lang="de-CH" dirty="0" err="1"/>
              <a:t>we</a:t>
            </a:r>
            <a:r>
              <a:rPr lang="de-CH" dirty="0"/>
              <a:t> will </a:t>
            </a:r>
            <a:r>
              <a:rPr lang="de-CH" dirty="0" err="1"/>
              <a:t>demonstrate</a:t>
            </a:r>
            <a:r>
              <a:rPr lang="de-CH" dirty="0"/>
              <a:t> </a:t>
            </a:r>
            <a:r>
              <a:rPr lang="de-CH" dirty="0" err="1"/>
              <a:t>some</a:t>
            </a:r>
            <a:r>
              <a:rPr lang="de-CH" dirty="0"/>
              <a:t> sample </a:t>
            </a:r>
            <a:r>
              <a:rPr lang="de-CH" dirty="0" err="1"/>
              <a:t>result</a:t>
            </a:r>
            <a:r>
              <a:rPr lang="de-CH" dirty="0"/>
              <a:t> </a:t>
            </a:r>
            <a:r>
              <a:rPr lang="de-CH" dirty="0" err="1"/>
              <a:t>produced</a:t>
            </a:r>
            <a:r>
              <a:rPr lang="de-CH" dirty="0"/>
              <a:t> </a:t>
            </a:r>
            <a:r>
              <a:rPr lang="de-CH" dirty="0" err="1"/>
              <a:t>by</a:t>
            </a:r>
            <a:r>
              <a:rPr lang="de-CH" dirty="0"/>
              <a:t> </a:t>
            </a:r>
            <a:r>
              <a:rPr lang="de-CH" dirty="0" err="1"/>
              <a:t>another</a:t>
            </a:r>
            <a:r>
              <a:rPr lang="de-CH" dirty="0"/>
              <a:t> </a:t>
            </a:r>
            <a:r>
              <a:rPr lang="de-CH" dirty="0" err="1"/>
              <a:t>model</a:t>
            </a:r>
            <a:r>
              <a:rPr lang="de-CH" dirty="0"/>
              <a:t>: </a:t>
            </a:r>
            <a:r>
              <a:rPr lang="de-CH" dirty="0" err="1"/>
              <a:t>the</a:t>
            </a:r>
            <a:r>
              <a:rPr lang="de-CH" dirty="0"/>
              <a:t> GANILLA </a:t>
            </a:r>
            <a:r>
              <a:rPr lang="de-CH" dirty="0" err="1"/>
              <a:t>network</a:t>
            </a:r>
            <a:r>
              <a:rPr lang="de-CH" dirty="0"/>
              <a:t>. </a:t>
            </a:r>
            <a:endParaRPr dirty="0"/>
          </a:p>
          <a:p>
            <a:pPr marL="0" lvl="0" indent="0" algn="l" rtl="0">
              <a:spcBef>
                <a:spcPts val="360"/>
              </a:spcBef>
              <a:spcAft>
                <a:spcPts val="0"/>
              </a:spcAft>
              <a:buNone/>
            </a:pPr>
            <a:r>
              <a:rPr lang="de-CH" dirty="0"/>
              <a:t>This </a:t>
            </a:r>
            <a:r>
              <a:rPr lang="de-CH" dirty="0" err="1"/>
              <a:t>part</a:t>
            </a:r>
            <a:r>
              <a:rPr lang="de-CH" dirty="0"/>
              <a:t> </a:t>
            </a:r>
            <a:r>
              <a:rPr lang="de-CH" dirty="0" err="1"/>
              <a:t>is</a:t>
            </a:r>
            <a:r>
              <a:rPr lang="de-CH" dirty="0"/>
              <a:t> </a:t>
            </a:r>
            <a:r>
              <a:rPr lang="de-CH" dirty="0" err="1"/>
              <a:t>done</a:t>
            </a:r>
            <a:r>
              <a:rPr lang="de-CH" dirty="0"/>
              <a:t> </a:t>
            </a:r>
            <a:r>
              <a:rPr lang="de-CH" dirty="0" err="1"/>
              <a:t>by</a:t>
            </a:r>
            <a:r>
              <a:rPr lang="de-CH" dirty="0"/>
              <a:t> </a:t>
            </a:r>
            <a:r>
              <a:rPr lang="de-CH" dirty="0" err="1"/>
              <a:t>my</a:t>
            </a:r>
            <a:r>
              <a:rPr lang="de-CH" dirty="0"/>
              <a:t> </a:t>
            </a:r>
            <a:r>
              <a:rPr lang="de-CH" dirty="0" err="1"/>
              <a:t>teammate</a:t>
            </a:r>
            <a:r>
              <a:rPr lang="de-CH" dirty="0"/>
              <a:t> Noah Chavannes </a:t>
            </a:r>
            <a:r>
              <a:rPr lang="de-CH" dirty="0" err="1"/>
              <a:t>and</a:t>
            </a:r>
            <a:r>
              <a:rPr lang="de-CH" dirty="0"/>
              <a:t> Yves </a:t>
            </a:r>
            <a:r>
              <a:rPr lang="de-CH" dirty="0" err="1"/>
              <a:t>Rutishauser</a:t>
            </a:r>
            <a:r>
              <a:rPr lang="de-CH" dirty="0"/>
              <a:t>.</a:t>
            </a:r>
            <a:endParaRPr dirty="0"/>
          </a:p>
        </p:txBody>
      </p:sp>
      <p:sp>
        <p:nvSpPr>
          <p:cNvPr id="86" name="Google Shape;86;p2:notes"/>
          <p:cNvSpPr>
            <a:spLocks noGrp="1" noRot="1" noChangeAspect="1"/>
          </p:cNvSpPr>
          <p:nvPr>
            <p:ph type="sldImg" idx="2"/>
          </p:nvPr>
        </p:nvSpPr>
        <p:spPr>
          <a:xfrm>
            <a:off x="307975" y="652463"/>
            <a:ext cx="5786438" cy="3255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428cf3286_1_16:notes"/>
          <p:cNvSpPr txBox="1">
            <a:spLocks noGrp="1"/>
          </p:cNvSpPr>
          <p:nvPr>
            <p:ph type="body" idx="1"/>
          </p:nvPr>
        </p:nvSpPr>
        <p:spPr>
          <a:xfrm>
            <a:off x="639763" y="4125913"/>
            <a:ext cx="5121300" cy="3908400"/>
          </a:xfrm>
          <a:prstGeom prst="rect">
            <a:avLst/>
          </a:prstGeom>
        </p:spPr>
        <p:txBody>
          <a:bodyPr spcFirstLastPara="1" wrap="square" lIns="86200" tIns="43100" rIns="86200" bIns="43100" anchor="t" anchorCtr="0">
            <a:noAutofit/>
          </a:bodyPr>
          <a:lstStyle/>
          <a:p>
            <a:pPr marL="0" lvl="0" indent="0" algn="l" rtl="0">
              <a:lnSpc>
                <a:spcPct val="100000"/>
              </a:lnSpc>
              <a:spcBef>
                <a:spcPts val="400"/>
              </a:spcBef>
              <a:spcAft>
                <a:spcPts val="0"/>
              </a:spcAft>
              <a:buNone/>
            </a:pPr>
            <a:r>
              <a:rPr lang="de-CH"/>
              <a:t>We used a sample of 1000 images to test the Ganilla network. We decided on this number due to the environmental limitations and the fact that the authors of the ganilla paper also used a relatively low amount of samples and produced astonishing results. Also, this allowed us to train this computationally intensive model on our local systems and execute experiments faster.</a:t>
            </a:r>
            <a:endParaRPr/>
          </a:p>
          <a:p>
            <a:pPr marL="0" lvl="0" indent="0" algn="l" rtl="0">
              <a:lnSpc>
                <a:spcPct val="100000"/>
              </a:lnSpc>
              <a:spcBef>
                <a:spcPts val="400"/>
              </a:spcBef>
              <a:spcAft>
                <a:spcPts val="0"/>
              </a:spcAft>
              <a:buClr>
                <a:schemeClr val="dk1"/>
              </a:buClr>
              <a:buSzPts val="1100"/>
              <a:buFont typeface="Arial"/>
              <a:buNone/>
            </a:pPr>
            <a:endParaRPr/>
          </a:p>
          <a:p>
            <a:pPr marL="0" lvl="0" indent="0" algn="l" rtl="0">
              <a:lnSpc>
                <a:spcPct val="100000"/>
              </a:lnSpc>
              <a:spcBef>
                <a:spcPts val="400"/>
              </a:spcBef>
              <a:spcAft>
                <a:spcPts val="0"/>
              </a:spcAft>
              <a:buNone/>
            </a:pPr>
            <a:r>
              <a:rPr lang="de-CH"/>
              <a:t>We started by training the model and manually analysing the results. We quickly found that the generator network that is responsible for generating shoes does not do a good job in transferring the structure. The style of the dresses is matched acceptably. </a:t>
            </a:r>
            <a:endParaRPr/>
          </a:p>
          <a:p>
            <a:pPr marL="0" lvl="0" indent="0" algn="l" rtl="0">
              <a:lnSpc>
                <a:spcPct val="100000"/>
              </a:lnSpc>
              <a:spcBef>
                <a:spcPts val="400"/>
              </a:spcBef>
              <a:spcAft>
                <a:spcPts val="0"/>
              </a:spcAft>
              <a:buNone/>
            </a:pPr>
            <a:endParaRPr/>
          </a:p>
          <a:p>
            <a:pPr marL="0" lvl="0" indent="0" algn="l" rtl="0">
              <a:lnSpc>
                <a:spcPct val="100000"/>
              </a:lnSpc>
              <a:spcBef>
                <a:spcPts val="400"/>
              </a:spcBef>
              <a:spcAft>
                <a:spcPts val="0"/>
              </a:spcAft>
              <a:buNone/>
            </a:pPr>
            <a:r>
              <a:rPr lang="de-CH"/>
              <a:t>In general, we found that both generator networks perform better on colors that occur often (e.g. black, dark blue, beige, rose) than on more exotic colors (e.g. light blue, green).   </a:t>
            </a:r>
            <a:endParaRPr/>
          </a:p>
          <a:p>
            <a:pPr marL="0" lvl="0" indent="0" algn="l" rtl="0">
              <a:lnSpc>
                <a:spcPct val="100000"/>
              </a:lnSpc>
              <a:spcBef>
                <a:spcPts val="400"/>
              </a:spcBef>
              <a:spcAft>
                <a:spcPts val="0"/>
              </a:spcAft>
              <a:buNone/>
            </a:pPr>
            <a:r>
              <a:rPr lang="de-CH"/>
              <a:t>The generator for dresses works a little bit better when it comes to transferring the structure of a shoe to a dress.</a:t>
            </a:r>
            <a:endParaRPr/>
          </a:p>
          <a:p>
            <a:pPr marL="0" lvl="0" indent="0" algn="l" rtl="0">
              <a:lnSpc>
                <a:spcPct val="100000"/>
              </a:lnSpc>
              <a:spcBef>
                <a:spcPts val="400"/>
              </a:spcBef>
              <a:spcAft>
                <a:spcPts val="0"/>
              </a:spcAft>
              <a:buNone/>
            </a:pPr>
            <a:r>
              <a:rPr lang="de-CH"/>
              <a:t>The generator is able to reproduce the mannequin and place a dress on top. When it comes to the colors, it faces the same problems as the generator for the shoes. </a:t>
            </a:r>
            <a:endParaRPr/>
          </a:p>
        </p:txBody>
      </p:sp>
      <p:sp>
        <p:nvSpPr>
          <p:cNvPr id="126" name="Google Shape;126;g8428cf3286_1_16:notes"/>
          <p:cNvSpPr>
            <a:spLocks noGrp="1" noRot="1" noChangeAspect="1"/>
          </p:cNvSpPr>
          <p:nvPr>
            <p:ph type="sldImg" idx="2"/>
          </p:nvPr>
        </p:nvSpPr>
        <p:spPr>
          <a:xfrm>
            <a:off x="307975" y="652463"/>
            <a:ext cx="5786400" cy="3255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39763" y="4125913"/>
            <a:ext cx="5121275" cy="3908425"/>
          </a:xfrm>
          <a:prstGeom prst="rect">
            <a:avLst/>
          </a:prstGeom>
        </p:spPr>
        <p:txBody>
          <a:bodyPr spcFirstLastPara="1" wrap="square" lIns="86200" tIns="43100" rIns="86200" bIns="43100" anchor="t" anchorCtr="0">
            <a:noAutofit/>
          </a:bodyPr>
          <a:lstStyle/>
          <a:p>
            <a:pPr marL="0" lvl="0" indent="0" algn="l" rtl="0">
              <a:lnSpc>
                <a:spcPct val="115000"/>
              </a:lnSpc>
              <a:spcBef>
                <a:spcPts val="400"/>
              </a:spcBef>
              <a:spcAft>
                <a:spcPts val="0"/>
              </a:spcAft>
              <a:buNone/>
            </a:pPr>
            <a:r>
              <a:rPr lang="de-CH"/>
              <a:t>We think that the rather poor performance of the ganilla model for the recommender system is due to its nature. </a:t>
            </a:r>
            <a:endParaRPr/>
          </a:p>
          <a:p>
            <a:pPr marL="0" lvl="0" indent="0" algn="l" rtl="0">
              <a:lnSpc>
                <a:spcPct val="115000"/>
              </a:lnSpc>
              <a:spcBef>
                <a:spcPts val="400"/>
              </a:spcBef>
              <a:spcAft>
                <a:spcPts val="0"/>
              </a:spcAft>
              <a:buNone/>
            </a:pPr>
            <a:r>
              <a:rPr lang="de-CH"/>
              <a:t>One of the main goals of ganilla is to preserve the structure of the image. When it comes to converting a dress into a shoe or the other way around, this is a rather poor ability. </a:t>
            </a:r>
            <a:endParaRPr/>
          </a:p>
          <a:p>
            <a:pPr marL="0" lvl="0" indent="0" algn="l" rtl="0">
              <a:lnSpc>
                <a:spcPct val="115000"/>
              </a:lnSpc>
              <a:spcBef>
                <a:spcPts val="400"/>
              </a:spcBef>
              <a:spcAft>
                <a:spcPts val="0"/>
              </a:spcAft>
              <a:buNone/>
            </a:pPr>
            <a:r>
              <a:rPr lang="de-CH"/>
              <a:t>This ability comes from the skip connections, that feed the outputs from previous downsampling layers to the feature pyramid network in the upsampling phase. We tried to solve this issue by reducing the weight of the skip connections or fully remove them, but the results were blurry images without any details. </a:t>
            </a:r>
            <a:endParaRPr/>
          </a:p>
          <a:p>
            <a:pPr marL="0" lvl="0" indent="0" algn="l" rtl="0">
              <a:lnSpc>
                <a:spcPct val="115000"/>
              </a:lnSpc>
              <a:spcBef>
                <a:spcPts val="400"/>
              </a:spcBef>
              <a:spcAft>
                <a:spcPts val="0"/>
              </a:spcAft>
              <a:buNone/>
            </a:pPr>
            <a:r>
              <a:rPr lang="de-CH"/>
              <a:t>We then thought the ablation model 2 would be the better fit for the recommender system, as it uses a different method to upsample images that do not include skip connections. We could not train this network due to its size. Even when reducing the batch size to 1 and reducing the number of filters used in the network.</a:t>
            </a:r>
            <a:endParaRPr/>
          </a:p>
          <a:p>
            <a:pPr marL="0" lvl="0" indent="0" algn="l" rtl="0">
              <a:lnSpc>
                <a:spcPct val="115000"/>
              </a:lnSpc>
              <a:spcBef>
                <a:spcPts val="400"/>
              </a:spcBef>
              <a:spcAft>
                <a:spcPts val="0"/>
              </a:spcAft>
              <a:buClr>
                <a:schemeClr val="dk1"/>
              </a:buClr>
              <a:buSzPts val="1100"/>
              <a:buFont typeface="Arial"/>
              <a:buNone/>
            </a:pPr>
            <a:endParaRPr/>
          </a:p>
          <a:p>
            <a:pPr marL="0" lvl="0" indent="0" algn="l" rtl="0">
              <a:spcBef>
                <a:spcPts val="360"/>
              </a:spcBef>
              <a:spcAft>
                <a:spcPts val="0"/>
              </a:spcAft>
              <a:buNone/>
            </a:pPr>
            <a:endParaRPr/>
          </a:p>
        </p:txBody>
      </p:sp>
      <p:sp>
        <p:nvSpPr>
          <p:cNvPr id="153" name="Google Shape;153;p4:notes"/>
          <p:cNvSpPr>
            <a:spLocks noGrp="1" noRot="1" noChangeAspect="1"/>
          </p:cNvSpPr>
          <p:nvPr>
            <p:ph type="sldImg" idx="2"/>
          </p:nvPr>
        </p:nvSpPr>
        <p:spPr>
          <a:xfrm>
            <a:off x="307975" y="652463"/>
            <a:ext cx="5786438" cy="32559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428cf3286_0_0:notes"/>
          <p:cNvSpPr txBox="1">
            <a:spLocks noGrp="1"/>
          </p:cNvSpPr>
          <p:nvPr>
            <p:ph type="body" idx="1"/>
          </p:nvPr>
        </p:nvSpPr>
        <p:spPr>
          <a:xfrm>
            <a:off x="639763" y="4125913"/>
            <a:ext cx="5121300" cy="3908400"/>
          </a:xfrm>
          <a:prstGeom prst="rect">
            <a:avLst/>
          </a:prstGeom>
          <a:noFill/>
          <a:ln>
            <a:noFill/>
          </a:ln>
        </p:spPr>
        <p:txBody>
          <a:bodyPr spcFirstLastPara="1" wrap="square" lIns="86200" tIns="43100" rIns="86200" bIns="43100" anchor="t" anchorCtr="0">
            <a:noAutofit/>
          </a:bodyPr>
          <a:lstStyle/>
          <a:p>
            <a:pPr marL="0" lvl="0" indent="0" algn="l" rtl="0">
              <a:lnSpc>
                <a:spcPct val="100000"/>
              </a:lnSpc>
              <a:spcBef>
                <a:spcPts val="360"/>
              </a:spcBef>
              <a:spcAft>
                <a:spcPts val="0"/>
              </a:spcAft>
              <a:buSzPts val="1400"/>
              <a:buNone/>
            </a:pPr>
            <a:r>
              <a:rPr lang="de-CH"/>
              <a:t>Although the GANILLA network cannot help in this case, don’t be frustrated!! There are still some ways to improve the recommender system for example, you can work on WGAN-GP loss function or even try some other models such as Disco GAN and progressive growing GAN and etc. </a:t>
            </a:r>
            <a:endParaRPr/>
          </a:p>
          <a:p>
            <a:pPr marL="0" lvl="0" indent="0" algn="l" rtl="0">
              <a:lnSpc>
                <a:spcPct val="100000"/>
              </a:lnSpc>
              <a:spcBef>
                <a:spcPts val="360"/>
              </a:spcBef>
              <a:spcAft>
                <a:spcPts val="0"/>
              </a:spcAft>
              <a:buSzPts val="1400"/>
              <a:buNone/>
            </a:pPr>
            <a:endParaRPr/>
          </a:p>
          <a:p>
            <a:pPr marL="0" lvl="0" indent="0" algn="l" rtl="0">
              <a:lnSpc>
                <a:spcPct val="100000"/>
              </a:lnSpc>
              <a:spcBef>
                <a:spcPts val="360"/>
              </a:spcBef>
              <a:spcAft>
                <a:spcPts val="0"/>
              </a:spcAft>
              <a:buSzPts val="1400"/>
              <a:buNone/>
            </a:pPr>
            <a:r>
              <a:rPr lang="de-CH"/>
              <a:t>Thanks for listening to our presentation! I hope it is interesting to you all and the topic could inspire you in your future research. </a:t>
            </a:r>
            <a:endParaRPr/>
          </a:p>
        </p:txBody>
      </p:sp>
      <p:sp>
        <p:nvSpPr>
          <p:cNvPr id="164" name="Google Shape;164;g8428cf3286_0_0:notes"/>
          <p:cNvSpPr>
            <a:spLocks noGrp="1" noRot="1" noChangeAspect="1"/>
          </p:cNvSpPr>
          <p:nvPr>
            <p:ph type="sldImg" idx="2"/>
          </p:nvPr>
        </p:nvSpPr>
        <p:spPr>
          <a:xfrm>
            <a:off x="307975" y="652463"/>
            <a:ext cx="5786400" cy="3255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428cf3286_3_5:notes"/>
          <p:cNvSpPr txBox="1">
            <a:spLocks noGrp="1"/>
          </p:cNvSpPr>
          <p:nvPr>
            <p:ph type="body" idx="1"/>
          </p:nvPr>
        </p:nvSpPr>
        <p:spPr>
          <a:xfrm>
            <a:off x="639763" y="4125913"/>
            <a:ext cx="5121300" cy="3908400"/>
          </a:xfrm>
          <a:prstGeom prst="rect">
            <a:avLst/>
          </a:prstGeom>
        </p:spPr>
        <p:txBody>
          <a:bodyPr spcFirstLastPara="1" wrap="square" lIns="86200" tIns="43100" rIns="86200" bIns="43100" anchor="t" anchorCtr="0">
            <a:noAutofit/>
          </a:bodyPr>
          <a:lstStyle/>
          <a:p>
            <a:pPr marL="0" lvl="0" indent="0" algn="l" rtl="0">
              <a:lnSpc>
                <a:spcPct val="115000"/>
              </a:lnSpc>
              <a:spcBef>
                <a:spcPts val="0"/>
              </a:spcBef>
              <a:spcAft>
                <a:spcPts val="800"/>
              </a:spcAft>
              <a:buNone/>
            </a:pPr>
            <a:r>
              <a:rPr lang="de-CH" sz="1100"/>
              <a:t>For further information, please check the key reference for more details.</a:t>
            </a:r>
            <a:endParaRPr/>
          </a:p>
        </p:txBody>
      </p:sp>
      <p:sp>
        <p:nvSpPr>
          <p:cNvPr id="169" name="Google Shape;169;g8428cf3286_3_5:notes"/>
          <p:cNvSpPr>
            <a:spLocks noGrp="1" noRot="1" noChangeAspect="1"/>
          </p:cNvSpPr>
          <p:nvPr>
            <p:ph type="sldImg" idx="2"/>
          </p:nvPr>
        </p:nvSpPr>
        <p:spPr>
          <a:xfrm>
            <a:off x="307975" y="652463"/>
            <a:ext cx="5786400" cy="3255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8"/>
        <p:cNvGrpSpPr/>
        <p:nvPr/>
      </p:nvGrpSpPr>
      <p:grpSpPr>
        <a:xfrm>
          <a:off x="0" y="0"/>
          <a:ext cx="0" cy="0"/>
          <a:chOff x="0" y="0"/>
          <a:chExt cx="0" cy="0"/>
        </a:xfrm>
      </p:grpSpPr>
      <p:sp>
        <p:nvSpPr>
          <p:cNvPr id="19" name="Google Shape;19;p6"/>
          <p:cNvSpPr txBox="1">
            <a:spLocks noGrp="1"/>
          </p:cNvSpPr>
          <p:nvPr>
            <p:ph type="ctrTitle"/>
          </p:nvPr>
        </p:nvSpPr>
        <p:spPr>
          <a:xfrm>
            <a:off x="911225" y="1989138"/>
            <a:ext cx="10369550" cy="1295400"/>
          </a:xfrm>
          <a:prstGeom prst="rect">
            <a:avLst/>
          </a:prstGeom>
          <a:noFill/>
          <a:ln>
            <a:noFill/>
          </a:ln>
        </p:spPr>
        <p:txBody>
          <a:bodyPr spcFirstLastPara="1" wrap="square" lIns="0" tIns="36000" rIns="0" bIns="0" anchor="t" anchorCtr="0">
            <a:noAutofit/>
          </a:bodyPr>
          <a:lstStyle>
            <a:lvl1pPr lvl="0" algn="l">
              <a:spcBef>
                <a:spcPts val="0"/>
              </a:spcBef>
              <a:spcAft>
                <a:spcPts val="0"/>
              </a:spcAft>
              <a:buSzPts val="1400"/>
              <a:buNone/>
              <a:defRPr sz="3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ubTitle" idx="1"/>
          </p:nvPr>
        </p:nvSpPr>
        <p:spPr>
          <a:xfrm>
            <a:off x="911225" y="3429000"/>
            <a:ext cx="10369550" cy="1752600"/>
          </a:xfrm>
          <a:prstGeom prst="rect">
            <a:avLst/>
          </a:prstGeom>
          <a:noFill/>
          <a:ln>
            <a:noFill/>
          </a:ln>
        </p:spPr>
        <p:txBody>
          <a:bodyPr spcFirstLastPara="1" wrap="square" lIns="0" tIns="0" rIns="0" bIns="0" anchor="t" anchorCtr="0">
            <a:noAutofit/>
          </a:bodyPr>
          <a:lstStyle>
            <a:lvl1pPr lvl="0" algn="l">
              <a:spcBef>
                <a:spcPts val="680"/>
              </a:spcBef>
              <a:spcAft>
                <a:spcPts val="0"/>
              </a:spcAft>
              <a:buClr>
                <a:schemeClr val="dk1"/>
              </a:buClr>
              <a:buSzPts val="1700"/>
              <a:buNone/>
              <a:defRPr/>
            </a:lvl1pPr>
            <a:lvl2pPr lvl="1" algn="l">
              <a:spcBef>
                <a:spcPts val="720"/>
              </a:spcBef>
              <a:spcAft>
                <a:spcPts val="0"/>
              </a:spcAft>
              <a:buClr>
                <a:schemeClr val="dk1"/>
              </a:buClr>
              <a:buSzPts val="1800"/>
              <a:buChar char="–"/>
              <a:defRPr/>
            </a:lvl2pPr>
            <a:lvl3pPr lvl="2" algn="l">
              <a:spcBef>
                <a:spcPts val="720"/>
              </a:spcBef>
              <a:spcAft>
                <a:spcPts val="0"/>
              </a:spcAft>
              <a:buClr>
                <a:schemeClr val="dk1"/>
              </a:buClr>
              <a:buSzPts val="1800"/>
              <a:buChar char="–"/>
              <a:defRPr/>
            </a:lvl3pPr>
            <a:lvl4pPr lvl="3" algn="l">
              <a:spcBef>
                <a:spcPts val="720"/>
              </a:spcBef>
              <a:spcAft>
                <a:spcPts val="0"/>
              </a:spcAft>
              <a:buClr>
                <a:schemeClr val="dk1"/>
              </a:buClr>
              <a:buSzPts val="1800"/>
              <a:buChar char="–"/>
              <a:defRPr/>
            </a:lvl4pPr>
            <a:lvl5pPr lvl="4" algn="l">
              <a:spcBef>
                <a:spcPts val="720"/>
              </a:spcBef>
              <a:spcAft>
                <a:spcPts val="0"/>
              </a:spcAft>
              <a:buClr>
                <a:schemeClr val="dk1"/>
              </a:buClr>
              <a:buSzPts val="1800"/>
              <a:buChar char="–"/>
              <a:defRPr/>
            </a:lvl5pPr>
            <a:lvl6pPr lvl="5" algn="l">
              <a:spcBef>
                <a:spcPts val="720"/>
              </a:spcBef>
              <a:spcAft>
                <a:spcPts val="0"/>
              </a:spcAft>
              <a:buClr>
                <a:schemeClr val="dk1"/>
              </a:buClr>
              <a:buSzPts val="1800"/>
              <a:buChar char="–"/>
              <a:defRPr/>
            </a:lvl6pPr>
            <a:lvl7pPr lvl="6" algn="l">
              <a:spcBef>
                <a:spcPts val="720"/>
              </a:spcBef>
              <a:spcAft>
                <a:spcPts val="0"/>
              </a:spcAft>
              <a:buClr>
                <a:schemeClr val="dk1"/>
              </a:buClr>
              <a:buSzPts val="1800"/>
              <a:buChar char="–"/>
              <a:defRPr/>
            </a:lvl7pPr>
            <a:lvl8pPr lvl="7" algn="l">
              <a:spcBef>
                <a:spcPts val="720"/>
              </a:spcBef>
              <a:spcAft>
                <a:spcPts val="0"/>
              </a:spcAft>
              <a:buClr>
                <a:schemeClr val="dk1"/>
              </a:buClr>
              <a:buSzPts val="1800"/>
              <a:buChar char="–"/>
              <a:defRPr/>
            </a:lvl8pPr>
            <a:lvl9pPr lvl="8" algn="l">
              <a:spcBef>
                <a:spcPts val="720"/>
              </a:spcBef>
              <a:spcAft>
                <a:spcPts val="0"/>
              </a:spcAft>
              <a:buClr>
                <a:schemeClr val="dk1"/>
              </a:buClr>
              <a:buSzPts val="1800"/>
              <a:buChar char="–"/>
              <a:defRPr/>
            </a:lvl9pPr>
          </a:lstStyle>
          <a:p>
            <a:endParaRPr/>
          </a:p>
        </p:txBody>
      </p:sp>
      <p:sp>
        <p:nvSpPr>
          <p:cNvPr id="21" name="Google Shape;21;p6"/>
          <p:cNvSpPr txBox="1">
            <a:spLocks noGrp="1"/>
          </p:cNvSpPr>
          <p:nvPr>
            <p:ph type="dt" idx="10"/>
          </p:nvPr>
        </p:nvSpPr>
        <p:spPr>
          <a:xfrm>
            <a:off x="911225" y="6524625"/>
            <a:ext cx="1246716"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ftr" idx="11"/>
          </p:nvPr>
        </p:nvSpPr>
        <p:spPr>
          <a:xfrm>
            <a:off x="2255308" y="6524625"/>
            <a:ext cx="7008284"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6"/>
          <p:cNvSpPr txBox="1">
            <a:spLocks noGrp="1"/>
          </p:cNvSpPr>
          <p:nvPr>
            <p:ph type="sldNum" idx="12"/>
          </p:nvPr>
        </p:nvSpPr>
        <p:spPr>
          <a:xfrm>
            <a:off x="10452484" y="6524625"/>
            <a:ext cx="828291" cy="2159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r>
              <a:rPr lang="de-CH"/>
              <a:t>Page </a:t>
            </a:r>
            <a:fld id="{00000000-1234-1234-1234-123412341234}" type="slidenum">
              <a:rPr lang="de-CH"/>
              <a:t>‹#›</a:t>
            </a:fld>
            <a:endParaRPr/>
          </a:p>
        </p:txBody>
      </p:sp>
    </p:spTree>
  </p:cSld>
  <p:clrMapOvr>
    <a:masterClrMapping/>
  </p:clrMapOvr>
  <p:extLst>
    <p:ext uri="{DCECCB84-F9BA-43D5-87BE-67443E8EF086}">
      <p15:sldGuideLst xmlns:p15="http://schemas.microsoft.com/office/powerpoint/2012/main">
        <p15:guide id="1" orient="horz" pos="1253">
          <p15:clr>
            <a:srgbClr val="9FCC3B"/>
          </p15:clr>
        </p15:guide>
        <p15:guide id="2" orient="horz" pos="2160">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911225" y="1268414"/>
            <a:ext cx="10369550" cy="792434"/>
          </a:xfrm>
          <a:prstGeom prst="rect">
            <a:avLst/>
          </a:prstGeom>
          <a:noFill/>
          <a:ln>
            <a:noFill/>
          </a:ln>
        </p:spPr>
        <p:txBody>
          <a:bodyPr spcFirstLastPara="1" wrap="square" lIns="0" tIns="3600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911225" y="2205039"/>
            <a:ext cx="10369550" cy="3887787"/>
          </a:xfrm>
          <a:prstGeom prst="rect">
            <a:avLst/>
          </a:prstGeom>
          <a:noFill/>
          <a:ln>
            <a:noFill/>
          </a:ln>
        </p:spPr>
        <p:txBody>
          <a:bodyPr spcFirstLastPara="1" wrap="square" lIns="0" tIns="0" rIns="0" bIns="0" anchor="t" anchorCtr="0">
            <a:noAutofit/>
          </a:bodyPr>
          <a:lstStyle>
            <a:lvl1pPr marL="457200" lvl="0" indent="-342900" algn="l">
              <a:spcBef>
                <a:spcPts val="720"/>
              </a:spcBef>
              <a:spcAft>
                <a:spcPts val="0"/>
              </a:spcAft>
              <a:buClr>
                <a:schemeClr val="dk1"/>
              </a:buClr>
              <a:buSzPts val="1800"/>
              <a:buChar char="–"/>
              <a:defRPr/>
            </a:lvl1pPr>
            <a:lvl2pPr marL="914400" lvl="1" indent="-342900" algn="l">
              <a:spcBef>
                <a:spcPts val="720"/>
              </a:spcBef>
              <a:spcAft>
                <a:spcPts val="0"/>
              </a:spcAft>
              <a:buClr>
                <a:schemeClr val="dk1"/>
              </a:buClr>
              <a:buSzPts val="1800"/>
              <a:buChar char="–"/>
              <a:defRPr/>
            </a:lvl2pPr>
            <a:lvl3pPr marL="1371600" lvl="2" indent="-342900" algn="l">
              <a:spcBef>
                <a:spcPts val="720"/>
              </a:spcBef>
              <a:spcAft>
                <a:spcPts val="0"/>
              </a:spcAft>
              <a:buClr>
                <a:schemeClr val="dk1"/>
              </a:buClr>
              <a:buSzPts val="1800"/>
              <a:buChar char="–"/>
              <a:defRPr/>
            </a:lvl3pPr>
            <a:lvl4pPr marL="1828800" lvl="3" indent="-342900" algn="l">
              <a:spcBef>
                <a:spcPts val="720"/>
              </a:spcBef>
              <a:spcAft>
                <a:spcPts val="0"/>
              </a:spcAft>
              <a:buClr>
                <a:schemeClr val="dk1"/>
              </a:buClr>
              <a:buSzPts val="1800"/>
              <a:buChar char="–"/>
              <a:defRPr/>
            </a:lvl4pPr>
            <a:lvl5pPr marL="2286000" lvl="4" indent="-342900" algn="l">
              <a:spcBef>
                <a:spcPts val="720"/>
              </a:spcBef>
              <a:spcAft>
                <a:spcPts val="0"/>
              </a:spcAft>
              <a:buClr>
                <a:schemeClr val="dk1"/>
              </a:buClr>
              <a:buSzPts val="1800"/>
              <a:buChar char="–"/>
              <a:defRPr/>
            </a:lvl5pPr>
            <a:lvl6pPr marL="2743200" lvl="5" indent="-342900" algn="l">
              <a:spcBef>
                <a:spcPts val="720"/>
              </a:spcBef>
              <a:spcAft>
                <a:spcPts val="0"/>
              </a:spcAft>
              <a:buClr>
                <a:schemeClr val="dk1"/>
              </a:buClr>
              <a:buSzPts val="1800"/>
              <a:buChar char="–"/>
              <a:defRPr/>
            </a:lvl6pPr>
            <a:lvl7pPr marL="3200400" lvl="6" indent="-342900" algn="l">
              <a:spcBef>
                <a:spcPts val="720"/>
              </a:spcBef>
              <a:spcAft>
                <a:spcPts val="0"/>
              </a:spcAft>
              <a:buClr>
                <a:schemeClr val="dk1"/>
              </a:buClr>
              <a:buSzPts val="1800"/>
              <a:buChar char="–"/>
              <a:defRPr/>
            </a:lvl7pPr>
            <a:lvl8pPr marL="3657600" lvl="7" indent="-342900" algn="l">
              <a:spcBef>
                <a:spcPts val="720"/>
              </a:spcBef>
              <a:spcAft>
                <a:spcPts val="0"/>
              </a:spcAft>
              <a:buClr>
                <a:schemeClr val="dk1"/>
              </a:buClr>
              <a:buSzPts val="1800"/>
              <a:buChar char="–"/>
              <a:defRPr/>
            </a:lvl8pPr>
            <a:lvl9pPr marL="4114800" lvl="8" indent="-342900" algn="l">
              <a:spcBef>
                <a:spcPts val="720"/>
              </a:spcBef>
              <a:spcAft>
                <a:spcPts val="0"/>
              </a:spcAft>
              <a:buClr>
                <a:schemeClr val="dk1"/>
              </a:buClr>
              <a:buSzPts val="1800"/>
              <a:buChar char="–"/>
              <a:defRPr/>
            </a:lvl9pPr>
          </a:lstStyle>
          <a:p>
            <a:endParaRPr/>
          </a:p>
        </p:txBody>
      </p:sp>
      <p:sp>
        <p:nvSpPr>
          <p:cNvPr id="27" name="Google Shape;27;p7"/>
          <p:cNvSpPr txBox="1">
            <a:spLocks noGrp="1"/>
          </p:cNvSpPr>
          <p:nvPr>
            <p:ph type="dt" idx="10"/>
          </p:nvPr>
        </p:nvSpPr>
        <p:spPr>
          <a:xfrm>
            <a:off x="911225" y="6524625"/>
            <a:ext cx="1246716"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ftr" idx="11"/>
          </p:nvPr>
        </p:nvSpPr>
        <p:spPr>
          <a:xfrm>
            <a:off x="2255308" y="6524625"/>
            <a:ext cx="7008284"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10452484" y="6524625"/>
            <a:ext cx="828291" cy="2159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r>
              <a:rPr lang="de-CH"/>
              <a:t>Page </a:t>
            </a:r>
            <a:fld id="{00000000-1234-1234-1234-123412341234}" type="slidenum">
              <a:rPr lang="de-C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Kapitel">
  <p:cSld name="Kapitel">
    <p:spTree>
      <p:nvGrpSpPr>
        <p:cNvPr id="1" name="Shape 30"/>
        <p:cNvGrpSpPr/>
        <p:nvPr/>
      </p:nvGrpSpPr>
      <p:grpSpPr>
        <a:xfrm>
          <a:off x="0" y="0"/>
          <a:ext cx="0" cy="0"/>
          <a:chOff x="0" y="0"/>
          <a:chExt cx="0" cy="0"/>
        </a:xfrm>
      </p:grpSpPr>
      <p:sp>
        <p:nvSpPr>
          <p:cNvPr id="31" name="Google Shape;31;p8"/>
          <p:cNvSpPr/>
          <p:nvPr/>
        </p:nvSpPr>
        <p:spPr>
          <a:xfrm>
            <a:off x="0" y="1125538"/>
            <a:ext cx="12192000" cy="5732462"/>
          </a:xfrm>
          <a:prstGeom prst="rect">
            <a:avLst/>
          </a:prstGeom>
          <a:solidFill>
            <a:srgbClr val="A3ADB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2" name="Google Shape;32;p8"/>
          <p:cNvSpPr txBox="1">
            <a:spLocks noGrp="1"/>
          </p:cNvSpPr>
          <p:nvPr>
            <p:ph type="title"/>
          </p:nvPr>
        </p:nvSpPr>
        <p:spPr>
          <a:xfrm>
            <a:off x="911225" y="1268414"/>
            <a:ext cx="10369550" cy="792434"/>
          </a:xfrm>
          <a:prstGeom prst="rect">
            <a:avLst/>
          </a:prstGeom>
          <a:noFill/>
          <a:ln>
            <a:noFill/>
          </a:ln>
        </p:spPr>
        <p:txBody>
          <a:bodyPr spcFirstLastPara="1" wrap="square" lIns="0" tIns="3600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Spalten">
  <p:cSld name="2 Spalten">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911225" y="1268414"/>
            <a:ext cx="10369550" cy="792434"/>
          </a:xfrm>
          <a:prstGeom prst="rect">
            <a:avLst/>
          </a:prstGeom>
          <a:noFill/>
          <a:ln>
            <a:noFill/>
          </a:ln>
        </p:spPr>
        <p:txBody>
          <a:bodyPr spcFirstLastPara="1" wrap="square" lIns="0" tIns="3600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911225" y="2205039"/>
            <a:ext cx="5005388" cy="3887787"/>
          </a:xfrm>
          <a:prstGeom prst="rect">
            <a:avLst/>
          </a:prstGeom>
          <a:noFill/>
          <a:ln>
            <a:noFill/>
          </a:ln>
        </p:spPr>
        <p:txBody>
          <a:bodyPr spcFirstLastPara="1" wrap="square" lIns="0" tIns="0" rIns="0" bIns="0" anchor="t" anchorCtr="0">
            <a:noAutofit/>
          </a:bodyPr>
          <a:lstStyle>
            <a:lvl1pPr marL="457200" lvl="0" indent="-342900" algn="l">
              <a:spcBef>
                <a:spcPts val="720"/>
              </a:spcBef>
              <a:spcAft>
                <a:spcPts val="0"/>
              </a:spcAft>
              <a:buClr>
                <a:schemeClr val="dk1"/>
              </a:buClr>
              <a:buSzPts val="1800"/>
              <a:buChar char="–"/>
              <a:defRPr/>
            </a:lvl1pPr>
            <a:lvl2pPr marL="914400" lvl="1" indent="-342900" algn="l">
              <a:spcBef>
                <a:spcPts val="720"/>
              </a:spcBef>
              <a:spcAft>
                <a:spcPts val="0"/>
              </a:spcAft>
              <a:buClr>
                <a:schemeClr val="dk1"/>
              </a:buClr>
              <a:buSzPts val="1800"/>
              <a:buChar char="–"/>
              <a:defRPr/>
            </a:lvl2pPr>
            <a:lvl3pPr marL="1371600" lvl="2" indent="-342900" algn="l">
              <a:spcBef>
                <a:spcPts val="720"/>
              </a:spcBef>
              <a:spcAft>
                <a:spcPts val="0"/>
              </a:spcAft>
              <a:buClr>
                <a:schemeClr val="dk1"/>
              </a:buClr>
              <a:buSzPts val="1800"/>
              <a:buChar char="–"/>
              <a:defRPr/>
            </a:lvl3pPr>
            <a:lvl4pPr marL="1828800" lvl="3" indent="-342900" algn="l">
              <a:spcBef>
                <a:spcPts val="720"/>
              </a:spcBef>
              <a:spcAft>
                <a:spcPts val="0"/>
              </a:spcAft>
              <a:buClr>
                <a:schemeClr val="dk1"/>
              </a:buClr>
              <a:buSzPts val="1800"/>
              <a:buChar char="–"/>
              <a:defRPr/>
            </a:lvl4pPr>
            <a:lvl5pPr marL="2286000" lvl="4" indent="-342900" algn="l">
              <a:spcBef>
                <a:spcPts val="720"/>
              </a:spcBef>
              <a:spcAft>
                <a:spcPts val="0"/>
              </a:spcAft>
              <a:buClr>
                <a:schemeClr val="dk1"/>
              </a:buClr>
              <a:buSzPts val="1800"/>
              <a:buChar char="–"/>
              <a:defRPr/>
            </a:lvl5pPr>
            <a:lvl6pPr marL="2743200" lvl="5" indent="-342900" algn="l">
              <a:spcBef>
                <a:spcPts val="720"/>
              </a:spcBef>
              <a:spcAft>
                <a:spcPts val="0"/>
              </a:spcAft>
              <a:buClr>
                <a:schemeClr val="dk1"/>
              </a:buClr>
              <a:buSzPts val="1800"/>
              <a:buChar char="–"/>
              <a:defRPr/>
            </a:lvl6pPr>
            <a:lvl7pPr marL="3200400" lvl="6" indent="-342900" algn="l">
              <a:spcBef>
                <a:spcPts val="720"/>
              </a:spcBef>
              <a:spcAft>
                <a:spcPts val="0"/>
              </a:spcAft>
              <a:buClr>
                <a:schemeClr val="dk1"/>
              </a:buClr>
              <a:buSzPts val="1800"/>
              <a:buChar char="–"/>
              <a:defRPr/>
            </a:lvl7pPr>
            <a:lvl8pPr marL="3657600" lvl="7" indent="-342900" algn="l">
              <a:spcBef>
                <a:spcPts val="720"/>
              </a:spcBef>
              <a:spcAft>
                <a:spcPts val="0"/>
              </a:spcAft>
              <a:buClr>
                <a:schemeClr val="dk1"/>
              </a:buClr>
              <a:buSzPts val="1800"/>
              <a:buChar char="–"/>
              <a:defRPr/>
            </a:lvl8pPr>
            <a:lvl9pPr marL="4114800" lvl="8" indent="-342900" algn="l">
              <a:spcBef>
                <a:spcPts val="72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291040" y="2205039"/>
            <a:ext cx="5005388" cy="3887787"/>
          </a:xfrm>
          <a:prstGeom prst="rect">
            <a:avLst/>
          </a:prstGeom>
          <a:noFill/>
          <a:ln>
            <a:noFill/>
          </a:ln>
        </p:spPr>
        <p:txBody>
          <a:bodyPr spcFirstLastPara="1" wrap="square" lIns="0" tIns="0" rIns="0" bIns="0" anchor="t" anchorCtr="0">
            <a:noAutofit/>
          </a:bodyPr>
          <a:lstStyle>
            <a:lvl1pPr marL="457200" lvl="0" indent="-342900" algn="l">
              <a:spcBef>
                <a:spcPts val="720"/>
              </a:spcBef>
              <a:spcAft>
                <a:spcPts val="0"/>
              </a:spcAft>
              <a:buClr>
                <a:schemeClr val="dk1"/>
              </a:buClr>
              <a:buSzPts val="1800"/>
              <a:buChar char="–"/>
              <a:defRPr/>
            </a:lvl1pPr>
            <a:lvl2pPr marL="914400" lvl="1" indent="-342900" algn="l">
              <a:spcBef>
                <a:spcPts val="720"/>
              </a:spcBef>
              <a:spcAft>
                <a:spcPts val="0"/>
              </a:spcAft>
              <a:buClr>
                <a:schemeClr val="dk1"/>
              </a:buClr>
              <a:buSzPts val="1800"/>
              <a:buChar char="–"/>
              <a:defRPr/>
            </a:lvl2pPr>
            <a:lvl3pPr marL="1371600" lvl="2" indent="-342900" algn="l">
              <a:spcBef>
                <a:spcPts val="720"/>
              </a:spcBef>
              <a:spcAft>
                <a:spcPts val="0"/>
              </a:spcAft>
              <a:buClr>
                <a:schemeClr val="dk1"/>
              </a:buClr>
              <a:buSzPts val="1800"/>
              <a:buChar char="–"/>
              <a:defRPr/>
            </a:lvl3pPr>
            <a:lvl4pPr marL="1828800" lvl="3" indent="-342900" algn="l">
              <a:spcBef>
                <a:spcPts val="720"/>
              </a:spcBef>
              <a:spcAft>
                <a:spcPts val="0"/>
              </a:spcAft>
              <a:buClr>
                <a:schemeClr val="dk1"/>
              </a:buClr>
              <a:buSzPts val="1800"/>
              <a:buChar char="–"/>
              <a:defRPr/>
            </a:lvl4pPr>
            <a:lvl5pPr marL="2286000" lvl="4" indent="-342900" algn="l">
              <a:spcBef>
                <a:spcPts val="720"/>
              </a:spcBef>
              <a:spcAft>
                <a:spcPts val="0"/>
              </a:spcAft>
              <a:buClr>
                <a:schemeClr val="dk1"/>
              </a:buClr>
              <a:buSzPts val="1800"/>
              <a:buChar char="–"/>
              <a:defRPr/>
            </a:lvl5pPr>
            <a:lvl6pPr marL="2743200" lvl="5" indent="-342900" algn="l">
              <a:spcBef>
                <a:spcPts val="720"/>
              </a:spcBef>
              <a:spcAft>
                <a:spcPts val="0"/>
              </a:spcAft>
              <a:buClr>
                <a:schemeClr val="dk1"/>
              </a:buClr>
              <a:buSzPts val="1800"/>
              <a:buChar char="–"/>
              <a:defRPr/>
            </a:lvl6pPr>
            <a:lvl7pPr marL="3200400" lvl="6" indent="-342900" algn="l">
              <a:spcBef>
                <a:spcPts val="720"/>
              </a:spcBef>
              <a:spcAft>
                <a:spcPts val="0"/>
              </a:spcAft>
              <a:buClr>
                <a:schemeClr val="dk1"/>
              </a:buClr>
              <a:buSzPts val="1800"/>
              <a:buChar char="–"/>
              <a:defRPr/>
            </a:lvl7pPr>
            <a:lvl8pPr marL="3657600" lvl="7" indent="-342900" algn="l">
              <a:spcBef>
                <a:spcPts val="720"/>
              </a:spcBef>
              <a:spcAft>
                <a:spcPts val="0"/>
              </a:spcAft>
              <a:buClr>
                <a:schemeClr val="dk1"/>
              </a:buClr>
              <a:buSzPts val="1800"/>
              <a:buChar char="–"/>
              <a:defRPr/>
            </a:lvl8pPr>
            <a:lvl9pPr marL="4114800" lvl="8" indent="-342900" algn="l">
              <a:spcBef>
                <a:spcPts val="72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911225" y="6524625"/>
            <a:ext cx="1246716"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2255308" y="6524625"/>
            <a:ext cx="7008284"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0452484" y="6524625"/>
            <a:ext cx="828291" cy="2159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r>
              <a:rPr lang="de-CH"/>
              <a:t>Page </a:t>
            </a:r>
            <a:fld id="{00000000-1234-1234-1234-123412341234}" type="slidenum">
              <a:rPr lang="de-C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911225" y="1268414"/>
            <a:ext cx="10369550" cy="792434"/>
          </a:xfrm>
          <a:prstGeom prst="rect">
            <a:avLst/>
          </a:prstGeom>
          <a:noFill/>
          <a:ln>
            <a:noFill/>
          </a:ln>
        </p:spPr>
        <p:txBody>
          <a:bodyPr spcFirstLastPara="1" wrap="square" lIns="0" tIns="3600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dt" idx="10"/>
          </p:nvPr>
        </p:nvSpPr>
        <p:spPr>
          <a:xfrm>
            <a:off x="911225" y="6524625"/>
            <a:ext cx="1246716"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2255308" y="6524625"/>
            <a:ext cx="7008284"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10452484" y="6524625"/>
            <a:ext cx="828291" cy="2159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r>
              <a:rPr lang="de-CH"/>
              <a:t>Page </a:t>
            </a:r>
            <a:fld id="{00000000-1234-1234-1234-123412341234}" type="slidenum">
              <a:rPr lang="de-C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ild">
  <p:cSld name="Bild">
    <p:spTree>
      <p:nvGrpSpPr>
        <p:cNvPr id="1" name="Shape 45"/>
        <p:cNvGrpSpPr/>
        <p:nvPr/>
      </p:nvGrpSpPr>
      <p:grpSpPr>
        <a:xfrm>
          <a:off x="0" y="0"/>
          <a:ext cx="0" cy="0"/>
          <a:chOff x="0" y="0"/>
          <a:chExt cx="0" cy="0"/>
        </a:xfrm>
      </p:grpSpPr>
      <p:sp>
        <p:nvSpPr>
          <p:cNvPr id="46" name="Google Shape;46;p11"/>
          <p:cNvSpPr>
            <a:spLocks noGrp="1"/>
          </p:cNvSpPr>
          <p:nvPr>
            <p:ph type="pic" idx="2"/>
          </p:nvPr>
        </p:nvSpPr>
        <p:spPr>
          <a:xfrm>
            <a:off x="192089" y="188912"/>
            <a:ext cx="11807824" cy="6480175"/>
          </a:xfrm>
          <a:prstGeom prst="rect">
            <a:avLst/>
          </a:prstGeom>
          <a:noFill/>
          <a:ln>
            <a:noFill/>
          </a:ln>
        </p:spPr>
        <p:txBody>
          <a:bodyPr spcFirstLastPara="1" wrap="square" lIns="0" tIns="0" rIns="0" bIns="0" anchor="t" anchorCtr="0">
            <a:noAutofit/>
          </a:bodyPr>
          <a:lstStyle>
            <a:lvl1pPr marR="0" lvl="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1pPr>
            <a:lvl2pPr marR="0" lvl="1"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2pPr>
            <a:lvl3pPr marR="0" lvl="2"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3pPr>
            <a:lvl4pPr marR="0" lvl="3"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R="0" lvl="4"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R="0" lvl="5"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6pPr>
            <a:lvl7pPr marR="0" lvl="6"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7pPr>
            <a:lvl8pPr marR="0" lvl="7"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8pPr>
            <a:lvl9pPr marR="0" lvl="8"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121">
          <p15:clr>
            <a:srgbClr val="9FCC3B"/>
          </p15:clr>
        </p15:guide>
        <p15:guide id="2" pos="7559">
          <p15:clr>
            <a:srgbClr val="9FCC3B"/>
          </p15:clr>
        </p15:guide>
        <p15:guide id="3" orient="horz" pos="119">
          <p15:clr>
            <a:srgbClr val="9FCC3B"/>
          </p15:clr>
        </p15:guide>
        <p15:guide id="4" orient="horz" pos="4201">
          <p15:clr>
            <a:srgbClr val="9FCC3B"/>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dt" idx="10"/>
          </p:nvPr>
        </p:nvSpPr>
        <p:spPr>
          <a:xfrm>
            <a:off x="911225" y="6524625"/>
            <a:ext cx="1246716"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ftr" idx="11"/>
          </p:nvPr>
        </p:nvSpPr>
        <p:spPr>
          <a:xfrm>
            <a:off x="2255308" y="6524625"/>
            <a:ext cx="7008284" cy="215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sldNum" idx="12"/>
          </p:nvPr>
        </p:nvSpPr>
        <p:spPr>
          <a:xfrm>
            <a:off x="10452484" y="6524625"/>
            <a:ext cx="828291" cy="215900"/>
          </a:xfrm>
          <a:prstGeom prst="rect">
            <a:avLst/>
          </a:prstGeom>
          <a:noFill/>
          <a:ln>
            <a:noFill/>
          </a:ln>
        </p:spPr>
        <p:txBody>
          <a:bodyPr spcFirstLastPara="1" wrap="square" lIns="0" tIns="0" rIns="0" bIns="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r>
              <a:rPr lang="de-CH"/>
              <a:t>Page </a:t>
            </a:r>
            <a:fld id="{00000000-1234-1234-1234-123412341234}" type="slidenum">
              <a:rPr lang="de-C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5" descr="uzh_logo_e_pos_grau_1mm"/>
          <p:cNvPicPr preferRelativeResize="0"/>
          <p:nvPr/>
        </p:nvPicPr>
        <p:blipFill rotWithShape="1">
          <a:blip r:embed="rId9">
            <a:alphaModFix/>
          </a:blip>
          <a:srcRect/>
          <a:stretch/>
        </p:blipFill>
        <p:spPr>
          <a:xfrm>
            <a:off x="193344" y="142875"/>
            <a:ext cx="2027238" cy="684213"/>
          </a:xfrm>
          <a:prstGeom prst="rect">
            <a:avLst/>
          </a:prstGeom>
          <a:noFill/>
          <a:ln>
            <a:noFill/>
          </a:ln>
        </p:spPr>
      </p:pic>
      <p:sp>
        <p:nvSpPr>
          <p:cNvPr id="11" name="Google Shape;11;p5"/>
          <p:cNvSpPr txBox="1">
            <a:spLocks noGrp="1"/>
          </p:cNvSpPr>
          <p:nvPr>
            <p:ph type="title"/>
          </p:nvPr>
        </p:nvSpPr>
        <p:spPr>
          <a:xfrm>
            <a:off x="911225" y="1268414"/>
            <a:ext cx="10369550" cy="792434"/>
          </a:xfrm>
          <a:prstGeom prst="rect">
            <a:avLst/>
          </a:prstGeom>
          <a:noFill/>
          <a:ln>
            <a:noFill/>
          </a:ln>
        </p:spPr>
        <p:txBody>
          <a:bodyPr spcFirstLastPara="1" wrap="square" lIns="0" tIns="36000" rIns="0" bIns="0" anchor="t" anchorCtr="0">
            <a:noAutofit/>
          </a:bodyPr>
          <a:lstStyle>
            <a:lvl1pPr marR="0" lvl="0" algn="l" rtl="0">
              <a:spcBef>
                <a:spcPts val="0"/>
              </a:spcBef>
              <a:spcAft>
                <a:spcPts val="0"/>
              </a:spcAft>
              <a:buSzPts val="1400"/>
              <a:buNone/>
              <a:defRPr sz="2400" b="1" i="0" u="none" strike="noStrike" cap="none">
                <a:solidFill>
                  <a:srgbClr val="0028A5"/>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2"/>
                </a:solidFill>
                <a:latin typeface="Arial"/>
                <a:ea typeface="Arial"/>
                <a:cs typeface="Arial"/>
                <a:sym typeface="Arial"/>
              </a:defRPr>
            </a:lvl9pPr>
          </a:lstStyle>
          <a:p>
            <a:endParaRPr/>
          </a:p>
        </p:txBody>
      </p:sp>
      <p:sp>
        <p:nvSpPr>
          <p:cNvPr id="12" name="Google Shape;12;p5"/>
          <p:cNvSpPr txBox="1">
            <a:spLocks noGrp="1"/>
          </p:cNvSpPr>
          <p:nvPr>
            <p:ph type="body" idx="1"/>
          </p:nvPr>
        </p:nvSpPr>
        <p:spPr>
          <a:xfrm>
            <a:off x="911225" y="2205039"/>
            <a:ext cx="10369550" cy="3887787"/>
          </a:xfrm>
          <a:prstGeom prst="rect">
            <a:avLst/>
          </a:prstGeom>
          <a:noFill/>
          <a:ln>
            <a:noFill/>
          </a:ln>
        </p:spPr>
        <p:txBody>
          <a:bodyPr spcFirstLastPara="1" wrap="square" lIns="0" tIns="0" rIns="0" bIns="0" anchor="t" anchorCtr="0">
            <a:noAutofit/>
          </a:bodyPr>
          <a:lstStyle>
            <a:lvl1pPr marL="457200" marR="0" lvl="0" indent="-33655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1pPr>
            <a:lvl2pPr marL="914400" marR="0" lvl="1" indent="-33655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2pPr>
            <a:lvl3pPr marL="1371600" marR="0" lvl="2" indent="-33655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3pPr>
            <a:lvl4pPr marL="1828800" marR="0" lvl="3" indent="-33655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6pPr>
            <a:lvl7pPr marL="3200400" marR="0" lvl="6" indent="-33655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7pPr>
            <a:lvl8pPr marL="3657600" marR="0" lvl="7" indent="-33655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8pPr>
            <a:lvl9pPr marL="4114800" marR="0" lvl="8" indent="-336550" algn="l" rtl="0">
              <a:spcBef>
                <a:spcPts val="68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9pPr>
          </a:lstStyle>
          <a:p>
            <a:endParaRPr/>
          </a:p>
        </p:txBody>
      </p:sp>
      <p:sp>
        <p:nvSpPr>
          <p:cNvPr id="13" name="Google Shape;13;p5"/>
          <p:cNvSpPr txBox="1">
            <a:spLocks noGrp="1"/>
          </p:cNvSpPr>
          <p:nvPr>
            <p:ph type="dt" idx="10"/>
          </p:nvPr>
        </p:nvSpPr>
        <p:spPr>
          <a:xfrm>
            <a:off x="911225" y="6524625"/>
            <a:ext cx="1246716" cy="215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14" name="Google Shape;14;p5"/>
          <p:cNvSpPr txBox="1">
            <a:spLocks noGrp="1"/>
          </p:cNvSpPr>
          <p:nvPr>
            <p:ph type="ftr" idx="11"/>
          </p:nvPr>
        </p:nvSpPr>
        <p:spPr>
          <a:xfrm>
            <a:off x="2255308" y="6524625"/>
            <a:ext cx="7008284" cy="215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15" name="Google Shape;15;p5"/>
          <p:cNvSpPr txBox="1">
            <a:spLocks noGrp="1"/>
          </p:cNvSpPr>
          <p:nvPr>
            <p:ph type="sldNum" idx="12"/>
          </p:nvPr>
        </p:nvSpPr>
        <p:spPr>
          <a:xfrm>
            <a:off x="10452484" y="6524625"/>
            <a:ext cx="828291" cy="2159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de-CH"/>
              <a:t>Page </a:t>
            </a:r>
            <a:fld id="{00000000-1234-1234-1234-123412341234}" type="slidenum">
              <a:rPr lang="de-CH"/>
              <a:t>‹#›</a:t>
            </a:fld>
            <a:endParaRPr/>
          </a:p>
        </p:txBody>
      </p:sp>
      <p:cxnSp>
        <p:nvCxnSpPr>
          <p:cNvPr id="16" name="Google Shape;16;p5"/>
          <p:cNvCxnSpPr/>
          <p:nvPr/>
        </p:nvCxnSpPr>
        <p:spPr>
          <a:xfrm>
            <a:off x="0" y="1125538"/>
            <a:ext cx="12192000" cy="0"/>
          </a:xfrm>
          <a:prstGeom prst="straightConnector1">
            <a:avLst/>
          </a:prstGeom>
          <a:noFill/>
          <a:ln w="15875" cap="flat" cmpd="sng">
            <a:solidFill>
              <a:srgbClr val="A3ADB7"/>
            </a:solidFill>
            <a:prstDash val="solid"/>
            <a:round/>
            <a:headEnd type="none" w="med" len="med"/>
            <a:tailEnd type="none" w="med" len="med"/>
          </a:ln>
        </p:spPr>
      </p:cxnSp>
      <p:sp>
        <p:nvSpPr>
          <p:cNvPr id="17" name="Google Shape;17;p5"/>
          <p:cNvSpPr txBox="1"/>
          <p:nvPr/>
        </p:nvSpPr>
        <p:spPr>
          <a:xfrm>
            <a:off x="911225" y="852488"/>
            <a:ext cx="7332663" cy="227012"/>
          </a:xfrm>
          <a:prstGeom prst="rect">
            <a:avLst/>
          </a:prstGeom>
          <a:noFill/>
          <a:ln>
            <a:noFill/>
          </a:ln>
        </p:spPr>
        <p:txBody>
          <a:bodyPr spcFirstLastPara="1" wrap="square" lIns="0" tIns="36000" rIns="0" bIns="0" anchor="t" anchorCtr="0">
            <a:noAutofit/>
          </a:bodyPr>
          <a:lstStyle/>
          <a:p>
            <a:pPr marL="0" marR="0" lvl="0" indent="0" algn="l" rtl="0">
              <a:spcBef>
                <a:spcPts val="0"/>
              </a:spcBef>
              <a:spcAft>
                <a:spcPts val="0"/>
              </a:spcAft>
              <a:buNone/>
            </a:pPr>
            <a:r>
              <a:rPr lang="de-CH" sz="1400" b="1" i="0" u="none" strike="noStrike" cap="none">
                <a:solidFill>
                  <a:schemeClr val="dk1"/>
                </a:solidFill>
                <a:latin typeface="Arial"/>
                <a:ea typeface="Arial"/>
                <a:cs typeface="Arial"/>
                <a:sym typeface="Arial"/>
              </a:rPr>
              <a:t>Department of Business Administration</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4">
          <p15:clr>
            <a:srgbClr val="F26B43"/>
          </p15:clr>
        </p15:guide>
        <p15:guide id="2" pos="7106">
          <p15:clr>
            <a:srgbClr val="F26B43"/>
          </p15:clr>
        </p15:guide>
        <p15:guide id="3" orient="horz" pos="1389">
          <p15:clr>
            <a:srgbClr val="F26B43"/>
          </p15:clr>
        </p15:guide>
        <p15:guide id="4" orient="horz" pos="799">
          <p15:clr>
            <a:srgbClr val="F26B43"/>
          </p15:clr>
        </p15:guide>
        <p15:guide id="5" orient="horz" pos="4110">
          <p15:clr>
            <a:srgbClr val="F26B43"/>
          </p15:clr>
        </p15:guide>
        <p15:guide id="6" pos="3840">
          <p15:clr>
            <a:srgbClr val="F26B43"/>
          </p15:clr>
        </p15:guide>
        <p15:guide id="7" pos="3953">
          <p15:clr>
            <a:srgbClr val="5ACBF0"/>
          </p15:clr>
        </p15:guide>
        <p15:guide id="8" pos="3727">
          <p15:clr>
            <a:srgbClr val="5ACBF0"/>
          </p15:clr>
        </p15:guide>
        <p15:guide id="9" pos="2615">
          <p15:clr>
            <a:srgbClr val="5ACBF0"/>
          </p15:clr>
        </p15:guide>
        <p15:guide id="10" pos="2819">
          <p15:clr>
            <a:srgbClr val="5ACBF0"/>
          </p15:clr>
        </p15:guide>
        <p15:guide id="11" pos="4861">
          <p15:clr>
            <a:srgbClr val="5ACBF0"/>
          </p15:clr>
        </p15:guide>
        <p15:guide id="12" pos="5065">
          <p15:clr>
            <a:srgbClr val="5ACBF0"/>
          </p15:clr>
        </p15:guide>
        <p15:guide id="13" orient="horz" pos="709">
          <p15:clr>
            <a:srgbClr val="F26B43"/>
          </p15:clr>
        </p15:guide>
        <p15:guide id="14" orient="horz" pos="383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g"/><Relationship Id="rId18" Type="http://schemas.openxmlformats.org/officeDocument/2006/relationships/image" Target="../media/image22.jp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jpg"/><Relationship Id="rId17" Type="http://schemas.openxmlformats.org/officeDocument/2006/relationships/image" Target="../media/image21.jpg"/><Relationship Id="rId2" Type="http://schemas.openxmlformats.org/officeDocument/2006/relationships/notesSlide" Target="../notesSlides/notesSlide4.xml"/><Relationship Id="rId16"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g"/><Relationship Id="rId5" Type="http://schemas.openxmlformats.org/officeDocument/2006/relationships/image" Target="../media/image9.png"/><Relationship Id="rId15" Type="http://schemas.openxmlformats.org/officeDocument/2006/relationships/image" Target="../media/image19.jpg"/><Relationship Id="rId10" Type="http://schemas.openxmlformats.org/officeDocument/2006/relationships/image" Target="../media/image14.jpg"/><Relationship Id="rId19" Type="http://schemas.openxmlformats.org/officeDocument/2006/relationships/image" Target="../media/image23.jpg"/><Relationship Id="rId4" Type="http://schemas.openxmlformats.org/officeDocument/2006/relationships/image" Target="../media/image8.png"/><Relationship Id="rId9" Type="http://schemas.openxmlformats.org/officeDocument/2006/relationships/image" Target="../media/image13.jpg"/><Relationship Id="rId14" Type="http://schemas.openxmlformats.org/officeDocument/2006/relationships/image" Target="../media/image18.jp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703.10593.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arxiv.org/pdf/2002.05638.pdf" TargetMode="External"/><Relationship Id="rId4" Type="http://schemas.openxmlformats.org/officeDocument/2006/relationships/hyperlink" Target="https://arxiv.org/pdf/1710.1019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911225" y="1989138"/>
            <a:ext cx="10369550" cy="12954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None/>
            </a:pPr>
            <a:r>
              <a:rPr lang="de-CH"/>
              <a:t>Generative adversarial networks for recommender system</a:t>
            </a:r>
            <a:endParaRPr/>
          </a:p>
        </p:txBody>
      </p:sp>
      <p:sp>
        <p:nvSpPr>
          <p:cNvPr id="56" name="Google Shape;56;p1"/>
          <p:cNvSpPr txBox="1">
            <a:spLocks noGrp="1"/>
          </p:cNvSpPr>
          <p:nvPr>
            <p:ph type="subTitle" idx="1"/>
          </p:nvPr>
        </p:nvSpPr>
        <p:spPr>
          <a:xfrm>
            <a:off x="911225" y="3981588"/>
            <a:ext cx="10369500" cy="12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700"/>
              <a:buNone/>
            </a:pPr>
            <a:r>
              <a:rPr lang="de-CH"/>
              <a:t>Recommending shoes/dresses using style transfer</a:t>
            </a:r>
            <a:endParaRPr/>
          </a:p>
          <a:p>
            <a:pPr marL="0" lvl="0" indent="0" algn="l" rtl="0">
              <a:spcBef>
                <a:spcPts val="0"/>
              </a:spcBef>
              <a:spcAft>
                <a:spcPts val="0"/>
              </a:spcAft>
              <a:buClr>
                <a:schemeClr val="dk1"/>
              </a:buClr>
              <a:buSzPts val="1700"/>
              <a:buNone/>
            </a:pPr>
            <a:endParaRPr/>
          </a:p>
          <a:p>
            <a:pPr marL="0" lvl="0" indent="0" algn="l" rtl="0">
              <a:spcBef>
                <a:spcPts val="680"/>
              </a:spcBef>
              <a:spcAft>
                <a:spcPts val="0"/>
              </a:spcAft>
              <a:buClr>
                <a:schemeClr val="dk1"/>
              </a:buClr>
              <a:buSzPts val="1700"/>
              <a:buNone/>
            </a:pPr>
            <a:r>
              <a:rPr lang="de-CH"/>
              <a:t>Xiao’ao Song, Noah Chavannes, Yves Rutishauser, Molin Chen</a:t>
            </a:r>
            <a:endParaRPr/>
          </a:p>
        </p:txBody>
      </p:sp>
      <p:sp>
        <p:nvSpPr>
          <p:cNvPr id="57" name="Google Shape;57;p1"/>
          <p:cNvSpPr txBox="1">
            <a:spLocks noGrp="1"/>
          </p:cNvSpPr>
          <p:nvPr>
            <p:ph type="dt" idx="10"/>
          </p:nvPr>
        </p:nvSpPr>
        <p:spPr>
          <a:xfrm>
            <a:off x="911225" y="6524625"/>
            <a:ext cx="1246716" cy="215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26.04.2020</a:t>
            </a:r>
            <a:endParaRPr/>
          </a:p>
        </p:txBody>
      </p:sp>
      <p:sp>
        <p:nvSpPr>
          <p:cNvPr id="58" name="Google Shape;58;p1"/>
          <p:cNvSpPr txBox="1">
            <a:spLocks noGrp="1"/>
          </p:cNvSpPr>
          <p:nvPr>
            <p:ph type="ftr" idx="11"/>
          </p:nvPr>
        </p:nvSpPr>
        <p:spPr>
          <a:xfrm>
            <a:off x="2255308" y="6524625"/>
            <a:ext cx="7008284" cy="215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Generative adversarial networks for recommender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8428cf3286_3_165"/>
          <p:cNvSpPr txBox="1"/>
          <p:nvPr/>
        </p:nvSpPr>
        <p:spPr>
          <a:xfrm>
            <a:off x="410100" y="1644850"/>
            <a:ext cx="5685900" cy="413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CH" sz="1600" b="1" dirty="0">
                <a:solidFill>
                  <a:schemeClr val="dk1"/>
                </a:solidFill>
              </a:rPr>
              <a:t>-Task:  </a:t>
            </a:r>
            <a:endParaRPr sz="1600" b="1" dirty="0">
              <a:solidFill>
                <a:schemeClr val="dk1"/>
              </a:solidFill>
            </a:endParaRPr>
          </a:p>
          <a:p>
            <a:pPr marL="0" marR="0" lvl="0" indent="457200" algn="l" rtl="0">
              <a:spcBef>
                <a:spcPts val="0"/>
              </a:spcBef>
              <a:spcAft>
                <a:spcPts val="0"/>
              </a:spcAft>
              <a:buNone/>
            </a:pPr>
            <a:r>
              <a:rPr lang="de-CH" sz="1600" dirty="0" err="1">
                <a:solidFill>
                  <a:schemeClr val="dk1"/>
                </a:solidFill>
              </a:rPr>
              <a:t>Recommending</a:t>
            </a:r>
            <a:r>
              <a:rPr lang="de-CH" sz="1600" dirty="0">
                <a:solidFill>
                  <a:schemeClr val="dk1"/>
                </a:solidFill>
              </a:rPr>
              <a:t> </a:t>
            </a:r>
            <a:r>
              <a:rPr lang="de-CH" sz="1600" dirty="0" err="1">
                <a:solidFill>
                  <a:schemeClr val="dk1"/>
                </a:solidFill>
              </a:rPr>
              <a:t>shoes</a:t>
            </a:r>
            <a:r>
              <a:rPr lang="de-CH" sz="1600" dirty="0">
                <a:solidFill>
                  <a:schemeClr val="dk1"/>
                </a:solidFill>
              </a:rPr>
              <a:t>/</a:t>
            </a:r>
            <a:r>
              <a:rPr lang="de-CH" sz="1600" dirty="0" err="1">
                <a:solidFill>
                  <a:schemeClr val="dk1"/>
                </a:solidFill>
              </a:rPr>
              <a:t>dresses</a:t>
            </a:r>
            <a:r>
              <a:rPr lang="de-CH" sz="1600" dirty="0">
                <a:solidFill>
                  <a:schemeClr val="dk1"/>
                </a:solidFill>
              </a:rPr>
              <a:t> </a:t>
            </a:r>
            <a:r>
              <a:rPr lang="de-CH" sz="1600" dirty="0" err="1">
                <a:solidFill>
                  <a:schemeClr val="dk1"/>
                </a:solidFill>
              </a:rPr>
              <a:t>for</a:t>
            </a:r>
            <a:r>
              <a:rPr lang="de-CH" sz="1600" dirty="0">
                <a:solidFill>
                  <a:schemeClr val="dk1"/>
                </a:solidFill>
              </a:rPr>
              <a:t> </a:t>
            </a:r>
            <a:r>
              <a:rPr lang="de-CH" sz="1600" dirty="0" err="1">
                <a:solidFill>
                  <a:schemeClr val="dk1"/>
                </a:solidFill>
              </a:rPr>
              <a:t>shopper</a:t>
            </a:r>
            <a:endParaRPr sz="1600" b="1" dirty="0">
              <a:solidFill>
                <a:schemeClr val="dk1"/>
              </a:solidFill>
            </a:endParaRPr>
          </a:p>
          <a:p>
            <a:pPr marL="0" marR="0" lvl="0" indent="0" algn="l" rtl="0">
              <a:spcBef>
                <a:spcPts val="0"/>
              </a:spcBef>
              <a:spcAft>
                <a:spcPts val="0"/>
              </a:spcAft>
              <a:buNone/>
            </a:pPr>
            <a:endParaRPr sz="1600" b="1" dirty="0">
              <a:solidFill>
                <a:schemeClr val="dk1"/>
              </a:solidFill>
            </a:endParaRPr>
          </a:p>
          <a:p>
            <a:pPr marL="0" marR="0" lvl="0" indent="0" algn="l" rtl="0">
              <a:spcBef>
                <a:spcPts val="0"/>
              </a:spcBef>
              <a:spcAft>
                <a:spcPts val="0"/>
              </a:spcAft>
              <a:buNone/>
            </a:pPr>
            <a:r>
              <a:rPr lang="de-CH" sz="1600" b="1" dirty="0">
                <a:solidFill>
                  <a:schemeClr val="dk1"/>
                </a:solidFill>
              </a:rPr>
              <a:t>-Input:</a:t>
            </a:r>
            <a:endParaRPr sz="1600" b="1" dirty="0">
              <a:solidFill>
                <a:schemeClr val="dk1"/>
              </a:solidFill>
            </a:endParaRPr>
          </a:p>
          <a:p>
            <a:pPr marL="457200" marR="0" lvl="0" indent="0" algn="l" rtl="0">
              <a:spcBef>
                <a:spcPts val="0"/>
              </a:spcBef>
              <a:spcAft>
                <a:spcPts val="0"/>
              </a:spcAft>
              <a:buNone/>
            </a:pPr>
            <a:r>
              <a:rPr lang="de-CH" sz="1600" dirty="0" err="1">
                <a:solidFill>
                  <a:schemeClr val="dk1"/>
                </a:solidFill>
              </a:rPr>
              <a:t>Unpaired</a:t>
            </a:r>
            <a:r>
              <a:rPr lang="de-CH" sz="1600" dirty="0">
                <a:solidFill>
                  <a:schemeClr val="dk1"/>
                </a:solidFill>
              </a:rPr>
              <a:t> </a:t>
            </a:r>
            <a:r>
              <a:rPr lang="de-CH" sz="1600" dirty="0" err="1">
                <a:solidFill>
                  <a:schemeClr val="dk1"/>
                </a:solidFill>
              </a:rPr>
              <a:t>training</a:t>
            </a:r>
            <a:r>
              <a:rPr lang="de-CH" sz="1600" dirty="0">
                <a:solidFill>
                  <a:schemeClr val="dk1"/>
                </a:solidFill>
              </a:rPr>
              <a:t> </a:t>
            </a:r>
            <a:r>
              <a:rPr lang="de-CH" sz="1600" dirty="0" err="1">
                <a:solidFill>
                  <a:schemeClr val="dk1"/>
                </a:solidFill>
              </a:rPr>
              <a:t>set</a:t>
            </a:r>
            <a:r>
              <a:rPr lang="de-CH" sz="1600" dirty="0">
                <a:solidFill>
                  <a:schemeClr val="dk1"/>
                </a:solidFill>
              </a:rPr>
              <a:t> </a:t>
            </a:r>
            <a:r>
              <a:rPr lang="de-CH" sz="1600" dirty="0" err="1">
                <a:solidFill>
                  <a:schemeClr val="dk1"/>
                </a:solidFill>
              </a:rPr>
              <a:t>from</a:t>
            </a:r>
            <a:r>
              <a:rPr lang="de-CH" sz="1600" dirty="0">
                <a:solidFill>
                  <a:schemeClr val="dk1"/>
                </a:solidFill>
              </a:rPr>
              <a:t> </a:t>
            </a:r>
            <a:r>
              <a:rPr lang="de-CH" sz="1600" dirty="0" err="1">
                <a:solidFill>
                  <a:schemeClr val="dk1"/>
                </a:solidFill>
              </a:rPr>
              <a:t>two</a:t>
            </a:r>
            <a:r>
              <a:rPr lang="de-CH" sz="1600" dirty="0">
                <a:solidFill>
                  <a:schemeClr val="dk1"/>
                </a:solidFill>
              </a:rPr>
              <a:t> </a:t>
            </a:r>
            <a:r>
              <a:rPr lang="de-CH" sz="1600" dirty="0" err="1">
                <a:solidFill>
                  <a:schemeClr val="dk1"/>
                </a:solidFill>
              </a:rPr>
              <a:t>domains</a:t>
            </a:r>
            <a:r>
              <a:rPr lang="de-CH" sz="1600" i="0" u="none" strike="noStrike" cap="none" dirty="0">
                <a:solidFill>
                  <a:schemeClr val="dk1"/>
                </a:solidFill>
              </a:rPr>
              <a:t>:</a:t>
            </a:r>
            <a:endParaRPr sz="1600" dirty="0">
              <a:solidFill>
                <a:schemeClr val="dk1"/>
              </a:solidFill>
            </a:endParaRPr>
          </a:p>
          <a:p>
            <a:pPr marL="742950" marR="0" lvl="0" indent="-279400" algn="l" rtl="0">
              <a:spcBef>
                <a:spcPts val="0"/>
              </a:spcBef>
              <a:spcAft>
                <a:spcPts val="0"/>
              </a:spcAft>
              <a:buClr>
                <a:schemeClr val="dk1"/>
              </a:buClr>
              <a:buSzPts val="1600"/>
              <a:buFont typeface="Noto Sans Symbols"/>
              <a:buChar char="−"/>
            </a:pPr>
            <a:r>
              <a:rPr lang="de-CH" sz="1600" dirty="0">
                <a:solidFill>
                  <a:schemeClr val="dk1"/>
                </a:solidFill>
              </a:rPr>
              <a:t>Dresses (20000 </a:t>
            </a:r>
            <a:r>
              <a:rPr lang="de-CH" sz="1600" dirty="0" err="1">
                <a:solidFill>
                  <a:schemeClr val="dk1"/>
                </a:solidFill>
              </a:rPr>
              <a:t>images</a:t>
            </a:r>
            <a:r>
              <a:rPr lang="de-CH" sz="1600" dirty="0">
                <a:solidFill>
                  <a:schemeClr val="dk1"/>
                </a:solidFill>
              </a:rPr>
              <a:t>)</a:t>
            </a:r>
            <a:endParaRPr sz="1600" dirty="0">
              <a:solidFill>
                <a:schemeClr val="dk1"/>
              </a:solidFill>
              <a:latin typeface="Arial"/>
              <a:ea typeface="Arial"/>
              <a:cs typeface="Arial"/>
              <a:sym typeface="Arial"/>
            </a:endParaRPr>
          </a:p>
          <a:p>
            <a:pPr marL="742950" marR="0" lvl="0" indent="-279400" algn="l" rtl="0">
              <a:spcBef>
                <a:spcPts val="0"/>
              </a:spcBef>
              <a:spcAft>
                <a:spcPts val="0"/>
              </a:spcAft>
              <a:buClr>
                <a:schemeClr val="dk1"/>
              </a:buClr>
              <a:buSzPts val="1600"/>
              <a:buFont typeface="Noto Sans Symbols"/>
              <a:buChar char="−"/>
            </a:pPr>
            <a:r>
              <a:rPr lang="de-CH" sz="1600" dirty="0" err="1">
                <a:solidFill>
                  <a:schemeClr val="dk1"/>
                </a:solidFill>
              </a:rPr>
              <a:t>Shoes</a:t>
            </a:r>
            <a:r>
              <a:rPr lang="de-CH" sz="1600" dirty="0">
                <a:solidFill>
                  <a:schemeClr val="dk1"/>
                </a:solidFill>
              </a:rPr>
              <a:t> (20000 </a:t>
            </a:r>
            <a:r>
              <a:rPr lang="de-CH" sz="1600" dirty="0" err="1">
                <a:solidFill>
                  <a:schemeClr val="dk1"/>
                </a:solidFill>
              </a:rPr>
              <a:t>images</a:t>
            </a:r>
            <a:r>
              <a:rPr lang="de-CH" sz="1600" dirty="0">
                <a:solidFill>
                  <a:schemeClr val="dk1"/>
                </a:solidFill>
              </a:rPr>
              <a:t>)</a:t>
            </a:r>
            <a:endParaRPr sz="1600" dirty="0">
              <a:solidFill>
                <a:schemeClr val="dk1"/>
              </a:solidFill>
            </a:endParaRPr>
          </a:p>
          <a:p>
            <a:pPr marL="0" lvl="0" indent="0" algn="l" rtl="0">
              <a:spcBef>
                <a:spcPts val="0"/>
              </a:spcBef>
              <a:spcAft>
                <a:spcPts val="0"/>
              </a:spcAft>
              <a:buNone/>
            </a:pPr>
            <a:endParaRPr sz="1600" b="1" dirty="0">
              <a:solidFill>
                <a:schemeClr val="dk1"/>
              </a:solidFill>
            </a:endParaRPr>
          </a:p>
          <a:p>
            <a:pPr marL="0" lvl="0" indent="0" algn="l" rtl="0">
              <a:spcBef>
                <a:spcPts val="0"/>
              </a:spcBef>
              <a:spcAft>
                <a:spcPts val="0"/>
              </a:spcAft>
              <a:buNone/>
            </a:pPr>
            <a:r>
              <a:rPr lang="de-CH" sz="1600" b="1" dirty="0">
                <a:solidFill>
                  <a:schemeClr val="dk1"/>
                </a:solidFill>
              </a:rPr>
              <a:t>-Output:</a:t>
            </a:r>
            <a:endParaRPr sz="1600" dirty="0">
              <a:solidFill>
                <a:schemeClr val="dk1"/>
              </a:solidFill>
            </a:endParaRPr>
          </a:p>
          <a:p>
            <a:pPr marL="0" lvl="0" indent="0" algn="l" rtl="0">
              <a:spcBef>
                <a:spcPts val="0"/>
              </a:spcBef>
              <a:spcAft>
                <a:spcPts val="0"/>
              </a:spcAft>
              <a:buNone/>
            </a:pPr>
            <a:r>
              <a:rPr lang="de-CH" sz="1600" dirty="0">
                <a:solidFill>
                  <a:schemeClr val="dk1"/>
                </a:solidFill>
              </a:rPr>
              <a:t>        </a:t>
            </a:r>
            <a:r>
              <a:rPr lang="de-CH" sz="1600" dirty="0" err="1">
                <a:solidFill>
                  <a:schemeClr val="dk1"/>
                </a:solidFill>
              </a:rPr>
              <a:t>shoes</a:t>
            </a:r>
            <a:r>
              <a:rPr lang="de-CH" sz="1600" dirty="0">
                <a:solidFill>
                  <a:schemeClr val="dk1"/>
                </a:solidFill>
              </a:rPr>
              <a:t>/</a:t>
            </a:r>
            <a:r>
              <a:rPr lang="de-CH" sz="1600" dirty="0" err="1">
                <a:solidFill>
                  <a:schemeClr val="dk1"/>
                </a:solidFill>
              </a:rPr>
              <a:t>dresses</a:t>
            </a:r>
            <a:r>
              <a:rPr lang="de-CH" sz="1600" dirty="0">
                <a:solidFill>
                  <a:schemeClr val="dk1"/>
                </a:solidFill>
              </a:rPr>
              <a:t> </a:t>
            </a:r>
            <a:r>
              <a:rPr lang="de-CH" sz="1600" dirty="0" err="1">
                <a:solidFill>
                  <a:schemeClr val="dk1"/>
                </a:solidFill>
              </a:rPr>
              <a:t>image</a:t>
            </a:r>
            <a:r>
              <a:rPr lang="de-CH" sz="1600" dirty="0">
                <a:solidFill>
                  <a:schemeClr val="dk1"/>
                </a:solidFill>
              </a:rPr>
              <a:t> </a:t>
            </a:r>
            <a:r>
              <a:rPr lang="de-CH" sz="1600" dirty="0" err="1">
                <a:solidFill>
                  <a:schemeClr val="dk1"/>
                </a:solidFill>
              </a:rPr>
              <a:t>recommended</a:t>
            </a:r>
            <a:r>
              <a:rPr lang="de-CH" sz="1600" dirty="0">
                <a:solidFill>
                  <a:schemeClr val="dk1"/>
                </a:solidFill>
              </a:rPr>
              <a:t> </a:t>
            </a:r>
            <a:r>
              <a:rPr lang="de-CH" sz="1600" dirty="0" err="1">
                <a:solidFill>
                  <a:schemeClr val="dk1"/>
                </a:solidFill>
              </a:rPr>
              <a:t>by</a:t>
            </a:r>
            <a:r>
              <a:rPr lang="de-CH" sz="1600" dirty="0">
                <a:solidFill>
                  <a:schemeClr val="dk1"/>
                </a:solidFill>
              </a:rPr>
              <a:t> </a:t>
            </a:r>
            <a:r>
              <a:rPr lang="de-CH" sz="1600" dirty="0" err="1">
                <a:solidFill>
                  <a:schemeClr val="dk1"/>
                </a:solidFill>
              </a:rPr>
              <a:t>the</a:t>
            </a:r>
            <a:r>
              <a:rPr lang="de-CH" sz="1600" dirty="0">
                <a:solidFill>
                  <a:schemeClr val="dk1"/>
                </a:solidFill>
              </a:rPr>
              <a:t> </a:t>
            </a:r>
            <a:r>
              <a:rPr lang="de-CH" sz="1600" dirty="0" err="1">
                <a:solidFill>
                  <a:schemeClr val="dk1"/>
                </a:solidFill>
              </a:rPr>
              <a:t>model</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de-CH" sz="1600" b="1" dirty="0">
                <a:solidFill>
                  <a:schemeClr val="dk1"/>
                </a:solidFill>
              </a:rPr>
              <a:t>-Loss:</a:t>
            </a:r>
            <a:endParaRPr sz="1600" b="1" dirty="0">
              <a:solidFill>
                <a:schemeClr val="dk1"/>
              </a:solidFill>
            </a:endParaRPr>
          </a:p>
          <a:p>
            <a:pPr marL="0" lvl="0" indent="0" algn="l" rtl="0">
              <a:spcBef>
                <a:spcPts val="0"/>
              </a:spcBef>
              <a:spcAft>
                <a:spcPts val="0"/>
              </a:spcAft>
              <a:buNone/>
            </a:pPr>
            <a:r>
              <a:rPr lang="de-CH" sz="1600" b="1" dirty="0">
                <a:solidFill>
                  <a:schemeClr val="dk1"/>
                </a:solidFill>
              </a:rPr>
              <a:t>        </a:t>
            </a:r>
            <a:r>
              <a:rPr lang="de-CH" sz="1600" b="1" dirty="0" err="1">
                <a:solidFill>
                  <a:schemeClr val="dk1"/>
                </a:solidFill>
              </a:rPr>
              <a:t>Optimize</a:t>
            </a:r>
            <a:r>
              <a:rPr lang="de-CH" sz="1600" b="1" dirty="0">
                <a:solidFill>
                  <a:schemeClr val="dk1"/>
                </a:solidFill>
              </a:rPr>
              <a:t> </a:t>
            </a:r>
            <a:r>
              <a:rPr lang="de-CH" sz="1600" dirty="0">
                <a:solidFill>
                  <a:schemeClr val="dk1"/>
                </a:solidFill>
              </a:rPr>
              <a:t>LS </a:t>
            </a:r>
            <a:r>
              <a:rPr lang="de-CH" sz="1600" dirty="0" err="1">
                <a:solidFill>
                  <a:schemeClr val="dk1"/>
                </a:solidFill>
              </a:rPr>
              <a:t>loss</a:t>
            </a:r>
            <a:r>
              <a:rPr lang="de-CH" sz="1600" dirty="0">
                <a:solidFill>
                  <a:schemeClr val="dk1"/>
                </a:solidFill>
              </a:rPr>
              <a:t> + </a:t>
            </a:r>
            <a:r>
              <a:rPr lang="de-CH" sz="1600" dirty="0" err="1">
                <a:solidFill>
                  <a:schemeClr val="dk1"/>
                </a:solidFill>
              </a:rPr>
              <a:t>cycle-consistent</a:t>
            </a:r>
            <a:r>
              <a:rPr lang="de-CH" sz="1600" dirty="0">
                <a:solidFill>
                  <a:schemeClr val="dk1"/>
                </a:solidFill>
              </a:rPr>
              <a:t> </a:t>
            </a:r>
            <a:r>
              <a:rPr lang="de-CH" sz="1600" dirty="0" err="1">
                <a:solidFill>
                  <a:schemeClr val="dk1"/>
                </a:solidFill>
              </a:rPr>
              <a:t>loss</a:t>
            </a:r>
            <a:r>
              <a:rPr lang="de-CH" sz="1600" dirty="0">
                <a:solidFill>
                  <a:schemeClr val="dk1"/>
                </a:solidFill>
              </a:rPr>
              <a:t> + </a:t>
            </a:r>
            <a:r>
              <a:rPr lang="de-CH" sz="1600" dirty="0" err="1">
                <a:solidFill>
                  <a:schemeClr val="dk1"/>
                </a:solidFill>
              </a:rPr>
              <a:t>identity</a:t>
            </a:r>
            <a:r>
              <a:rPr lang="de-CH" sz="1600" dirty="0">
                <a:solidFill>
                  <a:schemeClr val="dk1"/>
                </a:solidFill>
              </a:rPr>
              <a:t> </a:t>
            </a:r>
            <a:r>
              <a:rPr lang="de-CH" sz="1600" dirty="0" err="1">
                <a:solidFill>
                  <a:schemeClr val="dk1"/>
                </a:solidFill>
              </a:rPr>
              <a:t>loss</a:t>
            </a:r>
            <a:endParaRPr sz="1600" dirty="0">
              <a:solidFill>
                <a:schemeClr val="dk1"/>
              </a:solidFill>
            </a:endParaRPr>
          </a:p>
          <a:p>
            <a:pPr marL="0" lvl="0" indent="0" algn="l" rtl="0">
              <a:spcBef>
                <a:spcPts val="0"/>
              </a:spcBef>
              <a:spcAft>
                <a:spcPts val="0"/>
              </a:spcAft>
              <a:buNone/>
            </a:pPr>
            <a:endParaRPr sz="1600" b="1" dirty="0">
              <a:solidFill>
                <a:schemeClr val="dk1"/>
              </a:solidFill>
            </a:endParaRPr>
          </a:p>
          <a:p>
            <a:pPr marL="0" lvl="0" indent="0" algn="l" rtl="0">
              <a:spcBef>
                <a:spcPts val="0"/>
              </a:spcBef>
              <a:spcAft>
                <a:spcPts val="0"/>
              </a:spcAft>
              <a:buNone/>
            </a:pPr>
            <a:r>
              <a:rPr lang="de-CH" sz="1600" b="1" dirty="0">
                <a:solidFill>
                  <a:schemeClr val="dk1"/>
                </a:solidFill>
              </a:rPr>
              <a:t>-Network </a:t>
            </a:r>
            <a:r>
              <a:rPr lang="de-CH" sz="1600" b="1" dirty="0" err="1">
                <a:solidFill>
                  <a:schemeClr val="dk1"/>
                </a:solidFill>
              </a:rPr>
              <a:t>implementation</a:t>
            </a:r>
            <a:r>
              <a:rPr lang="de-CH" sz="1600" b="1" dirty="0">
                <a:solidFill>
                  <a:schemeClr val="dk1"/>
                </a:solidFill>
              </a:rPr>
              <a:t> </a:t>
            </a:r>
            <a:r>
              <a:rPr lang="de-CH" sz="1600" b="1" dirty="0" err="1">
                <a:solidFill>
                  <a:schemeClr val="dk1"/>
                </a:solidFill>
              </a:rPr>
              <a:t>difference</a:t>
            </a:r>
            <a:r>
              <a:rPr lang="de-CH" sz="1600" b="1" dirty="0">
                <a:solidFill>
                  <a:schemeClr val="dk1"/>
                </a:solidFill>
              </a:rPr>
              <a:t> </a:t>
            </a:r>
            <a:r>
              <a:rPr lang="de-CH" sz="1600" b="1" dirty="0" err="1">
                <a:solidFill>
                  <a:schemeClr val="dk1"/>
                </a:solidFill>
              </a:rPr>
              <a:t>with</a:t>
            </a:r>
            <a:r>
              <a:rPr lang="de-CH" sz="1600" b="1" dirty="0">
                <a:solidFill>
                  <a:schemeClr val="dk1"/>
                </a:solidFill>
              </a:rPr>
              <a:t> </a:t>
            </a:r>
            <a:r>
              <a:rPr lang="de-CH" sz="1600" b="1" dirty="0" err="1">
                <a:solidFill>
                  <a:schemeClr val="dk1"/>
                </a:solidFill>
              </a:rPr>
              <a:t>paper</a:t>
            </a:r>
            <a:r>
              <a:rPr lang="de-CH" sz="1600" b="1" dirty="0">
                <a:solidFill>
                  <a:schemeClr val="dk1"/>
                </a:solidFill>
              </a:rPr>
              <a:t>:</a:t>
            </a:r>
            <a:endParaRPr sz="1600" b="1" dirty="0">
              <a:solidFill>
                <a:schemeClr val="dk1"/>
              </a:solidFill>
            </a:endParaRPr>
          </a:p>
          <a:p>
            <a:pPr marL="742950" lvl="0" indent="-279400" algn="l" rtl="0">
              <a:spcBef>
                <a:spcPts val="0"/>
              </a:spcBef>
              <a:spcAft>
                <a:spcPts val="0"/>
              </a:spcAft>
              <a:buClr>
                <a:schemeClr val="dk1"/>
              </a:buClr>
              <a:buSzPts val="1600"/>
              <a:buFont typeface="Noto Sans Symbols"/>
              <a:buChar char="−"/>
            </a:pPr>
            <a:r>
              <a:rPr lang="de-CH" sz="1600" dirty="0">
                <a:solidFill>
                  <a:schemeClr val="dk1"/>
                </a:solidFill>
              </a:rPr>
              <a:t>6 Residual Blocks</a:t>
            </a:r>
            <a:endParaRPr sz="1600" dirty="0">
              <a:solidFill>
                <a:schemeClr val="dk1"/>
              </a:solidFill>
            </a:endParaRPr>
          </a:p>
          <a:p>
            <a:pPr marL="742950" lvl="0" indent="-279400" algn="l" rtl="0">
              <a:spcBef>
                <a:spcPts val="0"/>
              </a:spcBef>
              <a:spcAft>
                <a:spcPts val="0"/>
              </a:spcAft>
              <a:buClr>
                <a:schemeClr val="dk1"/>
              </a:buClr>
              <a:buSzPts val="1600"/>
              <a:buFont typeface="Noto Sans Symbols"/>
              <a:buChar char="−"/>
            </a:pPr>
            <a:r>
              <a:rPr lang="de-CH" sz="1600" dirty="0">
                <a:solidFill>
                  <a:schemeClr val="dk1"/>
                </a:solidFill>
              </a:rPr>
              <a:t>Max </a:t>
            </a:r>
            <a:r>
              <a:rPr lang="de-CH" sz="1600" dirty="0" err="1">
                <a:solidFill>
                  <a:schemeClr val="dk1"/>
                </a:solidFill>
              </a:rPr>
              <a:t>replay</a:t>
            </a:r>
            <a:r>
              <a:rPr lang="de-CH" sz="1600" dirty="0">
                <a:solidFill>
                  <a:schemeClr val="dk1"/>
                </a:solidFill>
              </a:rPr>
              <a:t> </a:t>
            </a:r>
            <a:r>
              <a:rPr lang="de-CH" sz="1600" dirty="0" err="1">
                <a:solidFill>
                  <a:schemeClr val="dk1"/>
                </a:solidFill>
              </a:rPr>
              <a:t>buffer</a:t>
            </a:r>
            <a:r>
              <a:rPr lang="de-CH" sz="1600" dirty="0">
                <a:solidFill>
                  <a:schemeClr val="dk1"/>
                </a:solidFill>
              </a:rPr>
              <a:t> </a:t>
            </a:r>
            <a:r>
              <a:rPr lang="de-CH" sz="1600" dirty="0" err="1">
                <a:solidFill>
                  <a:schemeClr val="dk1"/>
                </a:solidFill>
              </a:rPr>
              <a:t>size</a:t>
            </a:r>
            <a:r>
              <a:rPr lang="de-CH" sz="1600" dirty="0">
                <a:solidFill>
                  <a:schemeClr val="dk1"/>
                </a:solidFill>
              </a:rPr>
              <a:t> </a:t>
            </a:r>
            <a:r>
              <a:rPr lang="de-CH" sz="1600" dirty="0" err="1">
                <a:solidFill>
                  <a:schemeClr val="dk1"/>
                </a:solidFill>
              </a:rPr>
              <a:t>is</a:t>
            </a:r>
            <a:r>
              <a:rPr lang="de-CH" sz="1600" dirty="0">
                <a:solidFill>
                  <a:schemeClr val="dk1"/>
                </a:solidFill>
              </a:rPr>
              <a:t> 100</a:t>
            </a:r>
            <a:endParaRPr sz="1600" dirty="0">
              <a:solidFill>
                <a:schemeClr val="dk1"/>
              </a:solidFill>
            </a:endParaRPr>
          </a:p>
          <a:p>
            <a:pPr marL="742950" lvl="0" indent="-279400" algn="l" rtl="0">
              <a:spcBef>
                <a:spcPts val="0"/>
              </a:spcBef>
              <a:spcAft>
                <a:spcPts val="0"/>
              </a:spcAft>
              <a:buClr>
                <a:schemeClr val="dk1"/>
              </a:buClr>
              <a:buSzPts val="1600"/>
              <a:buChar char="−"/>
            </a:pPr>
            <a:r>
              <a:rPr lang="de-CH" sz="1600" dirty="0" err="1">
                <a:solidFill>
                  <a:schemeClr val="dk1"/>
                </a:solidFill>
              </a:rPr>
              <a:t>permute</a:t>
            </a:r>
            <a:r>
              <a:rPr lang="de-CH" sz="1600" dirty="0">
                <a:solidFill>
                  <a:schemeClr val="dk1"/>
                </a:solidFill>
              </a:rPr>
              <a:t> </a:t>
            </a:r>
            <a:r>
              <a:rPr lang="de-CH" sz="1600" dirty="0" err="1">
                <a:solidFill>
                  <a:schemeClr val="dk1"/>
                </a:solidFill>
              </a:rPr>
              <a:t>the</a:t>
            </a:r>
            <a:r>
              <a:rPr lang="de-CH" sz="1600" dirty="0">
                <a:solidFill>
                  <a:schemeClr val="dk1"/>
                </a:solidFill>
              </a:rPr>
              <a:t> </a:t>
            </a:r>
            <a:r>
              <a:rPr lang="de-CH" sz="1600" dirty="0" err="1">
                <a:solidFill>
                  <a:schemeClr val="dk1"/>
                </a:solidFill>
              </a:rPr>
              <a:t>training</a:t>
            </a:r>
            <a:r>
              <a:rPr lang="de-CH" sz="1600" dirty="0">
                <a:solidFill>
                  <a:schemeClr val="dk1"/>
                </a:solidFill>
              </a:rPr>
              <a:t> </a:t>
            </a:r>
            <a:r>
              <a:rPr lang="de-CH" sz="1600" dirty="0" err="1">
                <a:solidFill>
                  <a:schemeClr val="dk1"/>
                </a:solidFill>
              </a:rPr>
              <a:t>set</a:t>
            </a:r>
            <a:r>
              <a:rPr lang="de-CH" sz="1600" dirty="0">
                <a:solidFill>
                  <a:schemeClr val="dk1"/>
                </a:solidFill>
              </a:rPr>
              <a:t> </a:t>
            </a:r>
            <a:r>
              <a:rPr lang="de-CH" sz="1600" dirty="0" err="1">
                <a:solidFill>
                  <a:schemeClr val="dk1"/>
                </a:solidFill>
              </a:rPr>
              <a:t>during</a:t>
            </a:r>
            <a:r>
              <a:rPr lang="de-CH" sz="1600" dirty="0">
                <a:solidFill>
                  <a:schemeClr val="dk1"/>
                </a:solidFill>
              </a:rPr>
              <a:t> </a:t>
            </a:r>
            <a:r>
              <a:rPr lang="de-CH" sz="1600" dirty="0" err="1">
                <a:solidFill>
                  <a:schemeClr val="dk1"/>
                </a:solidFill>
              </a:rPr>
              <a:t>each</a:t>
            </a:r>
            <a:r>
              <a:rPr lang="de-CH" sz="1600" dirty="0">
                <a:solidFill>
                  <a:schemeClr val="dk1"/>
                </a:solidFill>
              </a:rPr>
              <a:t> </a:t>
            </a:r>
            <a:r>
              <a:rPr lang="de-CH" sz="1600" dirty="0" err="1">
                <a:solidFill>
                  <a:schemeClr val="dk1"/>
                </a:solidFill>
              </a:rPr>
              <a:t>epoch</a:t>
            </a:r>
            <a:r>
              <a:rPr lang="de-CH" sz="1600" dirty="0">
                <a:solidFill>
                  <a:schemeClr val="dk1"/>
                </a:solidFill>
              </a:rPr>
              <a:t> </a:t>
            </a:r>
            <a:r>
              <a:rPr lang="de-CH" sz="1600" dirty="0" err="1">
                <a:solidFill>
                  <a:schemeClr val="dk1"/>
                </a:solidFill>
              </a:rPr>
              <a:t>to</a:t>
            </a:r>
            <a:r>
              <a:rPr lang="de-CH" sz="1600" dirty="0">
                <a:solidFill>
                  <a:schemeClr val="dk1"/>
                </a:solidFill>
              </a:rPr>
              <a:t> </a:t>
            </a:r>
            <a:r>
              <a:rPr lang="de-CH" sz="1600" dirty="0" err="1">
                <a:solidFill>
                  <a:schemeClr val="dk1"/>
                </a:solidFill>
              </a:rPr>
              <a:t>increase</a:t>
            </a:r>
            <a:r>
              <a:rPr lang="de-CH" sz="1600" dirty="0">
                <a:solidFill>
                  <a:schemeClr val="dk1"/>
                </a:solidFill>
              </a:rPr>
              <a:t> </a:t>
            </a:r>
            <a:r>
              <a:rPr lang="de-CH" sz="1600" dirty="0" err="1">
                <a:solidFill>
                  <a:schemeClr val="dk1"/>
                </a:solidFill>
              </a:rPr>
              <a:t>randomization</a:t>
            </a:r>
            <a:endParaRPr sz="1600" dirty="0">
              <a:solidFill>
                <a:schemeClr val="dk1"/>
              </a:solidFill>
            </a:endParaRPr>
          </a:p>
          <a:p>
            <a:pPr marL="0" lvl="0" indent="0" algn="l" rtl="0">
              <a:spcBef>
                <a:spcPts val="0"/>
              </a:spcBef>
              <a:spcAft>
                <a:spcPts val="0"/>
              </a:spcAft>
              <a:buNone/>
            </a:pPr>
            <a:endParaRPr sz="1600" b="1" dirty="0">
              <a:solidFill>
                <a:schemeClr val="dk1"/>
              </a:solidFill>
            </a:endParaRPr>
          </a:p>
          <a:p>
            <a:pPr marL="0" lvl="0" indent="0" algn="l" rtl="0">
              <a:spcBef>
                <a:spcPts val="0"/>
              </a:spcBef>
              <a:spcAft>
                <a:spcPts val="0"/>
              </a:spcAft>
              <a:buNone/>
            </a:pPr>
            <a:endParaRPr sz="1600" b="1" dirty="0">
              <a:solidFill>
                <a:schemeClr val="dk1"/>
              </a:solidFill>
            </a:endParaRPr>
          </a:p>
        </p:txBody>
      </p:sp>
      <p:sp>
        <p:nvSpPr>
          <p:cNvPr id="64" name="Google Shape;64;g8428cf3286_3_165"/>
          <p:cNvSpPr txBox="1">
            <a:spLocks noGrp="1"/>
          </p:cNvSpPr>
          <p:nvPr>
            <p:ph type="title"/>
          </p:nvPr>
        </p:nvSpPr>
        <p:spPr>
          <a:xfrm>
            <a:off x="303300" y="1125546"/>
            <a:ext cx="8865900" cy="5193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None/>
            </a:pPr>
            <a:r>
              <a:rPr lang="de-CH"/>
              <a:t>Introduction to GAN and CycleGAN</a:t>
            </a:r>
            <a:endParaRPr>
              <a:solidFill>
                <a:srgbClr val="9BA6B1"/>
              </a:solidFill>
            </a:endParaRPr>
          </a:p>
        </p:txBody>
      </p:sp>
      <p:sp>
        <p:nvSpPr>
          <p:cNvPr id="65" name="Google Shape;65;g8428cf3286_3_165"/>
          <p:cNvSpPr txBox="1">
            <a:spLocks noGrp="1"/>
          </p:cNvSpPr>
          <p:nvPr>
            <p:ph type="dt" idx="10"/>
          </p:nvPr>
        </p:nvSpPr>
        <p:spPr>
          <a:xfrm>
            <a:off x="911225" y="6524625"/>
            <a:ext cx="12468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26.04.2020</a:t>
            </a:r>
            <a:endParaRPr/>
          </a:p>
        </p:txBody>
      </p:sp>
      <p:sp>
        <p:nvSpPr>
          <p:cNvPr id="66" name="Google Shape;66;g8428cf3286_3_165"/>
          <p:cNvSpPr txBox="1">
            <a:spLocks noGrp="1"/>
          </p:cNvSpPr>
          <p:nvPr>
            <p:ph type="ftr" idx="11"/>
          </p:nvPr>
        </p:nvSpPr>
        <p:spPr>
          <a:xfrm>
            <a:off x="2255308" y="6524625"/>
            <a:ext cx="70083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Generative adversarial networks for recommender system</a:t>
            </a:r>
            <a:endParaRPr/>
          </a:p>
        </p:txBody>
      </p:sp>
      <p:sp>
        <p:nvSpPr>
          <p:cNvPr id="67" name="Google Shape;67;g8428cf3286_3_165"/>
          <p:cNvSpPr txBox="1">
            <a:spLocks noGrp="1"/>
          </p:cNvSpPr>
          <p:nvPr>
            <p:ph type="sldNum" idx="12"/>
          </p:nvPr>
        </p:nvSpPr>
        <p:spPr>
          <a:xfrm>
            <a:off x="10452484" y="6524625"/>
            <a:ext cx="828300" cy="216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de-CH"/>
              <a:t>Page </a:t>
            </a:r>
            <a:fld id="{00000000-1234-1234-1234-123412341234}" type="slidenum">
              <a:rPr lang="de-CH"/>
              <a:t>2</a:t>
            </a:fld>
            <a:endParaRPr/>
          </a:p>
        </p:txBody>
      </p:sp>
      <p:pic>
        <p:nvPicPr>
          <p:cNvPr id="68" name="Google Shape;68;g8428cf3286_3_165"/>
          <p:cNvPicPr preferRelativeResize="0"/>
          <p:nvPr/>
        </p:nvPicPr>
        <p:blipFill>
          <a:blip r:embed="rId3">
            <a:alphaModFix/>
          </a:blip>
          <a:stretch>
            <a:fillRect/>
          </a:stretch>
        </p:blipFill>
        <p:spPr>
          <a:xfrm>
            <a:off x="6508708" y="4987663"/>
            <a:ext cx="5497743" cy="1445450"/>
          </a:xfrm>
          <a:prstGeom prst="rect">
            <a:avLst/>
          </a:prstGeom>
          <a:noFill/>
          <a:ln>
            <a:noFill/>
          </a:ln>
        </p:spPr>
      </p:pic>
      <p:pic>
        <p:nvPicPr>
          <p:cNvPr id="69" name="Google Shape;69;g8428cf3286_3_165"/>
          <p:cNvPicPr preferRelativeResize="0"/>
          <p:nvPr/>
        </p:nvPicPr>
        <p:blipFill>
          <a:blip r:embed="rId4">
            <a:alphaModFix/>
          </a:blip>
          <a:stretch>
            <a:fillRect/>
          </a:stretch>
        </p:blipFill>
        <p:spPr>
          <a:xfrm>
            <a:off x="6749400" y="182151"/>
            <a:ext cx="4658775" cy="2269250"/>
          </a:xfrm>
          <a:prstGeom prst="rect">
            <a:avLst/>
          </a:prstGeom>
          <a:noFill/>
          <a:ln>
            <a:noFill/>
          </a:ln>
        </p:spPr>
      </p:pic>
      <p:pic>
        <p:nvPicPr>
          <p:cNvPr id="70" name="Google Shape;70;g8428cf3286_3_165"/>
          <p:cNvPicPr preferRelativeResize="0"/>
          <p:nvPr/>
        </p:nvPicPr>
        <p:blipFill>
          <a:blip r:embed="rId5">
            <a:alphaModFix/>
          </a:blip>
          <a:stretch>
            <a:fillRect/>
          </a:stretch>
        </p:blipFill>
        <p:spPr>
          <a:xfrm>
            <a:off x="6799750" y="2578909"/>
            <a:ext cx="4658776" cy="2317267"/>
          </a:xfrm>
          <a:prstGeom prst="rect">
            <a:avLst/>
          </a:prstGeom>
          <a:noFill/>
          <a:ln>
            <a:noFill/>
          </a:ln>
        </p:spPr>
      </p:pic>
      <p:cxnSp>
        <p:nvCxnSpPr>
          <p:cNvPr id="71" name="Google Shape;71;g8428cf3286_3_165"/>
          <p:cNvCxnSpPr/>
          <p:nvPr/>
        </p:nvCxnSpPr>
        <p:spPr>
          <a:xfrm>
            <a:off x="6902425" y="2473625"/>
            <a:ext cx="4354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8428cf3286_3_201"/>
          <p:cNvSpPr txBox="1"/>
          <p:nvPr/>
        </p:nvSpPr>
        <p:spPr>
          <a:xfrm>
            <a:off x="1442825" y="5893288"/>
            <a:ext cx="3414300" cy="51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CH" sz="1600" b="1">
                <a:solidFill>
                  <a:schemeClr val="dk1"/>
                </a:solidFill>
              </a:rPr>
              <a:t>Generator Architecture  </a:t>
            </a:r>
            <a:endParaRPr sz="1600" b="1">
              <a:solidFill>
                <a:schemeClr val="dk1"/>
              </a:solidFill>
            </a:endParaRPr>
          </a:p>
          <a:p>
            <a:pPr marL="0" lvl="0" indent="0" algn="l" rtl="0">
              <a:spcBef>
                <a:spcPts val="0"/>
              </a:spcBef>
              <a:spcAft>
                <a:spcPts val="0"/>
              </a:spcAft>
              <a:buNone/>
            </a:pPr>
            <a:endParaRPr sz="1600" b="1">
              <a:solidFill>
                <a:schemeClr val="dk1"/>
              </a:solidFill>
            </a:endParaRPr>
          </a:p>
        </p:txBody>
      </p:sp>
      <p:sp>
        <p:nvSpPr>
          <p:cNvPr id="77" name="Google Shape;77;g8428cf3286_3_201"/>
          <p:cNvSpPr txBox="1">
            <a:spLocks noGrp="1"/>
          </p:cNvSpPr>
          <p:nvPr>
            <p:ph type="title"/>
          </p:nvPr>
        </p:nvSpPr>
        <p:spPr>
          <a:xfrm>
            <a:off x="303300" y="1125550"/>
            <a:ext cx="5005500" cy="5193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None/>
            </a:pPr>
            <a:r>
              <a:rPr lang="de-CH"/>
              <a:t>CycleGAN Architecture</a:t>
            </a:r>
            <a:endParaRPr>
              <a:solidFill>
                <a:srgbClr val="9BA6B1"/>
              </a:solidFill>
            </a:endParaRPr>
          </a:p>
        </p:txBody>
      </p:sp>
      <p:sp>
        <p:nvSpPr>
          <p:cNvPr id="78" name="Google Shape;78;g8428cf3286_3_201"/>
          <p:cNvSpPr txBox="1">
            <a:spLocks noGrp="1"/>
          </p:cNvSpPr>
          <p:nvPr>
            <p:ph type="dt" idx="10"/>
          </p:nvPr>
        </p:nvSpPr>
        <p:spPr>
          <a:xfrm>
            <a:off x="911225" y="6524625"/>
            <a:ext cx="12468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26.04.2020</a:t>
            </a:r>
            <a:endParaRPr/>
          </a:p>
        </p:txBody>
      </p:sp>
      <p:sp>
        <p:nvSpPr>
          <p:cNvPr id="79" name="Google Shape;79;g8428cf3286_3_201"/>
          <p:cNvSpPr txBox="1">
            <a:spLocks noGrp="1"/>
          </p:cNvSpPr>
          <p:nvPr>
            <p:ph type="ftr" idx="11"/>
          </p:nvPr>
        </p:nvSpPr>
        <p:spPr>
          <a:xfrm>
            <a:off x="2255308" y="6524625"/>
            <a:ext cx="70083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Generative adversarial networks for recommender system</a:t>
            </a:r>
            <a:endParaRPr/>
          </a:p>
        </p:txBody>
      </p:sp>
      <p:sp>
        <p:nvSpPr>
          <p:cNvPr id="80" name="Google Shape;80;g8428cf3286_3_201"/>
          <p:cNvSpPr txBox="1">
            <a:spLocks noGrp="1"/>
          </p:cNvSpPr>
          <p:nvPr>
            <p:ph type="sldNum" idx="12"/>
          </p:nvPr>
        </p:nvSpPr>
        <p:spPr>
          <a:xfrm>
            <a:off x="10452484" y="6524625"/>
            <a:ext cx="828300" cy="216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de-CH"/>
              <a:t>Page </a:t>
            </a:r>
            <a:fld id="{00000000-1234-1234-1234-123412341234}" type="slidenum">
              <a:rPr lang="de-CH"/>
              <a:t>3</a:t>
            </a:fld>
            <a:endParaRPr/>
          </a:p>
        </p:txBody>
      </p:sp>
      <p:pic>
        <p:nvPicPr>
          <p:cNvPr id="81" name="Google Shape;81;g8428cf3286_3_201"/>
          <p:cNvPicPr preferRelativeResize="0"/>
          <p:nvPr/>
        </p:nvPicPr>
        <p:blipFill>
          <a:blip r:embed="rId3">
            <a:alphaModFix/>
          </a:blip>
          <a:stretch>
            <a:fillRect/>
          </a:stretch>
        </p:blipFill>
        <p:spPr>
          <a:xfrm>
            <a:off x="405125" y="2017137"/>
            <a:ext cx="5489700" cy="3503874"/>
          </a:xfrm>
          <a:prstGeom prst="rect">
            <a:avLst/>
          </a:prstGeom>
          <a:noFill/>
          <a:ln>
            <a:noFill/>
          </a:ln>
        </p:spPr>
      </p:pic>
      <p:sp>
        <p:nvSpPr>
          <p:cNvPr id="82" name="Google Shape;82;g8428cf3286_3_201"/>
          <p:cNvSpPr txBox="1"/>
          <p:nvPr/>
        </p:nvSpPr>
        <p:spPr>
          <a:xfrm>
            <a:off x="7259125" y="5893300"/>
            <a:ext cx="3414300" cy="51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CH" sz="1600" b="1">
                <a:solidFill>
                  <a:schemeClr val="dk1"/>
                </a:solidFill>
              </a:rPr>
              <a:t>Discriminator Architecture  </a:t>
            </a:r>
            <a:endParaRPr sz="1600" b="1">
              <a:solidFill>
                <a:schemeClr val="dk1"/>
              </a:solidFill>
            </a:endParaRPr>
          </a:p>
          <a:p>
            <a:pPr marL="0" lvl="0" indent="0" algn="l" rtl="0">
              <a:spcBef>
                <a:spcPts val="0"/>
              </a:spcBef>
              <a:spcAft>
                <a:spcPts val="0"/>
              </a:spcAft>
              <a:buNone/>
            </a:pPr>
            <a:endParaRPr sz="1600" b="1">
              <a:solidFill>
                <a:schemeClr val="dk1"/>
              </a:solidFill>
            </a:endParaRPr>
          </a:p>
        </p:txBody>
      </p:sp>
      <p:pic>
        <p:nvPicPr>
          <p:cNvPr id="83" name="Google Shape;83;g8428cf3286_3_201"/>
          <p:cNvPicPr preferRelativeResize="0"/>
          <p:nvPr/>
        </p:nvPicPr>
        <p:blipFill>
          <a:blip r:embed="rId4">
            <a:alphaModFix/>
          </a:blip>
          <a:stretch>
            <a:fillRect/>
          </a:stretch>
        </p:blipFill>
        <p:spPr>
          <a:xfrm>
            <a:off x="6760725" y="1814275"/>
            <a:ext cx="5005499" cy="39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758500" y="1268425"/>
            <a:ext cx="5034600" cy="7923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None/>
            </a:pPr>
            <a:r>
              <a:rPr lang="de-CH"/>
              <a:t>CycleGAN result demonstration </a:t>
            </a:r>
            <a:endParaRPr>
              <a:solidFill>
                <a:srgbClr val="9BA6B1"/>
              </a:solidFill>
            </a:endParaRPr>
          </a:p>
        </p:txBody>
      </p:sp>
      <p:sp>
        <p:nvSpPr>
          <p:cNvPr id="89" name="Google Shape;89;p2"/>
          <p:cNvSpPr txBox="1">
            <a:spLocks noGrp="1"/>
          </p:cNvSpPr>
          <p:nvPr>
            <p:ph type="dt" idx="10"/>
          </p:nvPr>
        </p:nvSpPr>
        <p:spPr>
          <a:xfrm>
            <a:off x="911225" y="6524625"/>
            <a:ext cx="1246716" cy="215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26.04.2020</a:t>
            </a:r>
            <a:endParaRPr/>
          </a:p>
        </p:txBody>
      </p:sp>
      <p:sp>
        <p:nvSpPr>
          <p:cNvPr id="90" name="Google Shape;90;p2"/>
          <p:cNvSpPr txBox="1">
            <a:spLocks noGrp="1"/>
          </p:cNvSpPr>
          <p:nvPr>
            <p:ph type="ftr" idx="11"/>
          </p:nvPr>
        </p:nvSpPr>
        <p:spPr>
          <a:xfrm>
            <a:off x="2255308" y="6524625"/>
            <a:ext cx="7008284" cy="215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Generative adversarial networks for recommender system</a:t>
            </a:r>
            <a:endParaRPr/>
          </a:p>
        </p:txBody>
      </p:sp>
      <p:sp>
        <p:nvSpPr>
          <p:cNvPr id="91" name="Google Shape;91;p2"/>
          <p:cNvSpPr txBox="1">
            <a:spLocks noGrp="1"/>
          </p:cNvSpPr>
          <p:nvPr>
            <p:ph type="sldNum" idx="12"/>
          </p:nvPr>
        </p:nvSpPr>
        <p:spPr>
          <a:xfrm>
            <a:off x="10452484" y="6524625"/>
            <a:ext cx="828291" cy="215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de-CH"/>
              <a:t>Page </a:t>
            </a:r>
            <a:fld id="{00000000-1234-1234-1234-123412341234}" type="slidenum">
              <a:rPr lang="de-CH"/>
              <a:t>4</a:t>
            </a:fld>
            <a:endParaRPr/>
          </a:p>
        </p:txBody>
      </p:sp>
      <p:sp>
        <p:nvSpPr>
          <p:cNvPr id="92" name="Google Shape;92;p2"/>
          <p:cNvSpPr txBox="1">
            <a:spLocks noGrp="1"/>
          </p:cNvSpPr>
          <p:nvPr>
            <p:ph type="body" idx="1"/>
          </p:nvPr>
        </p:nvSpPr>
        <p:spPr>
          <a:xfrm>
            <a:off x="2203618" y="3659222"/>
            <a:ext cx="1092900" cy="355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600"/>
              <a:buNone/>
            </a:pPr>
            <a:r>
              <a:rPr lang="de-CH" sz="1600"/>
              <a:t>generates</a:t>
            </a:r>
            <a:endParaRPr/>
          </a:p>
        </p:txBody>
      </p:sp>
      <p:cxnSp>
        <p:nvCxnSpPr>
          <p:cNvPr id="93" name="Google Shape;93;p2"/>
          <p:cNvCxnSpPr/>
          <p:nvPr/>
        </p:nvCxnSpPr>
        <p:spPr>
          <a:xfrm>
            <a:off x="1958995" y="3484060"/>
            <a:ext cx="1574400" cy="0"/>
          </a:xfrm>
          <a:prstGeom prst="straightConnector1">
            <a:avLst/>
          </a:prstGeom>
          <a:solidFill>
            <a:schemeClr val="accent1"/>
          </a:solidFill>
          <a:ln w="9525" cap="flat" cmpd="sng">
            <a:solidFill>
              <a:schemeClr val="dk1"/>
            </a:solidFill>
            <a:prstDash val="solid"/>
            <a:round/>
            <a:headEnd type="none" w="sm" len="sm"/>
            <a:tailEnd type="triangle" w="med" len="med"/>
          </a:ln>
        </p:spPr>
      </p:cxnSp>
      <p:pic>
        <p:nvPicPr>
          <p:cNvPr id="94" name="Google Shape;94;p2"/>
          <p:cNvPicPr preferRelativeResize="0"/>
          <p:nvPr/>
        </p:nvPicPr>
        <p:blipFill>
          <a:blip r:embed="rId3">
            <a:alphaModFix/>
          </a:blip>
          <a:stretch>
            <a:fillRect/>
          </a:stretch>
        </p:blipFill>
        <p:spPr>
          <a:xfrm>
            <a:off x="758495" y="3205121"/>
            <a:ext cx="609600" cy="612208"/>
          </a:xfrm>
          <a:prstGeom prst="rect">
            <a:avLst/>
          </a:prstGeom>
          <a:noFill/>
          <a:ln>
            <a:noFill/>
          </a:ln>
        </p:spPr>
      </p:pic>
      <p:pic>
        <p:nvPicPr>
          <p:cNvPr id="95" name="Google Shape;95;p2"/>
          <p:cNvPicPr preferRelativeResize="0"/>
          <p:nvPr/>
        </p:nvPicPr>
        <p:blipFill rotWithShape="1">
          <a:blip r:embed="rId4">
            <a:alphaModFix/>
          </a:blip>
          <a:srcRect r="10386" b="8138"/>
          <a:stretch/>
        </p:blipFill>
        <p:spPr>
          <a:xfrm>
            <a:off x="4124300" y="3278290"/>
            <a:ext cx="609600" cy="617469"/>
          </a:xfrm>
          <a:prstGeom prst="rect">
            <a:avLst/>
          </a:prstGeom>
          <a:noFill/>
          <a:ln>
            <a:noFill/>
          </a:ln>
        </p:spPr>
      </p:pic>
      <p:pic>
        <p:nvPicPr>
          <p:cNvPr id="96" name="Google Shape;96;p2"/>
          <p:cNvPicPr preferRelativeResize="0"/>
          <p:nvPr/>
        </p:nvPicPr>
        <p:blipFill>
          <a:blip r:embed="rId5">
            <a:alphaModFix/>
          </a:blip>
          <a:stretch>
            <a:fillRect/>
          </a:stretch>
        </p:blipFill>
        <p:spPr>
          <a:xfrm>
            <a:off x="758500" y="4426936"/>
            <a:ext cx="609600" cy="612194"/>
          </a:xfrm>
          <a:prstGeom prst="rect">
            <a:avLst/>
          </a:prstGeom>
          <a:noFill/>
          <a:ln>
            <a:noFill/>
          </a:ln>
        </p:spPr>
      </p:pic>
      <p:pic>
        <p:nvPicPr>
          <p:cNvPr id="97" name="Google Shape;97;p2"/>
          <p:cNvPicPr preferRelativeResize="0"/>
          <p:nvPr/>
        </p:nvPicPr>
        <p:blipFill>
          <a:blip r:embed="rId6">
            <a:alphaModFix/>
          </a:blip>
          <a:stretch>
            <a:fillRect/>
          </a:stretch>
        </p:blipFill>
        <p:spPr>
          <a:xfrm>
            <a:off x="4076177" y="4333800"/>
            <a:ext cx="609600" cy="612208"/>
          </a:xfrm>
          <a:prstGeom prst="rect">
            <a:avLst/>
          </a:prstGeom>
          <a:noFill/>
          <a:ln>
            <a:noFill/>
          </a:ln>
        </p:spPr>
      </p:pic>
      <p:pic>
        <p:nvPicPr>
          <p:cNvPr id="98" name="Google Shape;98;p2"/>
          <p:cNvPicPr preferRelativeResize="0"/>
          <p:nvPr/>
        </p:nvPicPr>
        <p:blipFill>
          <a:blip r:embed="rId7">
            <a:alphaModFix/>
          </a:blip>
          <a:stretch>
            <a:fillRect/>
          </a:stretch>
        </p:blipFill>
        <p:spPr>
          <a:xfrm>
            <a:off x="4076175" y="2060737"/>
            <a:ext cx="609600" cy="612213"/>
          </a:xfrm>
          <a:prstGeom prst="rect">
            <a:avLst/>
          </a:prstGeom>
          <a:noFill/>
          <a:ln>
            <a:noFill/>
          </a:ln>
        </p:spPr>
      </p:pic>
      <p:pic>
        <p:nvPicPr>
          <p:cNvPr id="99" name="Google Shape;99;p2"/>
          <p:cNvPicPr preferRelativeResize="0"/>
          <p:nvPr/>
        </p:nvPicPr>
        <p:blipFill>
          <a:blip r:embed="rId8">
            <a:alphaModFix/>
          </a:blip>
          <a:stretch>
            <a:fillRect/>
          </a:stretch>
        </p:blipFill>
        <p:spPr>
          <a:xfrm>
            <a:off x="758500" y="2060750"/>
            <a:ext cx="609600" cy="612208"/>
          </a:xfrm>
          <a:prstGeom prst="rect">
            <a:avLst/>
          </a:prstGeom>
          <a:noFill/>
          <a:ln>
            <a:noFill/>
          </a:ln>
        </p:spPr>
      </p:pic>
      <p:pic>
        <p:nvPicPr>
          <p:cNvPr id="100" name="Google Shape;100;p2"/>
          <p:cNvPicPr preferRelativeResize="0"/>
          <p:nvPr/>
        </p:nvPicPr>
        <p:blipFill>
          <a:blip r:embed="rId9">
            <a:alphaModFix/>
          </a:blip>
          <a:stretch>
            <a:fillRect/>
          </a:stretch>
        </p:blipFill>
        <p:spPr>
          <a:xfrm>
            <a:off x="1423963" y="2672950"/>
            <a:ext cx="609600" cy="609600"/>
          </a:xfrm>
          <a:prstGeom prst="rect">
            <a:avLst/>
          </a:prstGeom>
          <a:noFill/>
          <a:ln>
            <a:noFill/>
          </a:ln>
        </p:spPr>
      </p:pic>
      <p:pic>
        <p:nvPicPr>
          <p:cNvPr id="101" name="Google Shape;101;p2"/>
          <p:cNvPicPr preferRelativeResize="0"/>
          <p:nvPr/>
        </p:nvPicPr>
        <p:blipFill>
          <a:blip r:embed="rId10">
            <a:alphaModFix/>
          </a:blip>
          <a:stretch>
            <a:fillRect/>
          </a:stretch>
        </p:blipFill>
        <p:spPr>
          <a:xfrm>
            <a:off x="3466575" y="2668709"/>
            <a:ext cx="609600" cy="609600"/>
          </a:xfrm>
          <a:prstGeom prst="rect">
            <a:avLst/>
          </a:prstGeom>
          <a:noFill/>
          <a:ln>
            <a:noFill/>
          </a:ln>
        </p:spPr>
      </p:pic>
      <p:pic>
        <p:nvPicPr>
          <p:cNvPr id="102" name="Google Shape;102;p2"/>
          <p:cNvPicPr preferRelativeResize="0"/>
          <p:nvPr/>
        </p:nvPicPr>
        <p:blipFill>
          <a:blip r:embed="rId11">
            <a:alphaModFix/>
          </a:blip>
          <a:stretch>
            <a:fillRect/>
          </a:stretch>
        </p:blipFill>
        <p:spPr>
          <a:xfrm>
            <a:off x="3466575" y="3812546"/>
            <a:ext cx="609600" cy="609600"/>
          </a:xfrm>
          <a:prstGeom prst="rect">
            <a:avLst/>
          </a:prstGeom>
          <a:noFill/>
          <a:ln>
            <a:noFill/>
          </a:ln>
        </p:spPr>
      </p:pic>
      <p:pic>
        <p:nvPicPr>
          <p:cNvPr id="103" name="Google Shape;103;p2"/>
          <p:cNvPicPr preferRelativeResize="0"/>
          <p:nvPr/>
        </p:nvPicPr>
        <p:blipFill>
          <a:blip r:embed="rId12">
            <a:alphaModFix/>
          </a:blip>
          <a:stretch>
            <a:fillRect/>
          </a:stretch>
        </p:blipFill>
        <p:spPr>
          <a:xfrm>
            <a:off x="1423975" y="3817322"/>
            <a:ext cx="609600" cy="609600"/>
          </a:xfrm>
          <a:prstGeom prst="rect">
            <a:avLst/>
          </a:prstGeom>
          <a:noFill/>
          <a:ln>
            <a:noFill/>
          </a:ln>
        </p:spPr>
      </p:pic>
      <p:pic>
        <p:nvPicPr>
          <p:cNvPr id="104" name="Google Shape;104;p2"/>
          <p:cNvPicPr preferRelativeResize="0"/>
          <p:nvPr/>
        </p:nvPicPr>
        <p:blipFill>
          <a:blip r:embed="rId13">
            <a:alphaModFix/>
          </a:blip>
          <a:stretch>
            <a:fillRect/>
          </a:stretch>
        </p:blipFill>
        <p:spPr>
          <a:xfrm>
            <a:off x="1423975" y="5039122"/>
            <a:ext cx="609600" cy="609600"/>
          </a:xfrm>
          <a:prstGeom prst="rect">
            <a:avLst/>
          </a:prstGeom>
          <a:noFill/>
          <a:ln>
            <a:noFill/>
          </a:ln>
        </p:spPr>
      </p:pic>
      <p:pic>
        <p:nvPicPr>
          <p:cNvPr id="105" name="Google Shape;105;p2"/>
          <p:cNvPicPr preferRelativeResize="0"/>
          <p:nvPr/>
        </p:nvPicPr>
        <p:blipFill>
          <a:blip r:embed="rId14">
            <a:alphaModFix/>
          </a:blip>
          <a:stretch>
            <a:fillRect/>
          </a:stretch>
        </p:blipFill>
        <p:spPr>
          <a:xfrm>
            <a:off x="3466575" y="5039121"/>
            <a:ext cx="609600" cy="609600"/>
          </a:xfrm>
          <a:prstGeom prst="rect">
            <a:avLst/>
          </a:prstGeom>
          <a:noFill/>
          <a:ln>
            <a:noFill/>
          </a:ln>
        </p:spPr>
      </p:pic>
      <p:sp>
        <p:nvSpPr>
          <p:cNvPr id="106" name="Google Shape;106;p2"/>
          <p:cNvSpPr txBox="1">
            <a:spLocks noGrp="1"/>
          </p:cNvSpPr>
          <p:nvPr>
            <p:ph type="body" idx="1"/>
          </p:nvPr>
        </p:nvSpPr>
        <p:spPr>
          <a:xfrm>
            <a:off x="8173493" y="3641622"/>
            <a:ext cx="1092900" cy="355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600"/>
              <a:buNone/>
            </a:pPr>
            <a:r>
              <a:rPr lang="de-CH" sz="1600"/>
              <a:t>generates</a:t>
            </a:r>
            <a:endParaRPr/>
          </a:p>
        </p:txBody>
      </p:sp>
      <p:cxnSp>
        <p:nvCxnSpPr>
          <p:cNvPr id="107" name="Google Shape;107;p2"/>
          <p:cNvCxnSpPr/>
          <p:nvPr/>
        </p:nvCxnSpPr>
        <p:spPr>
          <a:xfrm>
            <a:off x="7928870" y="3466460"/>
            <a:ext cx="1574400" cy="0"/>
          </a:xfrm>
          <a:prstGeom prst="straightConnector1">
            <a:avLst/>
          </a:prstGeom>
          <a:solidFill>
            <a:schemeClr val="accent1"/>
          </a:solidFill>
          <a:ln w="9525" cap="flat" cmpd="sng">
            <a:solidFill>
              <a:schemeClr val="dk1"/>
            </a:solidFill>
            <a:prstDash val="solid"/>
            <a:round/>
            <a:headEnd type="none" w="sm" len="sm"/>
            <a:tailEnd type="triangle" w="med" len="med"/>
          </a:ln>
        </p:spPr>
      </p:cxnSp>
      <p:pic>
        <p:nvPicPr>
          <p:cNvPr id="108" name="Google Shape;108;p2"/>
          <p:cNvPicPr preferRelativeResize="0"/>
          <p:nvPr/>
        </p:nvPicPr>
        <p:blipFill>
          <a:blip r:embed="rId3">
            <a:alphaModFix/>
          </a:blip>
          <a:stretch>
            <a:fillRect/>
          </a:stretch>
        </p:blipFill>
        <p:spPr>
          <a:xfrm>
            <a:off x="6728370" y="3187521"/>
            <a:ext cx="609600" cy="612208"/>
          </a:xfrm>
          <a:prstGeom prst="rect">
            <a:avLst/>
          </a:prstGeom>
          <a:noFill/>
          <a:ln>
            <a:noFill/>
          </a:ln>
        </p:spPr>
      </p:pic>
      <p:pic>
        <p:nvPicPr>
          <p:cNvPr id="109" name="Google Shape;109;p2"/>
          <p:cNvPicPr preferRelativeResize="0"/>
          <p:nvPr/>
        </p:nvPicPr>
        <p:blipFill>
          <a:blip r:embed="rId5">
            <a:alphaModFix/>
          </a:blip>
          <a:stretch>
            <a:fillRect/>
          </a:stretch>
        </p:blipFill>
        <p:spPr>
          <a:xfrm>
            <a:off x="6728375" y="4409336"/>
            <a:ext cx="609600" cy="612194"/>
          </a:xfrm>
          <a:prstGeom prst="rect">
            <a:avLst/>
          </a:prstGeom>
          <a:noFill/>
          <a:ln>
            <a:noFill/>
          </a:ln>
        </p:spPr>
      </p:pic>
      <p:pic>
        <p:nvPicPr>
          <p:cNvPr id="110" name="Google Shape;110;p2"/>
          <p:cNvPicPr preferRelativeResize="0"/>
          <p:nvPr/>
        </p:nvPicPr>
        <p:blipFill>
          <a:blip r:embed="rId7">
            <a:alphaModFix/>
          </a:blip>
          <a:stretch>
            <a:fillRect/>
          </a:stretch>
        </p:blipFill>
        <p:spPr>
          <a:xfrm>
            <a:off x="10046050" y="2043137"/>
            <a:ext cx="609600" cy="612213"/>
          </a:xfrm>
          <a:prstGeom prst="rect">
            <a:avLst/>
          </a:prstGeom>
          <a:noFill/>
          <a:ln>
            <a:noFill/>
          </a:ln>
        </p:spPr>
      </p:pic>
      <p:pic>
        <p:nvPicPr>
          <p:cNvPr id="111" name="Google Shape;111;p2"/>
          <p:cNvPicPr preferRelativeResize="0"/>
          <p:nvPr/>
        </p:nvPicPr>
        <p:blipFill>
          <a:blip r:embed="rId9">
            <a:alphaModFix/>
          </a:blip>
          <a:stretch>
            <a:fillRect/>
          </a:stretch>
        </p:blipFill>
        <p:spPr>
          <a:xfrm>
            <a:off x="7393838" y="2655350"/>
            <a:ext cx="609600" cy="609600"/>
          </a:xfrm>
          <a:prstGeom prst="rect">
            <a:avLst/>
          </a:prstGeom>
          <a:noFill/>
          <a:ln>
            <a:noFill/>
          </a:ln>
        </p:spPr>
      </p:pic>
      <p:pic>
        <p:nvPicPr>
          <p:cNvPr id="112" name="Google Shape;112;p2"/>
          <p:cNvPicPr preferRelativeResize="0"/>
          <p:nvPr/>
        </p:nvPicPr>
        <p:blipFill>
          <a:blip r:embed="rId12">
            <a:alphaModFix/>
          </a:blip>
          <a:stretch>
            <a:fillRect/>
          </a:stretch>
        </p:blipFill>
        <p:spPr>
          <a:xfrm>
            <a:off x="7393850" y="3799722"/>
            <a:ext cx="609600" cy="609600"/>
          </a:xfrm>
          <a:prstGeom prst="rect">
            <a:avLst/>
          </a:prstGeom>
          <a:noFill/>
          <a:ln>
            <a:noFill/>
          </a:ln>
        </p:spPr>
      </p:pic>
      <p:pic>
        <p:nvPicPr>
          <p:cNvPr id="113" name="Google Shape;113;p2"/>
          <p:cNvPicPr preferRelativeResize="0"/>
          <p:nvPr/>
        </p:nvPicPr>
        <p:blipFill>
          <a:blip r:embed="rId13">
            <a:alphaModFix/>
          </a:blip>
          <a:stretch>
            <a:fillRect/>
          </a:stretch>
        </p:blipFill>
        <p:spPr>
          <a:xfrm>
            <a:off x="7393850" y="5021522"/>
            <a:ext cx="609600" cy="609600"/>
          </a:xfrm>
          <a:prstGeom prst="rect">
            <a:avLst/>
          </a:prstGeom>
          <a:noFill/>
          <a:ln>
            <a:noFill/>
          </a:ln>
        </p:spPr>
      </p:pic>
      <p:pic>
        <p:nvPicPr>
          <p:cNvPr id="114" name="Google Shape;114;p2"/>
          <p:cNvPicPr preferRelativeResize="0"/>
          <p:nvPr/>
        </p:nvPicPr>
        <p:blipFill>
          <a:blip r:embed="rId15">
            <a:alphaModFix/>
          </a:blip>
          <a:stretch>
            <a:fillRect/>
          </a:stretch>
        </p:blipFill>
        <p:spPr>
          <a:xfrm>
            <a:off x="9436450" y="5039125"/>
            <a:ext cx="609600" cy="609600"/>
          </a:xfrm>
          <a:prstGeom prst="rect">
            <a:avLst/>
          </a:prstGeom>
          <a:noFill/>
          <a:ln>
            <a:noFill/>
          </a:ln>
        </p:spPr>
      </p:pic>
      <p:pic>
        <p:nvPicPr>
          <p:cNvPr id="115" name="Google Shape;115;p2"/>
          <p:cNvPicPr preferRelativeResize="0"/>
          <p:nvPr/>
        </p:nvPicPr>
        <p:blipFill>
          <a:blip r:embed="rId16">
            <a:alphaModFix/>
          </a:blip>
          <a:stretch>
            <a:fillRect/>
          </a:stretch>
        </p:blipFill>
        <p:spPr>
          <a:xfrm>
            <a:off x="9436450" y="3799725"/>
            <a:ext cx="609600" cy="609600"/>
          </a:xfrm>
          <a:prstGeom prst="rect">
            <a:avLst/>
          </a:prstGeom>
          <a:noFill/>
          <a:ln>
            <a:noFill/>
          </a:ln>
        </p:spPr>
      </p:pic>
      <p:pic>
        <p:nvPicPr>
          <p:cNvPr id="116" name="Google Shape;116;p2"/>
          <p:cNvPicPr preferRelativeResize="0"/>
          <p:nvPr/>
        </p:nvPicPr>
        <p:blipFill>
          <a:blip r:embed="rId17">
            <a:alphaModFix/>
          </a:blip>
          <a:stretch>
            <a:fillRect/>
          </a:stretch>
        </p:blipFill>
        <p:spPr>
          <a:xfrm>
            <a:off x="9436450" y="2672950"/>
            <a:ext cx="609600" cy="609600"/>
          </a:xfrm>
          <a:prstGeom prst="rect">
            <a:avLst/>
          </a:prstGeom>
          <a:noFill/>
          <a:ln>
            <a:noFill/>
          </a:ln>
        </p:spPr>
      </p:pic>
      <p:pic>
        <p:nvPicPr>
          <p:cNvPr id="117" name="Google Shape;117;p2"/>
          <p:cNvPicPr preferRelativeResize="0"/>
          <p:nvPr/>
        </p:nvPicPr>
        <p:blipFill>
          <a:blip r:embed="rId18">
            <a:alphaModFix/>
          </a:blip>
          <a:stretch>
            <a:fillRect/>
          </a:stretch>
        </p:blipFill>
        <p:spPr>
          <a:xfrm>
            <a:off x="10094163" y="3124200"/>
            <a:ext cx="609600" cy="609600"/>
          </a:xfrm>
          <a:prstGeom prst="rect">
            <a:avLst/>
          </a:prstGeom>
          <a:noFill/>
          <a:ln>
            <a:noFill/>
          </a:ln>
        </p:spPr>
      </p:pic>
      <p:pic>
        <p:nvPicPr>
          <p:cNvPr id="118" name="Google Shape;118;p2"/>
          <p:cNvPicPr preferRelativeResize="0"/>
          <p:nvPr/>
        </p:nvPicPr>
        <p:blipFill>
          <a:blip r:embed="rId19">
            <a:alphaModFix/>
          </a:blip>
          <a:stretch>
            <a:fillRect/>
          </a:stretch>
        </p:blipFill>
        <p:spPr>
          <a:xfrm>
            <a:off x="10094175" y="4410625"/>
            <a:ext cx="609600" cy="609600"/>
          </a:xfrm>
          <a:prstGeom prst="rect">
            <a:avLst/>
          </a:prstGeom>
          <a:noFill/>
          <a:ln>
            <a:noFill/>
          </a:ln>
        </p:spPr>
      </p:pic>
      <p:pic>
        <p:nvPicPr>
          <p:cNvPr id="119" name="Google Shape;119;p2"/>
          <p:cNvPicPr preferRelativeResize="0"/>
          <p:nvPr/>
        </p:nvPicPr>
        <p:blipFill>
          <a:blip r:embed="rId10">
            <a:alphaModFix/>
          </a:blip>
          <a:stretch>
            <a:fillRect/>
          </a:stretch>
        </p:blipFill>
        <p:spPr>
          <a:xfrm>
            <a:off x="6756313" y="2062059"/>
            <a:ext cx="609600" cy="609600"/>
          </a:xfrm>
          <a:prstGeom prst="rect">
            <a:avLst/>
          </a:prstGeom>
          <a:noFill/>
          <a:ln>
            <a:noFill/>
          </a:ln>
        </p:spPr>
      </p:pic>
      <p:sp>
        <p:nvSpPr>
          <p:cNvPr id="120" name="Google Shape;120;p2"/>
          <p:cNvSpPr txBox="1"/>
          <p:nvPr/>
        </p:nvSpPr>
        <p:spPr>
          <a:xfrm>
            <a:off x="7653175" y="5737500"/>
            <a:ext cx="1850100" cy="519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CH" sz="1600" b="1">
                <a:solidFill>
                  <a:schemeClr val="dk1"/>
                </a:solidFill>
              </a:rPr>
              <a:t>WGAN loss</a:t>
            </a:r>
            <a:endParaRPr sz="1600" b="1">
              <a:solidFill>
                <a:schemeClr val="dk1"/>
              </a:solidFill>
            </a:endParaRPr>
          </a:p>
          <a:p>
            <a:pPr marL="0" lvl="0" indent="0" algn="l" rtl="0">
              <a:spcBef>
                <a:spcPts val="0"/>
              </a:spcBef>
              <a:spcAft>
                <a:spcPts val="0"/>
              </a:spcAft>
              <a:buNone/>
            </a:pPr>
            <a:r>
              <a:rPr lang="de-CH" sz="1600" b="1">
                <a:solidFill>
                  <a:schemeClr val="dk1"/>
                </a:solidFill>
              </a:rPr>
              <a:t>iter = 4000</a:t>
            </a:r>
            <a:endParaRPr sz="1600" b="1">
              <a:solidFill>
                <a:schemeClr val="dk1"/>
              </a:solidFill>
            </a:endParaRPr>
          </a:p>
        </p:txBody>
      </p:sp>
      <p:sp>
        <p:nvSpPr>
          <p:cNvPr id="121" name="Google Shape;121;p2"/>
          <p:cNvSpPr txBox="1"/>
          <p:nvPr/>
        </p:nvSpPr>
        <p:spPr>
          <a:xfrm>
            <a:off x="1825025" y="5827025"/>
            <a:ext cx="3081300" cy="519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CH" sz="1600" b="1">
                <a:solidFill>
                  <a:schemeClr val="dk1"/>
                </a:solidFill>
              </a:rPr>
              <a:t>LS loss </a:t>
            </a:r>
            <a:endParaRPr sz="1600" b="1">
              <a:solidFill>
                <a:schemeClr val="dk1"/>
              </a:solidFill>
            </a:endParaRPr>
          </a:p>
          <a:p>
            <a:pPr marL="0" lvl="0" indent="0" algn="l" rtl="0">
              <a:spcBef>
                <a:spcPts val="0"/>
              </a:spcBef>
              <a:spcAft>
                <a:spcPts val="0"/>
              </a:spcAft>
              <a:buNone/>
            </a:pPr>
            <a:r>
              <a:rPr lang="de-CH" sz="1600" b="1">
                <a:solidFill>
                  <a:schemeClr val="dk1"/>
                </a:solidFill>
              </a:rPr>
              <a:t>iter = 70000</a:t>
            </a:r>
            <a:endParaRPr sz="1600" b="1">
              <a:solidFill>
                <a:schemeClr val="dk1"/>
              </a:solidFill>
            </a:endParaRPr>
          </a:p>
        </p:txBody>
      </p:sp>
      <p:sp>
        <p:nvSpPr>
          <p:cNvPr id="122" name="Google Shape;122;p2"/>
          <p:cNvSpPr txBox="1"/>
          <p:nvPr/>
        </p:nvSpPr>
        <p:spPr>
          <a:xfrm>
            <a:off x="9425800" y="5781875"/>
            <a:ext cx="1850100" cy="6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CH" sz="1600" b="1">
                <a:solidFill>
                  <a:srgbClr val="FF0000"/>
                </a:solidFill>
              </a:rPr>
              <a:t>Model Collapse! </a:t>
            </a:r>
            <a:endParaRPr>
              <a:solidFill>
                <a:srgbClr val="FF0000"/>
              </a:solidFill>
            </a:endParaRPr>
          </a:p>
        </p:txBody>
      </p:sp>
      <p:sp>
        <p:nvSpPr>
          <p:cNvPr id="123" name="Google Shape;123;p2"/>
          <p:cNvSpPr txBox="1"/>
          <p:nvPr/>
        </p:nvSpPr>
        <p:spPr>
          <a:xfrm>
            <a:off x="6343300" y="-56675"/>
            <a:ext cx="58488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CH" sz="1100" dirty="0">
                <a:solidFill>
                  <a:schemeClr val="tx1"/>
                </a:solidFill>
              </a:rPr>
              <a:t>https://github.com/lineojcd/UZH-Deep-Learning-in-Marketing/tree/master/cycleGAN_tutorial</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428cf3286_1_16"/>
          <p:cNvSpPr txBox="1">
            <a:spLocks noGrp="1"/>
          </p:cNvSpPr>
          <p:nvPr>
            <p:ph type="title"/>
          </p:nvPr>
        </p:nvSpPr>
        <p:spPr>
          <a:xfrm>
            <a:off x="911225" y="1268425"/>
            <a:ext cx="4533000" cy="7923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None/>
            </a:pPr>
            <a:r>
              <a:rPr lang="de-CH"/>
              <a:t>Example (Dress -&gt; Shoe)</a:t>
            </a:r>
            <a:endParaRPr>
              <a:solidFill>
                <a:srgbClr val="9BA6B1"/>
              </a:solidFill>
            </a:endParaRPr>
          </a:p>
        </p:txBody>
      </p:sp>
      <p:sp>
        <p:nvSpPr>
          <p:cNvPr id="129" name="Google Shape;129;g8428cf3286_1_16"/>
          <p:cNvSpPr txBox="1">
            <a:spLocks noGrp="1"/>
          </p:cNvSpPr>
          <p:nvPr>
            <p:ph type="body" idx="1"/>
          </p:nvPr>
        </p:nvSpPr>
        <p:spPr>
          <a:xfrm>
            <a:off x="2185673" y="2645550"/>
            <a:ext cx="976500" cy="319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600"/>
              <a:buNone/>
            </a:pPr>
            <a:r>
              <a:rPr lang="de-CH" sz="1600"/>
              <a:t>generates</a:t>
            </a:r>
            <a:endParaRPr/>
          </a:p>
        </p:txBody>
      </p:sp>
      <p:sp>
        <p:nvSpPr>
          <p:cNvPr id="130" name="Google Shape;130;g8428cf3286_1_16"/>
          <p:cNvSpPr txBox="1">
            <a:spLocks noGrp="1"/>
          </p:cNvSpPr>
          <p:nvPr>
            <p:ph type="dt" idx="10"/>
          </p:nvPr>
        </p:nvSpPr>
        <p:spPr>
          <a:xfrm>
            <a:off x="911225" y="6524625"/>
            <a:ext cx="12468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26.04.2020</a:t>
            </a:r>
            <a:endParaRPr/>
          </a:p>
        </p:txBody>
      </p:sp>
      <p:sp>
        <p:nvSpPr>
          <p:cNvPr id="131" name="Google Shape;131;g8428cf3286_1_16"/>
          <p:cNvSpPr txBox="1">
            <a:spLocks noGrp="1"/>
          </p:cNvSpPr>
          <p:nvPr>
            <p:ph type="sldNum" idx="12"/>
          </p:nvPr>
        </p:nvSpPr>
        <p:spPr>
          <a:xfrm>
            <a:off x="10452484" y="6524625"/>
            <a:ext cx="828300" cy="216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de-CH"/>
              <a:t>Page </a:t>
            </a:r>
            <a:fld id="{00000000-1234-1234-1234-123412341234}" type="slidenum">
              <a:rPr lang="de-CH"/>
              <a:t>5</a:t>
            </a:fld>
            <a:endParaRPr/>
          </a:p>
        </p:txBody>
      </p:sp>
      <p:cxnSp>
        <p:nvCxnSpPr>
          <p:cNvPr id="132" name="Google Shape;132;g8428cf3286_1_16"/>
          <p:cNvCxnSpPr/>
          <p:nvPr/>
        </p:nvCxnSpPr>
        <p:spPr>
          <a:xfrm>
            <a:off x="1779966" y="2498855"/>
            <a:ext cx="1619400" cy="0"/>
          </a:xfrm>
          <a:prstGeom prst="straightConnector1">
            <a:avLst/>
          </a:prstGeom>
          <a:solidFill>
            <a:schemeClr val="accent1"/>
          </a:solidFill>
          <a:ln w="9525" cap="flat" cmpd="sng">
            <a:solidFill>
              <a:schemeClr val="dk1"/>
            </a:solidFill>
            <a:prstDash val="solid"/>
            <a:round/>
            <a:headEnd type="none" w="sm" len="sm"/>
            <a:tailEnd type="triangle" w="med" len="med"/>
          </a:ln>
        </p:spPr>
      </p:cxnSp>
      <p:pic>
        <p:nvPicPr>
          <p:cNvPr id="133" name="Google Shape;133;g8428cf3286_1_16" descr="Ein Bild, das Katze, drinnen, sitzend, Mann enthält.&#10;&#10;Automatisch generierte Beschreibung"/>
          <p:cNvPicPr preferRelativeResize="0"/>
          <p:nvPr/>
        </p:nvPicPr>
        <p:blipFill rotWithShape="1">
          <a:blip r:embed="rId3">
            <a:alphaModFix/>
          </a:blip>
          <a:srcRect/>
          <a:stretch/>
        </p:blipFill>
        <p:spPr>
          <a:xfrm>
            <a:off x="3628454" y="1895300"/>
            <a:ext cx="1298396" cy="1334886"/>
          </a:xfrm>
          <a:prstGeom prst="rect">
            <a:avLst/>
          </a:prstGeom>
          <a:noFill/>
          <a:ln>
            <a:noFill/>
          </a:ln>
        </p:spPr>
      </p:pic>
      <p:pic>
        <p:nvPicPr>
          <p:cNvPr id="134" name="Google Shape;134;g8428cf3286_1_16" descr="Ein Bild, das Kleidung, stehend, Spieler, Schläger enthält.&#10;&#10;Automatisch generierte Beschreibung"/>
          <p:cNvPicPr preferRelativeResize="0"/>
          <p:nvPr/>
        </p:nvPicPr>
        <p:blipFill rotWithShape="1">
          <a:blip r:embed="rId4">
            <a:alphaModFix/>
          </a:blip>
          <a:srcRect/>
          <a:stretch/>
        </p:blipFill>
        <p:spPr>
          <a:xfrm>
            <a:off x="688750" y="2098231"/>
            <a:ext cx="1064730" cy="1094653"/>
          </a:xfrm>
          <a:prstGeom prst="rect">
            <a:avLst/>
          </a:prstGeom>
          <a:noFill/>
          <a:ln>
            <a:noFill/>
          </a:ln>
        </p:spPr>
      </p:pic>
      <p:pic>
        <p:nvPicPr>
          <p:cNvPr id="135" name="Google Shape;135;g8428cf3286_1_16" descr="Ein Bild, das Kleidung, Bekleidung, Person, tragen enthält.&#10;&#10;Automatisch generierte Beschreibung"/>
          <p:cNvPicPr preferRelativeResize="0"/>
          <p:nvPr/>
        </p:nvPicPr>
        <p:blipFill rotWithShape="1">
          <a:blip r:embed="rId5">
            <a:alphaModFix/>
          </a:blip>
          <a:srcRect/>
          <a:stretch/>
        </p:blipFill>
        <p:spPr>
          <a:xfrm>
            <a:off x="690096" y="3511242"/>
            <a:ext cx="1252410" cy="1287608"/>
          </a:xfrm>
          <a:prstGeom prst="rect">
            <a:avLst/>
          </a:prstGeom>
          <a:noFill/>
          <a:ln>
            <a:noFill/>
          </a:ln>
        </p:spPr>
      </p:pic>
      <p:pic>
        <p:nvPicPr>
          <p:cNvPr id="136" name="Google Shape;136;g8428cf3286_1_16" descr="Ein Bild, das Vogel, Wasser, schwarz, weiß enthält.&#10;&#10;Automatisch generierte Beschreibung"/>
          <p:cNvPicPr preferRelativeResize="0"/>
          <p:nvPr/>
        </p:nvPicPr>
        <p:blipFill rotWithShape="1">
          <a:blip r:embed="rId6">
            <a:alphaModFix/>
          </a:blip>
          <a:srcRect/>
          <a:stretch/>
        </p:blipFill>
        <p:spPr>
          <a:xfrm>
            <a:off x="3691195" y="3511242"/>
            <a:ext cx="1172912" cy="1205875"/>
          </a:xfrm>
          <a:prstGeom prst="rect">
            <a:avLst/>
          </a:prstGeom>
          <a:noFill/>
          <a:ln>
            <a:noFill/>
          </a:ln>
        </p:spPr>
      </p:pic>
      <p:sp>
        <p:nvSpPr>
          <p:cNvPr id="137" name="Google Shape;137;g8428cf3286_1_16"/>
          <p:cNvSpPr txBox="1"/>
          <p:nvPr/>
        </p:nvSpPr>
        <p:spPr>
          <a:xfrm>
            <a:off x="2189274" y="4105875"/>
            <a:ext cx="1064700" cy="319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600"/>
              <a:buFont typeface="Arial"/>
              <a:buNone/>
            </a:pPr>
            <a:r>
              <a:rPr lang="de-CH" sz="1600" b="0" i="0" u="none" strike="noStrike" cap="none">
                <a:solidFill>
                  <a:schemeClr val="dk1"/>
                </a:solidFill>
                <a:latin typeface="Arial"/>
                <a:ea typeface="Arial"/>
                <a:cs typeface="Arial"/>
                <a:sym typeface="Arial"/>
              </a:rPr>
              <a:t>generates</a:t>
            </a:r>
            <a:endParaRPr sz="1600" b="0" i="0" u="none" strike="noStrike" cap="none">
              <a:solidFill>
                <a:schemeClr val="dk1"/>
              </a:solidFill>
              <a:latin typeface="Arial"/>
              <a:ea typeface="Arial"/>
              <a:cs typeface="Arial"/>
              <a:sym typeface="Arial"/>
            </a:endParaRPr>
          </a:p>
        </p:txBody>
      </p:sp>
      <p:cxnSp>
        <p:nvCxnSpPr>
          <p:cNvPr id="138" name="Google Shape;138;g8428cf3286_1_16"/>
          <p:cNvCxnSpPr/>
          <p:nvPr/>
        </p:nvCxnSpPr>
        <p:spPr>
          <a:xfrm>
            <a:off x="1783558" y="3959174"/>
            <a:ext cx="1619400" cy="0"/>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139" name="Google Shape;139;g8428cf3286_1_16"/>
          <p:cNvSpPr txBox="1"/>
          <p:nvPr/>
        </p:nvSpPr>
        <p:spPr>
          <a:xfrm>
            <a:off x="811750" y="5073526"/>
            <a:ext cx="4316700" cy="10947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700"/>
              <a:buFont typeface="Noto Sans Symbols"/>
              <a:buChar char="−"/>
            </a:pPr>
            <a:r>
              <a:rPr lang="de-CH" sz="1700">
                <a:solidFill>
                  <a:schemeClr val="dk1"/>
                </a:solidFill>
                <a:latin typeface="Arial"/>
                <a:ea typeface="Arial"/>
                <a:cs typeface="Arial"/>
                <a:sym typeface="Arial"/>
              </a:rPr>
              <a:t>The generated structure of the shoe is not good enough</a:t>
            </a:r>
            <a:endParaRPr sz="17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700"/>
              <a:buFont typeface="Noto Sans Symbols"/>
              <a:buChar char="−"/>
            </a:pPr>
            <a:r>
              <a:rPr lang="de-CH" sz="1700">
                <a:solidFill>
                  <a:schemeClr val="dk1"/>
                </a:solidFill>
                <a:latin typeface="Arial"/>
                <a:ea typeface="Arial"/>
                <a:cs typeface="Arial"/>
                <a:sym typeface="Arial"/>
              </a:rPr>
              <a:t>The model is able to transfer the color of the dress and some of its style</a:t>
            </a:r>
            <a:endParaRPr/>
          </a:p>
        </p:txBody>
      </p:sp>
      <p:sp>
        <p:nvSpPr>
          <p:cNvPr id="140" name="Google Shape;140;g8428cf3286_1_16"/>
          <p:cNvSpPr txBox="1">
            <a:spLocks noGrp="1"/>
          </p:cNvSpPr>
          <p:nvPr>
            <p:ph type="ftr" idx="11"/>
          </p:nvPr>
        </p:nvSpPr>
        <p:spPr>
          <a:xfrm>
            <a:off x="2255308" y="6524625"/>
            <a:ext cx="70083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Generative adversarial networks for recommender system</a:t>
            </a:r>
            <a:endParaRPr/>
          </a:p>
        </p:txBody>
      </p:sp>
      <p:sp>
        <p:nvSpPr>
          <p:cNvPr id="141" name="Google Shape;141;g8428cf3286_1_16"/>
          <p:cNvSpPr txBox="1">
            <a:spLocks noGrp="1"/>
          </p:cNvSpPr>
          <p:nvPr>
            <p:ph type="body" idx="1"/>
          </p:nvPr>
        </p:nvSpPr>
        <p:spPr>
          <a:xfrm>
            <a:off x="8187044" y="2643793"/>
            <a:ext cx="996600" cy="315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600"/>
              <a:buNone/>
            </a:pPr>
            <a:r>
              <a:rPr lang="de-CH" sz="1600"/>
              <a:t>generates</a:t>
            </a:r>
            <a:endParaRPr/>
          </a:p>
        </p:txBody>
      </p:sp>
      <p:cxnSp>
        <p:nvCxnSpPr>
          <p:cNvPr id="142" name="Google Shape;142;g8428cf3286_1_16"/>
          <p:cNvCxnSpPr/>
          <p:nvPr/>
        </p:nvCxnSpPr>
        <p:spPr>
          <a:xfrm>
            <a:off x="7955324" y="2499026"/>
            <a:ext cx="1395000" cy="0"/>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143" name="Google Shape;143;g8428cf3286_1_16"/>
          <p:cNvSpPr txBox="1"/>
          <p:nvPr/>
        </p:nvSpPr>
        <p:spPr>
          <a:xfrm>
            <a:off x="8190764" y="4084789"/>
            <a:ext cx="996600" cy="315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600"/>
              <a:buFont typeface="Arial"/>
              <a:buNone/>
            </a:pPr>
            <a:r>
              <a:rPr lang="de-CH" sz="1600">
                <a:solidFill>
                  <a:schemeClr val="dk1"/>
                </a:solidFill>
                <a:latin typeface="Arial"/>
                <a:ea typeface="Arial"/>
                <a:cs typeface="Arial"/>
                <a:sym typeface="Arial"/>
              </a:rPr>
              <a:t>generates</a:t>
            </a:r>
            <a:endParaRPr sz="1600">
              <a:solidFill>
                <a:schemeClr val="dk1"/>
              </a:solidFill>
              <a:latin typeface="Arial"/>
              <a:ea typeface="Arial"/>
              <a:cs typeface="Arial"/>
              <a:sym typeface="Arial"/>
            </a:endParaRPr>
          </a:p>
        </p:txBody>
      </p:sp>
      <p:cxnSp>
        <p:nvCxnSpPr>
          <p:cNvPr id="144" name="Google Shape;144;g8428cf3286_1_16"/>
          <p:cNvCxnSpPr/>
          <p:nvPr/>
        </p:nvCxnSpPr>
        <p:spPr>
          <a:xfrm>
            <a:off x="7964174" y="3893577"/>
            <a:ext cx="1377300" cy="0"/>
          </a:xfrm>
          <a:prstGeom prst="straightConnector1">
            <a:avLst/>
          </a:prstGeom>
          <a:solidFill>
            <a:schemeClr val="accent1"/>
          </a:solidFill>
          <a:ln w="9525" cap="flat" cmpd="sng">
            <a:solidFill>
              <a:schemeClr val="dk1"/>
            </a:solidFill>
            <a:prstDash val="solid"/>
            <a:round/>
            <a:headEnd type="none" w="sm" len="sm"/>
            <a:tailEnd type="triangle" w="med" len="med"/>
          </a:ln>
        </p:spPr>
      </p:cxnSp>
      <p:pic>
        <p:nvPicPr>
          <p:cNvPr id="145" name="Google Shape;145;g8428cf3286_1_16" descr="Ein Bild, das tragen, Mann, stehend, Frau enthält.&#10;&#10;Automatisch generierte Beschreibung"/>
          <p:cNvPicPr preferRelativeResize="0"/>
          <p:nvPr/>
        </p:nvPicPr>
        <p:blipFill rotWithShape="1">
          <a:blip r:embed="rId7">
            <a:alphaModFix/>
          </a:blip>
          <a:srcRect/>
          <a:stretch/>
        </p:blipFill>
        <p:spPr>
          <a:xfrm>
            <a:off x="9512251" y="3500525"/>
            <a:ext cx="1298400" cy="1270025"/>
          </a:xfrm>
          <a:prstGeom prst="rect">
            <a:avLst/>
          </a:prstGeom>
          <a:noFill/>
          <a:ln>
            <a:noFill/>
          </a:ln>
        </p:spPr>
      </p:pic>
      <p:pic>
        <p:nvPicPr>
          <p:cNvPr id="146" name="Google Shape;146;g8428cf3286_1_16"/>
          <p:cNvPicPr preferRelativeResize="0"/>
          <p:nvPr/>
        </p:nvPicPr>
        <p:blipFill rotWithShape="1">
          <a:blip r:embed="rId8">
            <a:alphaModFix/>
          </a:blip>
          <a:srcRect/>
          <a:stretch/>
        </p:blipFill>
        <p:spPr>
          <a:xfrm>
            <a:off x="6215225" y="3196464"/>
            <a:ext cx="1425366" cy="1394223"/>
          </a:xfrm>
          <a:prstGeom prst="rect">
            <a:avLst/>
          </a:prstGeom>
          <a:noFill/>
          <a:ln>
            <a:noFill/>
          </a:ln>
        </p:spPr>
      </p:pic>
      <p:pic>
        <p:nvPicPr>
          <p:cNvPr id="147" name="Google Shape;147;g8428cf3286_1_16"/>
          <p:cNvPicPr preferRelativeResize="0"/>
          <p:nvPr/>
        </p:nvPicPr>
        <p:blipFill rotWithShape="1">
          <a:blip r:embed="rId9">
            <a:alphaModFix/>
          </a:blip>
          <a:srcRect/>
          <a:stretch/>
        </p:blipFill>
        <p:spPr>
          <a:xfrm>
            <a:off x="6491340" y="2075039"/>
            <a:ext cx="1030288" cy="847954"/>
          </a:xfrm>
          <a:prstGeom prst="rect">
            <a:avLst/>
          </a:prstGeom>
          <a:noFill/>
          <a:ln>
            <a:noFill/>
          </a:ln>
        </p:spPr>
      </p:pic>
      <p:pic>
        <p:nvPicPr>
          <p:cNvPr id="148" name="Google Shape;148;g8428cf3286_1_16"/>
          <p:cNvPicPr preferRelativeResize="0"/>
          <p:nvPr/>
        </p:nvPicPr>
        <p:blipFill rotWithShape="1">
          <a:blip r:embed="rId10">
            <a:alphaModFix/>
          </a:blip>
          <a:srcRect/>
          <a:stretch/>
        </p:blipFill>
        <p:spPr>
          <a:xfrm>
            <a:off x="9849076" y="1917275"/>
            <a:ext cx="699485" cy="1205875"/>
          </a:xfrm>
          <a:prstGeom prst="rect">
            <a:avLst/>
          </a:prstGeom>
          <a:noFill/>
          <a:ln>
            <a:noFill/>
          </a:ln>
        </p:spPr>
      </p:pic>
      <p:sp>
        <p:nvSpPr>
          <p:cNvPr id="149" name="Google Shape;149;g8428cf3286_1_16"/>
          <p:cNvSpPr txBox="1">
            <a:spLocks noGrp="1"/>
          </p:cNvSpPr>
          <p:nvPr>
            <p:ph type="title"/>
          </p:nvPr>
        </p:nvSpPr>
        <p:spPr>
          <a:xfrm>
            <a:off x="6096000" y="1290275"/>
            <a:ext cx="4096800" cy="6270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None/>
            </a:pPr>
            <a:r>
              <a:rPr lang="de-CH"/>
              <a:t>Example (Shoe -&gt; Dress)</a:t>
            </a:r>
            <a:endParaRPr>
              <a:solidFill>
                <a:srgbClr val="9BA6B1"/>
              </a:solidFill>
            </a:endParaRPr>
          </a:p>
        </p:txBody>
      </p:sp>
      <p:sp>
        <p:nvSpPr>
          <p:cNvPr id="150" name="Google Shape;150;g8428cf3286_1_16"/>
          <p:cNvSpPr txBox="1"/>
          <p:nvPr/>
        </p:nvSpPr>
        <p:spPr>
          <a:xfrm>
            <a:off x="6533775" y="4947375"/>
            <a:ext cx="4096800" cy="14004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700"/>
              <a:buFont typeface="Noto Sans Symbols"/>
              <a:buChar char="−"/>
            </a:pPr>
            <a:r>
              <a:rPr lang="de-CH" sz="1700">
                <a:solidFill>
                  <a:schemeClr val="dk1"/>
                </a:solidFill>
                <a:latin typeface="Arial"/>
                <a:ea typeface="Arial"/>
                <a:cs typeface="Arial"/>
                <a:sym typeface="Arial"/>
              </a:rPr>
              <a:t>The generated structure of the dress is not good enough</a:t>
            </a:r>
            <a:endParaRPr sz="17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700"/>
              <a:buFont typeface="Noto Sans Symbols"/>
              <a:buChar char="−"/>
            </a:pPr>
            <a:r>
              <a:rPr lang="de-CH" sz="1700">
                <a:solidFill>
                  <a:schemeClr val="dk1"/>
                </a:solidFill>
                <a:latin typeface="Arial"/>
                <a:ea typeface="Arial"/>
                <a:cs typeface="Arial"/>
                <a:sym typeface="Arial"/>
              </a:rPr>
              <a:t>The model is able to transfer the color of the shoe and some of its style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title"/>
          </p:nvPr>
        </p:nvSpPr>
        <p:spPr>
          <a:xfrm>
            <a:off x="911225" y="1268414"/>
            <a:ext cx="10369550" cy="792434"/>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None/>
            </a:pPr>
            <a:r>
              <a:rPr lang="de-CH"/>
              <a:t>Observations</a:t>
            </a:r>
            <a:endParaRPr>
              <a:solidFill>
                <a:srgbClr val="9BA6B1"/>
              </a:solidFill>
            </a:endParaRPr>
          </a:p>
        </p:txBody>
      </p:sp>
      <p:sp>
        <p:nvSpPr>
          <p:cNvPr id="156" name="Google Shape;156;p4"/>
          <p:cNvSpPr txBox="1">
            <a:spLocks noGrp="1"/>
          </p:cNvSpPr>
          <p:nvPr>
            <p:ph type="body" idx="1"/>
          </p:nvPr>
        </p:nvSpPr>
        <p:spPr>
          <a:xfrm>
            <a:off x="911225" y="2205039"/>
            <a:ext cx="10369550" cy="3887787"/>
          </a:xfrm>
          <a:prstGeom prst="rect">
            <a:avLst/>
          </a:prstGeom>
          <a:noFill/>
          <a:ln>
            <a:noFill/>
          </a:ln>
        </p:spPr>
        <p:txBody>
          <a:bodyPr spcFirstLastPara="1" wrap="square" lIns="0" tIns="0" rIns="0" bIns="0" anchor="t" anchorCtr="0">
            <a:noAutofit/>
          </a:bodyPr>
          <a:lstStyle/>
          <a:p>
            <a:pPr marL="342000" lvl="0" indent="-342000" algn="l" rtl="0">
              <a:spcBef>
                <a:spcPts val="0"/>
              </a:spcBef>
              <a:spcAft>
                <a:spcPts val="0"/>
              </a:spcAft>
              <a:buClr>
                <a:schemeClr val="dk1"/>
              </a:buClr>
              <a:buSzPts val="1600"/>
              <a:buChar char="–"/>
            </a:pPr>
            <a:r>
              <a:rPr lang="de-CH" sz="1600" dirty="0" err="1"/>
              <a:t>Ganilla</a:t>
            </a:r>
            <a:r>
              <a:rPr lang="de-CH" sz="1600" dirty="0"/>
              <a:t> </a:t>
            </a:r>
            <a:r>
              <a:rPr lang="de-CH" sz="1600" dirty="0" err="1"/>
              <a:t>expects</a:t>
            </a:r>
            <a:r>
              <a:rPr lang="de-CH" sz="1600" dirty="0"/>
              <a:t> </a:t>
            </a:r>
            <a:r>
              <a:rPr lang="de-CH" sz="1600" dirty="0" err="1"/>
              <a:t>the</a:t>
            </a:r>
            <a:r>
              <a:rPr lang="de-CH" sz="1600" dirty="0"/>
              <a:t> </a:t>
            </a:r>
            <a:r>
              <a:rPr lang="de-CH" sz="1600" dirty="0" err="1"/>
              <a:t>structure</a:t>
            </a:r>
            <a:r>
              <a:rPr lang="de-CH" sz="1600" dirty="0"/>
              <a:t> </a:t>
            </a:r>
            <a:r>
              <a:rPr lang="de-CH" sz="1600" dirty="0" err="1"/>
              <a:t>of</a:t>
            </a:r>
            <a:r>
              <a:rPr lang="de-CH" sz="1600" dirty="0"/>
              <a:t> </a:t>
            </a:r>
            <a:r>
              <a:rPr lang="de-CH" sz="1600" dirty="0" err="1"/>
              <a:t>the</a:t>
            </a:r>
            <a:r>
              <a:rPr lang="de-CH" sz="1600" dirty="0"/>
              <a:t> </a:t>
            </a:r>
            <a:r>
              <a:rPr lang="de-CH" sz="1600" dirty="0" err="1"/>
              <a:t>image</a:t>
            </a:r>
            <a:r>
              <a:rPr lang="de-CH" sz="1600" dirty="0"/>
              <a:t> </a:t>
            </a:r>
            <a:r>
              <a:rPr lang="de-CH" sz="1600" dirty="0" err="1"/>
              <a:t>to</a:t>
            </a:r>
            <a:r>
              <a:rPr lang="de-CH" sz="1600" dirty="0"/>
              <a:t> </a:t>
            </a:r>
            <a:r>
              <a:rPr lang="de-CH" sz="1600" dirty="0" err="1"/>
              <a:t>stay</a:t>
            </a:r>
            <a:r>
              <a:rPr lang="de-CH" sz="1600" dirty="0"/>
              <a:t> </a:t>
            </a:r>
            <a:r>
              <a:rPr lang="de-CH" sz="1600" dirty="0" err="1"/>
              <a:t>the</a:t>
            </a:r>
            <a:r>
              <a:rPr lang="de-CH" sz="1600" dirty="0"/>
              <a:t> same </a:t>
            </a:r>
            <a:endParaRPr dirty="0"/>
          </a:p>
          <a:p>
            <a:pPr marL="342000" lvl="0" indent="-342000" algn="l" rtl="0">
              <a:spcBef>
                <a:spcPts val="640"/>
              </a:spcBef>
              <a:spcAft>
                <a:spcPts val="0"/>
              </a:spcAft>
              <a:buClr>
                <a:schemeClr val="dk1"/>
              </a:buClr>
              <a:buSzPts val="1600"/>
              <a:buChar char="–"/>
            </a:pPr>
            <a:r>
              <a:rPr lang="de-CH" sz="1600" dirty="0"/>
              <a:t>The </a:t>
            </a:r>
            <a:r>
              <a:rPr lang="de-CH" sz="1600" dirty="0" err="1"/>
              <a:t>domains</a:t>
            </a:r>
            <a:r>
              <a:rPr lang="de-CH" sz="1600" dirty="0"/>
              <a:t> </a:t>
            </a:r>
            <a:r>
              <a:rPr lang="de-CH" sz="1600" dirty="0" err="1"/>
              <a:t>of</a:t>
            </a:r>
            <a:r>
              <a:rPr lang="de-CH" sz="1600" dirty="0"/>
              <a:t> </a:t>
            </a:r>
            <a:r>
              <a:rPr lang="de-CH" sz="1600" dirty="0" err="1"/>
              <a:t>dresses</a:t>
            </a:r>
            <a:r>
              <a:rPr lang="de-CH" sz="1600" dirty="0"/>
              <a:t> </a:t>
            </a:r>
            <a:r>
              <a:rPr lang="de-CH" sz="1600" dirty="0" err="1"/>
              <a:t>and</a:t>
            </a:r>
            <a:r>
              <a:rPr lang="de-CH" sz="1600" dirty="0"/>
              <a:t> </a:t>
            </a:r>
            <a:r>
              <a:rPr lang="de-CH" sz="1600" dirty="0" err="1"/>
              <a:t>shoes</a:t>
            </a:r>
            <a:r>
              <a:rPr lang="de-CH" sz="1600" dirty="0"/>
              <a:t> </a:t>
            </a:r>
            <a:r>
              <a:rPr lang="de-CH" sz="1600" dirty="0" err="1"/>
              <a:t>have</a:t>
            </a:r>
            <a:r>
              <a:rPr lang="de-CH" sz="1600" dirty="0"/>
              <a:t> different </a:t>
            </a:r>
            <a:r>
              <a:rPr lang="de-CH" sz="1600" dirty="0" err="1"/>
              <a:t>structures</a:t>
            </a:r>
            <a:r>
              <a:rPr lang="de-CH" sz="1600" dirty="0"/>
              <a:t>. </a:t>
            </a:r>
            <a:r>
              <a:rPr lang="de-CH" sz="1600" dirty="0" err="1"/>
              <a:t>Therefore</a:t>
            </a:r>
            <a:r>
              <a:rPr lang="de-CH" sz="1600" dirty="0"/>
              <a:t>, </a:t>
            </a:r>
            <a:r>
              <a:rPr lang="de-CH" sz="1600" dirty="0" err="1"/>
              <a:t>when</a:t>
            </a:r>
            <a:r>
              <a:rPr lang="de-CH" sz="1600" dirty="0"/>
              <a:t> </a:t>
            </a:r>
            <a:r>
              <a:rPr lang="de-CH" sz="1600" dirty="0" err="1"/>
              <a:t>mapping</a:t>
            </a:r>
            <a:r>
              <a:rPr lang="de-CH" sz="1600" dirty="0"/>
              <a:t> a </a:t>
            </a:r>
            <a:r>
              <a:rPr lang="de-CH" sz="1600" dirty="0" err="1"/>
              <a:t>dress</a:t>
            </a:r>
            <a:r>
              <a:rPr lang="de-CH" sz="1600" dirty="0"/>
              <a:t> </a:t>
            </a:r>
            <a:r>
              <a:rPr lang="de-CH" sz="1600" dirty="0" err="1"/>
              <a:t>to</a:t>
            </a:r>
            <a:r>
              <a:rPr lang="de-CH" sz="1600" dirty="0"/>
              <a:t> a </a:t>
            </a:r>
            <a:r>
              <a:rPr lang="de-CH" sz="1600" dirty="0" err="1"/>
              <a:t>shoe</a:t>
            </a:r>
            <a:r>
              <a:rPr lang="de-CH" sz="1600" dirty="0"/>
              <a:t>, </a:t>
            </a:r>
            <a:r>
              <a:rPr lang="de-CH" sz="1600" dirty="0" err="1"/>
              <a:t>the</a:t>
            </a:r>
            <a:r>
              <a:rPr lang="de-CH" sz="1600" dirty="0"/>
              <a:t> </a:t>
            </a:r>
            <a:r>
              <a:rPr lang="de-CH" sz="1600" dirty="0" err="1"/>
              <a:t>structure</a:t>
            </a:r>
            <a:r>
              <a:rPr lang="de-CH" sz="1600" dirty="0"/>
              <a:t> </a:t>
            </a:r>
            <a:r>
              <a:rPr lang="de-CH" sz="1600" dirty="0" err="1"/>
              <a:t>cannot</a:t>
            </a:r>
            <a:r>
              <a:rPr lang="de-CH" sz="1600" dirty="0"/>
              <a:t> </a:t>
            </a:r>
            <a:r>
              <a:rPr lang="de-CH" sz="1600" dirty="0" err="1"/>
              <a:t>be</a:t>
            </a:r>
            <a:r>
              <a:rPr lang="de-CH" sz="1600" dirty="0"/>
              <a:t> </a:t>
            </a:r>
            <a:r>
              <a:rPr lang="de-CH" sz="1600" dirty="0" err="1"/>
              <a:t>maintained</a:t>
            </a:r>
            <a:r>
              <a:rPr lang="de-CH" sz="1600" dirty="0"/>
              <a:t> </a:t>
            </a:r>
            <a:r>
              <a:rPr lang="de-CH" sz="1600" dirty="0" err="1"/>
              <a:t>and</a:t>
            </a:r>
            <a:r>
              <a:rPr lang="de-CH" sz="1600" dirty="0"/>
              <a:t> </a:t>
            </a:r>
            <a:r>
              <a:rPr lang="de-CH" sz="1600" dirty="0" err="1"/>
              <a:t>has</a:t>
            </a:r>
            <a:r>
              <a:rPr lang="de-CH" sz="1600" dirty="0"/>
              <a:t> </a:t>
            </a:r>
            <a:r>
              <a:rPr lang="de-CH" sz="1600" dirty="0" err="1"/>
              <a:t>to</a:t>
            </a:r>
            <a:r>
              <a:rPr lang="de-CH" sz="1600" dirty="0"/>
              <a:t> </a:t>
            </a:r>
            <a:r>
              <a:rPr lang="de-CH" sz="1600" dirty="0" err="1"/>
              <a:t>be</a:t>
            </a:r>
            <a:r>
              <a:rPr lang="de-CH" sz="1600" dirty="0"/>
              <a:t> </a:t>
            </a:r>
            <a:r>
              <a:rPr lang="de-CH" sz="1600" dirty="0" err="1"/>
              <a:t>inferred</a:t>
            </a:r>
            <a:endParaRPr dirty="0"/>
          </a:p>
          <a:p>
            <a:pPr marL="684000" lvl="1" indent="-342000" algn="l" rtl="0">
              <a:spcBef>
                <a:spcPts val="640"/>
              </a:spcBef>
              <a:spcAft>
                <a:spcPts val="0"/>
              </a:spcAft>
              <a:buClr>
                <a:schemeClr val="dk1"/>
              </a:buClr>
              <a:buSzPts val="1600"/>
              <a:buChar char="–"/>
            </a:pPr>
            <a:r>
              <a:rPr lang="de-CH" sz="1600" dirty="0" err="1"/>
              <a:t>Ganilla</a:t>
            </a:r>
            <a:r>
              <a:rPr lang="de-CH" sz="1600" dirty="0"/>
              <a:t> </a:t>
            </a:r>
            <a:r>
              <a:rPr lang="de-CH" sz="1600" dirty="0" err="1"/>
              <a:t>incorporates</a:t>
            </a:r>
            <a:r>
              <a:rPr lang="de-CH" sz="1600" dirty="0"/>
              <a:t> </a:t>
            </a:r>
            <a:r>
              <a:rPr lang="de-CH" sz="1600" dirty="0" err="1"/>
              <a:t>low</a:t>
            </a:r>
            <a:r>
              <a:rPr lang="de-CH" sz="1600" dirty="0"/>
              <a:t>-level </a:t>
            </a:r>
            <a:r>
              <a:rPr lang="de-CH" sz="1600" dirty="0" err="1"/>
              <a:t>information</a:t>
            </a:r>
            <a:r>
              <a:rPr lang="de-CH" sz="1600" dirty="0"/>
              <a:t> </a:t>
            </a:r>
            <a:r>
              <a:rPr lang="de-CH" sz="1600" dirty="0" err="1"/>
              <a:t>gained</a:t>
            </a:r>
            <a:r>
              <a:rPr lang="de-CH" sz="1600" dirty="0"/>
              <a:t> </a:t>
            </a:r>
            <a:r>
              <a:rPr lang="de-CH" sz="1600" dirty="0" err="1"/>
              <a:t>during</a:t>
            </a:r>
            <a:r>
              <a:rPr lang="de-CH" sz="1600" dirty="0"/>
              <a:t> </a:t>
            </a:r>
            <a:r>
              <a:rPr lang="de-CH" sz="1600" dirty="0" err="1"/>
              <a:t>downsampling</a:t>
            </a:r>
            <a:r>
              <a:rPr lang="de-CH" sz="1600" dirty="0"/>
              <a:t> </a:t>
            </a:r>
            <a:r>
              <a:rPr lang="de-CH" sz="1600" dirty="0" err="1"/>
              <a:t>through</a:t>
            </a:r>
            <a:r>
              <a:rPr lang="de-CH" sz="1600" dirty="0"/>
              <a:t> </a:t>
            </a:r>
            <a:r>
              <a:rPr lang="de-CH" sz="1600" dirty="0" err="1"/>
              <a:t>skip</a:t>
            </a:r>
            <a:r>
              <a:rPr lang="de-CH" sz="1600" dirty="0"/>
              <a:t>-connections </a:t>
            </a:r>
            <a:r>
              <a:rPr lang="de-CH" sz="1600" dirty="0" err="1"/>
              <a:t>into</a:t>
            </a:r>
            <a:r>
              <a:rPr lang="de-CH" sz="1600" dirty="0"/>
              <a:t> </a:t>
            </a:r>
            <a:r>
              <a:rPr lang="de-CH" sz="1600" dirty="0" err="1"/>
              <a:t>the</a:t>
            </a:r>
            <a:r>
              <a:rPr lang="de-CH" sz="1600" dirty="0"/>
              <a:t> </a:t>
            </a:r>
            <a:r>
              <a:rPr lang="de-CH" sz="1600" dirty="0" err="1"/>
              <a:t>upsampling</a:t>
            </a:r>
            <a:r>
              <a:rPr lang="de-CH" sz="1600" dirty="0"/>
              <a:t> </a:t>
            </a:r>
            <a:r>
              <a:rPr lang="de-CH" sz="1600" dirty="0" err="1"/>
              <a:t>process</a:t>
            </a:r>
            <a:r>
              <a:rPr lang="de-CH" sz="1600" dirty="0"/>
              <a:t> (</a:t>
            </a:r>
            <a:r>
              <a:rPr lang="de-CH" sz="1600" dirty="0" err="1"/>
              <a:t>blue</a:t>
            </a:r>
            <a:r>
              <a:rPr lang="de-CH" sz="1600" dirty="0"/>
              <a:t> </a:t>
            </a:r>
            <a:r>
              <a:rPr lang="de-CH" sz="1600" dirty="0" err="1"/>
              <a:t>line</a:t>
            </a:r>
            <a:r>
              <a:rPr lang="de-CH" sz="1600" dirty="0"/>
              <a:t>) (P.5)</a:t>
            </a:r>
            <a:endParaRPr dirty="0"/>
          </a:p>
          <a:p>
            <a:pPr marL="684000" lvl="1" indent="-240400" algn="l" rtl="0">
              <a:spcBef>
                <a:spcPts val="640"/>
              </a:spcBef>
              <a:spcAft>
                <a:spcPts val="0"/>
              </a:spcAft>
              <a:buClr>
                <a:schemeClr val="dk1"/>
              </a:buClr>
              <a:buSzPts val="1600"/>
              <a:buNone/>
            </a:pPr>
            <a:endParaRPr sz="1600" dirty="0"/>
          </a:p>
          <a:p>
            <a:pPr marL="684000" lvl="1" indent="-240400" algn="l" rtl="0">
              <a:spcBef>
                <a:spcPts val="640"/>
              </a:spcBef>
              <a:spcAft>
                <a:spcPts val="0"/>
              </a:spcAft>
              <a:buClr>
                <a:schemeClr val="dk1"/>
              </a:buClr>
              <a:buSzPts val="1600"/>
              <a:buNone/>
            </a:pPr>
            <a:endParaRPr sz="1600" dirty="0"/>
          </a:p>
          <a:p>
            <a:pPr marL="1026000" lvl="2" indent="-341999" algn="l" rtl="0">
              <a:spcBef>
                <a:spcPts val="640"/>
              </a:spcBef>
              <a:spcAft>
                <a:spcPts val="0"/>
              </a:spcAft>
              <a:buClr>
                <a:schemeClr val="dk1"/>
              </a:buClr>
              <a:buSzPts val="1600"/>
              <a:buChar char="–"/>
            </a:pPr>
            <a:r>
              <a:rPr lang="de-CH" sz="1600" dirty="0"/>
              <a:t>This </a:t>
            </a:r>
            <a:r>
              <a:rPr lang="de-CH" sz="1600" dirty="0" err="1"/>
              <a:t>helps</a:t>
            </a:r>
            <a:r>
              <a:rPr lang="de-CH" sz="1600" dirty="0"/>
              <a:t> </a:t>
            </a:r>
            <a:r>
              <a:rPr lang="de-CH" sz="1600" dirty="0" err="1"/>
              <a:t>to</a:t>
            </a:r>
            <a:r>
              <a:rPr lang="de-CH" sz="1600" dirty="0"/>
              <a:t> </a:t>
            </a:r>
            <a:r>
              <a:rPr lang="de-CH" sz="1600" dirty="0" err="1"/>
              <a:t>preserve</a:t>
            </a:r>
            <a:r>
              <a:rPr lang="de-CH" sz="1600" dirty="0"/>
              <a:t> </a:t>
            </a:r>
            <a:r>
              <a:rPr lang="de-CH" sz="1600" dirty="0" err="1"/>
              <a:t>the</a:t>
            </a:r>
            <a:r>
              <a:rPr lang="de-CH" sz="1600" dirty="0"/>
              <a:t> </a:t>
            </a:r>
            <a:r>
              <a:rPr lang="de-CH" sz="1600" dirty="0" err="1"/>
              <a:t>structure</a:t>
            </a:r>
            <a:r>
              <a:rPr lang="de-CH" sz="1600" dirty="0"/>
              <a:t>. </a:t>
            </a:r>
            <a:r>
              <a:rPr lang="de-CH" sz="1600" dirty="0" err="1"/>
              <a:t>To</a:t>
            </a:r>
            <a:r>
              <a:rPr lang="de-CH" sz="1600" dirty="0"/>
              <a:t> </a:t>
            </a:r>
            <a:r>
              <a:rPr lang="de-CH" sz="1600" dirty="0" err="1"/>
              <a:t>improve</a:t>
            </a:r>
            <a:r>
              <a:rPr lang="de-CH" sz="1600" dirty="0"/>
              <a:t> </a:t>
            </a:r>
            <a:r>
              <a:rPr lang="de-CH" sz="1600" dirty="0" err="1"/>
              <a:t>the</a:t>
            </a:r>
            <a:r>
              <a:rPr lang="de-CH" sz="1600" dirty="0"/>
              <a:t> </a:t>
            </a:r>
            <a:r>
              <a:rPr lang="de-CH" sz="1600" dirty="0" err="1"/>
              <a:t>model</a:t>
            </a:r>
            <a:r>
              <a:rPr lang="de-CH" sz="1600" dirty="0"/>
              <a:t> in </a:t>
            </a:r>
            <a:r>
              <a:rPr lang="de-CH" sz="1600" dirty="0" err="1"/>
              <a:t>our</a:t>
            </a:r>
            <a:r>
              <a:rPr lang="de-CH" sz="1600" dirty="0"/>
              <a:t> </a:t>
            </a:r>
            <a:r>
              <a:rPr lang="de-CH" sz="1600" dirty="0" err="1"/>
              <a:t>use-case</a:t>
            </a:r>
            <a:r>
              <a:rPr lang="de-CH" sz="1600" dirty="0"/>
              <a:t>, </a:t>
            </a:r>
            <a:r>
              <a:rPr lang="de-CH" sz="1600" dirty="0" err="1"/>
              <a:t>one</a:t>
            </a:r>
            <a:r>
              <a:rPr lang="de-CH" sz="1600" dirty="0"/>
              <a:t> </a:t>
            </a:r>
            <a:r>
              <a:rPr lang="de-CH" sz="1600" dirty="0" err="1"/>
              <a:t>could</a:t>
            </a:r>
            <a:r>
              <a:rPr lang="de-CH" sz="1600" dirty="0"/>
              <a:t> </a:t>
            </a:r>
            <a:r>
              <a:rPr lang="de-CH" sz="1600" dirty="0" err="1"/>
              <a:t>try</a:t>
            </a:r>
            <a:r>
              <a:rPr lang="de-CH" sz="1600" dirty="0"/>
              <a:t> </a:t>
            </a:r>
            <a:r>
              <a:rPr lang="de-CH" sz="1600" dirty="0" err="1"/>
              <a:t>to</a:t>
            </a:r>
            <a:r>
              <a:rPr lang="de-CH" sz="1600" dirty="0"/>
              <a:t> </a:t>
            </a:r>
            <a:r>
              <a:rPr lang="de-CH" sz="1600" dirty="0" err="1"/>
              <a:t>remove</a:t>
            </a:r>
            <a:r>
              <a:rPr lang="de-CH" sz="1600" dirty="0"/>
              <a:t> </a:t>
            </a:r>
            <a:r>
              <a:rPr lang="de-CH" sz="1600" dirty="0" err="1"/>
              <a:t>the</a:t>
            </a:r>
            <a:r>
              <a:rPr lang="de-CH" sz="1600" dirty="0"/>
              <a:t> </a:t>
            </a:r>
            <a:r>
              <a:rPr lang="de-CH" sz="1600" dirty="0" err="1"/>
              <a:t>skip</a:t>
            </a:r>
            <a:r>
              <a:rPr lang="de-CH" sz="1600" dirty="0"/>
              <a:t>-connections -&gt; Ablation Model-II</a:t>
            </a:r>
            <a:endParaRPr dirty="0"/>
          </a:p>
          <a:p>
            <a:pPr marL="1368000" lvl="3" indent="-342000" algn="l" rtl="0">
              <a:spcBef>
                <a:spcPts val="640"/>
              </a:spcBef>
              <a:spcAft>
                <a:spcPts val="0"/>
              </a:spcAft>
              <a:buClr>
                <a:schemeClr val="dk1"/>
              </a:buClr>
              <a:buSzPts val="1600"/>
              <a:buChar char="–"/>
            </a:pPr>
            <a:r>
              <a:rPr lang="de-CH" sz="1600" dirty="0"/>
              <a:t>Due </a:t>
            </a:r>
            <a:r>
              <a:rPr lang="de-CH" sz="1600" dirty="0" err="1"/>
              <a:t>to</a:t>
            </a:r>
            <a:r>
              <a:rPr lang="de-CH" sz="1600" dirty="0"/>
              <a:t> </a:t>
            </a:r>
            <a:r>
              <a:rPr lang="de-CH" sz="1600" dirty="0" err="1"/>
              <a:t>restrictions</a:t>
            </a:r>
            <a:r>
              <a:rPr lang="de-CH" sz="1600" dirty="0"/>
              <a:t> in </a:t>
            </a:r>
            <a:r>
              <a:rPr lang="de-CH" sz="1600" dirty="0" err="1"/>
              <a:t>the</a:t>
            </a:r>
            <a:r>
              <a:rPr lang="de-CH" sz="1600" dirty="0"/>
              <a:t> </a:t>
            </a:r>
            <a:r>
              <a:rPr lang="de-CH" sz="1600" dirty="0" err="1"/>
              <a:t>infrastructure</a:t>
            </a:r>
            <a:r>
              <a:rPr lang="de-CH" sz="1600" dirty="0"/>
              <a:t>, </a:t>
            </a:r>
            <a:r>
              <a:rPr lang="de-CH" sz="1600" dirty="0" err="1"/>
              <a:t>we</a:t>
            </a:r>
            <a:r>
              <a:rPr lang="de-CH" sz="1600" dirty="0"/>
              <a:t> </a:t>
            </a:r>
            <a:r>
              <a:rPr lang="de-CH" sz="1600" dirty="0" err="1"/>
              <a:t>could</a:t>
            </a:r>
            <a:r>
              <a:rPr lang="de-CH" sz="1600" dirty="0"/>
              <a:t> not </a:t>
            </a:r>
            <a:r>
              <a:rPr lang="de-CH" sz="1600" dirty="0" err="1"/>
              <a:t>train</a:t>
            </a:r>
            <a:r>
              <a:rPr lang="de-CH" sz="1600" dirty="0"/>
              <a:t> </a:t>
            </a:r>
            <a:r>
              <a:rPr lang="de-CH" sz="1600" dirty="0" err="1"/>
              <a:t>the</a:t>
            </a:r>
            <a:r>
              <a:rPr lang="de-CH" sz="1600" dirty="0"/>
              <a:t> Ablation Model-II</a:t>
            </a:r>
            <a:endParaRPr sz="1600" dirty="0"/>
          </a:p>
          <a:p>
            <a:pPr marL="684000" lvl="1" indent="-240400" algn="l" rtl="0">
              <a:spcBef>
                <a:spcPts val="640"/>
              </a:spcBef>
              <a:spcAft>
                <a:spcPts val="0"/>
              </a:spcAft>
              <a:buClr>
                <a:schemeClr val="dk1"/>
              </a:buClr>
              <a:buSzPts val="1600"/>
              <a:buNone/>
            </a:pPr>
            <a:endParaRPr sz="1600" dirty="0"/>
          </a:p>
        </p:txBody>
      </p:sp>
      <p:sp>
        <p:nvSpPr>
          <p:cNvPr id="157" name="Google Shape;157;p4"/>
          <p:cNvSpPr txBox="1">
            <a:spLocks noGrp="1"/>
          </p:cNvSpPr>
          <p:nvPr>
            <p:ph type="dt" idx="10"/>
          </p:nvPr>
        </p:nvSpPr>
        <p:spPr>
          <a:xfrm>
            <a:off x="911225" y="6524625"/>
            <a:ext cx="1246716" cy="215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26.04.2020</a:t>
            </a:r>
            <a:endParaRPr/>
          </a:p>
        </p:txBody>
      </p:sp>
      <p:sp>
        <p:nvSpPr>
          <p:cNvPr id="158" name="Google Shape;158;p4"/>
          <p:cNvSpPr txBox="1">
            <a:spLocks noGrp="1"/>
          </p:cNvSpPr>
          <p:nvPr>
            <p:ph type="sldNum" idx="12"/>
          </p:nvPr>
        </p:nvSpPr>
        <p:spPr>
          <a:xfrm>
            <a:off x="10452484" y="6524625"/>
            <a:ext cx="828291" cy="215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de-CH"/>
              <a:t>Page </a:t>
            </a:r>
            <a:fld id="{00000000-1234-1234-1234-123412341234}" type="slidenum">
              <a:rPr lang="de-CH"/>
              <a:t>6</a:t>
            </a:fld>
            <a:endParaRPr/>
          </a:p>
        </p:txBody>
      </p:sp>
      <p:pic>
        <p:nvPicPr>
          <p:cNvPr id="159" name="Google Shape;159;p4"/>
          <p:cNvPicPr preferRelativeResize="0"/>
          <p:nvPr/>
        </p:nvPicPr>
        <p:blipFill rotWithShape="1">
          <a:blip r:embed="rId3">
            <a:alphaModFix/>
          </a:blip>
          <a:srcRect/>
          <a:stretch/>
        </p:blipFill>
        <p:spPr>
          <a:xfrm>
            <a:off x="5159896" y="3469616"/>
            <a:ext cx="1581150" cy="819150"/>
          </a:xfrm>
          <a:prstGeom prst="rect">
            <a:avLst/>
          </a:prstGeom>
          <a:noFill/>
          <a:ln>
            <a:noFill/>
          </a:ln>
        </p:spPr>
      </p:pic>
      <p:pic>
        <p:nvPicPr>
          <p:cNvPr id="160" name="Google Shape;160;p4"/>
          <p:cNvPicPr preferRelativeResize="0"/>
          <p:nvPr/>
        </p:nvPicPr>
        <p:blipFill rotWithShape="1">
          <a:blip r:embed="rId4">
            <a:alphaModFix/>
          </a:blip>
          <a:srcRect/>
          <a:stretch/>
        </p:blipFill>
        <p:spPr>
          <a:xfrm>
            <a:off x="5136704" y="5318391"/>
            <a:ext cx="1631799" cy="819150"/>
          </a:xfrm>
          <a:prstGeom prst="rect">
            <a:avLst/>
          </a:prstGeom>
          <a:noFill/>
          <a:ln>
            <a:noFill/>
          </a:ln>
        </p:spPr>
      </p:pic>
      <p:sp>
        <p:nvSpPr>
          <p:cNvPr id="161" name="Google Shape;161;p4"/>
          <p:cNvSpPr txBox="1">
            <a:spLocks noGrp="1"/>
          </p:cNvSpPr>
          <p:nvPr>
            <p:ph type="ftr" idx="11"/>
          </p:nvPr>
        </p:nvSpPr>
        <p:spPr>
          <a:xfrm>
            <a:off x="2255308" y="6524625"/>
            <a:ext cx="70083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Generative adversarial networks for recommender 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8428cf3286_0_0"/>
          <p:cNvSpPr txBox="1">
            <a:spLocks noGrp="1"/>
          </p:cNvSpPr>
          <p:nvPr>
            <p:ph type="title"/>
          </p:nvPr>
        </p:nvSpPr>
        <p:spPr>
          <a:xfrm>
            <a:off x="4529850" y="3032850"/>
            <a:ext cx="3111900" cy="792300"/>
          </a:xfrm>
          <a:prstGeom prst="rect">
            <a:avLst/>
          </a:prstGeom>
          <a:noFill/>
          <a:ln>
            <a:noFill/>
          </a:ln>
        </p:spPr>
        <p:txBody>
          <a:bodyPr spcFirstLastPara="1" wrap="square" lIns="0" tIns="36000" rIns="0" bIns="0" anchor="t" anchorCtr="0">
            <a:noAutofit/>
          </a:bodyPr>
          <a:lstStyle/>
          <a:p>
            <a:pPr marL="0" lvl="0" indent="0" algn="ctr" rtl="0">
              <a:lnSpc>
                <a:spcPct val="100000"/>
              </a:lnSpc>
              <a:spcBef>
                <a:spcPts val="0"/>
              </a:spcBef>
              <a:spcAft>
                <a:spcPts val="0"/>
              </a:spcAft>
              <a:buSzPts val="1400"/>
              <a:buNone/>
            </a:pPr>
            <a:r>
              <a:rPr lang="de-CH" sz="3800"/>
              <a:t>Thank you!</a:t>
            </a:r>
            <a:endParaRPr sz="3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8428cf3286_3_5"/>
          <p:cNvSpPr txBox="1">
            <a:spLocks noGrp="1"/>
          </p:cNvSpPr>
          <p:nvPr>
            <p:ph type="title"/>
          </p:nvPr>
        </p:nvSpPr>
        <p:spPr>
          <a:xfrm>
            <a:off x="911225" y="1268414"/>
            <a:ext cx="10369500" cy="792300"/>
          </a:xfrm>
          <a:prstGeom prst="rect">
            <a:avLst/>
          </a:prstGeom>
          <a:noFill/>
          <a:ln>
            <a:noFill/>
          </a:ln>
        </p:spPr>
        <p:txBody>
          <a:bodyPr spcFirstLastPara="1" wrap="square" lIns="0" tIns="36000" rIns="0" bIns="0" anchor="t" anchorCtr="0">
            <a:noAutofit/>
          </a:bodyPr>
          <a:lstStyle/>
          <a:p>
            <a:pPr marL="0" lvl="0" indent="0" algn="l" rtl="0">
              <a:spcBef>
                <a:spcPts val="0"/>
              </a:spcBef>
              <a:spcAft>
                <a:spcPts val="0"/>
              </a:spcAft>
              <a:buNone/>
            </a:pPr>
            <a:r>
              <a:rPr lang="de-CH"/>
              <a:t>Key references</a:t>
            </a:r>
            <a:endParaRPr>
              <a:solidFill>
                <a:srgbClr val="9BA6B1"/>
              </a:solidFill>
            </a:endParaRPr>
          </a:p>
        </p:txBody>
      </p:sp>
      <p:sp>
        <p:nvSpPr>
          <p:cNvPr id="172" name="Google Shape;172;g8428cf3286_3_5"/>
          <p:cNvSpPr txBox="1">
            <a:spLocks noGrp="1"/>
          </p:cNvSpPr>
          <p:nvPr>
            <p:ph type="body" idx="1"/>
          </p:nvPr>
        </p:nvSpPr>
        <p:spPr>
          <a:xfrm>
            <a:off x="911225" y="2060714"/>
            <a:ext cx="10369500" cy="3887700"/>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de-CH" sz="2400"/>
              <a:t>Zhu, J. Y., Park, T., Isola, P., &amp; Efros, A. A. (2017). Unpaired image-to-image translation using cycle-consistent adversarial networks, Available at:</a:t>
            </a:r>
            <a:r>
              <a:rPr lang="de-CH" sz="2400">
                <a:uFill>
                  <a:noFill/>
                </a:uFill>
                <a:hlinkClick r:id="rId3"/>
              </a:rPr>
              <a:t> </a:t>
            </a:r>
            <a:r>
              <a:rPr lang="de-CH" sz="2400" u="sng">
                <a:solidFill>
                  <a:schemeClr val="hlink"/>
                </a:solidFill>
                <a:hlinkClick r:id="rId3"/>
              </a:rPr>
              <a:t>https://arxiv.org/pdf/1703.10593.pdf</a:t>
            </a:r>
            <a:endParaRPr sz="2400" u="sng">
              <a:solidFill>
                <a:schemeClr val="hlink"/>
              </a:solidFill>
            </a:endParaRPr>
          </a:p>
          <a:p>
            <a:pPr marL="457200" lvl="0" indent="-381000" algn="l" rtl="0">
              <a:lnSpc>
                <a:spcPct val="115000"/>
              </a:lnSpc>
              <a:spcBef>
                <a:spcPts val="0"/>
              </a:spcBef>
              <a:spcAft>
                <a:spcPts val="0"/>
              </a:spcAft>
              <a:buSzPts val="2400"/>
              <a:buChar char="●"/>
            </a:pPr>
            <a:r>
              <a:rPr lang="de-CH" sz="2400"/>
              <a:t>Karras, T., Aila, T., Laine, S., &amp; Lehtinen, J. (2017). Progressive growing of GANs for improved quality, stability, and variation, Available at:</a:t>
            </a:r>
            <a:r>
              <a:rPr lang="de-CH" sz="2400">
                <a:uFill>
                  <a:noFill/>
                </a:uFill>
                <a:hlinkClick r:id="rId4"/>
              </a:rPr>
              <a:t> </a:t>
            </a:r>
            <a:r>
              <a:rPr lang="de-CH" sz="2400" u="sng">
                <a:solidFill>
                  <a:schemeClr val="hlink"/>
                </a:solidFill>
                <a:hlinkClick r:id="rId4"/>
              </a:rPr>
              <a:t>https://arxiv.org/pdf/1710.10196.pdf</a:t>
            </a:r>
            <a:endParaRPr sz="2400" u="sng">
              <a:solidFill>
                <a:schemeClr val="hlink"/>
              </a:solidFill>
            </a:endParaRPr>
          </a:p>
          <a:p>
            <a:pPr marL="457200" lvl="0" indent="-381000" algn="l" rtl="0">
              <a:lnSpc>
                <a:spcPct val="115000"/>
              </a:lnSpc>
              <a:spcBef>
                <a:spcPts val="0"/>
              </a:spcBef>
              <a:spcAft>
                <a:spcPts val="0"/>
              </a:spcAft>
              <a:buSzPts val="2400"/>
              <a:buChar char="●"/>
            </a:pPr>
            <a:r>
              <a:rPr lang="de-CH" sz="2400"/>
              <a:t>S. Hicsonmez, N. Samet, E. Akbas, P. Duygulu (2020). GANILLA: Generative Adversarial Networks for Image to Illustration Translation, Available at:</a:t>
            </a:r>
            <a:r>
              <a:rPr lang="de-CH" sz="2400">
                <a:uFill>
                  <a:noFill/>
                </a:uFill>
                <a:hlinkClick r:id="rId4"/>
              </a:rPr>
              <a:t> </a:t>
            </a:r>
            <a:r>
              <a:rPr lang="de-CH" sz="2400" u="sng">
                <a:solidFill>
                  <a:schemeClr val="hlink"/>
                </a:solidFill>
                <a:hlinkClick r:id="rId5"/>
              </a:rPr>
              <a:t>https://arxiv.org/pdf/2002.05638.pdf</a:t>
            </a:r>
            <a:endParaRPr sz="2400"/>
          </a:p>
          <a:p>
            <a:pPr marL="684000" lvl="1" indent="-240400" algn="l" rtl="0">
              <a:spcBef>
                <a:spcPts val="800"/>
              </a:spcBef>
              <a:spcAft>
                <a:spcPts val="0"/>
              </a:spcAft>
              <a:buClr>
                <a:schemeClr val="dk1"/>
              </a:buClr>
              <a:buSzPts val="1600"/>
              <a:buNone/>
            </a:pPr>
            <a:endParaRPr sz="2400"/>
          </a:p>
        </p:txBody>
      </p:sp>
      <p:sp>
        <p:nvSpPr>
          <p:cNvPr id="173" name="Google Shape;173;g8428cf3286_3_5"/>
          <p:cNvSpPr txBox="1">
            <a:spLocks noGrp="1"/>
          </p:cNvSpPr>
          <p:nvPr>
            <p:ph type="dt" idx="10"/>
          </p:nvPr>
        </p:nvSpPr>
        <p:spPr>
          <a:xfrm>
            <a:off x="911225" y="6524625"/>
            <a:ext cx="12468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26.04.2020</a:t>
            </a:r>
            <a:endParaRPr/>
          </a:p>
        </p:txBody>
      </p:sp>
      <p:sp>
        <p:nvSpPr>
          <p:cNvPr id="174" name="Google Shape;174;g8428cf3286_3_5"/>
          <p:cNvSpPr txBox="1">
            <a:spLocks noGrp="1"/>
          </p:cNvSpPr>
          <p:nvPr>
            <p:ph type="sldNum" idx="12"/>
          </p:nvPr>
        </p:nvSpPr>
        <p:spPr>
          <a:xfrm>
            <a:off x="10452484" y="6524625"/>
            <a:ext cx="828300" cy="216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de-CH"/>
              <a:t>Page </a:t>
            </a:r>
            <a:fld id="{00000000-1234-1234-1234-123412341234}" type="slidenum">
              <a:rPr lang="de-CH"/>
              <a:t>8</a:t>
            </a:fld>
            <a:endParaRPr/>
          </a:p>
        </p:txBody>
      </p:sp>
      <p:sp>
        <p:nvSpPr>
          <p:cNvPr id="175" name="Google Shape;175;g8428cf3286_3_5"/>
          <p:cNvSpPr txBox="1">
            <a:spLocks noGrp="1"/>
          </p:cNvSpPr>
          <p:nvPr>
            <p:ph type="ftr" idx="11"/>
          </p:nvPr>
        </p:nvSpPr>
        <p:spPr>
          <a:xfrm>
            <a:off x="2255308" y="6524625"/>
            <a:ext cx="7008300" cy="21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de-CH"/>
              <a:t>Generative adversarial networks for recommender 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2223</Words>
  <Application>Microsoft Macintosh PowerPoint</Application>
  <PresentationFormat>Widescreen</PresentationFormat>
  <Paragraphs>140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Noto Sans Symbols</vt:lpstr>
      <vt:lpstr>Arial</vt:lpstr>
      <vt:lpstr>UZH</vt:lpstr>
      <vt:lpstr>Generative adversarial networks for recommender system</vt:lpstr>
      <vt:lpstr>Introduction to GAN and CycleGAN</vt:lpstr>
      <vt:lpstr>CycleGAN Architecture</vt:lpstr>
      <vt:lpstr>CycleGAN result demonstration </vt:lpstr>
      <vt:lpstr>Example (Dress -&gt; Shoe)</vt:lpstr>
      <vt:lpstr>Observations</vt:lpstr>
      <vt:lpstr>Thank you!</vt:lpstr>
      <vt:lpstr>Key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networks for recommender system</dc:title>
  <dc:creator>Microsoft Office User</dc:creator>
  <cp:lastModifiedBy>xiaoao song</cp:lastModifiedBy>
  <cp:revision>1</cp:revision>
  <dcterms:created xsi:type="dcterms:W3CDTF">2018-11-13T11:10:22Z</dcterms:created>
  <dcterms:modified xsi:type="dcterms:W3CDTF">2020-04-27T15:15:55Z</dcterms:modified>
</cp:coreProperties>
</file>