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5" r:id="rId3"/>
    <p:sldId id="289" r:id="rId4"/>
    <p:sldId id="265" r:id="rId5"/>
    <p:sldId id="282" r:id="rId6"/>
    <p:sldId id="297" r:id="rId7"/>
    <p:sldId id="281" r:id="rId8"/>
    <p:sldId id="284" r:id="rId9"/>
    <p:sldId id="283" r:id="rId10"/>
    <p:sldId id="298" r:id="rId11"/>
    <p:sldId id="266" r:id="rId12"/>
    <p:sldId id="285" r:id="rId13"/>
    <p:sldId id="290" r:id="rId14"/>
    <p:sldId id="291" r:id="rId15"/>
    <p:sldId id="292" r:id="rId16"/>
    <p:sldId id="293" r:id="rId17"/>
    <p:sldId id="294" r:id="rId18"/>
    <p:sldId id="299" r:id="rId19"/>
    <p:sldId id="272" r:id="rId20"/>
    <p:sldId id="295" r:id="rId21"/>
    <p:sldId id="296" r:id="rId22"/>
    <p:sldId id="271" r:id="rId23"/>
    <p:sldId id="280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7D9"/>
    <a:srgbClr val="353333"/>
    <a:srgbClr val="665741"/>
    <a:srgbClr val="BEDAE5"/>
    <a:srgbClr val="E9D3C6"/>
    <a:srgbClr val="FFD8D9"/>
    <a:srgbClr val="F7F7F7"/>
    <a:srgbClr val="797DE8"/>
    <a:srgbClr val="AD8BE1"/>
    <a:srgbClr val="E29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7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52121" y="1676575"/>
            <a:ext cx="3087757" cy="3087757"/>
          </a:xfrm>
          <a:prstGeom prst="rect">
            <a:avLst/>
          </a:prstGeom>
          <a:solidFill>
            <a:srgbClr val="AFD7D9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29298" y="5012811"/>
            <a:ext cx="6133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bg1"/>
                </a:solidFill>
              </a:rPr>
              <a:t>오프라인 기반 비대면 예약 앱 개발</a:t>
            </a:r>
            <a:endParaRPr kumimoji="1" lang="ja-JP" altLang="en-US" sz="32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93671" y="5597586"/>
            <a:ext cx="2604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김 덕 일 </a:t>
            </a:r>
            <a:r>
              <a:rPr lang="en-US" altLang="ko-KR" dirty="0" smtClean="0">
                <a:solidFill>
                  <a:schemeClr val="bg1"/>
                </a:solidFill>
              </a:rPr>
              <a:t>201602012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이 지 환 </a:t>
            </a:r>
            <a:r>
              <a:rPr lang="en-US" altLang="ko-KR" dirty="0" smtClean="0">
                <a:solidFill>
                  <a:schemeClr val="bg1"/>
                </a:solidFill>
              </a:rPr>
              <a:t>201605027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이 원 진 </a:t>
            </a:r>
            <a:r>
              <a:rPr lang="en-US" altLang="ko-KR" dirty="0">
                <a:solidFill>
                  <a:schemeClr val="bg1"/>
                </a:solidFill>
              </a:rPr>
              <a:t>201602028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장 연 우 </a:t>
            </a:r>
            <a:r>
              <a:rPr lang="en-US" altLang="ko-KR" dirty="0" smtClean="0">
                <a:solidFill>
                  <a:schemeClr val="bg1"/>
                </a:solidFill>
              </a:rPr>
              <a:t>201505028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4609879" y="2581234"/>
            <a:ext cx="3029997" cy="2154435"/>
            <a:chOff x="4609879" y="2581234"/>
            <a:chExt cx="3029997" cy="2154435"/>
          </a:xfrm>
        </p:grpSpPr>
        <p:sp>
          <p:nvSpPr>
            <p:cNvPr id="9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4609879" y="4150894"/>
              <a:ext cx="30299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200" b="1" spc="300" dirty="0" smtClean="0">
                  <a:solidFill>
                    <a:srgbClr val="353333"/>
                  </a:solidFill>
                </a:rPr>
                <a:t>개발과정 소개</a:t>
              </a:r>
              <a:endParaRPr kumimoji="1" lang="ja-JP" altLang="en-US" sz="3200" b="1" spc="300" dirty="0">
                <a:solidFill>
                  <a:srgbClr val="353333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58153" y="2581234"/>
              <a:ext cx="2075688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600" dirty="0" smtClean="0">
                  <a:solidFill>
                    <a:srgbClr val="353333"/>
                  </a:solidFill>
                </a:rPr>
                <a:t>3</a:t>
              </a:r>
              <a:endParaRPr lang="ko-KR" altLang="en-US" sz="9600" dirty="0">
                <a:solidFill>
                  <a:srgbClr val="353333"/>
                </a:solidFill>
              </a:endParaRPr>
            </a:p>
          </p:txBody>
        </p:sp>
      </p:grpSp>
      <p:sp>
        <p:nvSpPr>
          <p:cNvPr id="2" name="正方形/長方形 1"/>
          <p:cNvSpPr/>
          <p:nvPr/>
        </p:nvSpPr>
        <p:spPr>
          <a:xfrm>
            <a:off x="4552119" y="1885120"/>
            <a:ext cx="3087757" cy="3087757"/>
          </a:xfrm>
          <a:prstGeom prst="rect">
            <a:avLst/>
          </a:prstGeom>
          <a:solidFill>
            <a:srgbClr val="AFD7D9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1"/>
          <p:cNvSpPr/>
          <p:nvPr/>
        </p:nvSpPr>
        <p:spPr>
          <a:xfrm>
            <a:off x="4552119" y="1885120"/>
            <a:ext cx="3087757" cy="3087757"/>
          </a:xfrm>
          <a:prstGeom prst="rect">
            <a:avLst/>
          </a:prstGeom>
          <a:noFill/>
          <a:ln w="152400">
            <a:solidFill>
              <a:srgbClr val="AFD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759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 구상도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328" y="906177"/>
            <a:ext cx="10991343" cy="581875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19062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코드 </a:t>
            </a:r>
            <a:r>
              <a:rPr lang="ko-KR" altLang="en-US" sz="36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주요부분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352" y="1601982"/>
            <a:ext cx="6120003" cy="50399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407026" y="1161633"/>
            <a:ext cx="296326" cy="296326"/>
          </a:xfrm>
          <a:prstGeom prst="rect">
            <a:avLst/>
          </a:prstGeom>
          <a:solidFill>
            <a:srgbClr val="353333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353333"/>
              </a:solidFill>
            </a:endParaRPr>
          </a:p>
        </p:txBody>
      </p:sp>
      <p:sp>
        <p:nvSpPr>
          <p:cNvPr id="15" name="テキスト ボックス 3"/>
          <p:cNvSpPr txBox="1"/>
          <p:nvPr/>
        </p:nvSpPr>
        <p:spPr>
          <a:xfrm>
            <a:off x="703352" y="1125130"/>
            <a:ext cx="98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회원가입 </a:t>
            </a:r>
            <a:r>
              <a:rPr lang="en-US" altLang="ko-KR" b="1" dirty="0"/>
              <a:t>(</a:t>
            </a:r>
            <a:r>
              <a:rPr lang="ko-KR" altLang="en-US" b="1" dirty="0"/>
              <a:t>이메일</a:t>
            </a:r>
            <a:r>
              <a:rPr lang="en-US" altLang="ko-KR" b="1" dirty="0"/>
              <a:t>, </a:t>
            </a:r>
            <a:r>
              <a:rPr lang="ko-KR" altLang="en-US" b="1" dirty="0"/>
              <a:t>패스워드 등 정보를 </a:t>
            </a:r>
            <a:r>
              <a:rPr lang="ko-KR" altLang="en-US" b="1" dirty="0" err="1"/>
              <a:t>입력받아</a:t>
            </a:r>
            <a:r>
              <a:rPr lang="ko-KR" altLang="en-US" b="1" dirty="0"/>
              <a:t> </a:t>
            </a:r>
            <a:r>
              <a:rPr lang="en-US" altLang="ko-KR" b="1" dirty="0"/>
              <a:t>Firebase Authentication</a:t>
            </a:r>
            <a:r>
              <a:rPr lang="ko-KR" altLang="en-US" b="1" dirty="0"/>
              <a:t>에 계정을 등록한다</a:t>
            </a:r>
            <a:r>
              <a:rPr lang="en-US" altLang="ko-KR" b="1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409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코드 </a:t>
            </a:r>
            <a:r>
              <a:rPr lang="ko-KR" altLang="en-US" sz="36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주요부분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407026" y="1161633"/>
            <a:ext cx="296326" cy="296326"/>
          </a:xfrm>
          <a:prstGeom prst="rect">
            <a:avLst/>
          </a:prstGeom>
          <a:solidFill>
            <a:srgbClr val="353333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353333"/>
              </a:solidFill>
            </a:endParaRPr>
          </a:p>
        </p:txBody>
      </p:sp>
      <p:sp>
        <p:nvSpPr>
          <p:cNvPr id="15" name="テキスト ボックス 3"/>
          <p:cNvSpPr txBox="1"/>
          <p:nvPr/>
        </p:nvSpPr>
        <p:spPr>
          <a:xfrm>
            <a:off x="703352" y="1125130"/>
            <a:ext cx="977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b="1" dirty="0"/>
              <a:t>결제 시스템 </a:t>
            </a:r>
            <a:r>
              <a:rPr lang="en-US" altLang="ko-KR" b="1" dirty="0"/>
              <a:t>(</a:t>
            </a:r>
            <a:r>
              <a:rPr lang="ko-KR" altLang="en-US" b="1" dirty="0"/>
              <a:t>결제를 위한 결제 페이지를 불러오며 주문한 내용에 맞게 결제를 진행할 수 있다</a:t>
            </a:r>
            <a:r>
              <a:rPr lang="en-US" altLang="ko-KR" b="1" dirty="0"/>
              <a:t>.)</a:t>
            </a:r>
            <a:endParaRPr lang="ko-KR" altLang="en-US" dirty="0"/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351" y="1546354"/>
            <a:ext cx="6688833" cy="198730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407026" y="3949290"/>
            <a:ext cx="296326" cy="296326"/>
          </a:xfrm>
          <a:prstGeom prst="rect">
            <a:avLst/>
          </a:prstGeom>
          <a:solidFill>
            <a:srgbClr val="353333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353333"/>
              </a:solidFill>
            </a:endParaRPr>
          </a:p>
        </p:txBody>
      </p:sp>
      <p:sp>
        <p:nvSpPr>
          <p:cNvPr id="11" name="テキスト ボックス 3"/>
          <p:cNvSpPr txBox="1"/>
          <p:nvPr/>
        </p:nvSpPr>
        <p:spPr>
          <a:xfrm>
            <a:off x="703352" y="3912787"/>
            <a:ext cx="642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b="1" dirty="0"/>
              <a:t>소비자 주문내역 </a:t>
            </a:r>
            <a:r>
              <a:rPr lang="en-US" altLang="ko-KR" b="1" dirty="0"/>
              <a:t>(</a:t>
            </a:r>
            <a:r>
              <a:rPr lang="ko-KR" altLang="en-US" b="1" dirty="0"/>
              <a:t>주문한 데이터를 주문내역 </a:t>
            </a:r>
            <a:r>
              <a:rPr lang="en-US" altLang="ko-KR" b="1" dirty="0"/>
              <a:t>DB</a:t>
            </a:r>
            <a:r>
              <a:rPr lang="ko-KR" altLang="en-US" b="1" dirty="0"/>
              <a:t>에 추가한다</a:t>
            </a:r>
            <a:r>
              <a:rPr lang="en-US" altLang="ko-KR" b="1" dirty="0"/>
              <a:t>.)</a:t>
            </a:r>
            <a:endParaRPr lang="ko-KR" altLang="en-US" dirty="0"/>
          </a:p>
        </p:txBody>
      </p:sp>
      <p:pic>
        <p:nvPicPr>
          <p:cNvPr id="13" name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351" y="4368478"/>
            <a:ext cx="6688833" cy="198730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51501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코드 </a:t>
            </a:r>
            <a:r>
              <a:rPr lang="ko-KR" altLang="en-US" sz="36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주요부분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407026" y="1161633"/>
            <a:ext cx="296326" cy="296326"/>
          </a:xfrm>
          <a:prstGeom prst="rect">
            <a:avLst/>
          </a:prstGeom>
          <a:solidFill>
            <a:srgbClr val="353333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353333"/>
              </a:solidFill>
            </a:endParaRPr>
          </a:p>
        </p:txBody>
      </p:sp>
      <p:sp>
        <p:nvSpPr>
          <p:cNvPr id="15" name="テキスト ボックス 3"/>
          <p:cNvSpPr txBox="1"/>
          <p:nvPr/>
        </p:nvSpPr>
        <p:spPr>
          <a:xfrm>
            <a:off x="703352" y="1125130"/>
            <a:ext cx="890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b="1" dirty="0"/>
              <a:t>소비자 주문내역 </a:t>
            </a:r>
            <a:r>
              <a:rPr lang="en-US" altLang="ko-KR" b="1" dirty="0"/>
              <a:t>(DB</a:t>
            </a:r>
            <a:r>
              <a:rPr lang="ko-KR" altLang="en-US" b="1" dirty="0"/>
              <a:t>에서 주문내역을 불러와서 </a:t>
            </a:r>
            <a:r>
              <a:rPr lang="en-US" altLang="ko-KR" b="1" dirty="0" err="1"/>
              <a:t>RecyclerView</a:t>
            </a:r>
            <a:r>
              <a:rPr lang="ko-KR" altLang="en-US" b="1" dirty="0"/>
              <a:t>에 추가하고 갱신한다</a:t>
            </a:r>
            <a:r>
              <a:rPr lang="en-US" altLang="ko-KR" b="1" dirty="0"/>
              <a:t>.)</a:t>
            </a:r>
            <a:endParaRPr lang="ko-KR" altLang="en-US" dirty="0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352" y="1602358"/>
            <a:ext cx="6148070" cy="182664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06509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코드 </a:t>
            </a:r>
            <a:r>
              <a:rPr lang="ko-KR" altLang="en-US" sz="36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주요부분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407026" y="808708"/>
            <a:ext cx="296326" cy="296326"/>
          </a:xfrm>
          <a:prstGeom prst="rect">
            <a:avLst/>
          </a:prstGeom>
          <a:solidFill>
            <a:srgbClr val="353333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353333"/>
              </a:solidFill>
            </a:endParaRPr>
          </a:p>
        </p:txBody>
      </p:sp>
      <p:sp>
        <p:nvSpPr>
          <p:cNvPr id="15" name="テキスト ボックス 3"/>
          <p:cNvSpPr txBox="1"/>
          <p:nvPr/>
        </p:nvSpPr>
        <p:spPr>
          <a:xfrm>
            <a:off x="703352" y="772205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판매자 </a:t>
            </a:r>
            <a:r>
              <a:rPr lang="ko-KR" altLang="en-US" b="1" dirty="0" err="1"/>
              <a:t>매장등록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/>
              <a:t>매장 정보를 </a:t>
            </a:r>
            <a:r>
              <a:rPr lang="ko-KR" altLang="en-US" b="1" dirty="0" err="1"/>
              <a:t>입력받고</a:t>
            </a:r>
            <a:r>
              <a:rPr lang="ko-KR" altLang="en-US" b="1" dirty="0"/>
              <a:t> </a:t>
            </a:r>
            <a:r>
              <a:rPr lang="en-US" altLang="ko-KR" b="1" dirty="0"/>
              <a:t>DB</a:t>
            </a:r>
            <a:r>
              <a:rPr lang="ko-KR" altLang="en-US" b="1" dirty="0"/>
              <a:t>에 등록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pic>
        <p:nvPicPr>
          <p:cNvPr id="10" name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352" y="1178040"/>
            <a:ext cx="6018290" cy="549117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12616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코드 </a:t>
            </a:r>
            <a:r>
              <a:rPr lang="ko-KR" altLang="en-US" sz="36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주요부분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407026" y="808708"/>
            <a:ext cx="296326" cy="296326"/>
          </a:xfrm>
          <a:prstGeom prst="rect">
            <a:avLst/>
          </a:prstGeom>
          <a:solidFill>
            <a:srgbClr val="353333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353333"/>
              </a:solidFill>
            </a:endParaRPr>
          </a:p>
        </p:txBody>
      </p:sp>
      <p:sp>
        <p:nvSpPr>
          <p:cNvPr id="15" name="テキスト ボックス 3"/>
          <p:cNvSpPr txBox="1"/>
          <p:nvPr/>
        </p:nvSpPr>
        <p:spPr>
          <a:xfrm>
            <a:off x="703352" y="772205"/>
            <a:ext cx="913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b="1" dirty="0" err="1"/>
              <a:t>판매자</a:t>
            </a:r>
            <a:r>
              <a:rPr lang="en-US" altLang="ko-KR" b="1" dirty="0"/>
              <a:t> </a:t>
            </a:r>
            <a:r>
              <a:rPr lang="en-US" altLang="ko-KR" b="1" dirty="0" err="1"/>
              <a:t>메뉴등록</a:t>
            </a:r>
            <a:r>
              <a:rPr lang="en-US" altLang="ko-KR" b="1" dirty="0"/>
              <a:t> (</a:t>
            </a:r>
            <a:r>
              <a:rPr lang="en-US" altLang="ko-KR" b="1" dirty="0" err="1"/>
              <a:t>이미지</a:t>
            </a:r>
            <a:r>
              <a:rPr lang="en-US" altLang="ko-KR" b="1" dirty="0"/>
              <a:t>(</a:t>
            </a:r>
            <a:r>
              <a:rPr lang="en-US" altLang="ko-KR" b="1" dirty="0" err="1"/>
              <a:t>Storage등록</a:t>
            </a:r>
            <a:r>
              <a:rPr lang="en-US" altLang="ko-KR" b="1" dirty="0"/>
              <a:t>), </a:t>
            </a:r>
            <a:r>
              <a:rPr lang="en-US" altLang="ko-KR" b="1" dirty="0" err="1"/>
              <a:t>메뉴</a:t>
            </a:r>
            <a:r>
              <a:rPr lang="en-US" altLang="ko-KR" b="1" dirty="0"/>
              <a:t> </a:t>
            </a:r>
            <a:r>
              <a:rPr lang="en-US" altLang="ko-KR" b="1" dirty="0" err="1"/>
              <a:t>정보</a:t>
            </a:r>
            <a:r>
              <a:rPr lang="en-US" altLang="ko-KR" b="1" dirty="0"/>
              <a:t>(Cloud </a:t>
            </a:r>
            <a:r>
              <a:rPr lang="en-US" altLang="ko-KR" b="1" dirty="0" err="1"/>
              <a:t>Firestore</a:t>
            </a:r>
            <a:r>
              <a:rPr lang="en-US" altLang="ko-KR" b="1" dirty="0"/>
              <a:t> </a:t>
            </a:r>
            <a:r>
              <a:rPr lang="en-US" altLang="ko-KR" b="1" dirty="0" err="1"/>
              <a:t>등록</a:t>
            </a:r>
            <a:r>
              <a:rPr lang="en-US" altLang="ko-KR" b="1" dirty="0"/>
              <a:t>)를 </a:t>
            </a:r>
            <a:r>
              <a:rPr lang="en-US" altLang="ko-KR" b="1" dirty="0" err="1"/>
              <a:t>DB에</a:t>
            </a:r>
            <a:r>
              <a:rPr lang="en-US" altLang="ko-KR" b="1" dirty="0"/>
              <a:t> </a:t>
            </a:r>
            <a:r>
              <a:rPr lang="en-US" altLang="ko-KR" b="1" dirty="0" err="1"/>
              <a:t>추가</a:t>
            </a:r>
            <a:r>
              <a:rPr lang="en-US" altLang="ko-KR" b="1" dirty="0"/>
              <a:t>)</a:t>
            </a:r>
          </a:p>
        </p:txBody>
      </p:sp>
      <p:pic>
        <p:nvPicPr>
          <p:cNvPr id="9" name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352" y="1193429"/>
            <a:ext cx="6148070" cy="387654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445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코드 </a:t>
            </a:r>
            <a:r>
              <a:rPr lang="ko-KR" altLang="en-US" sz="36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주요부분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テキスト ボックス 3"/>
          <p:cNvSpPr txBox="1"/>
          <p:nvPr/>
        </p:nvSpPr>
        <p:spPr>
          <a:xfrm>
            <a:off x="703352" y="772205"/>
            <a:ext cx="1100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b="1" dirty="0"/>
              <a:t>판매자 </a:t>
            </a:r>
            <a:r>
              <a:rPr lang="ko-KR" altLang="en-US" b="1" dirty="0" err="1"/>
              <a:t>주문리스트</a:t>
            </a:r>
            <a:r>
              <a:rPr lang="ko-KR" altLang="en-US" b="1" dirty="0"/>
              <a:t> </a:t>
            </a:r>
            <a:r>
              <a:rPr lang="en-US" altLang="ko-KR" b="1" dirty="0"/>
              <a:t>(DB</a:t>
            </a:r>
            <a:r>
              <a:rPr lang="ko-KR" altLang="en-US" b="1" dirty="0"/>
              <a:t>에서 주문리스트를 가져와 리스트에 추가 </a:t>
            </a:r>
            <a:r>
              <a:rPr lang="en-US" altLang="ko-KR" b="1" dirty="0"/>
              <a:t>/ </a:t>
            </a:r>
            <a:r>
              <a:rPr lang="en-US" altLang="ko-KR" b="1" dirty="0" err="1"/>
              <a:t>RecyclerView</a:t>
            </a:r>
            <a:r>
              <a:rPr lang="ko-KR" altLang="en-US" b="1" dirty="0"/>
              <a:t>에 추가하고 어댑터 갱신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pic>
        <p:nvPicPr>
          <p:cNvPr id="10" name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352" y="1193429"/>
            <a:ext cx="6148070" cy="354418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407027" y="808708"/>
            <a:ext cx="296326" cy="296326"/>
          </a:xfrm>
          <a:prstGeom prst="rect">
            <a:avLst/>
          </a:prstGeom>
          <a:solidFill>
            <a:srgbClr val="35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539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4669965" y="2581234"/>
            <a:ext cx="2852063" cy="2215991"/>
            <a:chOff x="4669965" y="2581234"/>
            <a:chExt cx="2852063" cy="2215991"/>
          </a:xfrm>
        </p:grpSpPr>
        <p:sp>
          <p:nvSpPr>
            <p:cNvPr id="9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4669965" y="4150894"/>
              <a:ext cx="28520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spc="300" smtClean="0">
                  <a:solidFill>
                    <a:srgbClr val="353333"/>
                  </a:solidFill>
                </a:rPr>
                <a:t>최종 결과물</a:t>
              </a:r>
              <a:endParaRPr kumimoji="1" lang="ja-JP" altLang="en-US" sz="3600" b="1" spc="300" dirty="0">
                <a:solidFill>
                  <a:srgbClr val="353333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58153" y="2581234"/>
              <a:ext cx="2075688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600" dirty="0" smtClean="0">
                  <a:solidFill>
                    <a:srgbClr val="353333"/>
                  </a:solidFill>
                </a:rPr>
                <a:t>4</a:t>
              </a:r>
              <a:endParaRPr lang="ko-KR" altLang="en-US" sz="9600" dirty="0">
                <a:solidFill>
                  <a:srgbClr val="353333"/>
                </a:solidFill>
              </a:endParaRPr>
            </a:p>
          </p:txBody>
        </p:sp>
      </p:grpSp>
      <p:sp>
        <p:nvSpPr>
          <p:cNvPr id="2" name="正方形/長方形 1"/>
          <p:cNvSpPr/>
          <p:nvPr/>
        </p:nvSpPr>
        <p:spPr>
          <a:xfrm>
            <a:off x="4552119" y="1885120"/>
            <a:ext cx="3087757" cy="3087757"/>
          </a:xfrm>
          <a:prstGeom prst="rect">
            <a:avLst/>
          </a:prstGeom>
          <a:solidFill>
            <a:srgbClr val="AFD7D9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1"/>
          <p:cNvSpPr/>
          <p:nvPr/>
        </p:nvSpPr>
        <p:spPr>
          <a:xfrm>
            <a:off x="4552119" y="1885120"/>
            <a:ext cx="3087757" cy="3087757"/>
          </a:xfrm>
          <a:prstGeom prst="rect">
            <a:avLst/>
          </a:prstGeom>
          <a:noFill/>
          <a:ln w="152400">
            <a:solidFill>
              <a:srgbClr val="AFD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72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결과물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Picture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352" y="1254812"/>
            <a:ext cx="2159889" cy="395998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8" name="Picture 2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83790" y="1254810"/>
            <a:ext cx="2159889" cy="395998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Picture 2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64228" y="1254809"/>
            <a:ext cx="2159889" cy="395998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" name="Picture 2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44666" y="1254809"/>
            <a:ext cx="2159889" cy="395998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03352" y="5214796"/>
            <a:ext cx="2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▲ </a:t>
            </a:r>
            <a:r>
              <a:rPr lang="ko-KR" altLang="en-US" dirty="0" err="1"/>
              <a:t>인트로</a:t>
            </a:r>
            <a:r>
              <a:rPr lang="ko-KR" altLang="en-US" dirty="0"/>
              <a:t>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83789" y="5214796"/>
            <a:ext cx="2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▲ </a:t>
            </a:r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64226" y="5214796"/>
            <a:ext cx="215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▲ </a:t>
            </a:r>
            <a:r>
              <a:rPr lang="ko-KR" altLang="en-US" dirty="0" smtClean="0"/>
              <a:t>소비자 메인 화면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344662" y="5214796"/>
            <a:ext cx="215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▲ </a:t>
            </a:r>
            <a:r>
              <a:rPr lang="ko-KR" altLang="en-US" dirty="0" smtClean="0"/>
              <a:t>소비자 입장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매장 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43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1181457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5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378051" y="224425"/>
            <a:ext cx="4149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b="1" spc="-150" dirty="0">
                <a:solidFill>
                  <a:schemeClr val="bg1"/>
                </a:solidFill>
              </a:rPr>
              <a:t>Table of Contents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306975" y="2720861"/>
            <a:ext cx="4089569" cy="734085"/>
            <a:chOff x="572692" y="1719596"/>
            <a:chExt cx="4089569" cy="734085"/>
          </a:xfrm>
        </p:grpSpPr>
        <p:sp>
          <p:nvSpPr>
            <p:cNvPr id="7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10061" y="1807350"/>
              <a:ext cx="3352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spc="300" dirty="0" smtClean="0">
                  <a:solidFill>
                    <a:srgbClr val="353333"/>
                  </a:solidFill>
                </a:rPr>
                <a:t>프로젝트 소개</a:t>
              </a:r>
              <a:endParaRPr kumimoji="1" lang="ja-JP" altLang="en-US" sz="3600" b="1" spc="300" dirty="0">
                <a:solidFill>
                  <a:srgbClr val="353333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72692" y="1719596"/>
              <a:ext cx="737369" cy="723931"/>
              <a:chOff x="572692" y="1719596"/>
              <a:chExt cx="737369" cy="7239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0F9463-4505-451F-8BF5-877E3F648D14}"/>
                  </a:ext>
                </a:extLst>
              </p:cNvPr>
              <p:cNvSpPr txBox="1"/>
              <p:nvPr/>
            </p:nvSpPr>
            <p:spPr>
              <a:xfrm flipH="1">
                <a:off x="572692" y="1719596"/>
                <a:ext cx="73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spc="300" dirty="0" smtClean="0">
                    <a:solidFill>
                      <a:srgbClr val="353333"/>
                    </a:solidFill>
                  </a:rPr>
                  <a:t>02</a:t>
                </a:r>
                <a:endParaRPr lang="ko-KR" altLang="en-US" b="1" spc="300" dirty="0">
                  <a:solidFill>
                    <a:srgbClr val="353333"/>
                  </a:solidFill>
                </a:endParaRPr>
              </a:p>
            </p:txBody>
          </p:sp>
          <p:sp>
            <p:nvSpPr>
              <p:cNvPr id="19" name="正方形/長方形 1">
                <a:extLst>
                  <a:ext uri="{FF2B5EF4-FFF2-40B4-BE49-F238E27FC236}">
                    <a16:creationId xmlns:a16="http://schemas.microsoft.com/office/drawing/2014/main" id="{CACB1BF2-EB4E-4F36-8540-C3A1A7F0AD1E}"/>
                  </a:ext>
                </a:extLst>
              </p:cNvPr>
              <p:cNvSpPr/>
              <p:nvPr/>
            </p:nvSpPr>
            <p:spPr>
              <a:xfrm>
                <a:off x="764078" y="2147201"/>
                <a:ext cx="296326" cy="296326"/>
              </a:xfrm>
              <a:prstGeom prst="rect">
                <a:avLst/>
              </a:prstGeom>
              <a:solidFill>
                <a:srgbClr val="AFD7D9"/>
              </a:solidFill>
              <a:ln w="152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353333"/>
                  </a:solidFill>
                </a:endParaRPr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1306975" y="1589194"/>
            <a:ext cx="3089295" cy="750499"/>
            <a:chOff x="572692" y="1719596"/>
            <a:chExt cx="3089295" cy="750499"/>
          </a:xfrm>
        </p:grpSpPr>
        <p:sp>
          <p:nvSpPr>
            <p:cNvPr id="17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10061" y="1823764"/>
              <a:ext cx="2351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spc="300" dirty="0" smtClean="0">
                  <a:solidFill>
                    <a:srgbClr val="353333"/>
                  </a:solidFill>
                </a:rPr>
                <a:t>팀원 소개</a:t>
              </a:r>
              <a:endParaRPr kumimoji="1" lang="ja-JP" altLang="en-US" sz="3600" b="1" spc="300" dirty="0">
                <a:solidFill>
                  <a:srgbClr val="353333"/>
                </a:solidFill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572692" y="1719596"/>
              <a:ext cx="737369" cy="723931"/>
              <a:chOff x="572692" y="1719596"/>
              <a:chExt cx="737369" cy="723931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0F9463-4505-451F-8BF5-877E3F648D14}"/>
                  </a:ext>
                </a:extLst>
              </p:cNvPr>
              <p:cNvSpPr txBox="1"/>
              <p:nvPr/>
            </p:nvSpPr>
            <p:spPr>
              <a:xfrm flipH="1">
                <a:off x="572692" y="1719596"/>
                <a:ext cx="73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spc="300" dirty="0">
                    <a:solidFill>
                      <a:srgbClr val="353333"/>
                    </a:solidFill>
                  </a:rPr>
                  <a:t>01</a:t>
                </a:r>
                <a:endParaRPr lang="ko-KR" altLang="en-US" b="1" spc="300" dirty="0">
                  <a:solidFill>
                    <a:srgbClr val="353333"/>
                  </a:solidFill>
                </a:endParaRPr>
              </a:p>
            </p:txBody>
          </p:sp>
          <p:sp>
            <p:nvSpPr>
              <p:cNvPr id="24" name="正方形/長方形 1">
                <a:extLst>
                  <a:ext uri="{FF2B5EF4-FFF2-40B4-BE49-F238E27FC236}">
                    <a16:creationId xmlns:a16="http://schemas.microsoft.com/office/drawing/2014/main" id="{CACB1BF2-EB4E-4F36-8540-C3A1A7F0AD1E}"/>
                  </a:ext>
                </a:extLst>
              </p:cNvPr>
              <p:cNvSpPr/>
              <p:nvPr/>
            </p:nvSpPr>
            <p:spPr>
              <a:xfrm>
                <a:off x="764078" y="2147201"/>
                <a:ext cx="296326" cy="296326"/>
              </a:xfrm>
              <a:prstGeom prst="rect">
                <a:avLst/>
              </a:prstGeom>
              <a:solidFill>
                <a:srgbClr val="AFD7D9"/>
              </a:solidFill>
              <a:ln w="152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AFD7D9"/>
                  </a:solidFill>
                </a:endParaRPr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1306975" y="3852528"/>
            <a:ext cx="4256281" cy="734085"/>
            <a:chOff x="572692" y="1719596"/>
            <a:chExt cx="4256281" cy="734085"/>
          </a:xfrm>
        </p:grpSpPr>
        <p:sp>
          <p:nvSpPr>
            <p:cNvPr id="26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10061" y="1807350"/>
              <a:ext cx="35189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spc="300" dirty="0" smtClean="0">
                  <a:solidFill>
                    <a:srgbClr val="353333"/>
                  </a:solidFill>
                </a:rPr>
                <a:t>개발 과정 소개</a:t>
              </a:r>
              <a:endParaRPr kumimoji="1" lang="ja-JP" altLang="en-US" sz="3600" b="1" spc="300" dirty="0">
                <a:solidFill>
                  <a:srgbClr val="353333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572692" y="1719596"/>
              <a:ext cx="737369" cy="723931"/>
              <a:chOff x="572692" y="1719596"/>
              <a:chExt cx="737369" cy="72393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A0F9463-4505-451F-8BF5-877E3F648D14}"/>
                  </a:ext>
                </a:extLst>
              </p:cNvPr>
              <p:cNvSpPr txBox="1"/>
              <p:nvPr/>
            </p:nvSpPr>
            <p:spPr>
              <a:xfrm flipH="1">
                <a:off x="572692" y="1719596"/>
                <a:ext cx="73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spc="300" dirty="0" smtClean="0">
                    <a:solidFill>
                      <a:srgbClr val="353333"/>
                    </a:solidFill>
                  </a:rPr>
                  <a:t>03</a:t>
                </a:r>
                <a:endParaRPr lang="ko-KR" altLang="en-US" b="1" spc="300" dirty="0">
                  <a:solidFill>
                    <a:srgbClr val="353333"/>
                  </a:solidFill>
                </a:endParaRPr>
              </a:p>
            </p:txBody>
          </p:sp>
          <p:sp>
            <p:nvSpPr>
              <p:cNvPr id="29" name="正方形/長方形 1">
                <a:extLst>
                  <a:ext uri="{FF2B5EF4-FFF2-40B4-BE49-F238E27FC236}">
                    <a16:creationId xmlns:a16="http://schemas.microsoft.com/office/drawing/2014/main" id="{CACB1BF2-EB4E-4F36-8540-C3A1A7F0AD1E}"/>
                  </a:ext>
                </a:extLst>
              </p:cNvPr>
              <p:cNvSpPr/>
              <p:nvPr/>
            </p:nvSpPr>
            <p:spPr>
              <a:xfrm>
                <a:off x="764078" y="2147201"/>
                <a:ext cx="296326" cy="296326"/>
              </a:xfrm>
              <a:prstGeom prst="rect">
                <a:avLst/>
              </a:prstGeom>
              <a:solidFill>
                <a:srgbClr val="AFD7D9"/>
              </a:solidFill>
              <a:ln w="152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353333"/>
                  </a:solidFill>
                </a:endParaRPr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306975" y="4971099"/>
            <a:ext cx="3589432" cy="734085"/>
            <a:chOff x="572692" y="1719596"/>
            <a:chExt cx="3589432" cy="734085"/>
          </a:xfrm>
        </p:grpSpPr>
        <p:sp>
          <p:nvSpPr>
            <p:cNvPr id="31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10061" y="1807350"/>
              <a:ext cx="28520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spc="300" dirty="0" smtClean="0">
                  <a:solidFill>
                    <a:srgbClr val="353333"/>
                  </a:solidFill>
                </a:rPr>
                <a:t>최종 결과물</a:t>
              </a:r>
              <a:endParaRPr kumimoji="1" lang="ja-JP" altLang="en-US" sz="3600" b="1" spc="300" dirty="0">
                <a:solidFill>
                  <a:srgbClr val="353333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572692" y="1719596"/>
              <a:ext cx="737369" cy="723931"/>
              <a:chOff x="572692" y="1719596"/>
              <a:chExt cx="737369" cy="72393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0F9463-4505-451F-8BF5-877E3F648D14}"/>
                  </a:ext>
                </a:extLst>
              </p:cNvPr>
              <p:cNvSpPr txBox="1"/>
              <p:nvPr/>
            </p:nvSpPr>
            <p:spPr>
              <a:xfrm flipH="1">
                <a:off x="572692" y="1719596"/>
                <a:ext cx="73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spc="300" dirty="0" smtClean="0">
                    <a:solidFill>
                      <a:srgbClr val="353333"/>
                    </a:solidFill>
                  </a:rPr>
                  <a:t>04</a:t>
                </a:r>
                <a:endParaRPr lang="ko-KR" altLang="en-US" b="1" spc="300" dirty="0">
                  <a:solidFill>
                    <a:srgbClr val="353333"/>
                  </a:solidFill>
                </a:endParaRPr>
              </a:p>
            </p:txBody>
          </p:sp>
          <p:sp>
            <p:nvSpPr>
              <p:cNvPr id="34" name="正方形/長方形 1">
                <a:extLst>
                  <a:ext uri="{FF2B5EF4-FFF2-40B4-BE49-F238E27FC236}">
                    <a16:creationId xmlns:a16="http://schemas.microsoft.com/office/drawing/2014/main" id="{CACB1BF2-EB4E-4F36-8540-C3A1A7F0AD1E}"/>
                  </a:ext>
                </a:extLst>
              </p:cNvPr>
              <p:cNvSpPr/>
              <p:nvPr/>
            </p:nvSpPr>
            <p:spPr>
              <a:xfrm>
                <a:off x="764078" y="2147201"/>
                <a:ext cx="296326" cy="296326"/>
              </a:xfrm>
              <a:prstGeom prst="rect">
                <a:avLst/>
              </a:prstGeom>
              <a:solidFill>
                <a:srgbClr val="AFD7D9"/>
              </a:solidFill>
              <a:ln w="152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35333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결과물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352" y="1254809"/>
            <a:ext cx="2159889" cy="395998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83790" y="1254808"/>
            <a:ext cx="2159889" cy="395998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3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64228" y="1254807"/>
            <a:ext cx="2159889" cy="395998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1" name="Picture 3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44666" y="1254806"/>
            <a:ext cx="2159889" cy="395998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03352" y="5214796"/>
            <a:ext cx="2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▲ </a:t>
            </a:r>
            <a:r>
              <a:rPr lang="ko-KR" altLang="en-US" dirty="0" smtClean="0"/>
              <a:t>소비자 장바구니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83786" y="5214796"/>
            <a:ext cx="2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▲ </a:t>
            </a:r>
            <a:r>
              <a:rPr lang="ko-KR" altLang="en-US" dirty="0" smtClean="0"/>
              <a:t>소비자 </a:t>
            </a:r>
            <a:r>
              <a:rPr lang="ko-KR" altLang="en-US" dirty="0" err="1" smtClean="0"/>
              <a:t>결제창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64226" y="5214796"/>
            <a:ext cx="215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▲ </a:t>
            </a:r>
            <a:r>
              <a:rPr lang="ko-KR" altLang="en-US" dirty="0" smtClean="0"/>
              <a:t>소비자 주문 내역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344662" y="5214796"/>
            <a:ext cx="2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▲ </a:t>
            </a:r>
            <a:r>
              <a:rPr lang="ko-KR" altLang="en-US" dirty="0" smtClean="0"/>
              <a:t>소비자 내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32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결과물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352" y="1254809"/>
            <a:ext cx="2159889" cy="395998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3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83790" y="1254809"/>
            <a:ext cx="2159889" cy="395998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3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64228" y="1254808"/>
            <a:ext cx="2159889" cy="395998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2" name="Picture 4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44666" y="1254808"/>
            <a:ext cx="2159889" cy="395998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703352" y="5214796"/>
            <a:ext cx="2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▲ </a:t>
            </a:r>
            <a:r>
              <a:rPr lang="ko-KR" altLang="en-US" dirty="0" smtClean="0"/>
              <a:t>판매자 메인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3786" y="5214796"/>
            <a:ext cx="2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▲ </a:t>
            </a:r>
            <a:r>
              <a:rPr lang="ko-KR" altLang="en-US" dirty="0" smtClean="0"/>
              <a:t>판매자 </a:t>
            </a:r>
            <a:r>
              <a:rPr lang="ko-KR" altLang="en-US" dirty="0" err="1" smtClean="0"/>
              <a:t>메뉴관리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64226" y="5214796"/>
            <a:ext cx="215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▲ </a:t>
            </a:r>
            <a:r>
              <a:rPr lang="ko-KR" altLang="en-US" dirty="0" smtClean="0"/>
              <a:t>판매자 주문 관리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344662" y="5214796"/>
            <a:ext cx="215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▲ </a:t>
            </a:r>
            <a:r>
              <a:rPr lang="ko-KR" altLang="en-US" dirty="0" smtClean="0"/>
              <a:t>판매자 리뷰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4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보안사항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2599DE-6BD6-4DFC-80DB-927431A49C4B}"/>
              </a:ext>
            </a:extLst>
          </p:cNvPr>
          <p:cNvSpPr txBox="1"/>
          <p:nvPr/>
        </p:nvSpPr>
        <p:spPr>
          <a:xfrm>
            <a:off x="961751" y="2099701"/>
            <a:ext cx="4621778" cy="190821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fontAlgn="base" latinLnBrk="1"/>
            <a:r>
              <a:rPr kumimoji="0" lang="ko-KR" altLang="en-US" kern="0" dirty="0">
                <a:solidFill>
                  <a:srgbClr val="AFD7D9"/>
                </a:solidFill>
              </a:rPr>
              <a:t>■</a:t>
            </a:r>
            <a:r>
              <a:rPr kumimoji="0" lang="ko-KR" altLang="en-US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dirty="0" smtClean="0"/>
              <a:t>매장 </a:t>
            </a:r>
            <a:r>
              <a:rPr lang="ko-KR" altLang="en-US" dirty="0"/>
              <a:t>카테고리를 </a:t>
            </a:r>
            <a:r>
              <a:rPr lang="ko-KR" altLang="en-US" dirty="0" smtClean="0"/>
              <a:t>병원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은행 등 추가 예정</a:t>
            </a:r>
            <a:endParaRPr lang="ko-KR" altLang="en-US" dirty="0"/>
          </a:p>
          <a:p>
            <a:pPr fontAlgn="base" latinLnBrk="1"/>
            <a:r>
              <a:rPr kumimoji="0" lang="ko-KR" altLang="en-US" kern="0" dirty="0">
                <a:solidFill>
                  <a:srgbClr val="AFD7D9"/>
                </a:solidFill>
              </a:rPr>
              <a:t>■</a:t>
            </a:r>
            <a:r>
              <a:rPr kumimoji="0" lang="ko-KR" altLang="en-US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dirty="0" smtClean="0"/>
              <a:t>리뷰 </a:t>
            </a:r>
            <a:r>
              <a:rPr lang="ko-KR" altLang="en-US" dirty="0"/>
              <a:t>작성 시 </a:t>
            </a:r>
            <a:r>
              <a:rPr lang="ko-KR" altLang="en-US" dirty="0"/>
              <a:t>평</a:t>
            </a:r>
            <a:r>
              <a:rPr lang="ko-KR" altLang="en-US" dirty="0" smtClean="0"/>
              <a:t>점 </a:t>
            </a:r>
            <a:r>
              <a:rPr lang="ko-KR" altLang="en-US" dirty="0"/>
              <a:t>추가 예정</a:t>
            </a:r>
          </a:p>
          <a:p>
            <a:pPr fontAlgn="base" latinLnBrk="1"/>
            <a:r>
              <a:rPr kumimoji="0" lang="ko-KR" altLang="en-US" kern="0" dirty="0">
                <a:solidFill>
                  <a:srgbClr val="AFD7D9"/>
                </a:solidFill>
              </a:rPr>
              <a:t>■</a:t>
            </a:r>
            <a:r>
              <a:rPr kumimoji="0" lang="ko-KR" altLang="en-US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dirty="0" smtClean="0"/>
              <a:t>판매자 </a:t>
            </a:r>
            <a:r>
              <a:rPr lang="ko-KR" altLang="en-US" dirty="0"/>
              <a:t>메뉴 </a:t>
            </a:r>
            <a:r>
              <a:rPr lang="ko-KR" altLang="en-US" dirty="0" smtClean="0"/>
              <a:t>카테고리 별 </a:t>
            </a:r>
            <a:r>
              <a:rPr lang="ko-KR" altLang="en-US" dirty="0"/>
              <a:t>정렬</a:t>
            </a:r>
          </a:p>
          <a:p>
            <a:pPr fontAlgn="base" latinLnBrk="1"/>
            <a:r>
              <a:rPr kumimoji="0" lang="ko-KR" altLang="en-US" kern="0" dirty="0">
                <a:solidFill>
                  <a:srgbClr val="AFD7D9"/>
                </a:solidFill>
              </a:rPr>
              <a:t>■</a:t>
            </a:r>
            <a:r>
              <a:rPr kumimoji="0" lang="ko-KR" altLang="en-US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dirty="0" smtClean="0"/>
              <a:t>매장방문 </a:t>
            </a:r>
            <a:r>
              <a:rPr lang="ko-KR" altLang="en-US" dirty="0"/>
              <a:t>시 자리를 선택할 수 있는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fontAlgn="base" latinLnBrk="1"/>
            <a:r>
              <a:rPr kumimoji="0" lang="ko-KR" altLang="en-US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dirty="0"/>
          </a:p>
          <a:p>
            <a:endParaRPr lang="ko-KR" altLang="en-US" sz="2800" b="1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7572EA4-C175-4288-B8F2-459F6ED88B72}"/>
              </a:ext>
            </a:extLst>
          </p:cNvPr>
          <p:cNvCxnSpPr>
            <a:cxnSpLocks/>
          </p:cNvCxnSpPr>
          <p:nvPr/>
        </p:nvCxnSpPr>
        <p:spPr>
          <a:xfrm>
            <a:off x="529903" y="1287346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3"/>
          <p:cNvSpPr txBox="1"/>
          <p:nvPr/>
        </p:nvSpPr>
        <p:spPr>
          <a:xfrm>
            <a:off x="529903" y="1363685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향후 </a:t>
            </a:r>
            <a:r>
              <a:rPr lang="ko-KR" altLang="en-US" sz="36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보안사항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テキスト ボックス 3"/>
          <p:cNvSpPr txBox="1"/>
          <p:nvPr/>
        </p:nvSpPr>
        <p:spPr>
          <a:xfrm>
            <a:off x="529903" y="4007916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활용 계획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2599DE-6BD6-4DFC-80DB-927431A49C4B}"/>
              </a:ext>
            </a:extLst>
          </p:cNvPr>
          <p:cNvSpPr txBox="1"/>
          <p:nvPr/>
        </p:nvSpPr>
        <p:spPr>
          <a:xfrm>
            <a:off x="961751" y="4704460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1"/>
            <a:r>
              <a:rPr kumimoji="0" lang="ko-KR" altLang="en-US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□ </a:t>
            </a:r>
            <a:r>
              <a:rPr lang="ko-KR" altLang="en-US" dirty="0"/>
              <a:t>문제점을 보완 후 실질적인 테스트 후 </a:t>
            </a:r>
            <a:r>
              <a:rPr lang="en-US" altLang="ko-KR" dirty="0" err="1"/>
              <a:t>PlayStore</a:t>
            </a:r>
            <a:r>
              <a:rPr lang="ko-KR" altLang="en-US" dirty="0"/>
              <a:t>에 출시 </a:t>
            </a:r>
            <a:r>
              <a:rPr lang="ko-KR" altLang="en-US" dirty="0" smtClean="0"/>
              <a:t>예정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7572EA4-C175-4288-B8F2-459F6ED88B72}"/>
              </a:ext>
            </a:extLst>
          </p:cNvPr>
          <p:cNvCxnSpPr>
            <a:cxnSpLocks/>
          </p:cNvCxnSpPr>
          <p:nvPr/>
        </p:nvCxnSpPr>
        <p:spPr>
          <a:xfrm>
            <a:off x="529903" y="3987830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41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7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8" y="561339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4920034" y="2581234"/>
            <a:ext cx="2351926" cy="2215991"/>
            <a:chOff x="4920034" y="2581234"/>
            <a:chExt cx="2351926" cy="2215991"/>
          </a:xfrm>
        </p:grpSpPr>
        <p:sp>
          <p:nvSpPr>
            <p:cNvPr id="9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4920034" y="4150894"/>
              <a:ext cx="2351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spc="300" dirty="0" smtClean="0">
                  <a:solidFill>
                    <a:srgbClr val="353333"/>
                  </a:solidFill>
                </a:rPr>
                <a:t>팀원 소개</a:t>
              </a:r>
              <a:endParaRPr kumimoji="1" lang="ja-JP" altLang="en-US" sz="3600" b="1" spc="300" dirty="0">
                <a:solidFill>
                  <a:srgbClr val="353333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58153" y="2581234"/>
              <a:ext cx="2075688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600" dirty="0" smtClean="0">
                  <a:solidFill>
                    <a:srgbClr val="353333"/>
                  </a:solidFill>
                </a:rPr>
                <a:t>1</a:t>
              </a:r>
              <a:endParaRPr lang="ko-KR" altLang="en-US" sz="9600" dirty="0">
                <a:solidFill>
                  <a:srgbClr val="353333"/>
                </a:solidFill>
              </a:endParaRPr>
            </a:p>
          </p:txBody>
        </p:sp>
      </p:grpSp>
      <p:sp>
        <p:nvSpPr>
          <p:cNvPr id="2" name="正方形/長方形 1"/>
          <p:cNvSpPr/>
          <p:nvPr/>
        </p:nvSpPr>
        <p:spPr>
          <a:xfrm>
            <a:off x="4552119" y="1885120"/>
            <a:ext cx="3087757" cy="3087757"/>
          </a:xfrm>
          <a:prstGeom prst="rect">
            <a:avLst/>
          </a:prstGeom>
          <a:solidFill>
            <a:srgbClr val="AFD7D9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1"/>
          <p:cNvSpPr/>
          <p:nvPr/>
        </p:nvSpPr>
        <p:spPr>
          <a:xfrm>
            <a:off x="4552119" y="1885120"/>
            <a:ext cx="3087757" cy="3087757"/>
          </a:xfrm>
          <a:prstGeom prst="rect">
            <a:avLst/>
          </a:prstGeom>
          <a:noFill/>
          <a:ln w="152400">
            <a:solidFill>
              <a:srgbClr val="AFD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309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3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365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조원별</a:t>
            </a:r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역할 분담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31925"/>
              </p:ext>
            </p:extLst>
          </p:nvPr>
        </p:nvGraphicFramePr>
        <p:xfrm>
          <a:off x="1318880" y="845113"/>
          <a:ext cx="9554239" cy="5815614"/>
        </p:xfrm>
        <a:graphic>
          <a:graphicData uri="http://schemas.openxmlformats.org/drawingml/2006/table">
            <a:tbl>
              <a:tblPr/>
              <a:tblGrid>
                <a:gridCol w="877674">
                  <a:extLst>
                    <a:ext uri="{9D8B030D-6E8A-4147-A177-3AD203B41FA5}">
                      <a16:colId xmlns:a16="http://schemas.microsoft.com/office/drawing/2014/main" val="3923475983"/>
                    </a:ext>
                  </a:extLst>
                </a:gridCol>
                <a:gridCol w="1144122">
                  <a:extLst>
                    <a:ext uri="{9D8B030D-6E8A-4147-A177-3AD203B41FA5}">
                      <a16:colId xmlns:a16="http://schemas.microsoft.com/office/drawing/2014/main" val="3986964646"/>
                    </a:ext>
                  </a:extLst>
                </a:gridCol>
                <a:gridCol w="2114251">
                  <a:extLst>
                    <a:ext uri="{9D8B030D-6E8A-4147-A177-3AD203B41FA5}">
                      <a16:colId xmlns:a16="http://schemas.microsoft.com/office/drawing/2014/main" val="19590321"/>
                    </a:ext>
                  </a:extLst>
                </a:gridCol>
                <a:gridCol w="5418192">
                  <a:extLst>
                    <a:ext uri="{9D8B030D-6E8A-4147-A177-3AD203B41FA5}">
                      <a16:colId xmlns:a16="http://schemas.microsoft.com/office/drawing/2014/main" val="1115699335"/>
                    </a:ext>
                  </a:extLst>
                </a:gridCol>
              </a:tblGrid>
              <a:tr h="423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</a:rPr>
                        <a:t>	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역할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73840"/>
                  </a:ext>
                </a:extLst>
              </a:tr>
              <a:tr h="2204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김덕일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 및 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및 구현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  <a:p>
                      <a:pPr marL="444500" marR="0" indent="-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  <a:p>
                      <a:pPr marL="444500" marR="0" indent="-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  <a:p>
                      <a:pPr marL="317500" marR="0" indent="-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애플리케이션 클래스 설계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  <a:p>
                      <a:pPr marL="444500" marR="0" indent="-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시퀀스 설계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  <a:p>
                      <a:pPr marL="444500" marR="0" indent="-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테이블 설계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  <a:p>
                      <a:pPr marL="444500" marR="0" indent="-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명세 설계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130900"/>
                  </a:ext>
                </a:extLst>
              </a:tr>
              <a:tr h="22386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프로그래밍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 기능 구현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  <a:p>
                      <a:pPr marL="444500" marR="0" indent="-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 주문 기능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  <a:p>
                      <a:pPr marL="444500" marR="0" indent="-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 내역 및 정보 관리 기능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  <a:p>
                      <a:pPr marL="317500" marR="0" indent="-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기능 구현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  <a:p>
                      <a:pPr marL="444500" marR="0" indent="-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매장 등록 및 관리 기능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  <a:p>
                      <a:pPr marL="444500" marR="0" indent="-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메뉴관리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  <a:p>
                      <a:pPr marL="444500" marR="0" indent="-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999702"/>
                  </a:ext>
                </a:extLst>
              </a:tr>
              <a:tr h="4730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이원진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자료조사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자료조사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57833"/>
                  </a:ext>
                </a:extLst>
              </a:tr>
              <a:tr h="4730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장연우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자료조사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자료조사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752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53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365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과제의 수행 과정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626162"/>
              </p:ext>
            </p:extLst>
          </p:nvPr>
        </p:nvGraphicFramePr>
        <p:xfrm>
          <a:off x="1274180" y="845113"/>
          <a:ext cx="9382736" cy="5844547"/>
        </p:xfrm>
        <a:graphic>
          <a:graphicData uri="http://schemas.openxmlformats.org/drawingml/2006/table">
            <a:tbl>
              <a:tblPr/>
              <a:tblGrid>
                <a:gridCol w="1127710">
                  <a:extLst>
                    <a:ext uri="{9D8B030D-6E8A-4147-A177-3AD203B41FA5}">
                      <a16:colId xmlns:a16="http://schemas.microsoft.com/office/drawing/2014/main" val="830524832"/>
                    </a:ext>
                  </a:extLst>
                </a:gridCol>
                <a:gridCol w="1076261">
                  <a:extLst>
                    <a:ext uri="{9D8B030D-6E8A-4147-A177-3AD203B41FA5}">
                      <a16:colId xmlns:a16="http://schemas.microsoft.com/office/drawing/2014/main" val="3188167795"/>
                    </a:ext>
                  </a:extLst>
                </a:gridCol>
                <a:gridCol w="773395">
                  <a:extLst>
                    <a:ext uri="{9D8B030D-6E8A-4147-A177-3AD203B41FA5}">
                      <a16:colId xmlns:a16="http://schemas.microsoft.com/office/drawing/2014/main" val="3550632522"/>
                    </a:ext>
                  </a:extLst>
                </a:gridCol>
                <a:gridCol w="453382">
                  <a:extLst>
                    <a:ext uri="{9D8B030D-6E8A-4147-A177-3AD203B41FA5}">
                      <a16:colId xmlns:a16="http://schemas.microsoft.com/office/drawing/2014/main" val="4101900914"/>
                    </a:ext>
                  </a:extLst>
                </a:gridCol>
                <a:gridCol w="453382">
                  <a:extLst>
                    <a:ext uri="{9D8B030D-6E8A-4147-A177-3AD203B41FA5}">
                      <a16:colId xmlns:a16="http://schemas.microsoft.com/office/drawing/2014/main" val="2634936965"/>
                    </a:ext>
                  </a:extLst>
                </a:gridCol>
                <a:gridCol w="453382">
                  <a:extLst>
                    <a:ext uri="{9D8B030D-6E8A-4147-A177-3AD203B41FA5}">
                      <a16:colId xmlns:a16="http://schemas.microsoft.com/office/drawing/2014/main" val="2963206592"/>
                    </a:ext>
                  </a:extLst>
                </a:gridCol>
                <a:gridCol w="453382">
                  <a:extLst>
                    <a:ext uri="{9D8B030D-6E8A-4147-A177-3AD203B41FA5}">
                      <a16:colId xmlns:a16="http://schemas.microsoft.com/office/drawing/2014/main" val="560908276"/>
                    </a:ext>
                  </a:extLst>
                </a:gridCol>
                <a:gridCol w="453382">
                  <a:extLst>
                    <a:ext uri="{9D8B030D-6E8A-4147-A177-3AD203B41FA5}">
                      <a16:colId xmlns:a16="http://schemas.microsoft.com/office/drawing/2014/main" val="2800981668"/>
                    </a:ext>
                  </a:extLst>
                </a:gridCol>
                <a:gridCol w="453382">
                  <a:extLst>
                    <a:ext uri="{9D8B030D-6E8A-4147-A177-3AD203B41FA5}">
                      <a16:colId xmlns:a16="http://schemas.microsoft.com/office/drawing/2014/main" val="2300322382"/>
                    </a:ext>
                  </a:extLst>
                </a:gridCol>
                <a:gridCol w="453382">
                  <a:extLst>
                    <a:ext uri="{9D8B030D-6E8A-4147-A177-3AD203B41FA5}">
                      <a16:colId xmlns:a16="http://schemas.microsoft.com/office/drawing/2014/main" val="1071130897"/>
                    </a:ext>
                  </a:extLst>
                </a:gridCol>
                <a:gridCol w="453382">
                  <a:extLst>
                    <a:ext uri="{9D8B030D-6E8A-4147-A177-3AD203B41FA5}">
                      <a16:colId xmlns:a16="http://schemas.microsoft.com/office/drawing/2014/main" val="2884405383"/>
                    </a:ext>
                  </a:extLst>
                </a:gridCol>
                <a:gridCol w="453382">
                  <a:extLst>
                    <a:ext uri="{9D8B030D-6E8A-4147-A177-3AD203B41FA5}">
                      <a16:colId xmlns:a16="http://schemas.microsoft.com/office/drawing/2014/main" val="2556851723"/>
                    </a:ext>
                  </a:extLst>
                </a:gridCol>
                <a:gridCol w="453382">
                  <a:extLst>
                    <a:ext uri="{9D8B030D-6E8A-4147-A177-3AD203B41FA5}">
                      <a16:colId xmlns:a16="http://schemas.microsoft.com/office/drawing/2014/main" val="3049850531"/>
                    </a:ext>
                  </a:extLst>
                </a:gridCol>
                <a:gridCol w="453382">
                  <a:extLst>
                    <a:ext uri="{9D8B030D-6E8A-4147-A177-3AD203B41FA5}">
                      <a16:colId xmlns:a16="http://schemas.microsoft.com/office/drawing/2014/main" val="3102394718"/>
                    </a:ext>
                  </a:extLst>
                </a:gridCol>
                <a:gridCol w="453382">
                  <a:extLst>
                    <a:ext uri="{9D8B030D-6E8A-4147-A177-3AD203B41FA5}">
                      <a16:colId xmlns:a16="http://schemas.microsoft.com/office/drawing/2014/main" val="3146048594"/>
                    </a:ext>
                  </a:extLst>
                </a:gridCol>
                <a:gridCol w="482393">
                  <a:extLst>
                    <a:ext uri="{9D8B030D-6E8A-4147-A177-3AD203B41FA5}">
                      <a16:colId xmlns:a16="http://schemas.microsoft.com/office/drawing/2014/main" val="348434599"/>
                    </a:ext>
                  </a:extLst>
                </a:gridCol>
                <a:gridCol w="482393">
                  <a:extLst>
                    <a:ext uri="{9D8B030D-6E8A-4147-A177-3AD203B41FA5}">
                      <a16:colId xmlns:a16="http://schemas.microsoft.com/office/drawing/2014/main" val="1155887260"/>
                    </a:ext>
                  </a:extLst>
                </a:gridCol>
              </a:tblGrid>
              <a:tr h="26824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 내용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>
                      <a:noFill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 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책임자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045352"/>
                  </a:ext>
                </a:extLst>
              </a:tr>
              <a:tr h="268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250795"/>
                  </a:ext>
                </a:extLst>
              </a:tr>
              <a:tr h="26824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자료조사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>
                      <a:noFill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디자인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김덕일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61150"/>
                  </a:ext>
                </a:extLst>
              </a:tr>
              <a:tr h="268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개발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이지환 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567648"/>
                  </a:ext>
                </a:extLst>
              </a:tr>
              <a:tr h="26824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>
                      <a:noFill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김덕일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128945"/>
                  </a:ext>
                </a:extLst>
              </a:tr>
              <a:tr h="268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김덕일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708967"/>
                  </a:ext>
                </a:extLst>
              </a:tr>
              <a:tr h="26824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설계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>
                      <a:noFill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김덕일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314097"/>
                  </a:ext>
                </a:extLst>
              </a:tr>
              <a:tr h="2983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이지환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138034"/>
                  </a:ext>
                </a:extLst>
              </a:tr>
              <a:tr h="5021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기능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>
                      <a:noFill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및 회원가입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288134"/>
                  </a:ext>
                </a:extLst>
              </a:tr>
              <a:tr h="26824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 기능 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>
                      <a:noFill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기능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이지환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95698"/>
                  </a:ext>
                </a:extLst>
              </a:tr>
              <a:tr h="268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내역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이지환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68268"/>
                  </a:ext>
                </a:extLst>
              </a:tr>
              <a:tr h="268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정보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424101"/>
                  </a:ext>
                </a:extLst>
              </a:tr>
              <a:tr h="26824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기능 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>
                      <a:noFill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 관리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16416"/>
                  </a:ext>
                </a:extLst>
              </a:tr>
              <a:tr h="268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메뉴관리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이지환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740778"/>
                  </a:ext>
                </a:extLst>
              </a:tr>
              <a:tr h="268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112697"/>
                  </a:ext>
                </a:extLst>
              </a:tr>
              <a:tr h="268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 관리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10730"/>
                  </a:ext>
                </a:extLst>
              </a:tr>
              <a:tr h="2682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>
                      <a:noFill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김덕일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785000"/>
                  </a:ext>
                </a:extLst>
              </a:tr>
              <a:tr h="5021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수정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>
                      <a:noFill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수정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김덕일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667169"/>
                  </a:ext>
                </a:extLst>
              </a:tr>
              <a:tr h="5021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>
                      <a:noFill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이원진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장연우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028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56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4609879" y="2644168"/>
            <a:ext cx="3029997" cy="2158053"/>
            <a:chOff x="4920034" y="2577616"/>
            <a:chExt cx="3029997" cy="2158053"/>
          </a:xfrm>
        </p:grpSpPr>
        <p:sp>
          <p:nvSpPr>
            <p:cNvPr id="9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4920034" y="4150894"/>
              <a:ext cx="30299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200" b="1" spc="300" dirty="0" smtClean="0">
                  <a:solidFill>
                    <a:srgbClr val="353333"/>
                  </a:solidFill>
                </a:rPr>
                <a:t>프로젝트 소개</a:t>
              </a:r>
              <a:endParaRPr kumimoji="1" lang="ja-JP" altLang="en-US" sz="3200" b="1" spc="300" dirty="0">
                <a:solidFill>
                  <a:srgbClr val="353333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97188" y="2577616"/>
              <a:ext cx="2075688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600" dirty="0" smtClean="0">
                  <a:solidFill>
                    <a:srgbClr val="353333"/>
                  </a:solidFill>
                </a:rPr>
                <a:t>2</a:t>
              </a:r>
              <a:endParaRPr lang="ko-KR" altLang="en-US" sz="9600" dirty="0">
                <a:solidFill>
                  <a:srgbClr val="353333"/>
                </a:solidFill>
              </a:endParaRPr>
            </a:p>
          </p:txBody>
        </p:sp>
      </p:grpSp>
      <p:sp>
        <p:nvSpPr>
          <p:cNvPr id="2" name="正方形/長方形 1"/>
          <p:cNvSpPr/>
          <p:nvPr/>
        </p:nvSpPr>
        <p:spPr>
          <a:xfrm>
            <a:off x="4552119" y="1885119"/>
            <a:ext cx="3087757" cy="3087757"/>
          </a:xfrm>
          <a:prstGeom prst="rect">
            <a:avLst/>
          </a:prstGeom>
          <a:solidFill>
            <a:srgbClr val="AFD7D9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1"/>
          <p:cNvSpPr/>
          <p:nvPr/>
        </p:nvSpPr>
        <p:spPr>
          <a:xfrm>
            <a:off x="4552119" y="1885120"/>
            <a:ext cx="3087757" cy="3087757"/>
          </a:xfrm>
          <a:prstGeom prst="rect">
            <a:avLst/>
          </a:prstGeom>
          <a:noFill/>
          <a:ln w="152400">
            <a:solidFill>
              <a:srgbClr val="AFD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492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과제개요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D8156F-0A5E-4E57-8299-C8545E75FDFC}"/>
              </a:ext>
            </a:extLst>
          </p:cNvPr>
          <p:cNvSpPr/>
          <p:nvPr/>
        </p:nvSpPr>
        <p:spPr>
          <a:xfrm>
            <a:off x="1274182" y="1278716"/>
            <a:ext cx="4972515" cy="51188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6FBCE9-542E-4F61-BD7F-EA3E19C3DC86}"/>
              </a:ext>
            </a:extLst>
          </p:cNvPr>
          <p:cNvSpPr/>
          <p:nvPr/>
        </p:nvSpPr>
        <p:spPr>
          <a:xfrm>
            <a:off x="6487680" y="1278715"/>
            <a:ext cx="4972515" cy="51188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75EACF-8326-43CE-BE57-1E8469035B85}"/>
              </a:ext>
            </a:extLst>
          </p:cNvPr>
          <p:cNvSpPr txBox="1"/>
          <p:nvPr/>
        </p:nvSpPr>
        <p:spPr>
          <a:xfrm>
            <a:off x="6487680" y="1278715"/>
            <a:ext cx="211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4">
                    <a:lumMod val="75000"/>
                  </a:schemeClr>
                </a:solidFill>
              </a:rPr>
              <a:t>개선방안</a:t>
            </a:r>
            <a:endParaRPr lang="ko-KR" altLang="en-U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47B7F0-07C5-4591-BAD3-4D85E82379D5}"/>
              </a:ext>
            </a:extLst>
          </p:cNvPr>
          <p:cNvSpPr txBox="1"/>
          <p:nvPr/>
        </p:nvSpPr>
        <p:spPr>
          <a:xfrm>
            <a:off x="1452921" y="2083835"/>
            <a:ext cx="46150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300" dirty="0" smtClean="0">
                <a:solidFill>
                  <a:schemeClr val="accent4">
                    <a:lumMod val="50000"/>
                  </a:schemeClr>
                </a:solidFill>
              </a:rPr>
              <a:t>실제 </a:t>
            </a:r>
            <a:r>
              <a:rPr lang="ko-KR" altLang="en-US" sz="1600" spc="300" dirty="0" smtClean="0">
                <a:solidFill>
                  <a:schemeClr val="accent4">
                    <a:lumMod val="50000"/>
                  </a:schemeClr>
                </a:solidFill>
              </a:rPr>
              <a:t>사용되는 </a:t>
            </a:r>
            <a:r>
              <a:rPr lang="ko-KR" altLang="en-US" sz="1600" spc="300" dirty="0" err="1" smtClean="0">
                <a:solidFill>
                  <a:schemeClr val="accent4">
                    <a:lumMod val="50000"/>
                  </a:schemeClr>
                </a:solidFill>
              </a:rPr>
              <a:t>키오스크의</a:t>
            </a:r>
            <a:r>
              <a:rPr lang="ko-KR" altLang="en-US" sz="1600" spc="300" dirty="0" smtClean="0">
                <a:solidFill>
                  <a:schemeClr val="accent4">
                    <a:lumMod val="50000"/>
                  </a:schemeClr>
                </a:solidFill>
              </a:rPr>
              <a:t> 경우 내부에 설치된 곳이 많고 </a:t>
            </a:r>
            <a:r>
              <a:rPr lang="ko-KR" altLang="en-US" sz="1600" spc="300" dirty="0" smtClean="0">
                <a:solidFill>
                  <a:schemeClr val="accent4">
                    <a:lumMod val="50000"/>
                  </a:schemeClr>
                </a:solidFill>
              </a:rPr>
              <a:t>주문 이후 </a:t>
            </a:r>
            <a:r>
              <a:rPr lang="ko-KR" altLang="en-US" sz="1600" spc="300" dirty="0" smtClean="0">
                <a:solidFill>
                  <a:schemeClr val="accent4">
                    <a:lumMod val="50000"/>
                  </a:schemeClr>
                </a:solidFill>
              </a:rPr>
              <a:t>기다리는 시간이 존재하여 여러 불편함이 있습니다</a:t>
            </a:r>
            <a:r>
              <a:rPr lang="en-US" altLang="ko-KR" sz="1600" spc="30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665741"/>
                </a:solidFill>
                <a:latin typeface="+mj-ea"/>
                <a:ea typeface="+mj-ea"/>
              </a:rPr>
              <a:t>직장인과 학생들의 경우 </a:t>
            </a:r>
            <a:r>
              <a:rPr lang="ko-KR" altLang="en-US" sz="1600" dirty="0" smtClean="0">
                <a:solidFill>
                  <a:srgbClr val="665741"/>
                </a:solidFill>
                <a:latin typeface="+mj-ea"/>
                <a:ea typeface="+mj-ea"/>
              </a:rPr>
              <a:t>직장근처에서 밥을 </a:t>
            </a:r>
            <a:r>
              <a:rPr lang="ko-KR" altLang="en-US" sz="1600" dirty="0">
                <a:solidFill>
                  <a:srgbClr val="665741"/>
                </a:solidFill>
                <a:latin typeface="+mj-ea"/>
                <a:ea typeface="+mj-ea"/>
              </a:rPr>
              <a:t>먹고 가는 경우가 대부분인데 </a:t>
            </a:r>
            <a:r>
              <a:rPr lang="ko-KR" altLang="en-US" sz="1600" dirty="0" err="1">
                <a:solidFill>
                  <a:srgbClr val="665741"/>
                </a:solidFill>
                <a:latin typeface="+mj-ea"/>
                <a:ea typeface="+mj-ea"/>
              </a:rPr>
              <a:t>웨이팅</a:t>
            </a:r>
            <a:r>
              <a:rPr lang="ko-KR" altLang="en-US" sz="1600" dirty="0">
                <a:solidFill>
                  <a:srgbClr val="665741"/>
                </a:solidFill>
                <a:latin typeface="+mj-ea"/>
                <a:ea typeface="+mj-ea"/>
              </a:rPr>
              <a:t> 혹은 음식을 기다리는 시간으로 인하여 식사를 급하게 하거나 거르는 경우가 있습니다</a:t>
            </a:r>
            <a:r>
              <a:rPr lang="en-US" altLang="ko-KR" sz="1600" dirty="0" smtClean="0">
                <a:solidFill>
                  <a:srgbClr val="665741"/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rgbClr val="66574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61CAF9-E4EB-40F6-B000-3A824E43F899}"/>
              </a:ext>
            </a:extLst>
          </p:cNvPr>
          <p:cNvSpPr txBox="1"/>
          <p:nvPr/>
        </p:nvSpPr>
        <p:spPr>
          <a:xfrm>
            <a:off x="6609347" y="1925046"/>
            <a:ext cx="46682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300" dirty="0" smtClean="0">
                <a:solidFill>
                  <a:schemeClr val="accent4">
                    <a:lumMod val="50000"/>
                  </a:schemeClr>
                </a:solidFill>
              </a:rPr>
              <a:t>현재 사용되는 </a:t>
            </a:r>
            <a:r>
              <a:rPr lang="ko-KR" altLang="en-US" sz="1600" spc="300" dirty="0" err="1" smtClean="0">
                <a:solidFill>
                  <a:schemeClr val="accent4">
                    <a:lumMod val="50000"/>
                  </a:schemeClr>
                </a:solidFill>
              </a:rPr>
              <a:t>키오스크의</a:t>
            </a:r>
            <a:r>
              <a:rPr lang="ko-KR" altLang="en-US" sz="1600" spc="300" dirty="0" smtClean="0">
                <a:solidFill>
                  <a:schemeClr val="accent4">
                    <a:lumMod val="50000"/>
                  </a:schemeClr>
                </a:solidFill>
              </a:rPr>
              <a:t> 경우 </a:t>
            </a:r>
            <a:r>
              <a:rPr lang="ko-KR" altLang="en-US" sz="1600" spc="300" dirty="0" err="1" smtClean="0">
                <a:solidFill>
                  <a:schemeClr val="accent4">
                    <a:lumMod val="50000"/>
                  </a:schemeClr>
                </a:solidFill>
              </a:rPr>
              <a:t>고정형으로</a:t>
            </a:r>
            <a:r>
              <a:rPr lang="ko-KR" altLang="en-US" sz="1600" spc="300" dirty="0" smtClean="0">
                <a:solidFill>
                  <a:schemeClr val="accent4">
                    <a:lumMod val="50000"/>
                  </a:schemeClr>
                </a:solidFill>
              </a:rPr>
              <a:t> 설치되어 있습니다</a:t>
            </a:r>
            <a:r>
              <a:rPr lang="en-US" altLang="ko-KR" sz="1600" spc="30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ko-KR" altLang="en-US" sz="1600" spc="300" dirty="0" smtClean="0">
                <a:solidFill>
                  <a:schemeClr val="accent4">
                    <a:lumMod val="50000"/>
                  </a:schemeClr>
                </a:solidFill>
              </a:rPr>
              <a:t>또한 일부 계층은 사용이 제한되기 때문에 앱으로 구현되면 문제점을 해결할 수 있습니다</a:t>
            </a:r>
            <a:r>
              <a:rPr lang="en-US" altLang="ko-KR" sz="1600" spc="30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  <a:endParaRPr lang="en-US" altLang="ko-KR" sz="1600" spc="3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300" dirty="0" smtClean="0">
                <a:solidFill>
                  <a:schemeClr val="accent4">
                    <a:lumMod val="50000"/>
                  </a:schemeClr>
                </a:solidFill>
              </a:rPr>
              <a:t>앱을 사용하게 되면 매장 외부에서 주문을 할 수 있으며 편리하게 사용할 수 있습니다</a:t>
            </a:r>
            <a:r>
              <a:rPr lang="en-US" altLang="ko-KR" sz="1600" spc="300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en-US" altLang="ko-KR" sz="1600" spc="3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75EACF-8326-43CE-BE57-1E8469035B85}"/>
              </a:ext>
            </a:extLst>
          </p:cNvPr>
          <p:cNvSpPr txBox="1"/>
          <p:nvPr/>
        </p:nvSpPr>
        <p:spPr>
          <a:xfrm>
            <a:off x="1271590" y="1278715"/>
            <a:ext cx="366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chemeClr val="accent4">
                    <a:lumMod val="75000"/>
                  </a:schemeClr>
                </a:solidFill>
              </a:rPr>
              <a:t>과제 선정의 배경</a:t>
            </a:r>
            <a:endParaRPr lang="ko-KR" altLang="en-U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811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기대효과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1053" y="1248700"/>
            <a:ext cx="11405936" cy="401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marR="359410" indent="-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□ </a:t>
            </a: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</a:t>
            </a:r>
            <a:r>
              <a:rPr lang="ko-KR" altLang="en-US" sz="2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앱을 </a:t>
            </a: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제작하면 </a:t>
            </a:r>
            <a:r>
              <a:rPr lang="ko-KR" altLang="en-US" sz="2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불필요한 과정을 없애고 간편하고 손쉬운 과정으로 주문을 할 수 있으며 </a:t>
            </a: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휴대기기 사용 </a:t>
            </a:r>
            <a:r>
              <a:rPr lang="ko-KR" altLang="en-US" sz="28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가능한모든</a:t>
            </a: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</a:t>
            </a: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층의 </a:t>
            </a:r>
            <a:r>
              <a:rPr lang="ko-KR" altLang="en-US" sz="2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사람들이 쉽게 사용할 수 있습니다</a:t>
            </a:r>
            <a:r>
              <a:rPr lang="en-US" altLang="ko-KR" sz="2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44500" marR="359410" indent="-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800" kern="0" dirty="0">
              <a:solidFill>
                <a:srgbClr val="000000"/>
              </a:solidFill>
              <a:latin typeface="휴먼고딕"/>
            </a:endParaRPr>
          </a:p>
          <a:p>
            <a:pPr marL="444500" marR="359410" indent="-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□ </a:t>
            </a:r>
            <a:r>
              <a:rPr kumimoji="0" lang="ko-KR" altLang="en-US" sz="28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매장의 경우 사람이 밀집 되는 시간을 앱을 통해 미리 주문을 </a:t>
            </a:r>
            <a:r>
              <a:rPr kumimoji="0" lang="ko-KR" altLang="en-US" sz="28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받음으로써 앱 사용 전 보다 더 빠르게 준비하여 회전율을 높일 수 있으며  의사소통으로 인한 손님과의 마찰을 줄일 수 있습니다</a:t>
            </a:r>
            <a:r>
              <a:rPr kumimoji="0" lang="en-US" altLang="ko-KR" sz="28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2800" kern="0" dirty="0">
              <a:solidFill>
                <a:srgbClr val="000000"/>
              </a:solidFill>
              <a:latin typeface="휴먼고딕"/>
            </a:endParaRPr>
          </a:p>
        </p:txBody>
      </p:sp>
    </p:spTree>
    <p:extLst>
      <p:ext uri="{BB962C8B-B14F-4D97-AF65-F5344CB8AC3E}">
        <p14:creationId xmlns:p14="http://schemas.microsoft.com/office/powerpoint/2010/main" val="1805413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6F8BB50-E128-481B-A16F-7172051C5D58}"/>
              </a:ext>
            </a:extLst>
          </p:cNvPr>
          <p:cNvSpPr/>
          <p:nvPr/>
        </p:nvSpPr>
        <p:spPr>
          <a:xfrm>
            <a:off x="1596927" y="1109488"/>
            <a:ext cx="1846680" cy="1846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74B4049-12A0-4E6C-9EDC-EE9081F2F21C}"/>
              </a:ext>
            </a:extLst>
          </p:cNvPr>
          <p:cNvSpPr/>
          <p:nvPr/>
        </p:nvSpPr>
        <p:spPr>
          <a:xfrm>
            <a:off x="5201165" y="1109486"/>
            <a:ext cx="1846680" cy="1846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D4AACCB-2450-4314-B413-788A2F2E3C57}"/>
              </a:ext>
            </a:extLst>
          </p:cNvPr>
          <p:cNvSpPr/>
          <p:nvPr/>
        </p:nvSpPr>
        <p:spPr>
          <a:xfrm>
            <a:off x="8805402" y="1109484"/>
            <a:ext cx="1846680" cy="1846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1274182" y="3105295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Studio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5660624" y="3105296"/>
            <a:ext cx="870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63B04C8E-67C0-44BA-BF0A-037E75358960}"/>
              </a:ext>
            </a:extLst>
          </p:cNvPr>
          <p:cNvSpPr txBox="1"/>
          <p:nvPr/>
        </p:nvSpPr>
        <p:spPr>
          <a:xfrm>
            <a:off x="9003223" y="3105296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Firebase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31" y="1416335"/>
            <a:ext cx="1246353" cy="133098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177" y="1161189"/>
            <a:ext cx="1196171" cy="153866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729" y="1233811"/>
            <a:ext cx="1696030" cy="16960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8207" y="3716087"/>
            <a:ext cx="27549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Android </a:t>
            </a:r>
            <a:r>
              <a:rPr lang="ko-KR" altLang="en-US" sz="1600" dirty="0"/>
              <a:t>앱 개발을 위한 공식 통합 </a:t>
            </a:r>
            <a:r>
              <a:rPr lang="ko-KR" altLang="en-US" sz="1600" dirty="0" smtClean="0"/>
              <a:t>개발 환경</a:t>
            </a:r>
            <a:r>
              <a:rPr lang="en-US" altLang="ko-KR" sz="1600" dirty="0"/>
              <a:t>(IDE)</a:t>
            </a:r>
            <a:r>
              <a:rPr lang="ko-KR" altLang="en-US" sz="1600" dirty="0"/>
              <a:t>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레이아웃 편집 기능이 사용하기 쉽다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코드의 성능 및 호환성을 체크해주며 </a:t>
            </a:r>
            <a:r>
              <a:rPr lang="en-US" altLang="ko-KR" sz="1600" dirty="0" smtClean="0"/>
              <a:t>Lint</a:t>
            </a:r>
            <a:r>
              <a:rPr lang="ko-KR" altLang="en-US" sz="1600" dirty="0" smtClean="0"/>
              <a:t>의 기능이 강화 되어있다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747026" y="3716087"/>
            <a:ext cx="27549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지향 언어이며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캡슐화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상속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다형성</a:t>
            </a:r>
            <a:r>
              <a:rPr lang="ko-KR" altLang="en-US" sz="1600" dirty="0" smtClean="0"/>
              <a:t> 등 많은 기능을 지원한다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오픈소스 라이브러리가 풍부하여 개발 시간을 단축하면서 안정성을 높일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8400265" y="3716087"/>
            <a:ext cx="2754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Document </a:t>
            </a:r>
            <a:r>
              <a:rPr lang="ko-KR" altLang="en-US" sz="1600" dirty="0" smtClean="0"/>
              <a:t>형식의 빠르고 간편한 </a:t>
            </a:r>
            <a:r>
              <a:rPr lang="en-US" altLang="ko-KR" sz="1600" dirty="0" smtClean="0"/>
              <a:t>NoSQL </a:t>
            </a:r>
            <a:r>
              <a:rPr lang="ko-KR" altLang="en-US" sz="1600" dirty="0" smtClean="0"/>
              <a:t>기반의 데이터베이스</a:t>
            </a:r>
            <a:endParaRPr lang="en-US" altLang="ko-KR" sz="1600" dirty="0" smtClean="0"/>
          </a:p>
          <a:p>
            <a:r>
              <a:rPr lang="en-US" altLang="ko-KR" sz="1600" dirty="0" smtClean="0"/>
              <a:t>RTSP(Real Time Stream Protocol) </a:t>
            </a:r>
            <a:r>
              <a:rPr lang="ko-KR" altLang="en-US" sz="1600" dirty="0" smtClean="0"/>
              <a:t>방식의 데이터베이스를 지원한다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인증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데이터베이스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스토리지</a:t>
            </a:r>
            <a:r>
              <a:rPr lang="en-US" altLang="ko-KR" sz="1600" dirty="0" smtClean="0"/>
              <a:t>,  Push</a:t>
            </a:r>
            <a:r>
              <a:rPr lang="ko-KR" altLang="en-US" sz="1600" dirty="0" err="1" smtClean="0"/>
              <a:t>알람</a:t>
            </a:r>
            <a:r>
              <a:rPr lang="ko-KR" altLang="en-US" sz="1600" dirty="0" smtClean="0"/>
              <a:t> 등의 기능을 제공한다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62262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774</Words>
  <Application>Microsoft Office PowerPoint</Application>
  <PresentationFormat>와이드스크린</PresentationFormat>
  <Paragraphs>263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나눔스퀘어라운드 Regular</vt:lpstr>
      <vt:lpstr>맑은 고딕</vt:lpstr>
      <vt:lpstr>휴먼고딕</vt:lpstr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Windows 사용자</cp:lastModifiedBy>
  <cp:revision>54</cp:revision>
  <dcterms:created xsi:type="dcterms:W3CDTF">2018-12-07T00:32:38Z</dcterms:created>
  <dcterms:modified xsi:type="dcterms:W3CDTF">2021-06-11T06:53:00Z</dcterms:modified>
</cp:coreProperties>
</file>