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509" r:id="rId3"/>
    <p:sldId id="266" r:id="rId4"/>
    <p:sldId id="494" r:id="rId5"/>
    <p:sldId id="493" r:id="rId6"/>
    <p:sldId id="290" r:id="rId7"/>
    <p:sldId id="497" r:id="rId8"/>
    <p:sldId id="500" r:id="rId9"/>
    <p:sldId id="498" r:id="rId10"/>
    <p:sldId id="499" r:id="rId11"/>
    <p:sldId id="501" r:id="rId12"/>
    <p:sldId id="506" r:id="rId13"/>
    <p:sldId id="508" r:id="rId14"/>
    <p:sldId id="503" r:id="rId15"/>
    <p:sldId id="507" r:id="rId16"/>
    <p:sldId id="502" r:id="rId17"/>
    <p:sldId id="504" r:id="rId18"/>
    <p:sldId id="291" r:id="rId19"/>
    <p:sldId id="50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5"/>
    <p:restoredTop sz="90904" autoAdjust="0"/>
  </p:normalViewPr>
  <p:slideViewPr>
    <p:cSldViewPr snapToGrid="0">
      <p:cViewPr varScale="1">
        <p:scale>
          <a:sx n="88" d="100"/>
          <a:sy n="88" d="100"/>
        </p:scale>
        <p:origin x="216" y="1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45671-6A6D-4E80-AAD1-8A6761C12B04}" type="datetimeFigureOut">
              <a:rPr lang="zh-CN" altLang="en-US" smtClean="0"/>
              <a:t>2020/1/5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CC42B-31A7-423D-8395-1EF3B6F15E88}" type="slidenum">
              <a:rPr lang="zh-CN" altLang="en-US" smtClean="0"/>
              <a:t>‹#›</a:t>
            </a:fld>
            <a:endParaRPr lang="zh-CN" altLang="en-US"/>
          </a:p>
        </p:txBody>
      </p:sp>
    </p:spTree>
    <p:extLst>
      <p:ext uri="{BB962C8B-B14F-4D97-AF65-F5344CB8AC3E}">
        <p14:creationId xmlns:p14="http://schemas.microsoft.com/office/powerpoint/2010/main" val="271334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5C326EE-2964-4321-BB94-C79426E0C97C}"/>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099" name="Text Placeholder 2">
            <a:extLst>
              <a:ext uri="{FF2B5EF4-FFF2-40B4-BE49-F238E27FC236}">
                <a16:creationId xmlns:a16="http://schemas.microsoft.com/office/drawing/2014/main" id="{D03CD8F0-BBCC-4FB2-9534-244AB4799973}"/>
              </a:ext>
            </a:extLst>
          </p:cNvPr>
          <p:cNvSpPr>
            <a:spLocks noGrp="1" noChangeArrowheads="1"/>
          </p:cNvSpPr>
          <p:nvPr>
            <p:ph type="body" idx="4294967295"/>
          </p:nvPr>
        </p:nvSpPr>
        <p:spPr bwMode="auto"/>
        <p:txBody>
          <a:bodyPr/>
          <a:lstStyle/>
          <a:p>
            <a:pPr eaLnBrk="1" hangingPunct="1"/>
            <a:endParaRPr lang="en-US" altLang="en-US" dirty="0"/>
          </a:p>
        </p:txBody>
      </p:sp>
      <p:sp>
        <p:nvSpPr>
          <p:cNvPr id="4100" name="Slide Number Placeholder 3">
            <a:extLst>
              <a:ext uri="{FF2B5EF4-FFF2-40B4-BE49-F238E27FC236}">
                <a16:creationId xmlns:a16="http://schemas.microsoft.com/office/drawing/2014/main" id="{98779E7C-76BB-4020-9E6F-2AAEA8B849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843C5F-85AE-4199-B318-263F0CA5629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第一个被提出的模型与前馈</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相似，在这个模型中，非线性隐含层被移除，映射层被所有的单词共享（而不是仅仅共享映射矩阵）因此，所有的单词被映射到相同的位置（它们的向量被求平均），我们称这个框架为词袋模型</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模型从 </a:t>
            </a:r>
            <a:r>
              <a:rPr lang="en-US" altLang="zh-CN" sz="1200" b="0" i="0" kern="1200" dirty="0">
                <a:solidFill>
                  <a:schemeClr val="tx1"/>
                </a:solidFill>
                <a:effectLst/>
                <a:latin typeface="+mn-lt"/>
                <a:ea typeface="+mn-ea"/>
                <a:cs typeface="+mn-cs"/>
              </a:rPr>
              <a:t>Projection </a:t>
            </a:r>
            <a:r>
              <a:rPr lang="zh-CN" altLang="en-US" sz="1200" b="0" i="0" kern="1200" dirty="0">
                <a:solidFill>
                  <a:schemeClr val="tx1"/>
                </a:solidFill>
                <a:effectLst/>
                <a:latin typeface="+mn-lt"/>
                <a:ea typeface="+mn-ea"/>
                <a:cs typeface="+mn-cs"/>
              </a:rPr>
              <a:t>层到 </a:t>
            </a:r>
            <a:r>
              <a:rPr lang="en-US" altLang="zh-CN" sz="1200" b="0" i="0" kern="1200" dirty="0">
                <a:solidFill>
                  <a:schemeClr val="tx1"/>
                </a:solidFill>
                <a:effectLst/>
                <a:latin typeface="+mn-lt"/>
                <a:ea typeface="+mn-ea"/>
                <a:cs typeface="+mn-cs"/>
              </a:rPr>
              <a:t>Output </a:t>
            </a:r>
            <a:r>
              <a:rPr lang="zh-CN" altLang="en-US" sz="1200" b="0" i="0" kern="1200" dirty="0">
                <a:solidFill>
                  <a:schemeClr val="tx1"/>
                </a:solidFill>
                <a:effectLst/>
                <a:latin typeface="+mn-lt"/>
                <a:ea typeface="+mn-ea"/>
                <a:cs typeface="+mn-cs"/>
              </a:rPr>
              <a:t>层的操作借鉴了 </a:t>
            </a:r>
            <a:r>
              <a:rPr lang="en-US" altLang="zh-CN" sz="1200" b="0" i="0" kern="1200" dirty="0">
                <a:solidFill>
                  <a:schemeClr val="tx1"/>
                </a:solidFill>
                <a:effectLst/>
                <a:latin typeface="+mn-lt"/>
                <a:ea typeface="+mn-ea"/>
                <a:cs typeface="+mn-cs"/>
              </a:rPr>
              <a:t>Hierarchical </a:t>
            </a:r>
            <a:r>
              <a:rPr lang="en-US" altLang="zh-CN" sz="1200" b="0" i="0" kern="1200" dirty="0" err="1">
                <a:solidFill>
                  <a:schemeClr val="tx1"/>
                </a:solidFill>
                <a:effectLst/>
                <a:latin typeface="+mn-lt"/>
                <a:ea typeface="+mn-ea"/>
                <a:cs typeface="+mn-cs"/>
              </a:rPr>
              <a:t>Softmax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模型的思路，即构建一棵树，将一次分类分解为多次分类，从而把分类的时间复杂度从 </a:t>
            </a:r>
            <a:r>
              <a:rPr lang="en-US" altLang="zh-CN" sz="1200" b="0" i="0" kern="1200" dirty="0">
                <a:solidFill>
                  <a:schemeClr val="tx1"/>
                </a:solidFill>
                <a:effectLst/>
                <a:latin typeface="+mn-lt"/>
                <a:ea typeface="+mn-ea"/>
                <a:cs typeface="+mn-cs"/>
              </a:rPr>
              <a:t>O(N) </a:t>
            </a:r>
            <a:r>
              <a:rPr lang="zh-CN" altLang="en-US" sz="1200" b="0" i="0" kern="1200" dirty="0">
                <a:solidFill>
                  <a:schemeClr val="tx1"/>
                </a:solidFill>
                <a:effectLst/>
                <a:latin typeface="+mn-lt"/>
                <a:ea typeface="+mn-ea"/>
                <a:cs typeface="+mn-cs"/>
              </a:rPr>
              <a:t>降低到 </a:t>
            </a:r>
            <a:r>
              <a:rPr lang="en-US" altLang="zh-CN" sz="1200" b="0" i="0" kern="1200" dirty="0">
                <a:solidFill>
                  <a:schemeClr val="tx1"/>
                </a:solidFill>
                <a:effectLst/>
                <a:latin typeface="+mn-lt"/>
                <a:ea typeface="+mn-ea"/>
                <a:cs typeface="+mn-cs"/>
              </a:rPr>
              <a:t>O(</a:t>
            </a:r>
            <a:r>
              <a:rPr lang="en-US" altLang="zh-CN" sz="1200" b="0" i="0" kern="1200" dirty="0" err="1">
                <a:solidFill>
                  <a:schemeClr val="tx1"/>
                </a:solidFill>
                <a:effectLst/>
                <a:latin typeface="+mn-lt"/>
                <a:ea typeface="+mn-ea"/>
                <a:cs typeface="+mn-cs"/>
              </a:rPr>
              <a:t>logN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。这也是 </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的主要优势：以较快的效率得到词向量空间。在 </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中，构建树的方法是 </a:t>
            </a:r>
            <a:r>
              <a:rPr lang="en-US" altLang="zh-CN" sz="1200" b="0" i="0" kern="1200" dirty="0">
                <a:solidFill>
                  <a:schemeClr val="tx1"/>
                </a:solidFill>
                <a:effectLst/>
                <a:latin typeface="+mn-lt"/>
                <a:ea typeface="+mn-ea"/>
                <a:cs typeface="+mn-cs"/>
              </a:rPr>
              <a:t>Huffman </a:t>
            </a:r>
            <a:r>
              <a:rPr lang="zh-CN" altLang="en-US" sz="1200" b="0" i="0" kern="1200" dirty="0">
                <a:solidFill>
                  <a:schemeClr val="tx1"/>
                </a:solidFill>
                <a:effectLst/>
                <a:latin typeface="+mn-lt"/>
                <a:ea typeface="+mn-ea"/>
                <a:cs typeface="+mn-cs"/>
              </a:rPr>
              <a:t>算法。</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根据词频构建了一棵 </a:t>
            </a:r>
            <a:r>
              <a:rPr lang="en-US" altLang="zh-CN" sz="1200" b="0" i="0" kern="1200" dirty="0">
                <a:solidFill>
                  <a:schemeClr val="tx1"/>
                </a:solidFill>
                <a:effectLst/>
                <a:latin typeface="+mn-lt"/>
                <a:ea typeface="+mn-ea"/>
                <a:cs typeface="+mn-cs"/>
              </a:rPr>
              <a:t>Huffman </a:t>
            </a:r>
            <a:r>
              <a:rPr lang="zh-CN" altLang="en-US" sz="1200" b="0" i="0" kern="1200" dirty="0">
                <a:solidFill>
                  <a:schemeClr val="tx1"/>
                </a:solidFill>
                <a:effectLst/>
                <a:latin typeface="+mn-lt"/>
                <a:ea typeface="+mn-ea"/>
                <a:cs typeface="+mn-cs"/>
              </a:rPr>
              <a:t>树，从而来提高分类的计算效率。</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10</a:t>
            </a:fld>
            <a:endParaRPr lang="zh-CN" altLang="en-US"/>
          </a:p>
        </p:txBody>
      </p:sp>
    </p:spTree>
    <p:extLst>
      <p:ext uri="{BB962C8B-B14F-4D97-AF65-F5344CB8AC3E}">
        <p14:creationId xmlns:p14="http://schemas.microsoft.com/office/powerpoint/2010/main" val="10267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第一个被提出的模型与前馈</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相似，在这个模型中，非线性隐含层被移除，映射层被所有的单词共享（而不是仅仅共享映射矩阵）因此，所有的单词被映射到相同的位置（它们的向量被求平均），我们称这个框架为词袋模型</a:t>
            </a:r>
            <a:r>
              <a:rPr lang="en-US" altLang="zh-CN"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11</a:t>
            </a:fld>
            <a:endParaRPr lang="zh-CN" altLang="en-US"/>
          </a:p>
        </p:txBody>
      </p:sp>
    </p:spTree>
    <p:extLst>
      <p:ext uri="{BB962C8B-B14F-4D97-AF65-F5344CB8AC3E}">
        <p14:creationId xmlns:p14="http://schemas.microsoft.com/office/powerpoint/2010/main" val="67231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第一个被提出的模型与前馈</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相似，在这个模型中，非线性隐含层被移除，映射层被所有的单词共享（而不是仅仅共享映射矩阵）因此，所有的单词被映射到相同的位置（它们的向量被求平均），我们称这个框架为词袋模型</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模型从 </a:t>
            </a:r>
            <a:r>
              <a:rPr lang="en-US" altLang="zh-CN" sz="1200" b="0" i="0" kern="1200" dirty="0">
                <a:solidFill>
                  <a:schemeClr val="tx1"/>
                </a:solidFill>
                <a:effectLst/>
                <a:latin typeface="+mn-lt"/>
                <a:ea typeface="+mn-ea"/>
                <a:cs typeface="+mn-cs"/>
              </a:rPr>
              <a:t>Projection </a:t>
            </a:r>
            <a:r>
              <a:rPr lang="zh-CN" altLang="en-US" sz="1200" b="0" i="0" kern="1200" dirty="0">
                <a:solidFill>
                  <a:schemeClr val="tx1"/>
                </a:solidFill>
                <a:effectLst/>
                <a:latin typeface="+mn-lt"/>
                <a:ea typeface="+mn-ea"/>
                <a:cs typeface="+mn-cs"/>
              </a:rPr>
              <a:t>层到 </a:t>
            </a:r>
            <a:r>
              <a:rPr lang="en-US" altLang="zh-CN" sz="1200" b="0" i="0" kern="1200" dirty="0">
                <a:solidFill>
                  <a:schemeClr val="tx1"/>
                </a:solidFill>
                <a:effectLst/>
                <a:latin typeface="+mn-lt"/>
                <a:ea typeface="+mn-ea"/>
                <a:cs typeface="+mn-cs"/>
              </a:rPr>
              <a:t>Output </a:t>
            </a:r>
            <a:r>
              <a:rPr lang="zh-CN" altLang="en-US" sz="1200" b="0" i="0" kern="1200" dirty="0">
                <a:solidFill>
                  <a:schemeClr val="tx1"/>
                </a:solidFill>
                <a:effectLst/>
                <a:latin typeface="+mn-lt"/>
                <a:ea typeface="+mn-ea"/>
                <a:cs typeface="+mn-cs"/>
              </a:rPr>
              <a:t>层的操作借鉴了 </a:t>
            </a:r>
            <a:r>
              <a:rPr lang="en-US" altLang="zh-CN" sz="1200" b="0" i="0" kern="1200" dirty="0">
                <a:solidFill>
                  <a:schemeClr val="tx1"/>
                </a:solidFill>
                <a:effectLst/>
                <a:latin typeface="+mn-lt"/>
                <a:ea typeface="+mn-ea"/>
                <a:cs typeface="+mn-cs"/>
              </a:rPr>
              <a:t>Hierarchical </a:t>
            </a:r>
            <a:r>
              <a:rPr lang="en-US" altLang="zh-CN" sz="1200" b="0" i="0" kern="1200" dirty="0" err="1">
                <a:solidFill>
                  <a:schemeClr val="tx1"/>
                </a:solidFill>
                <a:effectLst/>
                <a:latin typeface="+mn-lt"/>
                <a:ea typeface="+mn-ea"/>
                <a:cs typeface="+mn-cs"/>
              </a:rPr>
              <a:t>Softmax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模型的思路，即构建一棵树，将一次分类分解为多次分类，从而把分类的时间复杂度从 </a:t>
            </a:r>
            <a:r>
              <a:rPr lang="en-US" altLang="zh-CN" sz="1200" b="0" i="0" kern="1200" dirty="0">
                <a:solidFill>
                  <a:schemeClr val="tx1"/>
                </a:solidFill>
                <a:effectLst/>
                <a:latin typeface="+mn-lt"/>
                <a:ea typeface="+mn-ea"/>
                <a:cs typeface="+mn-cs"/>
              </a:rPr>
              <a:t>O(N) </a:t>
            </a:r>
            <a:r>
              <a:rPr lang="zh-CN" altLang="en-US" sz="1200" b="0" i="0" kern="1200" dirty="0">
                <a:solidFill>
                  <a:schemeClr val="tx1"/>
                </a:solidFill>
                <a:effectLst/>
                <a:latin typeface="+mn-lt"/>
                <a:ea typeface="+mn-ea"/>
                <a:cs typeface="+mn-cs"/>
              </a:rPr>
              <a:t>降低到 </a:t>
            </a:r>
            <a:r>
              <a:rPr lang="en-US" altLang="zh-CN" sz="1200" b="0" i="0" kern="1200" dirty="0">
                <a:solidFill>
                  <a:schemeClr val="tx1"/>
                </a:solidFill>
                <a:effectLst/>
                <a:latin typeface="+mn-lt"/>
                <a:ea typeface="+mn-ea"/>
                <a:cs typeface="+mn-cs"/>
              </a:rPr>
              <a:t>O(</a:t>
            </a:r>
            <a:r>
              <a:rPr lang="en-US" altLang="zh-CN" sz="1200" b="0" i="0" kern="1200" dirty="0" err="1">
                <a:solidFill>
                  <a:schemeClr val="tx1"/>
                </a:solidFill>
                <a:effectLst/>
                <a:latin typeface="+mn-lt"/>
                <a:ea typeface="+mn-ea"/>
                <a:cs typeface="+mn-cs"/>
              </a:rPr>
              <a:t>logN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。这也是 </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的主要优势：以较快的效率得到词向量空间。在 </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中，构建树的方法是 </a:t>
            </a:r>
            <a:r>
              <a:rPr lang="en-US" altLang="zh-CN" sz="1200" b="0" i="0" kern="1200" dirty="0">
                <a:solidFill>
                  <a:schemeClr val="tx1"/>
                </a:solidFill>
                <a:effectLst/>
                <a:latin typeface="+mn-lt"/>
                <a:ea typeface="+mn-ea"/>
                <a:cs typeface="+mn-cs"/>
              </a:rPr>
              <a:t>Huffman </a:t>
            </a:r>
            <a:r>
              <a:rPr lang="zh-CN" altLang="en-US" sz="1200" b="0" i="0" kern="1200" dirty="0">
                <a:solidFill>
                  <a:schemeClr val="tx1"/>
                </a:solidFill>
                <a:effectLst/>
                <a:latin typeface="+mn-lt"/>
                <a:ea typeface="+mn-ea"/>
                <a:cs typeface="+mn-cs"/>
              </a:rPr>
              <a:t>算法。</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根据词频构建了一棵 </a:t>
            </a:r>
            <a:r>
              <a:rPr lang="en-US" altLang="zh-CN" sz="1200" b="0" i="0" kern="1200" dirty="0">
                <a:solidFill>
                  <a:schemeClr val="tx1"/>
                </a:solidFill>
                <a:effectLst/>
                <a:latin typeface="+mn-lt"/>
                <a:ea typeface="+mn-ea"/>
                <a:cs typeface="+mn-cs"/>
              </a:rPr>
              <a:t>Huffman </a:t>
            </a:r>
            <a:r>
              <a:rPr lang="zh-CN" altLang="en-US" sz="1200" b="0" i="0" kern="1200" dirty="0">
                <a:solidFill>
                  <a:schemeClr val="tx1"/>
                </a:solidFill>
                <a:effectLst/>
                <a:latin typeface="+mn-lt"/>
                <a:ea typeface="+mn-ea"/>
                <a:cs typeface="+mn-cs"/>
              </a:rPr>
              <a:t>树，从而来提高分类的计算效率。</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12</a:t>
            </a:fld>
            <a:endParaRPr lang="zh-CN" altLang="en-US"/>
          </a:p>
        </p:txBody>
      </p:sp>
    </p:spTree>
    <p:extLst>
      <p:ext uri="{BB962C8B-B14F-4D97-AF65-F5344CB8AC3E}">
        <p14:creationId xmlns:p14="http://schemas.microsoft.com/office/powerpoint/2010/main" val="584166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第一个被提出的模型与前馈</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相似，在这个模型中，非线性隐含层被移除，映射层被所有的单词共享（而不是仅仅共享映射矩阵）因此，所有的单词被映射到相同的位置（它们的向量被求平均），我们称这个框架为词袋模型</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模型从 </a:t>
            </a:r>
            <a:r>
              <a:rPr lang="en-US" altLang="zh-CN" sz="1200" b="0" i="0" kern="1200" dirty="0">
                <a:solidFill>
                  <a:schemeClr val="tx1"/>
                </a:solidFill>
                <a:effectLst/>
                <a:latin typeface="+mn-lt"/>
                <a:ea typeface="+mn-ea"/>
                <a:cs typeface="+mn-cs"/>
              </a:rPr>
              <a:t>Projection </a:t>
            </a:r>
            <a:r>
              <a:rPr lang="zh-CN" altLang="en-US" sz="1200" b="0" i="0" kern="1200" dirty="0">
                <a:solidFill>
                  <a:schemeClr val="tx1"/>
                </a:solidFill>
                <a:effectLst/>
                <a:latin typeface="+mn-lt"/>
                <a:ea typeface="+mn-ea"/>
                <a:cs typeface="+mn-cs"/>
              </a:rPr>
              <a:t>层到 </a:t>
            </a:r>
            <a:r>
              <a:rPr lang="en-US" altLang="zh-CN" sz="1200" b="0" i="0" kern="1200" dirty="0">
                <a:solidFill>
                  <a:schemeClr val="tx1"/>
                </a:solidFill>
                <a:effectLst/>
                <a:latin typeface="+mn-lt"/>
                <a:ea typeface="+mn-ea"/>
                <a:cs typeface="+mn-cs"/>
              </a:rPr>
              <a:t>Output </a:t>
            </a:r>
            <a:r>
              <a:rPr lang="zh-CN" altLang="en-US" sz="1200" b="0" i="0" kern="1200" dirty="0">
                <a:solidFill>
                  <a:schemeClr val="tx1"/>
                </a:solidFill>
                <a:effectLst/>
                <a:latin typeface="+mn-lt"/>
                <a:ea typeface="+mn-ea"/>
                <a:cs typeface="+mn-cs"/>
              </a:rPr>
              <a:t>层的操作借鉴了 </a:t>
            </a:r>
            <a:r>
              <a:rPr lang="en-US" altLang="zh-CN" sz="1200" b="0" i="0" kern="1200" dirty="0">
                <a:solidFill>
                  <a:schemeClr val="tx1"/>
                </a:solidFill>
                <a:effectLst/>
                <a:latin typeface="+mn-lt"/>
                <a:ea typeface="+mn-ea"/>
                <a:cs typeface="+mn-cs"/>
              </a:rPr>
              <a:t>Hierarchical </a:t>
            </a:r>
            <a:r>
              <a:rPr lang="en-US" altLang="zh-CN" sz="1200" b="0" i="0" kern="1200" dirty="0" err="1">
                <a:solidFill>
                  <a:schemeClr val="tx1"/>
                </a:solidFill>
                <a:effectLst/>
                <a:latin typeface="+mn-lt"/>
                <a:ea typeface="+mn-ea"/>
                <a:cs typeface="+mn-cs"/>
              </a:rPr>
              <a:t>Softmax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模型的思路，即构建一棵树，将一次分类分解为多次分类，从而把分类的时间复杂度从 </a:t>
            </a:r>
            <a:r>
              <a:rPr lang="en-US" altLang="zh-CN" sz="1200" b="0" i="0" kern="1200" dirty="0">
                <a:solidFill>
                  <a:schemeClr val="tx1"/>
                </a:solidFill>
                <a:effectLst/>
                <a:latin typeface="+mn-lt"/>
                <a:ea typeface="+mn-ea"/>
                <a:cs typeface="+mn-cs"/>
              </a:rPr>
              <a:t>O(N) </a:t>
            </a:r>
            <a:r>
              <a:rPr lang="zh-CN" altLang="en-US" sz="1200" b="0" i="0" kern="1200" dirty="0">
                <a:solidFill>
                  <a:schemeClr val="tx1"/>
                </a:solidFill>
                <a:effectLst/>
                <a:latin typeface="+mn-lt"/>
                <a:ea typeface="+mn-ea"/>
                <a:cs typeface="+mn-cs"/>
              </a:rPr>
              <a:t>降低到 </a:t>
            </a:r>
            <a:r>
              <a:rPr lang="en-US" altLang="zh-CN" sz="1200" b="0" i="0" kern="1200" dirty="0">
                <a:solidFill>
                  <a:schemeClr val="tx1"/>
                </a:solidFill>
                <a:effectLst/>
                <a:latin typeface="+mn-lt"/>
                <a:ea typeface="+mn-ea"/>
                <a:cs typeface="+mn-cs"/>
              </a:rPr>
              <a:t>O(</a:t>
            </a:r>
            <a:r>
              <a:rPr lang="en-US" altLang="zh-CN" sz="1200" b="0" i="0" kern="1200" dirty="0" err="1">
                <a:solidFill>
                  <a:schemeClr val="tx1"/>
                </a:solidFill>
                <a:effectLst/>
                <a:latin typeface="+mn-lt"/>
                <a:ea typeface="+mn-ea"/>
                <a:cs typeface="+mn-cs"/>
              </a:rPr>
              <a:t>logN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。这也是 </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的主要优势：以较快的效率得到词向量空间。在 </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中，构建树的方法是 </a:t>
            </a:r>
            <a:r>
              <a:rPr lang="en-US" altLang="zh-CN" sz="1200" b="0" i="0" kern="1200" dirty="0">
                <a:solidFill>
                  <a:schemeClr val="tx1"/>
                </a:solidFill>
                <a:effectLst/>
                <a:latin typeface="+mn-lt"/>
                <a:ea typeface="+mn-ea"/>
                <a:cs typeface="+mn-cs"/>
              </a:rPr>
              <a:t>Huffman </a:t>
            </a:r>
            <a:r>
              <a:rPr lang="zh-CN" altLang="en-US" sz="1200" b="0" i="0" kern="1200" dirty="0">
                <a:solidFill>
                  <a:schemeClr val="tx1"/>
                </a:solidFill>
                <a:effectLst/>
                <a:latin typeface="+mn-lt"/>
                <a:ea typeface="+mn-ea"/>
                <a:cs typeface="+mn-cs"/>
              </a:rPr>
              <a:t>算法。</a:t>
            </a:r>
            <a:r>
              <a:rPr lang="en-US" altLang="zh-CN" sz="1200" b="0" i="0" kern="1200" dirty="0">
                <a:solidFill>
                  <a:schemeClr val="tx1"/>
                </a:solidFill>
                <a:effectLst/>
                <a:latin typeface="+mn-lt"/>
                <a:ea typeface="+mn-ea"/>
                <a:cs typeface="+mn-cs"/>
              </a:rPr>
              <a:t>word2vec </a:t>
            </a:r>
            <a:r>
              <a:rPr lang="zh-CN" altLang="en-US" sz="1200" b="0" i="0" kern="1200" dirty="0">
                <a:solidFill>
                  <a:schemeClr val="tx1"/>
                </a:solidFill>
                <a:effectLst/>
                <a:latin typeface="+mn-lt"/>
                <a:ea typeface="+mn-ea"/>
                <a:cs typeface="+mn-cs"/>
              </a:rPr>
              <a:t>根据词频构建了一棵 </a:t>
            </a:r>
            <a:r>
              <a:rPr lang="en-US" altLang="zh-CN" sz="1200" b="0" i="0" kern="1200" dirty="0">
                <a:solidFill>
                  <a:schemeClr val="tx1"/>
                </a:solidFill>
                <a:effectLst/>
                <a:latin typeface="+mn-lt"/>
                <a:ea typeface="+mn-ea"/>
                <a:cs typeface="+mn-cs"/>
              </a:rPr>
              <a:t>Huffman </a:t>
            </a:r>
            <a:r>
              <a:rPr lang="zh-CN" altLang="en-US" sz="1200" b="0" i="0" kern="1200" dirty="0">
                <a:solidFill>
                  <a:schemeClr val="tx1"/>
                </a:solidFill>
                <a:effectLst/>
                <a:latin typeface="+mn-lt"/>
                <a:ea typeface="+mn-ea"/>
                <a:cs typeface="+mn-cs"/>
              </a:rPr>
              <a:t>树，从而来提高分类的计算效率。</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13</a:t>
            </a:fld>
            <a:endParaRPr lang="zh-CN" altLang="en-US"/>
          </a:p>
        </p:txBody>
      </p:sp>
    </p:spTree>
    <p:extLst>
      <p:ext uri="{BB962C8B-B14F-4D97-AF65-F5344CB8AC3E}">
        <p14:creationId xmlns:p14="http://schemas.microsoft.com/office/powerpoint/2010/main" val="3671944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可以看出，在一些点之后，增加更多的维度和增加训练数据提供递减的提升。因此，我们不得不提高向量维度，同时提高训练数据的量；虽然这一观察似乎微不足道，值得注意的是，当前流行于使用相对大的数据集训练词向量，但是相对不足的尺寸（例如</a:t>
            </a:r>
            <a:r>
              <a:rPr lang="en-US" altLang="zh-CN" sz="1200" b="0" i="0" kern="1200" dirty="0">
                <a:solidFill>
                  <a:schemeClr val="tx1"/>
                </a:solidFill>
                <a:effectLst/>
                <a:latin typeface="+mn-lt"/>
                <a:ea typeface="+mn-ea"/>
                <a:cs typeface="+mn-cs"/>
              </a:rPr>
              <a:t>50-100</a:t>
            </a:r>
            <a:r>
              <a:rPr lang="zh-CN" altLang="en-US" sz="1200" b="0" i="0" kern="1200" dirty="0">
                <a:solidFill>
                  <a:schemeClr val="tx1"/>
                </a:solidFill>
                <a:effectLst/>
                <a:latin typeface="+mn-lt"/>
                <a:ea typeface="+mn-ea"/>
                <a:cs typeface="+mn-cs"/>
              </a:rPr>
              <a:t>），训练数据增加一倍大概等同于向量尺寸中增加一倍增加的计算复杂度；</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14</a:t>
            </a:fld>
            <a:endParaRPr lang="zh-CN" altLang="en-US"/>
          </a:p>
        </p:txBody>
      </p:sp>
    </p:spTree>
    <p:extLst>
      <p:ext uri="{BB962C8B-B14F-4D97-AF65-F5344CB8AC3E}">
        <p14:creationId xmlns:p14="http://schemas.microsoft.com/office/powerpoint/2010/main" val="1426147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可以看出，在一些点之后，增加更多的维度和增加训练数据提供递减的提升。因此，我们不得不提高向量维度，同时提高训练数据的量；虽然这一观察似乎微不足道，值得注意的是，当前流行于使用相对大的数据集训练词向量，但是相对不足的尺寸（例如</a:t>
            </a:r>
            <a:r>
              <a:rPr lang="en-US" altLang="zh-CN" sz="1200" b="0" i="0" kern="1200" dirty="0">
                <a:solidFill>
                  <a:schemeClr val="tx1"/>
                </a:solidFill>
                <a:effectLst/>
                <a:latin typeface="+mn-lt"/>
                <a:ea typeface="+mn-ea"/>
                <a:cs typeface="+mn-cs"/>
              </a:rPr>
              <a:t>50-100</a:t>
            </a:r>
            <a:r>
              <a:rPr lang="zh-CN" altLang="en-US" sz="1200" b="0" i="0" kern="1200" dirty="0">
                <a:solidFill>
                  <a:schemeClr val="tx1"/>
                </a:solidFill>
                <a:effectLst/>
                <a:latin typeface="+mn-lt"/>
                <a:ea typeface="+mn-ea"/>
                <a:cs typeface="+mn-cs"/>
              </a:rPr>
              <a:t>），训练数据增加一倍大概等同于向量尺寸中增加一倍增加的计算复杂度；</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15</a:t>
            </a:fld>
            <a:endParaRPr lang="zh-CN" altLang="en-US"/>
          </a:p>
        </p:txBody>
      </p:sp>
    </p:spTree>
    <p:extLst>
      <p:ext uri="{BB962C8B-B14F-4D97-AF65-F5344CB8AC3E}">
        <p14:creationId xmlns:p14="http://schemas.microsoft.com/office/powerpoint/2010/main" val="171058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在相同的数据集上面进行对比 ，两种不同的任务  语法 语义</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16</a:t>
            </a:fld>
            <a:endParaRPr lang="zh-CN" altLang="en-US"/>
          </a:p>
        </p:txBody>
      </p:sp>
    </p:spTree>
    <p:extLst>
      <p:ext uri="{BB962C8B-B14F-4D97-AF65-F5344CB8AC3E}">
        <p14:creationId xmlns:p14="http://schemas.microsoft.com/office/powerpoint/2010/main" val="1681202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17</a:t>
            </a:fld>
            <a:endParaRPr lang="zh-CN" altLang="en-US"/>
          </a:p>
        </p:txBody>
      </p:sp>
    </p:spTree>
    <p:extLst>
      <p:ext uri="{BB962C8B-B14F-4D97-AF65-F5344CB8AC3E}">
        <p14:creationId xmlns:p14="http://schemas.microsoft.com/office/powerpoint/2010/main" val="169223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5C326EE-2964-4321-BB94-C79426E0C97C}"/>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099" name="Text Placeholder 2">
            <a:extLst>
              <a:ext uri="{FF2B5EF4-FFF2-40B4-BE49-F238E27FC236}">
                <a16:creationId xmlns:a16="http://schemas.microsoft.com/office/drawing/2014/main" id="{D03CD8F0-BBCC-4FB2-9534-244AB4799973}"/>
              </a:ext>
            </a:extLst>
          </p:cNvPr>
          <p:cNvSpPr>
            <a:spLocks noGrp="1" noChangeArrowheads="1"/>
          </p:cNvSpPr>
          <p:nvPr>
            <p:ph type="body" idx="4294967295"/>
          </p:nvPr>
        </p:nvSpPr>
        <p:spPr bwMode="auto"/>
        <p:txBody>
          <a:bodyPr/>
          <a:lstStyle/>
          <a:p>
            <a:pPr eaLnBrk="1" hangingPunct="1"/>
            <a:r>
              <a:rPr lang="zh-CN" altLang="en-US" sz="1200" b="0" i="0" kern="1200" dirty="0">
                <a:solidFill>
                  <a:schemeClr val="tx1"/>
                </a:solidFill>
                <a:effectLst/>
                <a:latin typeface="+mn-lt"/>
                <a:ea typeface="+mn-ea"/>
                <a:cs typeface="+mn-cs"/>
              </a:rPr>
              <a:t>本片论文作者是</a:t>
            </a:r>
            <a:r>
              <a:rPr lang="en-US" altLang="zh-CN" sz="1200" b="0" i="0" kern="1200" dirty="0">
                <a:solidFill>
                  <a:schemeClr val="tx1"/>
                </a:solidFill>
                <a:effectLst/>
                <a:latin typeface="+mn-lt"/>
                <a:ea typeface="+mn-ea"/>
                <a:cs typeface="+mn-cs"/>
              </a:rPr>
              <a:t>Tomas </a:t>
            </a:r>
            <a:r>
              <a:rPr lang="en-US" altLang="zh-CN" sz="1200" b="0" i="0" kern="1200" dirty="0" err="1">
                <a:solidFill>
                  <a:schemeClr val="tx1"/>
                </a:solidFill>
                <a:effectLst/>
                <a:latin typeface="+mn-lt"/>
                <a:ea typeface="+mn-ea"/>
                <a:cs typeface="+mn-cs"/>
              </a:rPr>
              <a:t>Mikolov</a:t>
            </a:r>
            <a:r>
              <a:rPr lang="zh-CN" altLang="en-US" sz="1200" b="0" i="0" kern="1200" dirty="0">
                <a:solidFill>
                  <a:schemeClr val="tx1"/>
                </a:solidFill>
                <a:effectLst/>
                <a:latin typeface="+mn-lt"/>
                <a:ea typeface="+mn-ea"/>
                <a:cs typeface="+mn-cs"/>
              </a:rPr>
              <a:t>，他在谷歌是研究的是</a:t>
            </a:r>
            <a:r>
              <a:rPr lang="en-US" altLang="zh-CN" sz="1200" b="0" i="0" kern="1200" dirty="0">
                <a:solidFill>
                  <a:schemeClr val="tx1"/>
                </a:solidFill>
                <a:effectLst/>
                <a:latin typeface="+mn-lt"/>
                <a:ea typeface="+mn-ea"/>
                <a:cs typeface="+mn-cs"/>
              </a:rPr>
              <a:t>word2vec</a:t>
            </a:r>
            <a:r>
              <a:rPr lang="zh-CN" altLang="en-US" sz="1200" b="0" i="0" kern="1200" dirty="0">
                <a:solidFill>
                  <a:schemeClr val="tx1"/>
                </a:solidFill>
                <a:effectLst/>
                <a:latin typeface="+mn-lt"/>
                <a:ea typeface="+mn-ea"/>
                <a:cs typeface="+mn-cs"/>
              </a:rPr>
              <a:t>，现在跑去了</a:t>
            </a:r>
            <a:r>
              <a:rPr lang="en-US" altLang="zh-CN" sz="1200" b="0" i="0" kern="1200" dirty="0" err="1">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，都很厉害啊！这篇主要讲了</a:t>
            </a:r>
            <a:r>
              <a:rPr lang="en-US" altLang="zh-CN" sz="1200" b="0" i="0" kern="1200" dirty="0">
                <a:solidFill>
                  <a:schemeClr val="tx1"/>
                </a:solidFill>
                <a:effectLst/>
                <a:latin typeface="+mn-lt"/>
                <a:ea typeface="+mn-ea"/>
                <a:cs typeface="+mn-cs"/>
              </a:rPr>
              <a:t>word2vec</a:t>
            </a:r>
            <a:r>
              <a:rPr lang="zh-CN" altLang="en-US" sz="1200" b="0" i="0" kern="1200" dirty="0">
                <a:solidFill>
                  <a:schemeClr val="tx1"/>
                </a:solidFill>
                <a:effectLst/>
                <a:latin typeface="+mn-lt"/>
                <a:ea typeface="+mn-ea"/>
                <a:cs typeface="+mn-cs"/>
              </a:rPr>
              <a:t>与之前的语言模型例如 </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等在语义语法上、训练速度上的比较。总结来说有一下几点：</a:t>
            </a:r>
            <a:endParaRPr lang="en-US" altLang="en-US" dirty="0"/>
          </a:p>
        </p:txBody>
      </p:sp>
      <p:sp>
        <p:nvSpPr>
          <p:cNvPr id="4100" name="Slide Number Placeholder 3">
            <a:extLst>
              <a:ext uri="{FF2B5EF4-FFF2-40B4-BE49-F238E27FC236}">
                <a16:creationId xmlns:a16="http://schemas.microsoft.com/office/drawing/2014/main" id="{98779E7C-76BB-4020-9E6F-2AAEA8B849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843C5F-85AE-4199-B318-263F0CA5629D}" type="slidenum">
              <a:rPr lang="zh-CN" altLang="en-US" smtClean="0"/>
              <a:pPr/>
              <a:t>2</a:t>
            </a:fld>
            <a:endParaRPr lang="zh-CN" altLang="en-US"/>
          </a:p>
        </p:txBody>
      </p:sp>
    </p:spTree>
    <p:extLst>
      <p:ext uri="{BB962C8B-B14F-4D97-AF65-F5344CB8AC3E}">
        <p14:creationId xmlns:p14="http://schemas.microsoft.com/office/powerpoint/2010/main" val="98294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13B64560-710C-4BAA-8752-3F90F1577834}"/>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147" name="备注占位符 2">
            <a:extLst>
              <a:ext uri="{FF2B5EF4-FFF2-40B4-BE49-F238E27FC236}">
                <a16:creationId xmlns:a16="http://schemas.microsoft.com/office/drawing/2014/main" id="{2672B0DA-67A8-4E1D-BFE7-878E5E0292E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148" name="灯片编号占位符 3">
            <a:extLst>
              <a:ext uri="{FF2B5EF4-FFF2-40B4-BE49-F238E27FC236}">
                <a16:creationId xmlns:a16="http://schemas.microsoft.com/office/drawing/2014/main" id="{0C20E30C-5284-41A5-9F09-5D625E0F96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8958E2B-E794-4B50-B3F6-9BEA76DD375C}"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5CC42B-31A7-423D-8395-1EF3B6F15E88}" type="slidenum">
              <a:rPr lang="zh-CN" altLang="en-US" smtClean="0"/>
              <a:t>4</a:t>
            </a:fld>
            <a:endParaRPr lang="zh-CN" altLang="en-US"/>
          </a:p>
        </p:txBody>
      </p:sp>
    </p:spTree>
    <p:extLst>
      <p:ext uri="{BB962C8B-B14F-4D97-AF65-F5344CB8AC3E}">
        <p14:creationId xmlns:p14="http://schemas.microsoft.com/office/powerpoint/2010/main" val="76632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5C326EE-2964-4321-BB94-C79426E0C97C}"/>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099" name="Text Placeholder 2">
            <a:extLst>
              <a:ext uri="{FF2B5EF4-FFF2-40B4-BE49-F238E27FC236}">
                <a16:creationId xmlns:a16="http://schemas.microsoft.com/office/drawing/2014/main" id="{D03CD8F0-BBCC-4FB2-9534-244AB4799973}"/>
              </a:ext>
            </a:extLst>
          </p:cNvPr>
          <p:cNvSpPr>
            <a:spLocks noGrp="1" noChangeArrowheads="1"/>
          </p:cNvSpPr>
          <p:nvPr>
            <p:ph type="body" idx="4294967295"/>
          </p:nvPr>
        </p:nvSpPr>
        <p:spPr bwMode="auto"/>
        <p:txBody>
          <a:bodyPr/>
          <a:lstStyle/>
          <a:p>
            <a:pPr eaLnBrk="1" hangingPunct="1"/>
            <a:r>
              <a:rPr lang="zh-CN" altLang="en-US" sz="1200" b="0" i="0" kern="1200" dirty="0">
                <a:solidFill>
                  <a:schemeClr val="tx1"/>
                </a:solidFill>
                <a:effectLst/>
                <a:latin typeface="+mn-lt"/>
                <a:ea typeface="+mn-ea"/>
                <a:cs typeface="+mn-cs"/>
              </a:rPr>
              <a:t>本片论文作者是</a:t>
            </a:r>
            <a:r>
              <a:rPr lang="en-US" altLang="zh-CN" sz="1200" b="0" i="0" kern="1200" dirty="0">
                <a:solidFill>
                  <a:schemeClr val="tx1"/>
                </a:solidFill>
                <a:effectLst/>
                <a:latin typeface="+mn-lt"/>
                <a:ea typeface="+mn-ea"/>
                <a:cs typeface="+mn-cs"/>
              </a:rPr>
              <a:t>Tomas </a:t>
            </a:r>
            <a:r>
              <a:rPr lang="en-US" altLang="zh-CN" sz="1200" b="0" i="0" kern="1200" dirty="0" err="1">
                <a:solidFill>
                  <a:schemeClr val="tx1"/>
                </a:solidFill>
                <a:effectLst/>
                <a:latin typeface="+mn-lt"/>
                <a:ea typeface="+mn-ea"/>
                <a:cs typeface="+mn-cs"/>
              </a:rPr>
              <a:t>Mikolov</a:t>
            </a:r>
            <a:r>
              <a:rPr lang="zh-CN" altLang="en-US" sz="1200" b="0" i="0" kern="1200" dirty="0">
                <a:solidFill>
                  <a:schemeClr val="tx1"/>
                </a:solidFill>
                <a:effectLst/>
                <a:latin typeface="+mn-lt"/>
                <a:ea typeface="+mn-ea"/>
                <a:cs typeface="+mn-cs"/>
              </a:rPr>
              <a:t>，他在谷歌是研究的是</a:t>
            </a:r>
            <a:r>
              <a:rPr lang="en-US" altLang="zh-CN" sz="1200" b="0" i="0" kern="1200" dirty="0">
                <a:solidFill>
                  <a:schemeClr val="tx1"/>
                </a:solidFill>
                <a:effectLst/>
                <a:latin typeface="+mn-lt"/>
                <a:ea typeface="+mn-ea"/>
                <a:cs typeface="+mn-cs"/>
              </a:rPr>
              <a:t>word2vec</a:t>
            </a:r>
            <a:r>
              <a:rPr lang="zh-CN" altLang="en-US" sz="1200" b="0" i="0" kern="1200" dirty="0">
                <a:solidFill>
                  <a:schemeClr val="tx1"/>
                </a:solidFill>
                <a:effectLst/>
                <a:latin typeface="+mn-lt"/>
                <a:ea typeface="+mn-ea"/>
                <a:cs typeface="+mn-cs"/>
              </a:rPr>
              <a:t>，现在跑去了</a:t>
            </a:r>
            <a:r>
              <a:rPr lang="en-US" altLang="zh-CN" sz="1200" b="0" i="0" kern="1200" dirty="0" err="1">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，都很厉害啊！这篇主要讲了</a:t>
            </a:r>
            <a:r>
              <a:rPr lang="en-US" altLang="zh-CN" sz="1200" b="0" i="0" kern="1200" dirty="0">
                <a:solidFill>
                  <a:schemeClr val="tx1"/>
                </a:solidFill>
                <a:effectLst/>
                <a:latin typeface="+mn-lt"/>
                <a:ea typeface="+mn-ea"/>
                <a:cs typeface="+mn-cs"/>
              </a:rPr>
              <a:t>word2vec</a:t>
            </a:r>
            <a:r>
              <a:rPr lang="zh-CN" altLang="en-US" sz="1200" b="0" i="0" kern="1200" dirty="0">
                <a:solidFill>
                  <a:schemeClr val="tx1"/>
                </a:solidFill>
                <a:effectLst/>
                <a:latin typeface="+mn-lt"/>
                <a:ea typeface="+mn-ea"/>
                <a:cs typeface="+mn-cs"/>
              </a:rPr>
              <a:t>与之前的语言模型例如 </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等在语义语法上、训练速度上的比较。总结来说有一下几点：</a:t>
            </a:r>
            <a:endParaRPr lang="en-US" altLang="en-US" dirty="0"/>
          </a:p>
        </p:txBody>
      </p:sp>
      <p:sp>
        <p:nvSpPr>
          <p:cNvPr id="4100" name="Slide Number Placeholder 3">
            <a:extLst>
              <a:ext uri="{FF2B5EF4-FFF2-40B4-BE49-F238E27FC236}">
                <a16:creationId xmlns:a16="http://schemas.microsoft.com/office/drawing/2014/main" id="{98779E7C-76BB-4020-9E6F-2AAEA8B849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843C5F-85AE-4199-B318-263F0CA5629D}" type="slidenum">
              <a:rPr lang="zh-CN" altLang="en-US" smtClean="0"/>
              <a:pPr/>
              <a:t>5</a:t>
            </a:fld>
            <a:endParaRPr lang="zh-CN" altLang="en-US"/>
          </a:p>
        </p:txBody>
      </p:sp>
    </p:spTree>
    <p:extLst>
      <p:ext uri="{BB962C8B-B14F-4D97-AF65-F5344CB8AC3E}">
        <p14:creationId xmlns:p14="http://schemas.microsoft.com/office/powerpoint/2010/main" val="994686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CBOW</a:t>
            </a:r>
            <a:r>
              <a:rPr lang="zh-CN" altLang="en-US" sz="1200" b="0" i="0" kern="1200" dirty="0">
                <a:solidFill>
                  <a:schemeClr val="tx1"/>
                </a:solidFill>
                <a:effectLst/>
                <a:latin typeface="+mn-lt"/>
                <a:ea typeface="+mn-ea"/>
                <a:cs typeface="+mn-cs"/>
              </a:rPr>
              <a:t>是最大化对</a:t>
            </a:r>
            <a:r>
              <a:rPr lang="en-US" altLang="zh-CN" sz="1200" b="0" i="0" kern="1200" dirty="0">
                <a:solidFill>
                  <a:schemeClr val="tx1"/>
                </a:solidFill>
                <a:effectLst/>
                <a:latin typeface="+mn-lt"/>
                <a:ea typeface="+mn-ea"/>
                <a:cs typeface="+mn-cs"/>
              </a:rPr>
              <a:t>w(t)</a:t>
            </a:r>
            <a:r>
              <a:rPr lang="zh-CN" altLang="en-US" sz="1200" b="0" i="0" kern="1200" dirty="0">
                <a:solidFill>
                  <a:schemeClr val="tx1"/>
                </a:solidFill>
                <a:effectLst/>
                <a:latin typeface="+mn-lt"/>
                <a:ea typeface="+mn-ea"/>
                <a:cs typeface="+mn-cs"/>
              </a:rPr>
              <a:t>的预测，</a:t>
            </a:r>
            <a:r>
              <a:rPr lang="en-US" altLang="zh-CN" sz="1200" b="0" i="0" kern="1200" dirty="0">
                <a:solidFill>
                  <a:schemeClr val="tx1"/>
                </a:solidFill>
                <a:effectLst/>
                <a:latin typeface="+mn-lt"/>
                <a:ea typeface="+mn-ea"/>
                <a:cs typeface="+mn-cs"/>
              </a:rPr>
              <a:t>Skip-gram</a:t>
            </a:r>
            <a:r>
              <a:rPr lang="zh-CN" altLang="en-US" sz="1200" b="0" i="0" kern="1200" dirty="0">
                <a:solidFill>
                  <a:schemeClr val="tx1"/>
                </a:solidFill>
                <a:effectLst/>
                <a:latin typeface="+mn-lt"/>
                <a:ea typeface="+mn-ea"/>
                <a:cs typeface="+mn-cs"/>
              </a:rPr>
              <a:t>是最大化对</a:t>
            </a:r>
            <a:r>
              <a:rPr lang="en-US" altLang="zh-CN" sz="1200" b="0" i="0" kern="1200" dirty="0">
                <a:solidFill>
                  <a:schemeClr val="tx1"/>
                </a:solidFill>
                <a:effectLst/>
                <a:latin typeface="+mn-lt"/>
                <a:ea typeface="+mn-ea"/>
                <a:cs typeface="+mn-cs"/>
              </a:rPr>
              <a:t>w(t-2),w(t-1),w(t+1),w(t+2)</a:t>
            </a:r>
            <a:r>
              <a:rPr lang="zh-CN" altLang="en-US" sz="1200" b="0" i="0" kern="1200" dirty="0">
                <a:solidFill>
                  <a:schemeClr val="tx1"/>
                </a:solidFill>
                <a:effectLst/>
                <a:latin typeface="+mn-lt"/>
                <a:ea typeface="+mn-ea"/>
                <a:cs typeface="+mn-cs"/>
              </a:rPr>
              <a:t>的预测之和。</a:t>
            </a:r>
          </a:p>
          <a:p>
            <a:r>
              <a:rPr lang="zh-CN" altLang="en-US" sz="1200" b="0" i="0" kern="1200" dirty="0">
                <a:solidFill>
                  <a:schemeClr val="tx1"/>
                </a:solidFill>
                <a:effectLst/>
                <a:latin typeface="+mn-lt"/>
                <a:ea typeface="+mn-ea"/>
                <a:cs typeface="+mn-cs"/>
              </a:rPr>
              <a:t>由于没有隐藏层，所以</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个网络都是线性模型</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7</a:t>
            </a:fld>
            <a:endParaRPr lang="zh-CN" altLang="en-US"/>
          </a:p>
        </p:txBody>
      </p:sp>
    </p:spTree>
    <p:extLst>
      <p:ext uri="{BB962C8B-B14F-4D97-AF65-F5344CB8AC3E}">
        <p14:creationId xmlns:p14="http://schemas.microsoft.com/office/powerpoint/2010/main" val="4089139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输入、输出、投影、隐含、输出层</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在输入层，</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个词使用 </a:t>
            </a:r>
            <a:r>
              <a:rPr lang="en-US" altLang="zh-CN" sz="1200" b="0" i="0" kern="1200" dirty="0">
                <a:solidFill>
                  <a:schemeClr val="tx1"/>
                </a:solidFill>
                <a:effectLst/>
                <a:latin typeface="+mn-lt"/>
                <a:ea typeface="+mn-ea"/>
                <a:cs typeface="+mn-cs"/>
              </a:rPr>
              <a:t>1-of-V coding</a:t>
            </a:r>
            <a:r>
              <a:rPr lang="zh-CN" altLang="en-US" sz="1200" b="0" i="0" kern="1200" dirty="0">
                <a:solidFill>
                  <a:schemeClr val="tx1"/>
                </a:solidFill>
                <a:effectLst/>
                <a:latin typeface="+mn-lt"/>
                <a:ea typeface="+mn-ea"/>
                <a:cs typeface="+mn-cs"/>
              </a:rPr>
              <a:t>进行编码</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是指词典中的单词数量；之后，输入层被映射到一个映射层</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它具有维度</a:t>
            </a:r>
            <a:r>
              <a:rPr lang="en-US" altLang="zh-CN" sz="1200" b="0" i="0" kern="1200" dirty="0">
                <a:solidFill>
                  <a:schemeClr val="tx1"/>
                </a:solidFill>
                <a:effectLst/>
                <a:latin typeface="+mn-lt"/>
                <a:ea typeface="+mn-ea"/>
                <a:cs typeface="+mn-cs"/>
              </a:rPr>
              <a:t>N*D</a:t>
            </a:r>
            <a:r>
              <a:rPr lang="zh-CN" altLang="en-US" sz="1200" b="0" i="0" kern="1200" dirty="0">
                <a:solidFill>
                  <a:schemeClr val="tx1"/>
                </a:solidFill>
                <a:effectLst/>
                <a:latin typeface="+mn-lt"/>
                <a:ea typeface="+mn-ea"/>
                <a:cs typeface="+mn-cs"/>
              </a:rPr>
              <a:t>，使用一个共享的映射矩阵，</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个输入在任何指定的时间都是激活的，组建投影层是一个相对简单的操作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架构在映射层和隐含层之间的计算变得复杂，因为在映射层的值是稠密的。对于一个通常的选择，</a:t>
            </a:r>
            <a:r>
              <a:rPr lang="en-US" altLang="zh-CN" sz="1200" b="0" i="0" kern="1200" dirty="0">
                <a:solidFill>
                  <a:schemeClr val="tx1"/>
                </a:solidFill>
                <a:effectLst/>
                <a:latin typeface="+mn-lt"/>
                <a:ea typeface="+mn-ea"/>
                <a:cs typeface="+mn-cs"/>
              </a:rPr>
              <a:t>N=10 ,</a:t>
            </a:r>
            <a:r>
              <a:rPr lang="zh-CN" altLang="en-US" sz="1200" b="0" i="0" kern="1200" dirty="0">
                <a:solidFill>
                  <a:schemeClr val="tx1"/>
                </a:solidFill>
                <a:effectLst/>
                <a:latin typeface="+mn-lt"/>
                <a:ea typeface="+mn-ea"/>
                <a:cs typeface="+mn-cs"/>
              </a:rPr>
              <a:t>映射层可能是</a:t>
            </a:r>
            <a:r>
              <a:rPr lang="en-US" altLang="zh-CN" sz="1200" b="0" i="0" kern="1200" dirty="0">
                <a:solidFill>
                  <a:schemeClr val="tx1"/>
                </a:solidFill>
                <a:effectLst/>
                <a:latin typeface="+mn-lt"/>
                <a:ea typeface="+mn-ea"/>
                <a:cs typeface="+mn-cs"/>
              </a:rPr>
              <a:t>500-2000</a:t>
            </a:r>
            <a:r>
              <a:rPr lang="zh-CN" altLang="en-US" sz="1200" b="0" i="0" kern="1200" dirty="0">
                <a:solidFill>
                  <a:schemeClr val="tx1"/>
                </a:solidFill>
                <a:effectLst/>
                <a:latin typeface="+mn-lt"/>
                <a:ea typeface="+mn-ea"/>
                <a:cs typeface="+mn-cs"/>
              </a:rPr>
              <a:t>，然而隐含层大小</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通常为</a:t>
            </a:r>
            <a:r>
              <a:rPr lang="en-US" altLang="zh-CN" sz="1200" b="0" i="0" kern="1200" dirty="0">
                <a:solidFill>
                  <a:schemeClr val="tx1"/>
                </a:solidFill>
                <a:effectLst/>
                <a:latin typeface="+mn-lt"/>
                <a:ea typeface="+mn-ea"/>
                <a:cs typeface="+mn-cs"/>
              </a:rPr>
              <a:t>500-1000</a:t>
            </a:r>
            <a:r>
              <a:rPr lang="zh-CN" altLang="en-US" sz="1200" b="0" i="0" kern="1200" dirty="0">
                <a:solidFill>
                  <a:schemeClr val="tx1"/>
                </a:solidFill>
                <a:effectLst/>
                <a:latin typeface="+mn-lt"/>
                <a:ea typeface="+mn-ea"/>
                <a:cs typeface="+mn-cs"/>
              </a:rPr>
              <a:t>，而且，隐含层用于计算在单词表中所有单词的概率分布，结果导致</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维的输出向量。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一些实际的解决方案被提出来能够避免它，或者使用 </a:t>
            </a:r>
            <a:r>
              <a:rPr lang="en-US" altLang="zh-CN" sz="1200" b="0" i="0" kern="1200" dirty="0">
                <a:solidFill>
                  <a:schemeClr val="tx1"/>
                </a:solidFill>
                <a:effectLst/>
                <a:latin typeface="+mn-lt"/>
                <a:ea typeface="+mn-ea"/>
                <a:cs typeface="+mn-cs"/>
              </a:rPr>
              <a:t>hierarchical versions of the </a:t>
            </a:r>
            <a:r>
              <a:rPr lang="en-US" altLang="zh-CN" sz="1200" b="0" i="0" kern="1200" dirty="0" err="1">
                <a:solidFill>
                  <a:schemeClr val="tx1"/>
                </a:solidFill>
                <a:effectLst/>
                <a:latin typeface="+mn-lt"/>
                <a:ea typeface="+mn-ea"/>
                <a:cs typeface="+mn-cs"/>
              </a:rPr>
              <a:t>softmax</a:t>
            </a:r>
            <a:endParaRPr lang="zh-CN" altLang="en-US" sz="1200" b="0" i="0" kern="1200" dirty="0">
              <a:solidFill>
                <a:schemeClr val="tx1"/>
              </a:solidFill>
              <a:effectLst/>
              <a:latin typeface="+mn-lt"/>
              <a:ea typeface="+mn-ea"/>
              <a:cs typeface="+mn-cs"/>
            </a:endParaRP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8</a:t>
            </a:fld>
            <a:endParaRPr lang="zh-CN" altLang="en-US"/>
          </a:p>
        </p:txBody>
      </p:sp>
    </p:spTree>
    <p:extLst>
      <p:ext uri="{BB962C8B-B14F-4D97-AF65-F5344CB8AC3E}">
        <p14:creationId xmlns:p14="http://schemas.microsoft.com/office/powerpoint/2010/main" val="1674819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solidFill>
                  <a:srgbClr val="4D4D4D"/>
                </a:solidFill>
                <a:latin typeface="Microsoft YaHei" panose="020B0503020204020204" pitchFamily="34" charset="-122"/>
                <a:ea typeface="Microsoft YaHei" panose="020B0503020204020204" pitchFamily="34" charset="-122"/>
              </a:rPr>
              <a:t>RNN</a:t>
            </a:r>
            <a:r>
              <a:rPr lang="zh-CN" altLang="en-US" dirty="0">
                <a:solidFill>
                  <a:srgbClr val="4D4D4D"/>
                </a:solidFill>
                <a:latin typeface="Microsoft YaHei" panose="020B0503020204020204" pitchFamily="34" charset="-122"/>
                <a:ea typeface="Microsoft YaHei" panose="020B0503020204020204" pitchFamily="34" charset="-122"/>
              </a:rPr>
              <a:t>模型没有映射层，只有输入层，隐含层、输出层；这个模型的特点在于循环矩阵，它连接隐含层和它自身，使用延迟连接，它使得循环模型形成短时间的记忆，过去的信息能够通过隐含层的状态表示，它的更新根据当前的输入和前段时间隐含层状态；</a:t>
            </a:r>
            <a:endParaRPr lang="en-US" altLang="zh-CN"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sz="1200" b="0" i="0" kern="1200" dirty="0">
                <a:solidFill>
                  <a:schemeClr val="tx1"/>
                </a:solidFill>
                <a:effectLst/>
                <a:latin typeface="+mn-lt"/>
                <a:ea typeface="+mn-ea"/>
                <a:cs typeface="+mn-cs"/>
              </a:rPr>
              <a:t>单词的表示</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和隐含层状态</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拥有相同的维度。紧接着，项</a:t>
            </a:r>
            <a:r>
              <a:rPr lang="en-US" altLang="zh-CN" sz="1200" b="0" i="0" kern="1200" dirty="0">
                <a:solidFill>
                  <a:schemeClr val="tx1"/>
                </a:solidFill>
                <a:effectLst/>
                <a:latin typeface="+mn-lt"/>
                <a:ea typeface="+mn-ea"/>
                <a:cs typeface="+mn-cs"/>
              </a:rPr>
              <a:t>H*V</a:t>
            </a:r>
            <a:r>
              <a:rPr lang="zh-CN" altLang="en-US" sz="1200" b="0" i="0" kern="1200" dirty="0">
                <a:solidFill>
                  <a:schemeClr val="tx1"/>
                </a:solidFill>
                <a:effectLst/>
                <a:latin typeface="+mn-lt"/>
                <a:ea typeface="+mn-ea"/>
                <a:cs typeface="+mn-cs"/>
              </a:rPr>
              <a:t>能够通过使用</a:t>
            </a:r>
            <a:r>
              <a:rPr lang="en-US" altLang="zh-CN" sz="1200" b="0" i="0" kern="1200" dirty="0">
                <a:solidFill>
                  <a:schemeClr val="tx1"/>
                </a:solidFill>
                <a:effectLst/>
                <a:latin typeface="+mn-lt"/>
                <a:ea typeface="+mn-ea"/>
                <a:cs typeface="+mn-cs"/>
              </a:rPr>
              <a:t>hierarchical </a:t>
            </a:r>
            <a:r>
              <a:rPr lang="en-US" altLang="zh-CN" sz="1200" b="0" i="0" kern="1200" dirty="0" err="1">
                <a:solidFill>
                  <a:schemeClr val="tx1"/>
                </a:solidFill>
                <a:effectLst/>
                <a:latin typeface="+mn-lt"/>
                <a:ea typeface="+mn-ea"/>
                <a:cs typeface="+mn-cs"/>
              </a:rPr>
              <a:t>softmax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有效的减少为</a:t>
            </a:r>
            <a:r>
              <a:rPr lang="en-US" altLang="zh-CN" sz="1200" b="0" i="0" kern="1200" dirty="0">
                <a:solidFill>
                  <a:schemeClr val="tx1"/>
                </a:solidFill>
                <a:effectLst/>
                <a:latin typeface="+mn-lt"/>
                <a:ea typeface="+mn-ea"/>
                <a:cs typeface="+mn-cs"/>
              </a:rPr>
              <a:t>H*log2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）。大部分复杂度来自于</a:t>
            </a:r>
            <a:r>
              <a:rPr lang="en-US" altLang="zh-CN" sz="1200" b="0" i="0" kern="1200" dirty="0">
                <a:solidFill>
                  <a:schemeClr val="tx1"/>
                </a:solidFill>
                <a:effectLst/>
                <a:latin typeface="+mn-lt"/>
                <a:ea typeface="+mn-ea"/>
                <a:cs typeface="+mn-cs"/>
              </a:rPr>
              <a:t>H*H;</a:t>
            </a:r>
            <a:endParaRPr lang="zh-CN" altLang="en-US" dirty="0"/>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9</a:t>
            </a:fld>
            <a:endParaRPr lang="zh-CN" altLang="en-US"/>
          </a:p>
        </p:txBody>
      </p:sp>
    </p:spTree>
    <p:extLst>
      <p:ext uri="{BB962C8B-B14F-4D97-AF65-F5344CB8AC3E}">
        <p14:creationId xmlns:p14="http://schemas.microsoft.com/office/powerpoint/2010/main" val="140978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4A409-559D-47C6-AE02-2DEDA1C1D7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D39806-5C42-4BA8-918E-128C0CCA0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D40C96-BB14-4918-919E-BB8769B8545D}"/>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5" name="页脚占位符 4">
            <a:extLst>
              <a:ext uri="{FF2B5EF4-FFF2-40B4-BE49-F238E27FC236}">
                <a16:creationId xmlns:a16="http://schemas.microsoft.com/office/drawing/2014/main" id="{8C5DC25D-C1D3-4CE7-BAEE-3C075C6870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7ED646-F032-49D9-804B-109BB85AFC77}"/>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405566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E8539-4184-444F-8A91-9CB5BBDED6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0792896-F189-4231-9998-22C3217EBAC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FA1ADE-5127-43BC-ABD6-68570A8DC10F}"/>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5" name="页脚占位符 4">
            <a:extLst>
              <a:ext uri="{FF2B5EF4-FFF2-40B4-BE49-F238E27FC236}">
                <a16:creationId xmlns:a16="http://schemas.microsoft.com/office/drawing/2014/main" id="{FB3F01F0-966B-48C6-8C3D-74D1AAF978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8B6643-BD74-493B-85A8-B3A104CD6CD3}"/>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354897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4D40E4-E724-447B-B744-15991B1430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F6F13EF-4102-4DD2-BABD-04FF4544193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203133-68A8-41E4-9D5F-C455BC678460}"/>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5" name="页脚占位符 4">
            <a:extLst>
              <a:ext uri="{FF2B5EF4-FFF2-40B4-BE49-F238E27FC236}">
                <a16:creationId xmlns:a16="http://schemas.microsoft.com/office/drawing/2014/main" id="{E6D57B16-7716-434B-9ACA-C997495BC4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4EF8C-FE4C-451F-8673-5D6617247C82}"/>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215670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E8AA4-3C4E-40E2-9AEA-4F748B33F2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84A46-7221-4E16-9961-9E8F1D660AF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10ED85-DF09-40B2-A0F9-152D4E3F8B50}"/>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5" name="页脚占位符 4">
            <a:extLst>
              <a:ext uri="{FF2B5EF4-FFF2-40B4-BE49-F238E27FC236}">
                <a16:creationId xmlns:a16="http://schemas.microsoft.com/office/drawing/2014/main" id="{1E5F9B22-4802-47C8-845A-292D1DD8F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EA1544-6CFE-4240-98D4-5B618298FB90}"/>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24117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98359-85C2-49D1-8223-5731132B88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A4703B-9CC2-4C4E-98F9-3D623FD9C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D87DC4-0653-4C2A-BAAB-C4AA910A4011}"/>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5" name="页脚占位符 4">
            <a:extLst>
              <a:ext uri="{FF2B5EF4-FFF2-40B4-BE49-F238E27FC236}">
                <a16:creationId xmlns:a16="http://schemas.microsoft.com/office/drawing/2014/main" id="{1CA8BFDD-D80E-41FD-9520-755DDFBB7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63B67C-EC06-47A9-8B67-2A04A433F762}"/>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9271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20D75-5E48-4AB6-BC43-461D865EDC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F2046B-1B94-493F-829F-E2BD7295637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D1F8C0-0843-477D-AFFD-2BA84E1DBEA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E7F322-7509-4378-8834-6D735FA0DF87}"/>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6" name="页脚占位符 5">
            <a:extLst>
              <a:ext uri="{FF2B5EF4-FFF2-40B4-BE49-F238E27FC236}">
                <a16:creationId xmlns:a16="http://schemas.microsoft.com/office/drawing/2014/main" id="{F8EFB975-7D70-4BF7-B9C0-DC8261DAC9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6B685A-872A-417D-AA93-CF61534F4700}"/>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108477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0261E-C3DA-442F-8729-95ADC1ECD6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9E10D7-2B30-423F-BF9A-5D044227F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2A4F02F-AB7F-4705-A324-B12F4CE7098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09110B1-3BE8-4B01-AF2E-4B8A9FE3B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B1749B-027E-4277-AE42-4E1A36B62F4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9D844D-35FE-4BB3-AE3C-C2D6992B2F2E}"/>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8" name="页脚占位符 7">
            <a:extLst>
              <a:ext uri="{FF2B5EF4-FFF2-40B4-BE49-F238E27FC236}">
                <a16:creationId xmlns:a16="http://schemas.microsoft.com/office/drawing/2014/main" id="{A2663B50-E4AE-4C75-92E0-04CBD94382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7F8A20-307F-432A-8CBA-68F03E0175C0}"/>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382298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FFE0-E403-45C4-98E1-4FCC7FB154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ED277F-E3F6-49E5-BDEF-CACD193475A5}"/>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4" name="页脚占位符 3">
            <a:extLst>
              <a:ext uri="{FF2B5EF4-FFF2-40B4-BE49-F238E27FC236}">
                <a16:creationId xmlns:a16="http://schemas.microsoft.com/office/drawing/2014/main" id="{3F180F52-B39B-4CAB-A0C4-2E182357F0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FB7048-590F-42FA-9FE0-45C0832529FE}"/>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98824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EB12BC-A849-43CD-A6C5-D723D61A110D}"/>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3" name="页脚占位符 2">
            <a:extLst>
              <a:ext uri="{FF2B5EF4-FFF2-40B4-BE49-F238E27FC236}">
                <a16:creationId xmlns:a16="http://schemas.microsoft.com/office/drawing/2014/main" id="{F098EBD9-3FF4-4E5F-BBA7-E44751B1C4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B19162-73FC-45B9-987A-785C532D889D}"/>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271465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023E0-AF40-4D6D-BB2C-39C488B956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4D5E49-19E0-42C0-AC26-B4771C6FF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A98708-07E4-43F9-96EE-6F1599418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421EC4-741A-43D3-B37A-3CBA0C450162}"/>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6" name="页脚占位符 5">
            <a:extLst>
              <a:ext uri="{FF2B5EF4-FFF2-40B4-BE49-F238E27FC236}">
                <a16:creationId xmlns:a16="http://schemas.microsoft.com/office/drawing/2014/main" id="{59129AD6-A076-4725-8264-FFFFAA994B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55F99C-F4CA-4BD4-8BDB-3981A84A7C60}"/>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309981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B5721-4A51-45E7-A839-9C820BC779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F88A2D-F3DF-4941-A826-5C1B6D418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DC6C9F-E9B2-4B4E-8F8D-383CF82CE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91ABAA-7497-48F2-9C9F-326E47380931}"/>
              </a:ext>
            </a:extLst>
          </p:cNvPr>
          <p:cNvSpPr>
            <a:spLocks noGrp="1"/>
          </p:cNvSpPr>
          <p:nvPr>
            <p:ph type="dt" sz="half" idx="10"/>
          </p:nvPr>
        </p:nvSpPr>
        <p:spPr/>
        <p:txBody>
          <a:bodyPr/>
          <a:lstStyle/>
          <a:p>
            <a:fld id="{995EB82F-CA0E-40AB-A8ED-51F51104986D}" type="datetimeFigureOut">
              <a:rPr lang="zh-CN" altLang="en-US" smtClean="0"/>
              <a:t>2020/1/5</a:t>
            </a:fld>
            <a:endParaRPr lang="zh-CN" altLang="en-US"/>
          </a:p>
        </p:txBody>
      </p:sp>
      <p:sp>
        <p:nvSpPr>
          <p:cNvPr id="6" name="页脚占位符 5">
            <a:extLst>
              <a:ext uri="{FF2B5EF4-FFF2-40B4-BE49-F238E27FC236}">
                <a16:creationId xmlns:a16="http://schemas.microsoft.com/office/drawing/2014/main" id="{0E00AB28-CCEB-439E-A250-8B81F2F06D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431E82-FC29-4CD7-9145-49BC76B94671}"/>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87307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424D8E-D26A-4EA0-9056-711366A7B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F3E751-03D6-4690-93AE-36EB7DDEEA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C8600-B55D-4531-BFDB-3F15C2F8E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B82F-CA0E-40AB-A8ED-51F51104986D}" type="datetimeFigureOut">
              <a:rPr lang="zh-CN" altLang="en-US" smtClean="0"/>
              <a:t>2020/1/5</a:t>
            </a:fld>
            <a:endParaRPr lang="zh-CN" altLang="en-US"/>
          </a:p>
        </p:txBody>
      </p:sp>
      <p:sp>
        <p:nvSpPr>
          <p:cNvPr id="5" name="页脚占位符 4">
            <a:extLst>
              <a:ext uri="{FF2B5EF4-FFF2-40B4-BE49-F238E27FC236}">
                <a16:creationId xmlns:a16="http://schemas.microsoft.com/office/drawing/2014/main" id="{11F557EE-C66F-48DA-99BE-9F7AF46F2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E27922-79F8-422C-8C87-3634AFF65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3908672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a:extLst>
              <a:ext uri="{FF2B5EF4-FFF2-40B4-BE49-F238E27FC236}">
                <a16:creationId xmlns:a16="http://schemas.microsoft.com/office/drawing/2014/main" id="{A9CEA4ED-0D37-4DF7-8746-722F2F0AA72E}"/>
              </a:ext>
            </a:extLst>
          </p:cNvPr>
          <p:cNvSpPr txBox="1">
            <a:spLocks noChangeArrowheads="1"/>
          </p:cNvSpPr>
          <p:nvPr/>
        </p:nvSpPr>
        <p:spPr bwMode="auto">
          <a:xfrm>
            <a:off x="1424782" y="2773066"/>
            <a:ext cx="1035526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4400" b="1" dirty="0">
                <a:solidFill>
                  <a:srgbClr val="C00000"/>
                </a:solidFill>
                <a:latin typeface="华文细黑" panose="02010600040101010101" pitchFamily="2" charset="-122"/>
                <a:ea typeface="华文细黑" panose="02010600040101010101" pitchFamily="2" charset="-122"/>
              </a:rPr>
              <a:t>资深</a:t>
            </a:r>
            <a:r>
              <a:rPr lang="en-US" altLang="zh-CN" sz="4400" b="1" dirty="0">
                <a:solidFill>
                  <a:srgbClr val="C00000"/>
                </a:solidFill>
                <a:latin typeface="华文细黑" panose="02010600040101010101" pitchFamily="2" charset="-122"/>
                <a:ea typeface="华文细黑" panose="02010600040101010101" pitchFamily="2" charset="-122"/>
              </a:rPr>
              <a:t>NLP</a:t>
            </a:r>
            <a:r>
              <a:rPr lang="zh-CN" altLang="en-US" sz="4400" b="1" dirty="0">
                <a:solidFill>
                  <a:srgbClr val="C00000"/>
                </a:solidFill>
                <a:latin typeface="华文细黑" panose="02010600040101010101" pitchFamily="2" charset="-122"/>
                <a:ea typeface="华文细黑" panose="02010600040101010101" pitchFamily="2" charset="-122"/>
              </a:rPr>
              <a:t>课程研讨课</a:t>
            </a:r>
            <a:r>
              <a:rPr lang="en-US" altLang="zh-CN" sz="4400" b="1" dirty="0">
                <a:solidFill>
                  <a:srgbClr val="C00000"/>
                </a:solidFill>
                <a:latin typeface="华文细黑" panose="02010600040101010101" pitchFamily="2" charset="-122"/>
                <a:ea typeface="华文细黑" panose="02010600040101010101" pitchFamily="2" charset="-122"/>
              </a:rPr>
              <a:t>week1 lecture1</a:t>
            </a:r>
            <a:endParaRPr lang="en-US" altLang="zh-CN" sz="4400" dirty="0">
              <a:solidFill>
                <a:srgbClr val="C00000"/>
              </a:solidFill>
              <a:latin typeface="华文细黑" panose="02010600040101010101" pitchFamily="2" charset="-122"/>
              <a:ea typeface="华文细黑" panose="02010600040101010101" pitchFamily="2" charset="-122"/>
            </a:endParaRPr>
          </a:p>
        </p:txBody>
      </p:sp>
      <p:cxnSp>
        <p:nvCxnSpPr>
          <p:cNvPr id="3075" name="直接连接符 6">
            <a:extLst>
              <a:ext uri="{FF2B5EF4-FFF2-40B4-BE49-F238E27FC236}">
                <a16:creationId xmlns:a16="http://schemas.microsoft.com/office/drawing/2014/main" id="{19FBD3BF-DA14-4ABA-BB9A-772D3DFD9EA5}"/>
              </a:ext>
            </a:extLst>
          </p:cNvPr>
          <p:cNvCxnSpPr>
            <a:cxnSpLocks noChangeShapeType="1"/>
          </p:cNvCxnSpPr>
          <p:nvPr/>
        </p:nvCxnSpPr>
        <p:spPr bwMode="auto">
          <a:xfrm>
            <a:off x="2343150" y="3824288"/>
            <a:ext cx="322421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076" name="文本框 12">
            <a:extLst>
              <a:ext uri="{FF2B5EF4-FFF2-40B4-BE49-F238E27FC236}">
                <a16:creationId xmlns:a16="http://schemas.microsoft.com/office/drawing/2014/main" id="{82A21DBB-B439-4C1E-85D5-8D2C292A0D6E}"/>
              </a:ext>
            </a:extLst>
          </p:cNvPr>
          <p:cNvSpPr txBox="1">
            <a:spLocks noChangeArrowheads="1"/>
          </p:cNvSpPr>
          <p:nvPr/>
        </p:nvSpPr>
        <p:spPr bwMode="auto">
          <a:xfrm>
            <a:off x="4849813" y="3630613"/>
            <a:ext cx="2617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1800">
                <a:solidFill>
                  <a:srgbClr val="404040"/>
                </a:solidFill>
                <a:latin typeface="华文细黑" panose="02010600040101010101" pitchFamily="2" charset="-122"/>
                <a:ea typeface="华文细黑" panose="02010600040101010101" pitchFamily="2" charset="-122"/>
              </a:rPr>
              <a:t>罗杰</a:t>
            </a:r>
            <a:endParaRPr lang="zh-CN" altLang="zh-CN" sz="1800">
              <a:solidFill>
                <a:srgbClr val="404040"/>
              </a:solidFill>
              <a:latin typeface="华文细黑" panose="02010600040101010101" pitchFamily="2" charset="-122"/>
              <a:ea typeface="华文细黑" panose="02010600040101010101" pitchFamily="2" charset="-122"/>
            </a:endParaRPr>
          </a:p>
        </p:txBody>
      </p:sp>
      <p:cxnSp>
        <p:nvCxnSpPr>
          <p:cNvPr id="3077" name="直接连接符 8">
            <a:extLst>
              <a:ext uri="{FF2B5EF4-FFF2-40B4-BE49-F238E27FC236}">
                <a16:creationId xmlns:a16="http://schemas.microsoft.com/office/drawing/2014/main" id="{D37687E9-A1D8-4ED0-BB67-D9AD49A6FF4F}"/>
              </a:ext>
            </a:extLst>
          </p:cNvPr>
          <p:cNvCxnSpPr>
            <a:cxnSpLocks noChangeShapeType="1"/>
          </p:cNvCxnSpPr>
          <p:nvPr/>
        </p:nvCxnSpPr>
        <p:spPr bwMode="auto">
          <a:xfrm>
            <a:off x="6770688" y="3824288"/>
            <a:ext cx="3201987"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078" name="文本框 9">
            <a:extLst>
              <a:ext uri="{FF2B5EF4-FFF2-40B4-BE49-F238E27FC236}">
                <a16:creationId xmlns:a16="http://schemas.microsoft.com/office/drawing/2014/main" id="{60797344-A45E-4EDB-8614-BD0E00D77EE8}"/>
              </a:ext>
            </a:extLst>
          </p:cNvPr>
          <p:cNvSpPr txBox="1">
            <a:spLocks noChangeArrowheads="1"/>
          </p:cNvSpPr>
          <p:nvPr/>
        </p:nvSpPr>
        <p:spPr bwMode="auto">
          <a:xfrm>
            <a:off x="5443538" y="3998913"/>
            <a:ext cx="1419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dirty="0">
                <a:solidFill>
                  <a:srgbClr val="404040"/>
                </a:solidFill>
                <a:latin typeface="华文细黑" panose="02010600040101010101" pitchFamily="2" charset="-122"/>
                <a:ea typeface="华文细黑" panose="02010600040101010101" pitchFamily="2" charset="-122"/>
              </a:rPr>
              <a:t>2020/01/05</a:t>
            </a:r>
            <a:endParaRPr lang="zh-CN" altLang="zh-CN" sz="1800" dirty="0">
              <a:solidFill>
                <a:srgbClr val="404040"/>
              </a:solidFill>
              <a:latin typeface="华文细黑" panose="02010600040101010101" pitchFamily="2" charset="-122"/>
              <a:ea typeface="华文细黑" panose="02010600040101010101" pitchFamily="2" charset="-122"/>
            </a:endParaRPr>
          </a:p>
        </p:txBody>
      </p:sp>
      <p:sp>
        <p:nvSpPr>
          <p:cNvPr id="3079" name="文本框 17">
            <a:extLst>
              <a:ext uri="{FF2B5EF4-FFF2-40B4-BE49-F238E27FC236}">
                <a16:creationId xmlns:a16="http://schemas.microsoft.com/office/drawing/2014/main" id="{2A607EE2-FC5B-4DF8-BF21-31B4E5DBC48D}"/>
              </a:ext>
            </a:extLst>
          </p:cNvPr>
          <p:cNvSpPr txBox="1">
            <a:spLocks noChangeArrowheads="1"/>
          </p:cNvSpPr>
          <p:nvPr/>
        </p:nvSpPr>
        <p:spPr bwMode="auto">
          <a:xfrm>
            <a:off x="5726113" y="4930775"/>
            <a:ext cx="909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a:solidFill>
                  <a:srgbClr val="404040"/>
                </a:solidFill>
                <a:latin typeface="华文细黑" panose="02010600040101010101" pitchFamily="2" charset="-122"/>
                <a:ea typeface="华文细黑" panose="02010600040101010101" pitchFamily="2" charset="-122"/>
              </a:rPr>
              <a:t>LOGO</a:t>
            </a:r>
          </a:p>
        </p:txBody>
      </p:sp>
      <p:sp>
        <p:nvSpPr>
          <p:cNvPr id="3080" name="同心圆 12">
            <a:extLst>
              <a:ext uri="{FF2B5EF4-FFF2-40B4-BE49-F238E27FC236}">
                <a16:creationId xmlns:a16="http://schemas.microsoft.com/office/drawing/2014/main" id="{C1CF4C89-1516-4802-9703-E12FC2961D1E}"/>
              </a:ext>
            </a:extLst>
          </p:cNvPr>
          <p:cNvSpPr>
            <a:spLocks noChangeArrowheads="1"/>
          </p:cNvSpPr>
          <p:nvPr/>
        </p:nvSpPr>
        <p:spPr bwMode="auto">
          <a:xfrm>
            <a:off x="5703888" y="4654550"/>
            <a:ext cx="898525" cy="900113"/>
          </a:xfrm>
          <a:custGeom>
            <a:avLst/>
            <a:gdLst>
              <a:gd name="T0" fmla="*/ 0 w 984250"/>
              <a:gd name="T1" fmla="*/ 410922 h 985838"/>
              <a:gd name="T2" fmla="*/ 410134 w 984250"/>
              <a:gd name="T3" fmla="*/ 0 h 985838"/>
              <a:gd name="T4" fmla="*/ 820266 w 984250"/>
              <a:gd name="T5" fmla="*/ 410922 h 985838"/>
              <a:gd name="T6" fmla="*/ 410134 w 984250"/>
              <a:gd name="T7" fmla="*/ 821842 h 985838"/>
              <a:gd name="T8" fmla="*/ 0 w 984250"/>
              <a:gd name="T9" fmla="*/ 410922 h 985838"/>
              <a:gd name="T10" fmla="*/ 0 w 984250"/>
              <a:gd name="T11" fmla="*/ 410922 h 985838"/>
              <a:gd name="T12" fmla="*/ 410134 w 984250"/>
              <a:gd name="T13" fmla="*/ 821842 h 985838"/>
              <a:gd name="T14" fmla="*/ 820266 w 984250"/>
              <a:gd name="T15" fmla="*/ 410922 h 985838"/>
              <a:gd name="T16" fmla="*/ 410134 w 984250"/>
              <a:gd name="T17" fmla="*/ 0 h 985838"/>
              <a:gd name="T18" fmla="*/ 0 w 984250"/>
              <a:gd name="T19" fmla="*/ 410922 h 985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4250" h="985838">
                <a:moveTo>
                  <a:pt x="0" y="492919"/>
                </a:moveTo>
                <a:cubicBezTo>
                  <a:pt x="0" y="220687"/>
                  <a:pt x="220332" y="0"/>
                  <a:pt x="492125" y="0"/>
                </a:cubicBezTo>
                <a:cubicBezTo>
                  <a:pt x="763918" y="0"/>
                  <a:pt x="984250" y="220687"/>
                  <a:pt x="984250" y="492919"/>
                </a:cubicBezTo>
                <a:cubicBezTo>
                  <a:pt x="984250" y="765151"/>
                  <a:pt x="763918" y="985838"/>
                  <a:pt x="492125" y="985838"/>
                </a:cubicBezTo>
                <a:cubicBezTo>
                  <a:pt x="220332" y="985838"/>
                  <a:pt x="0" y="765151"/>
                  <a:pt x="0" y="492919"/>
                </a:cubicBezTo>
                <a:close/>
                <a:moveTo>
                  <a:pt x="0" y="492919"/>
                </a:moveTo>
                <a:cubicBezTo>
                  <a:pt x="0" y="765151"/>
                  <a:pt x="220332" y="985838"/>
                  <a:pt x="492125" y="985838"/>
                </a:cubicBezTo>
                <a:cubicBezTo>
                  <a:pt x="763918" y="985838"/>
                  <a:pt x="984250" y="765151"/>
                  <a:pt x="984250" y="492919"/>
                </a:cubicBezTo>
                <a:cubicBezTo>
                  <a:pt x="984250" y="220687"/>
                  <a:pt x="763918" y="0"/>
                  <a:pt x="492125" y="0"/>
                </a:cubicBezTo>
                <a:cubicBezTo>
                  <a:pt x="220332" y="0"/>
                  <a:pt x="0" y="220687"/>
                  <a:pt x="0" y="492919"/>
                </a:cubicBezTo>
                <a:close/>
              </a:path>
            </a:pathLst>
          </a:custGeom>
          <a:solidFill>
            <a:schemeClr val="accent1"/>
          </a:solidFill>
          <a:ln w="12700">
            <a:solidFill>
              <a:srgbClr val="404040"/>
            </a:solidFill>
            <a:round/>
            <a:headEnd/>
            <a:tailEnd/>
          </a:ln>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713162" y="373845"/>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模型</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3" name="图片 2">
            <a:extLst>
              <a:ext uri="{FF2B5EF4-FFF2-40B4-BE49-F238E27FC236}">
                <a16:creationId xmlns:a16="http://schemas.microsoft.com/office/drawing/2014/main" id="{02092CAD-8E75-443C-A8D7-7951F628F31D}"/>
              </a:ext>
            </a:extLst>
          </p:cNvPr>
          <p:cNvPicPr>
            <a:picLocks noChangeAspect="1"/>
          </p:cNvPicPr>
          <p:nvPr/>
        </p:nvPicPr>
        <p:blipFill>
          <a:blip r:embed="rId3"/>
          <a:stretch>
            <a:fillRect/>
          </a:stretch>
        </p:blipFill>
        <p:spPr>
          <a:xfrm>
            <a:off x="3175259" y="5922724"/>
            <a:ext cx="5841479" cy="778864"/>
          </a:xfrm>
          <a:prstGeom prst="rect">
            <a:avLst/>
          </a:prstGeom>
        </p:spPr>
      </p:pic>
      <p:pic>
        <p:nvPicPr>
          <p:cNvPr id="4" name="图片 3">
            <a:extLst>
              <a:ext uri="{FF2B5EF4-FFF2-40B4-BE49-F238E27FC236}">
                <a16:creationId xmlns:a16="http://schemas.microsoft.com/office/drawing/2014/main" id="{DC46EF93-52EA-4D67-924C-6BE26FF5DA59}"/>
              </a:ext>
            </a:extLst>
          </p:cNvPr>
          <p:cNvPicPr>
            <a:picLocks noChangeAspect="1"/>
          </p:cNvPicPr>
          <p:nvPr/>
        </p:nvPicPr>
        <p:blipFill>
          <a:blip r:embed="rId4"/>
          <a:stretch>
            <a:fillRect/>
          </a:stretch>
        </p:blipFill>
        <p:spPr>
          <a:xfrm>
            <a:off x="4073948" y="1082843"/>
            <a:ext cx="4044103" cy="4491432"/>
          </a:xfrm>
          <a:prstGeom prst="rect">
            <a:avLst/>
          </a:prstGeom>
        </p:spPr>
      </p:pic>
    </p:spTree>
    <p:extLst>
      <p:ext uri="{BB962C8B-B14F-4D97-AF65-F5344CB8AC3E}">
        <p14:creationId xmlns:p14="http://schemas.microsoft.com/office/powerpoint/2010/main" val="160921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713162" y="373845"/>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模型</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2" name="图片 1">
            <a:extLst>
              <a:ext uri="{FF2B5EF4-FFF2-40B4-BE49-F238E27FC236}">
                <a16:creationId xmlns:a16="http://schemas.microsoft.com/office/drawing/2014/main" id="{9FC6AC3D-B64B-4962-84AD-A797487608D9}"/>
              </a:ext>
            </a:extLst>
          </p:cNvPr>
          <p:cNvPicPr>
            <a:picLocks noChangeAspect="1"/>
          </p:cNvPicPr>
          <p:nvPr/>
        </p:nvPicPr>
        <p:blipFill>
          <a:blip r:embed="rId3"/>
          <a:stretch>
            <a:fillRect/>
          </a:stretch>
        </p:blipFill>
        <p:spPr>
          <a:xfrm>
            <a:off x="4297524" y="1024681"/>
            <a:ext cx="3596952" cy="4808637"/>
          </a:xfrm>
          <a:prstGeom prst="rect">
            <a:avLst/>
          </a:prstGeom>
        </p:spPr>
      </p:pic>
      <p:pic>
        <p:nvPicPr>
          <p:cNvPr id="6" name="图片 5">
            <a:extLst>
              <a:ext uri="{FF2B5EF4-FFF2-40B4-BE49-F238E27FC236}">
                <a16:creationId xmlns:a16="http://schemas.microsoft.com/office/drawing/2014/main" id="{117D5078-1F15-4F7B-A057-93EDAEF912C0}"/>
              </a:ext>
            </a:extLst>
          </p:cNvPr>
          <p:cNvPicPr>
            <a:picLocks noChangeAspect="1"/>
          </p:cNvPicPr>
          <p:nvPr/>
        </p:nvPicPr>
        <p:blipFill>
          <a:blip r:embed="rId4"/>
          <a:stretch>
            <a:fillRect/>
          </a:stretch>
        </p:blipFill>
        <p:spPr>
          <a:xfrm>
            <a:off x="3573781" y="5989611"/>
            <a:ext cx="5044438" cy="741065"/>
          </a:xfrm>
          <a:prstGeom prst="rect">
            <a:avLst/>
          </a:prstGeom>
        </p:spPr>
      </p:pic>
    </p:spTree>
    <p:extLst>
      <p:ext uri="{BB962C8B-B14F-4D97-AF65-F5344CB8AC3E}">
        <p14:creationId xmlns:p14="http://schemas.microsoft.com/office/powerpoint/2010/main" val="126711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092CAD-8E75-443C-A8D7-7951F628F31D}"/>
              </a:ext>
            </a:extLst>
          </p:cNvPr>
          <p:cNvPicPr>
            <a:picLocks noChangeAspect="1"/>
          </p:cNvPicPr>
          <p:nvPr/>
        </p:nvPicPr>
        <p:blipFill>
          <a:blip r:embed="rId3"/>
          <a:stretch>
            <a:fillRect/>
          </a:stretch>
        </p:blipFill>
        <p:spPr>
          <a:xfrm>
            <a:off x="95920" y="5657587"/>
            <a:ext cx="5841479" cy="778864"/>
          </a:xfrm>
          <a:prstGeom prst="rect">
            <a:avLst/>
          </a:prstGeom>
        </p:spPr>
      </p:pic>
      <p:pic>
        <p:nvPicPr>
          <p:cNvPr id="4" name="图片 3">
            <a:extLst>
              <a:ext uri="{FF2B5EF4-FFF2-40B4-BE49-F238E27FC236}">
                <a16:creationId xmlns:a16="http://schemas.microsoft.com/office/drawing/2014/main" id="{DC46EF93-52EA-4D67-924C-6BE26FF5DA59}"/>
              </a:ext>
            </a:extLst>
          </p:cNvPr>
          <p:cNvPicPr>
            <a:picLocks noChangeAspect="1"/>
          </p:cNvPicPr>
          <p:nvPr/>
        </p:nvPicPr>
        <p:blipFill>
          <a:blip r:embed="rId4"/>
          <a:stretch>
            <a:fillRect/>
          </a:stretch>
        </p:blipFill>
        <p:spPr>
          <a:xfrm>
            <a:off x="768943" y="1042931"/>
            <a:ext cx="4044103" cy="4491432"/>
          </a:xfrm>
          <a:prstGeom prst="rect">
            <a:avLst/>
          </a:prstGeom>
        </p:spPr>
      </p:pic>
      <p:pic>
        <p:nvPicPr>
          <p:cNvPr id="5" name="Picture 6">
            <a:extLst>
              <a:ext uri="{FF2B5EF4-FFF2-40B4-BE49-F238E27FC236}">
                <a16:creationId xmlns:a16="http://schemas.microsoft.com/office/drawing/2014/main" id="{2490DD34-8D92-4F03-AFE0-F6647138898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603376"/>
            <a:ext cx="5995122" cy="493098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47A25258-70C6-489B-9626-19F739C03B15}"/>
              </a:ext>
            </a:extLst>
          </p:cNvPr>
          <p:cNvSpPr/>
          <p:nvPr/>
        </p:nvSpPr>
        <p:spPr>
          <a:xfrm>
            <a:off x="5937399" y="236883"/>
            <a:ext cx="6033511" cy="369332"/>
          </a:xfrm>
          <a:prstGeom prst="rect">
            <a:avLst/>
          </a:prstGeom>
        </p:spPr>
        <p:txBody>
          <a:bodyPr wrap="none">
            <a:spAutoFit/>
          </a:bodyPr>
          <a:lstStyle/>
          <a:p>
            <a:pPr>
              <a:spcAft>
                <a:spcPts val="600"/>
              </a:spcAft>
            </a:pPr>
            <a:r>
              <a:rPr lang="en-US" altLang="zh-CN" b="1" dirty="0">
                <a:solidFill>
                  <a:srgbClr val="4D4D4D"/>
                </a:solidFill>
                <a:latin typeface="Microsoft YaHei" panose="020B0503020204020204" pitchFamily="34" charset="-122"/>
                <a:ea typeface="Microsoft YaHei" panose="020B0503020204020204" pitchFamily="34" charset="-122"/>
              </a:rPr>
              <a:t>Feedforward Neural Net Language Model (NNLM)</a:t>
            </a:r>
            <a:endParaRPr lang="zh-CN" altLang="en-US" dirty="0"/>
          </a:p>
        </p:txBody>
      </p:sp>
      <p:pic>
        <p:nvPicPr>
          <p:cNvPr id="7" name="图片 6">
            <a:extLst>
              <a:ext uri="{FF2B5EF4-FFF2-40B4-BE49-F238E27FC236}">
                <a16:creationId xmlns:a16="http://schemas.microsoft.com/office/drawing/2014/main" id="{C15D69B4-C995-4AF7-8CEB-E080DA54573A}"/>
              </a:ext>
            </a:extLst>
          </p:cNvPr>
          <p:cNvPicPr>
            <a:picLocks noChangeAspect="1"/>
          </p:cNvPicPr>
          <p:nvPr/>
        </p:nvPicPr>
        <p:blipFill>
          <a:blip r:embed="rId6"/>
          <a:stretch>
            <a:fillRect/>
          </a:stretch>
        </p:blipFill>
        <p:spPr>
          <a:xfrm>
            <a:off x="6422632" y="5790132"/>
            <a:ext cx="4936702" cy="513774"/>
          </a:xfrm>
          <a:prstGeom prst="rect">
            <a:avLst/>
          </a:prstGeom>
        </p:spPr>
      </p:pic>
    </p:spTree>
    <p:extLst>
      <p:ext uri="{BB962C8B-B14F-4D97-AF65-F5344CB8AC3E}">
        <p14:creationId xmlns:p14="http://schemas.microsoft.com/office/powerpoint/2010/main" val="244378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FE6F00C-06EE-4466-AA39-8A2C12757D11}"/>
              </a:ext>
            </a:extLst>
          </p:cNvPr>
          <p:cNvPicPr>
            <a:picLocks noChangeAspect="1"/>
          </p:cNvPicPr>
          <p:nvPr/>
        </p:nvPicPr>
        <p:blipFill>
          <a:blip r:embed="rId3"/>
          <a:stretch>
            <a:fillRect/>
          </a:stretch>
        </p:blipFill>
        <p:spPr>
          <a:xfrm>
            <a:off x="753917" y="1034760"/>
            <a:ext cx="10684166" cy="5823240"/>
          </a:xfrm>
          <a:prstGeom prst="rect">
            <a:avLst/>
          </a:prstGeom>
        </p:spPr>
      </p:pic>
      <p:sp>
        <p:nvSpPr>
          <p:cNvPr id="9" name="矩形 8">
            <a:extLst>
              <a:ext uri="{FF2B5EF4-FFF2-40B4-BE49-F238E27FC236}">
                <a16:creationId xmlns:a16="http://schemas.microsoft.com/office/drawing/2014/main" id="{26FBC675-97D5-4A3C-9B9B-17804534F6F6}"/>
              </a:ext>
            </a:extLst>
          </p:cNvPr>
          <p:cNvSpPr/>
          <p:nvPr/>
        </p:nvSpPr>
        <p:spPr>
          <a:xfrm>
            <a:off x="3079244" y="314960"/>
            <a:ext cx="6033511" cy="369332"/>
          </a:xfrm>
          <a:prstGeom prst="rect">
            <a:avLst/>
          </a:prstGeom>
        </p:spPr>
        <p:txBody>
          <a:bodyPr wrap="none">
            <a:spAutoFit/>
          </a:bodyPr>
          <a:lstStyle/>
          <a:p>
            <a:pPr>
              <a:spcAft>
                <a:spcPts val="600"/>
              </a:spcAft>
            </a:pPr>
            <a:r>
              <a:rPr lang="en-US" altLang="zh-CN" b="1" dirty="0">
                <a:solidFill>
                  <a:srgbClr val="4D4D4D"/>
                </a:solidFill>
                <a:latin typeface="Microsoft YaHei" panose="020B0503020204020204" pitchFamily="34" charset="-122"/>
                <a:ea typeface="Microsoft YaHei" panose="020B0503020204020204" pitchFamily="34" charset="-122"/>
              </a:rPr>
              <a:t>Feedforward Neural Net Language Model (NNLM)</a:t>
            </a:r>
            <a:endParaRPr lang="zh-CN" altLang="en-US" dirty="0"/>
          </a:p>
        </p:txBody>
      </p:sp>
    </p:spTree>
    <p:extLst>
      <p:ext uri="{BB962C8B-B14F-4D97-AF65-F5344CB8AC3E}">
        <p14:creationId xmlns:p14="http://schemas.microsoft.com/office/powerpoint/2010/main" val="26942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713162" y="3167062"/>
            <a:ext cx="47656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5400" dirty="0">
                <a:solidFill>
                  <a:srgbClr val="C00000"/>
                </a:solidFill>
                <a:latin typeface="华文细黑" panose="02010600040101010101" pitchFamily="2" charset="-122"/>
                <a:ea typeface="华文细黑" panose="02010600040101010101" pitchFamily="2" charset="-122"/>
              </a:rPr>
              <a:t>实验结果</a:t>
            </a:r>
            <a:endParaRPr lang="en-US" altLang="zh-CN" sz="5400" dirty="0">
              <a:solidFill>
                <a:srgbClr val="C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5954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840106" y="421971"/>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结果</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3" name="图片 2">
            <a:extLst>
              <a:ext uri="{FF2B5EF4-FFF2-40B4-BE49-F238E27FC236}">
                <a16:creationId xmlns:a16="http://schemas.microsoft.com/office/drawing/2014/main" id="{299EE335-A99A-41B0-BFF3-8A72BA389522}"/>
              </a:ext>
            </a:extLst>
          </p:cNvPr>
          <p:cNvPicPr>
            <a:picLocks noChangeAspect="1"/>
          </p:cNvPicPr>
          <p:nvPr/>
        </p:nvPicPr>
        <p:blipFill>
          <a:blip r:embed="rId3"/>
          <a:stretch>
            <a:fillRect/>
          </a:stretch>
        </p:blipFill>
        <p:spPr>
          <a:xfrm>
            <a:off x="913609" y="2503990"/>
            <a:ext cx="10618667" cy="3200399"/>
          </a:xfrm>
          <a:prstGeom prst="rect">
            <a:avLst/>
          </a:prstGeom>
        </p:spPr>
      </p:pic>
      <p:sp>
        <p:nvSpPr>
          <p:cNvPr id="4" name="矩形 3">
            <a:extLst>
              <a:ext uri="{FF2B5EF4-FFF2-40B4-BE49-F238E27FC236}">
                <a16:creationId xmlns:a16="http://schemas.microsoft.com/office/drawing/2014/main" id="{594FACB6-DAD7-4012-BA29-7C4FCDB0CEBD}"/>
              </a:ext>
            </a:extLst>
          </p:cNvPr>
          <p:cNvSpPr/>
          <p:nvPr/>
        </p:nvSpPr>
        <p:spPr>
          <a:xfrm>
            <a:off x="3078988" y="1153611"/>
            <a:ext cx="6034024" cy="369332"/>
          </a:xfrm>
          <a:prstGeom prst="rect">
            <a:avLst/>
          </a:prstGeom>
        </p:spPr>
        <p:txBody>
          <a:bodyPr wrap="none">
            <a:spAutoFit/>
          </a:bodyPr>
          <a:lstStyle/>
          <a:p>
            <a:r>
              <a:rPr lang="en-US" altLang="zh-CN" dirty="0" err="1">
                <a:solidFill>
                  <a:srgbClr val="4D4D4D"/>
                </a:solidFill>
                <a:latin typeface="Microsoft YaHei" panose="020B0503020204020204" pitchFamily="34" charset="-122"/>
                <a:ea typeface="Microsoft YaHei" panose="020B0503020204020204" pitchFamily="34" charset="-122"/>
              </a:rPr>
              <a:t>GoogleNews</a:t>
            </a:r>
            <a:r>
              <a:rPr lang="zh-CN" altLang="en-US" dirty="0">
                <a:solidFill>
                  <a:srgbClr val="4D4D4D"/>
                </a:solidFill>
                <a:latin typeface="Microsoft YaHei" panose="020B0503020204020204" pitchFamily="34" charset="-122"/>
                <a:ea typeface="Microsoft YaHei" panose="020B0503020204020204" pitchFamily="34" charset="-122"/>
              </a:rPr>
              <a:t>语料来训练词向量。语料包含了大约</a:t>
            </a:r>
            <a:r>
              <a:rPr lang="en-US" altLang="zh-CN" dirty="0">
                <a:solidFill>
                  <a:srgbClr val="4D4D4D"/>
                </a:solidFill>
                <a:latin typeface="Microsoft YaHei" panose="020B0503020204020204" pitchFamily="34" charset="-122"/>
                <a:ea typeface="Microsoft YaHei" panose="020B0503020204020204" pitchFamily="34" charset="-122"/>
              </a:rPr>
              <a:t>6B</a:t>
            </a:r>
            <a:r>
              <a:rPr lang="zh-CN" altLang="en-US" dirty="0">
                <a:solidFill>
                  <a:srgbClr val="4D4D4D"/>
                </a:solidFill>
                <a:latin typeface="Microsoft YaHei" panose="020B0503020204020204" pitchFamily="34" charset="-122"/>
                <a:ea typeface="Microsoft YaHei" panose="020B0503020204020204" pitchFamily="34" charset="-122"/>
              </a:rPr>
              <a:t>标签</a:t>
            </a:r>
            <a:endParaRPr lang="zh-CN" altLang="en-US" dirty="0"/>
          </a:p>
        </p:txBody>
      </p:sp>
    </p:spTree>
    <p:extLst>
      <p:ext uri="{BB962C8B-B14F-4D97-AF65-F5344CB8AC3E}">
        <p14:creationId xmlns:p14="http://schemas.microsoft.com/office/powerpoint/2010/main" val="75912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840106" y="421971"/>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结果</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5" name="图片 4">
            <a:extLst>
              <a:ext uri="{FF2B5EF4-FFF2-40B4-BE49-F238E27FC236}">
                <a16:creationId xmlns:a16="http://schemas.microsoft.com/office/drawing/2014/main" id="{6252217A-9E23-42C1-A797-60CF87B3B244}"/>
              </a:ext>
            </a:extLst>
          </p:cNvPr>
          <p:cNvPicPr>
            <a:picLocks noChangeAspect="1"/>
          </p:cNvPicPr>
          <p:nvPr/>
        </p:nvPicPr>
        <p:blipFill>
          <a:blip r:embed="rId3"/>
          <a:stretch>
            <a:fillRect/>
          </a:stretch>
        </p:blipFill>
        <p:spPr>
          <a:xfrm>
            <a:off x="907953" y="2055560"/>
            <a:ext cx="10629979" cy="3442871"/>
          </a:xfrm>
          <a:prstGeom prst="rect">
            <a:avLst/>
          </a:prstGeom>
        </p:spPr>
      </p:pic>
    </p:spTree>
    <p:extLst>
      <p:ext uri="{BB962C8B-B14F-4D97-AF65-F5344CB8AC3E}">
        <p14:creationId xmlns:p14="http://schemas.microsoft.com/office/powerpoint/2010/main" val="46216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840106" y="421971"/>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结果</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7" name="图片 6">
            <a:extLst>
              <a:ext uri="{FF2B5EF4-FFF2-40B4-BE49-F238E27FC236}">
                <a16:creationId xmlns:a16="http://schemas.microsoft.com/office/drawing/2014/main" id="{1E8DA802-C6C9-45E9-9543-F01D9CFD478C}"/>
              </a:ext>
            </a:extLst>
          </p:cNvPr>
          <p:cNvPicPr>
            <a:picLocks noChangeAspect="1"/>
          </p:cNvPicPr>
          <p:nvPr/>
        </p:nvPicPr>
        <p:blipFill>
          <a:blip r:embed="rId3"/>
          <a:stretch>
            <a:fillRect/>
          </a:stretch>
        </p:blipFill>
        <p:spPr>
          <a:xfrm>
            <a:off x="1169441" y="1352370"/>
            <a:ext cx="9853118" cy="4543104"/>
          </a:xfrm>
          <a:prstGeom prst="rect">
            <a:avLst/>
          </a:prstGeom>
        </p:spPr>
      </p:pic>
    </p:spTree>
    <p:extLst>
      <p:ext uri="{BB962C8B-B14F-4D97-AF65-F5344CB8AC3E}">
        <p14:creationId xmlns:p14="http://schemas.microsoft.com/office/powerpoint/2010/main" val="195628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a:extLst>
              <a:ext uri="{FF2B5EF4-FFF2-40B4-BE49-F238E27FC236}">
                <a16:creationId xmlns:a16="http://schemas.microsoft.com/office/drawing/2014/main" id="{975E5684-CDF0-4FF3-8D8B-6C44BA3AC077}"/>
              </a:ext>
            </a:extLst>
          </p:cNvPr>
          <p:cNvSpPr txBox="1">
            <a:spLocks noChangeArrowheads="1"/>
          </p:cNvSpPr>
          <p:nvPr/>
        </p:nvSpPr>
        <p:spPr bwMode="auto">
          <a:xfrm>
            <a:off x="4597446" y="3703992"/>
            <a:ext cx="29971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5400" dirty="0">
                <a:solidFill>
                  <a:srgbClr val="404040"/>
                </a:solidFill>
                <a:latin typeface="华文细黑" panose="02010600040101010101" pitchFamily="2" charset="-122"/>
                <a:ea typeface="华文细黑" panose="02010600040101010101" pitchFamily="2" charset="-122"/>
              </a:rPr>
              <a:t>环境搭建</a:t>
            </a:r>
            <a:endParaRPr lang="zh-CN" altLang="zh-CN" sz="5400" dirty="0">
              <a:solidFill>
                <a:srgbClr val="404040"/>
              </a:solidFill>
              <a:latin typeface="华文细黑" panose="02010600040101010101" pitchFamily="2" charset="-122"/>
              <a:ea typeface="华文细黑" panose="02010600040101010101" pitchFamily="2" charset="-122"/>
            </a:endParaRPr>
          </a:p>
        </p:txBody>
      </p:sp>
      <p:sp>
        <p:nvSpPr>
          <p:cNvPr id="7171" name="矩形 1">
            <a:extLst>
              <a:ext uri="{FF2B5EF4-FFF2-40B4-BE49-F238E27FC236}">
                <a16:creationId xmlns:a16="http://schemas.microsoft.com/office/drawing/2014/main" id="{5B7713AE-DDD2-4DE6-80E4-16BFEA39E585}"/>
              </a:ext>
            </a:extLst>
          </p:cNvPr>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7172" name="文本框 2">
            <a:extLst>
              <a:ext uri="{FF2B5EF4-FFF2-40B4-BE49-F238E27FC236}">
                <a16:creationId xmlns:a16="http://schemas.microsoft.com/office/drawing/2014/main" id="{E8EF6059-97D8-43C3-AD18-ECC4A20F85A6}"/>
              </a:ext>
            </a:extLst>
          </p:cNvPr>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800" dirty="0">
                <a:solidFill>
                  <a:srgbClr val="C00000"/>
                </a:solidFill>
                <a:latin typeface="微软雅黑" panose="020B0503020204020204" pitchFamily="34" charset="-122"/>
                <a:ea typeface="微软雅黑" panose="020B0503020204020204" pitchFamily="34" charset="-122"/>
              </a:rPr>
              <a:t>Part 2</a:t>
            </a:r>
            <a:endParaRPr lang="zh-CN" altLang="en-US" sz="48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a:extLst>
              <a:ext uri="{FF2B5EF4-FFF2-40B4-BE49-F238E27FC236}">
                <a16:creationId xmlns:a16="http://schemas.microsoft.com/office/drawing/2014/main" id="{975E5684-CDF0-4FF3-8D8B-6C44BA3AC077}"/>
              </a:ext>
            </a:extLst>
          </p:cNvPr>
          <p:cNvSpPr txBox="1">
            <a:spLocks noChangeArrowheads="1"/>
          </p:cNvSpPr>
          <p:nvPr/>
        </p:nvSpPr>
        <p:spPr bwMode="auto">
          <a:xfrm>
            <a:off x="4597446" y="3703992"/>
            <a:ext cx="29971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5400" dirty="0">
                <a:solidFill>
                  <a:srgbClr val="404040"/>
                </a:solidFill>
                <a:latin typeface="华文细黑" panose="02010600040101010101" pitchFamily="2" charset="-122"/>
                <a:ea typeface="华文细黑" panose="02010600040101010101" pitchFamily="2" charset="-122"/>
              </a:rPr>
              <a:t>代码讲解</a:t>
            </a:r>
            <a:endParaRPr lang="zh-CN" altLang="zh-CN" sz="5400" dirty="0">
              <a:solidFill>
                <a:srgbClr val="404040"/>
              </a:solidFill>
              <a:latin typeface="华文细黑" panose="02010600040101010101" pitchFamily="2" charset="-122"/>
              <a:ea typeface="华文细黑" panose="02010600040101010101" pitchFamily="2" charset="-122"/>
            </a:endParaRPr>
          </a:p>
        </p:txBody>
      </p:sp>
      <p:sp>
        <p:nvSpPr>
          <p:cNvPr id="7171" name="矩形 1">
            <a:extLst>
              <a:ext uri="{FF2B5EF4-FFF2-40B4-BE49-F238E27FC236}">
                <a16:creationId xmlns:a16="http://schemas.microsoft.com/office/drawing/2014/main" id="{5B7713AE-DDD2-4DE6-80E4-16BFEA39E585}"/>
              </a:ext>
            </a:extLst>
          </p:cNvPr>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7172" name="文本框 2">
            <a:extLst>
              <a:ext uri="{FF2B5EF4-FFF2-40B4-BE49-F238E27FC236}">
                <a16:creationId xmlns:a16="http://schemas.microsoft.com/office/drawing/2014/main" id="{E8EF6059-97D8-43C3-AD18-ECC4A20F85A6}"/>
              </a:ext>
            </a:extLst>
          </p:cNvPr>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800" dirty="0">
                <a:solidFill>
                  <a:srgbClr val="C00000"/>
                </a:solidFill>
                <a:latin typeface="微软雅黑" panose="020B0503020204020204" pitchFamily="34" charset="-122"/>
                <a:ea typeface="微软雅黑" panose="020B0503020204020204" pitchFamily="34" charset="-122"/>
              </a:rPr>
              <a:t>Part 3</a:t>
            </a:r>
            <a:endParaRPr lang="zh-CN" altLang="en-US" sz="48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806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a:extLst>
              <a:ext uri="{FF2B5EF4-FFF2-40B4-BE49-F238E27FC236}">
                <a16:creationId xmlns:a16="http://schemas.microsoft.com/office/drawing/2014/main" id="{A9CEA4ED-0D37-4DF7-8746-722F2F0AA72E}"/>
              </a:ext>
            </a:extLst>
          </p:cNvPr>
          <p:cNvSpPr txBox="1">
            <a:spLocks noChangeArrowheads="1"/>
          </p:cNvSpPr>
          <p:nvPr/>
        </p:nvSpPr>
        <p:spPr bwMode="auto">
          <a:xfrm>
            <a:off x="1593057" y="3193866"/>
            <a:ext cx="10355262"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r>
              <a:rPr lang="zh-CN" altLang="en-US" sz="4400" dirty="0">
                <a:solidFill>
                  <a:srgbClr val="C00000"/>
                </a:solidFill>
                <a:latin typeface="华文细黑" panose="02010600040101010101" pitchFamily="2" charset="-122"/>
                <a:ea typeface="华文细黑" panose="02010600040101010101" pitchFamily="2" charset="-122"/>
              </a:rPr>
              <a:t>Word2Vec之Skip-Gram模型实战</a:t>
            </a:r>
            <a:endParaRPr lang="en-US" altLang="zh-CN" sz="4400" dirty="0">
              <a:solidFill>
                <a:srgbClr val="C00000"/>
              </a:solidFill>
              <a:latin typeface="华文细黑" panose="02010600040101010101" pitchFamily="2" charset="-122"/>
              <a:ea typeface="华文细黑" panose="02010600040101010101" pitchFamily="2" charset="-122"/>
            </a:endParaRPr>
          </a:p>
        </p:txBody>
      </p:sp>
      <p:cxnSp>
        <p:nvCxnSpPr>
          <p:cNvPr id="3075" name="直接连接符 6">
            <a:extLst>
              <a:ext uri="{FF2B5EF4-FFF2-40B4-BE49-F238E27FC236}">
                <a16:creationId xmlns:a16="http://schemas.microsoft.com/office/drawing/2014/main" id="{19FBD3BF-DA14-4ABA-BB9A-772D3DFD9EA5}"/>
              </a:ext>
            </a:extLst>
          </p:cNvPr>
          <p:cNvCxnSpPr>
            <a:cxnSpLocks noChangeShapeType="1"/>
          </p:cNvCxnSpPr>
          <p:nvPr/>
        </p:nvCxnSpPr>
        <p:spPr bwMode="auto">
          <a:xfrm>
            <a:off x="2343150" y="4238861"/>
            <a:ext cx="4599188"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7" name="直接连接符 8">
            <a:extLst>
              <a:ext uri="{FF2B5EF4-FFF2-40B4-BE49-F238E27FC236}">
                <a16:creationId xmlns:a16="http://schemas.microsoft.com/office/drawing/2014/main" id="{D37687E9-A1D8-4ED0-BB67-D9AD49A6FF4F}"/>
              </a:ext>
            </a:extLst>
          </p:cNvPr>
          <p:cNvCxnSpPr>
            <a:cxnSpLocks noChangeShapeType="1"/>
          </p:cNvCxnSpPr>
          <p:nvPr/>
        </p:nvCxnSpPr>
        <p:spPr bwMode="auto">
          <a:xfrm>
            <a:off x="6770688" y="4238861"/>
            <a:ext cx="3201987"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8585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5">
            <a:extLst>
              <a:ext uri="{FF2B5EF4-FFF2-40B4-BE49-F238E27FC236}">
                <a16:creationId xmlns:a16="http://schemas.microsoft.com/office/drawing/2014/main" id="{F2F869DD-060C-4372-ACC3-FA7D2C35AFC7}"/>
              </a:ext>
            </a:extLst>
          </p:cNvPr>
          <p:cNvSpPr>
            <a:spLocks noChangeArrowheads="1"/>
          </p:cNvSpPr>
          <p:nvPr/>
        </p:nvSpPr>
        <p:spPr bwMode="auto">
          <a:xfrm>
            <a:off x="5170734" y="1151747"/>
            <a:ext cx="1691979"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4400" dirty="0">
                <a:solidFill>
                  <a:srgbClr val="C00000"/>
                </a:solidFill>
                <a:latin typeface="华文细黑" panose="02010600040101010101" pitchFamily="2" charset="-122"/>
                <a:ea typeface="华文细黑" panose="02010600040101010101" pitchFamily="2" charset="-122"/>
                <a:sym typeface="造字工房悦黑体验版纤细体"/>
              </a:rPr>
              <a:t>目  录</a:t>
            </a:r>
          </a:p>
        </p:txBody>
      </p:sp>
      <p:grpSp>
        <p:nvGrpSpPr>
          <p:cNvPr id="5123" name="Group 5">
            <a:extLst>
              <a:ext uri="{FF2B5EF4-FFF2-40B4-BE49-F238E27FC236}">
                <a16:creationId xmlns:a16="http://schemas.microsoft.com/office/drawing/2014/main" id="{DABE4406-30C4-4E1A-BA22-26EDEAB8862E}"/>
              </a:ext>
            </a:extLst>
          </p:cNvPr>
          <p:cNvGrpSpPr>
            <a:grpSpLocks/>
          </p:cNvGrpSpPr>
          <p:nvPr/>
        </p:nvGrpSpPr>
        <p:grpSpPr bwMode="auto">
          <a:xfrm>
            <a:off x="4342058" y="2958525"/>
            <a:ext cx="250825" cy="2039937"/>
            <a:chOff x="0" y="0"/>
            <a:chExt cx="180000" cy="1653146"/>
          </a:xfrm>
        </p:grpSpPr>
        <p:sp>
          <p:nvSpPr>
            <p:cNvPr id="5130" name="直接连接符 14">
              <a:extLst>
                <a:ext uri="{FF2B5EF4-FFF2-40B4-BE49-F238E27FC236}">
                  <a16:creationId xmlns:a16="http://schemas.microsoft.com/office/drawing/2014/main" id="{72D2B79C-3C28-47E4-8066-D73EAD4A2BE8}"/>
                </a:ext>
              </a:extLst>
            </p:cNvPr>
            <p:cNvSpPr>
              <a:spLocks noChangeShapeType="1"/>
            </p:cNvSpPr>
            <p:nvPr/>
          </p:nvSpPr>
          <p:spPr bwMode="auto">
            <a:xfrm flipH="1">
              <a:off x="85057" y="17046"/>
              <a:ext cx="4944" cy="16361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31" name="Group 7">
              <a:extLst>
                <a:ext uri="{FF2B5EF4-FFF2-40B4-BE49-F238E27FC236}">
                  <a16:creationId xmlns:a16="http://schemas.microsoft.com/office/drawing/2014/main" id="{64A4810D-5682-4987-A1CE-264F16C9F338}"/>
                </a:ext>
              </a:extLst>
            </p:cNvPr>
            <p:cNvGrpSpPr>
              <a:grpSpLocks/>
            </p:cNvGrpSpPr>
            <p:nvPr/>
          </p:nvGrpSpPr>
          <p:grpSpPr bwMode="auto">
            <a:xfrm>
              <a:off x="0" y="0"/>
              <a:ext cx="180000" cy="1488474"/>
              <a:chOff x="0" y="0"/>
              <a:chExt cx="180000" cy="1488474"/>
            </a:xfrm>
          </p:grpSpPr>
          <p:sp>
            <p:nvSpPr>
              <p:cNvPr id="5132" name="椭圆 7">
                <a:extLst>
                  <a:ext uri="{FF2B5EF4-FFF2-40B4-BE49-F238E27FC236}">
                    <a16:creationId xmlns:a16="http://schemas.microsoft.com/office/drawing/2014/main" id="{42AF0F96-D0EB-48B3-B2F8-7BB3D15C4AE4}"/>
                  </a:ext>
                </a:extLst>
              </p:cNvPr>
              <p:cNvSpPr>
                <a:spLocks noChangeArrowheads="1"/>
              </p:cNvSpPr>
              <p:nvPr/>
            </p:nvSpPr>
            <p:spPr bwMode="auto">
              <a:xfrm>
                <a:off x="0" y="0"/>
                <a:ext cx="180000" cy="180109"/>
              </a:xfrm>
              <a:prstGeom prst="ellipse">
                <a:avLst/>
              </a:prstGeom>
              <a:solidFill>
                <a:srgbClr val="595959"/>
              </a:solidFill>
              <a:ln w="38100">
                <a:solidFill>
                  <a:schemeClr val="bg1"/>
                </a:solidFill>
                <a:round/>
                <a:headEnd/>
                <a:tailEnd/>
              </a:ln>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pPr>
                <a:endParaRPr lang="zh-CN" altLang="zh-CN" sz="1800">
                  <a:solidFill>
                    <a:srgbClr val="FFFFFF"/>
                  </a:solidFill>
                  <a:latin typeface="造字工房悦黑体验版纤细体"/>
                  <a:ea typeface="造字工房悦黑体验版纤细体"/>
                  <a:cs typeface="造字工房悦黑体验版纤细体"/>
                  <a:sym typeface="造字工房悦黑体验版纤细体"/>
                </a:endParaRPr>
              </a:p>
            </p:txBody>
          </p:sp>
          <p:sp>
            <p:nvSpPr>
              <p:cNvPr id="5133" name="椭圆 8">
                <a:extLst>
                  <a:ext uri="{FF2B5EF4-FFF2-40B4-BE49-F238E27FC236}">
                    <a16:creationId xmlns:a16="http://schemas.microsoft.com/office/drawing/2014/main" id="{E7DC04ED-90FF-49DD-A996-6ECBF7C6F774}"/>
                  </a:ext>
                </a:extLst>
              </p:cNvPr>
              <p:cNvSpPr>
                <a:spLocks noChangeArrowheads="1"/>
              </p:cNvSpPr>
              <p:nvPr/>
            </p:nvSpPr>
            <p:spPr bwMode="auto">
              <a:xfrm>
                <a:off x="0" y="653540"/>
                <a:ext cx="180000" cy="180109"/>
              </a:xfrm>
              <a:prstGeom prst="ellipse">
                <a:avLst/>
              </a:prstGeom>
              <a:solidFill>
                <a:srgbClr val="595959"/>
              </a:solidFill>
              <a:ln w="38100">
                <a:solidFill>
                  <a:schemeClr val="bg1"/>
                </a:solidFill>
                <a:round/>
                <a:headEnd/>
                <a:tailEnd/>
              </a:ln>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pPr>
                <a:endParaRPr lang="zh-CN" altLang="zh-CN" sz="1800">
                  <a:solidFill>
                    <a:srgbClr val="FFFFFF"/>
                  </a:solidFill>
                  <a:latin typeface="造字工房悦黑体验版纤细体"/>
                  <a:ea typeface="造字工房悦黑体验版纤细体"/>
                  <a:cs typeface="造字工房悦黑体验版纤细体"/>
                  <a:sym typeface="造字工房悦黑体验版纤细体"/>
                </a:endParaRPr>
              </a:p>
            </p:txBody>
          </p:sp>
          <p:sp>
            <p:nvSpPr>
              <p:cNvPr id="5134" name="椭圆 9">
                <a:extLst>
                  <a:ext uri="{FF2B5EF4-FFF2-40B4-BE49-F238E27FC236}">
                    <a16:creationId xmlns:a16="http://schemas.microsoft.com/office/drawing/2014/main" id="{1C5F9F24-EAFD-4DAA-A7BB-676FF921961B}"/>
                  </a:ext>
                </a:extLst>
              </p:cNvPr>
              <p:cNvSpPr>
                <a:spLocks noChangeArrowheads="1"/>
              </p:cNvSpPr>
              <p:nvPr/>
            </p:nvSpPr>
            <p:spPr bwMode="auto">
              <a:xfrm>
                <a:off x="0" y="1308365"/>
                <a:ext cx="180000" cy="180109"/>
              </a:xfrm>
              <a:prstGeom prst="ellipse">
                <a:avLst/>
              </a:prstGeom>
              <a:solidFill>
                <a:srgbClr val="595959"/>
              </a:solidFill>
              <a:ln w="38100">
                <a:solidFill>
                  <a:schemeClr val="bg1"/>
                </a:solidFill>
                <a:round/>
                <a:headEnd/>
                <a:tailEnd/>
              </a:ln>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pPr>
                <a:endParaRPr lang="zh-CN" altLang="zh-CN" sz="1800">
                  <a:solidFill>
                    <a:srgbClr val="FFFFFF"/>
                  </a:solidFill>
                  <a:latin typeface="造字工房悦黑体验版纤细体"/>
                  <a:ea typeface="造字工房悦黑体验版纤细体"/>
                  <a:cs typeface="造字工房悦黑体验版纤细体"/>
                  <a:sym typeface="造字工房悦黑体验版纤细体"/>
                </a:endParaRPr>
              </a:p>
            </p:txBody>
          </p:sp>
        </p:grpSp>
      </p:grpSp>
      <p:sp>
        <p:nvSpPr>
          <p:cNvPr id="5124" name="文本框 18">
            <a:extLst>
              <a:ext uri="{FF2B5EF4-FFF2-40B4-BE49-F238E27FC236}">
                <a16:creationId xmlns:a16="http://schemas.microsoft.com/office/drawing/2014/main" id="{447904EE-507F-4B34-B4DA-9351FD71EBF2}"/>
              </a:ext>
            </a:extLst>
          </p:cNvPr>
          <p:cNvSpPr>
            <a:spLocks noChangeArrowheads="1"/>
          </p:cNvSpPr>
          <p:nvPr/>
        </p:nvSpPr>
        <p:spPr bwMode="auto">
          <a:xfrm>
            <a:off x="5170734" y="2844225"/>
            <a:ext cx="18149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latin typeface="造字工房悦黑体验版纤细体"/>
                <a:ea typeface="微软雅黑" panose="020B0503020204020204" pitchFamily="34" charset="-122"/>
                <a:sym typeface="造字工房悦黑体验版纤细体"/>
              </a:rPr>
              <a:t>论文解读</a:t>
            </a:r>
            <a:endParaRPr lang="zh-CN" altLang="zh-CN" sz="3200" dirty="0">
              <a:latin typeface="造字工房悦黑体验版纤细体"/>
              <a:ea typeface="微软雅黑" panose="020B0503020204020204" pitchFamily="34" charset="-122"/>
              <a:sym typeface="造字工房悦黑体验版纤细体"/>
            </a:endParaRPr>
          </a:p>
        </p:txBody>
      </p:sp>
      <p:sp>
        <p:nvSpPr>
          <p:cNvPr id="5129" name="文本框 23">
            <a:extLst>
              <a:ext uri="{FF2B5EF4-FFF2-40B4-BE49-F238E27FC236}">
                <a16:creationId xmlns:a16="http://schemas.microsoft.com/office/drawing/2014/main" id="{41EB5BDE-8FB2-4BF9-A527-B4D430EC224A}"/>
              </a:ext>
            </a:extLst>
          </p:cNvPr>
          <p:cNvSpPr>
            <a:spLocks noChangeArrowheads="1"/>
          </p:cNvSpPr>
          <p:nvPr/>
        </p:nvSpPr>
        <p:spPr bwMode="auto">
          <a:xfrm>
            <a:off x="5170733" y="4412675"/>
            <a:ext cx="18494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3200" dirty="0">
                <a:latin typeface="造字工房悦黑体验版纤细体"/>
                <a:ea typeface="微软雅黑" panose="020B0503020204020204" pitchFamily="34" charset="-122"/>
                <a:sym typeface="造字工房悦黑体验版纤细体"/>
              </a:rPr>
              <a:t>演示代码</a:t>
            </a:r>
          </a:p>
        </p:txBody>
      </p:sp>
      <p:sp>
        <p:nvSpPr>
          <p:cNvPr id="18" name="文本框 18">
            <a:extLst>
              <a:ext uri="{FF2B5EF4-FFF2-40B4-BE49-F238E27FC236}">
                <a16:creationId xmlns:a16="http://schemas.microsoft.com/office/drawing/2014/main" id="{334A2885-6544-48D0-8DF1-AF75FF0B896C}"/>
              </a:ext>
            </a:extLst>
          </p:cNvPr>
          <p:cNvSpPr>
            <a:spLocks noChangeArrowheads="1"/>
          </p:cNvSpPr>
          <p:nvPr/>
        </p:nvSpPr>
        <p:spPr bwMode="auto">
          <a:xfrm>
            <a:off x="5170734" y="3628450"/>
            <a:ext cx="18356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latin typeface="造字工房悦黑体验版纤细体"/>
                <a:ea typeface="微软雅黑" panose="020B0503020204020204" pitchFamily="34" charset="-122"/>
                <a:sym typeface="造字工房悦黑体验版纤细体"/>
              </a:rPr>
              <a:t>环境搭建</a:t>
            </a:r>
            <a:endParaRPr lang="zh-CN" altLang="zh-CN" sz="3200" dirty="0">
              <a:latin typeface="造字工房悦黑体验版纤细体"/>
              <a:ea typeface="微软雅黑" panose="020B0503020204020204" pitchFamily="34" charset="-122"/>
              <a:sym typeface="造字工房悦黑体验版纤细体"/>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a:extLst>
              <a:ext uri="{FF2B5EF4-FFF2-40B4-BE49-F238E27FC236}">
                <a16:creationId xmlns:a16="http://schemas.microsoft.com/office/drawing/2014/main" id="{975E5684-CDF0-4FF3-8D8B-6C44BA3AC077}"/>
              </a:ext>
            </a:extLst>
          </p:cNvPr>
          <p:cNvSpPr txBox="1">
            <a:spLocks noChangeArrowheads="1"/>
          </p:cNvSpPr>
          <p:nvPr/>
        </p:nvSpPr>
        <p:spPr bwMode="auto">
          <a:xfrm>
            <a:off x="4597446" y="3703992"/>
            <a:ext cx="29971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5400" dirty="0">
                <a:solidFill>
                  <a:srgbClr val="404040"/>
                </a:solidFill>
                <a:latin typeface="华文细黑" panose="02010600040101010101" pitchFamily="2" charset="-122"/>
                <a:ea typeface="华文细黑" panose="02010600040101010101" pitchFamily="2" charset="-122"/>
              </a:rPr>
              <a:t>论文解读</a:t>
            </a:r>
            <a:endParaRPr lang="zh-CN" altLang="zh-CN" sz="5400" dirty="0">
              <a:solidFill>
                <a:srgbClr val="404040"/>
              </a:solidFill>
              <a:latin typeface="华文细黑" panose="02010600040101010101" pitchFamily="2" charset="-122"/>
              <a:ea typeface="华文细黑" panose="02010600040101010101" pitchFamily="2" charset="-122"/>
            </a:endParaRPr>
          </a:p>
        </p:txBody>
      </p:sp>
      <p:sp>
        <p:nvSpPr>
          <p:cNvPr id="7171" name="矩形 1">
            <a:extLst>
              <a:ext uri="{FF2B5EF4-FFF2-40B4-BE49-F238E27FC236}">
                <a16:creationId xmlns:a16="http://schemas.microsoft.com/office/drawing/2014/main" id="{5B7713AE-DDD2-4DE6-80E4-16BFEA39E585}"/>
              </a:ext>
            </a:extLst>
          </p:cNvPr>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7172" name="文本框 2">
            <a:extLst>
              <a:ext uri="{FF2B5EF4-FFF2-40B4-BE49-F238E27FC236}">
                <a16:creationId xmlns:a16="http://schemas.microsoft.com/office/drawing/2014/main" id="{E8EF6059-97D8-43C3-AD18-ECC4A20F85A6}"/>
              </a:ext>
            </a:extLst>
          </p:cNvPr>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800" dirty="0">
                <a:solidFill>
                  <a:srgbClr val="C00000"/>
                </a:solidFill>
                <a:latin typeface="微软雅黑" panose="020B0503020204020204" pitchFamily="34" charset="-122"/>
                <a:ea typeface="微软雅黑" panose="020B0503020204020204" pitchFamily="34" charset="-122"/>
              </a:rPr>
              <a:t>Part 1</a:t>
            </a:r>
            <a:endParaRPr lang="zh-CN" altLang="en-US" sz="48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70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a:extLst>
              <a:ext uri="{FF2B5EF4-FFF2-40B4-BE49-F238E27FC236}">
                <a16:creationId xmlns:a16="http://schemas.microsoft.com/office/drawing/2014/main" id="{A9CEA4ED-0D37-4DF7-8746-722F2F0AA72E}"/>
              </a:ext>
            </a:extLst>
          </p:cNvPr>
          <p:cNvSpPr txBox="1">
            <a:spLocks noChangeArrowheads="1"/>
          </p:cNvSpPr>
          <p:nvPr/>
        </p:nvSpPr>
        <p:spPr bwMode="auto">
          <a:xfrm>
            <a:off x="1484714" y="2877663"/>
            <a:ext cx="10355262"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r>
              <a:rPr lang="en-US" altLang="zh-CN" sz="4400" dirty="0" err="1">
                <a:solidFill>
                  <a:srgbClr val="C00000"/>
                </a:solidFill>
                <a:latin typeface="华文细黑" panose="02010600040101010101" pitchFamily="2" charset="-122"/>
                <a:ea typeface="华文细黑" panose="02010600040101010101" pitchFamily="2" charset="-122"/>
              </a:rPr>
              <a:t>Effificient</a:t>
            </a:r>
            <a:r>
              <a:rPr lang="en-US" altLang="zh-CN" sz="4400" dirty="0">
                <a:solidFill>
                  <a:srgbClr val="C00000"/>
                </a:solidFill>
                <a:latin typeface="华文细黑" panose="02010600040101010101" pitchFamily="2" charset="-122"/>
                <a:ea typeface="华文细黑" panose="02010600040101010101" pitchFamily="2" charset="-122"/>
              </a:rPr>
              <a:t> Estimation of Word Representations in Vector Space</a:t>
            </a:r>
          </a:p>
        </p:txBody>
      </p:sp>
      <p:cxnSp>
        <p:nvCxnSpPr>
          <p:cNvPr id="3075" name="直接连接符 6">
            <a:extLst>
              <a:ext uri="{FF2B5EF4-FFF2-40B4-BE49-F238E27FC236}">
                <a16:creationId xmlns:a16="http://schemas.microsoft.com/office/drawing/2014/main" id="{19FBD3BF-DA14-4ABA-BB9A-772D3DFD9EA5}"/>
              </a:ext>
            </a:extLst>
          </p:cNvPr>
          <p:cNvCxnSpPr>
            <a:cxnSpLocks noChangeShapeType="1"/>
          </p:cNvCxnSpPr>
          <p:nvPr/>
        </p:nvCxnSpPr>
        <p:spPr bwMode="auto">
          <a:xfrm>
            <a:off x="2343150" y="4473995"/>
            <a:ext cx="4599188"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7" name="直接连接符 8">
            <a:extLst>
              <a:ext uri="{FF2B5EF4-FFF2-40B4-BE49-F238E27FC236}">
                <a16:creationId xmlns:a16="http://schemas.microsoft.com/office/drawing/2014/main" id="{D37687E9-A1D8-4ED0-BB67-D9AD49A6FF4F}"/>
              </a:ext>
            </a:extLst>
          </p:cNvPr>
          <p:cNvCxnSpPr>
            <a:cxnSpLocks noChangeShapeType="1"/>
          </p:cNvCxnSpPr>
          <p:nvPr/>
        </p:nvCxnSpPr>
        <p:spPr bwMode="auto">
          <a:xfrm>
            <a:off x="6770688" y="4473995"/>
            <a:ext cx="3201987"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7975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640079" y="2053641"/>
            <a:ext cx="3669161" cy="27600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spcAft>
                <a:spcPts val="600"/>
              </a:spcAft>
              <a:buNone/>
            </a:pPr>
            <a:r>
              <a:rPr lang="zh-CN" altLang="en-US" sz="4400" kern="1200">
                <a:solidFill>
                  <a:srgbClr val="FFFFFF"/>
                </a:solidFill>
                <a:latin typeface="+mj-lt"/>
                <a:ea typeface="+mj-ea"/>
                <a:cs typeface="+mj-cs"/>
              </a:rPr>
              <a:t>介绍</a:t>
            </a:r>
            <a:endParaRPr lang="en-US" altLang="zh-CN" sz="4400" kern="1200">
              <a:solidFill>
                <a:srgbClr val="FFFFFF"/>
              </a:solidFill>
              <a:latin typeface="+mj-lt"/>
              <a:ea typeface="+mj-ea"/>
              <a:cs typeface="+mj-cs"/>
            </a:endParaRPr>
          </a:p>
        </p:txBody>
      </p:sp>
      <p:sp>
        <p:nvSpPr>
          <p:cNvPr id="8196" name="矩形 6">
            <a:extLst>
              <a:ext uri="{FF2B5EF4-FFF2-40B4-BE49-F238E27FC236}">
                <a16:creationId xmlns:a16="http://schemas.microsoft.com/office/drawing/2014/main" id="{A164323A-8568-4B90-8900-F858AA1B84AB}"/>
              </a:ext>
            </a:extLst>
          </p:cNvPr>
          <p:cNvSpPr>
            <a:spLocks noChangeArrowheads="1"/>
          </p:cNvSpPr>
          <p:nvPr/>
        </p:nvSpPr>
        <p:spPr bwMode="auto">
          <a:xfrm>
            <a:off x="6090574" y="801866"/>
            <a:ext cx="5306084" cy="52306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indent="-228600">
              <a:lnSpc>
                <a:spcPct val="150000"/>
              </a:lnSpc>
              <a:spcBef>
                <a:spcPct val="0"/>
              </a:spcBef>
              <a:spcAft>
                <a:spcPts val="600"/>
              </a:spcAft>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本片论文作者是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Tomas </a:t>
            </a:r>
            <a:r>
              <a:rPr lang="en-US" altLang="zh-CN" sz="2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Mikolov</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，他在谷歌是研究的是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word2vec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，现在跑去了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Facebook</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，都很厉害，这篇主要讲了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word2vec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与之前的语言模型例如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NNLM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semantic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syntactic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上的训练速度上的比较。</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713162" y="653823"/>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模型</a:t>
            </a:r>
            <a:endParaRPr lang="en-US" altLang="zh-CN" dirty="0">
              <a:solidFill>
                <a:srgbClr val="C00000"/>
              </a:solidFill>
              <a:latin typeface="华文细黑" panose="02010600040101010101" pitchFamily="2" charset="-122"/>
              <a:ea typeface="华文细黑" panose="02010600040101010101" pitchFamily="2" charset="-122"/>
            </a:endParaRPr>
          </a:p>
        </p:txBody>
      </p:sp>
      <p:sp>
        <p:nvSpPr>
          <p:cNvPr id="3" name="矩形 2">
            <a:extLst>
              <a:ext uri="{FF2B5EF4-FFF2-40B4-BE49-F238E27FC236}">
                <a16:creationId xmlns:a16="http://schemas.microsoft.com/office/drawing/2014/main" id="{5A41C3C2-5F5F-4147-B872-656F58107D13}"/>
              </a:ext>
            </a:extLst>
          </p:cNvPr>
          <p:cNvSpPr/>
          <p:nvPr/>
        </p:nvSpPr>
        <p:spPr>
          <a:xfrm>
            <a:off x="2017336" y="1527142"/>
            <a:ext cx="8955464" cy="1200329"/>
          </a:xfrm>
          <a:prstGeom prst="rect">
            <a:avLst/>
          </a:prstGeom>
        </p:spPr>
        <p:txBody>
          <a:bodyPr wrap="square">
            <a:spAutoFit/>
          </a:bodyPr>
          <a:lstStyle/>
          <a:p>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为了比较不同模型框架，我们定义了模型计算复杂度，作为评价完整的模型训练的数量指标；接下来，我们试着在最小化计算复杂度的同时，最大化准确度</a:t>
            </a:r>
          </a:p>
        </p:txBody>
      </p:sp>
      <p:pic>
        <p:nvPicPr>
          <p:cNvPr id="5" name="图片 4">
            <a:extLst>
              <a:ext uri="{FF2B5EF4-FFF2-40B4-BE49-F238E27FC236}">
                <a16:creationId xmlns:a16="http://schemas.microsoft.com/office/drawing/2014/main" id="{391260A7-13C1-40CC-84A8-263DA2D93B62}"/>
              </a:ext>
            </a:extLst>
          </p:cNvPr>
          <p:cNvPicPr>
            <a:picLocks noChangeAspect="1"/>
          </p:cNvPicPr>
          <p:nvPr/>
        </p:nvPicPr>
        <p:blipFill>
          <a:blip r:embed="rId3"/>
          <a:stretch>
            <a:fillRect/>
          </a:stretch>
        </p:blipFill>
        <p:spPr>
          <a:xfrm>
            <a:off x="4183213" y="2985402"/>
            <a:ext cx="3825572" cy="975445"/>
          </a:xfrm>
          <a:prstGeom prst="rect">
            <a:avLst/>
          </a:prstGeom>
        </p:spPr>
      </p:pic>
      <p:sp>
        <p:nvSpPr>
          <p:cNvPr id="6" name="矩形 5">
            <a:extLst>
              <a:ext uri="{FF2B5EF4-FFF2-40B4-BE49-F238E27FC236}">
                <a16:creationId xmlns:a16="http://schemas.microsoft.com/office/drawing/2014/main" id="{4805D917-2078-4D0F-90BD-861EB648F3A7}"/>
              </a:ext>
            </a:extLst>
          </p:cNvPr>
          <p:cNvSpPr/>
          <p:nvPr/>
        </p:nvSpPr>
        <p:spPr>
          <a:xfrm>
            <a:off x="1733107" y="4243242"/>
            <a:ext cx="9239693" cy="2308324"/>
          </a:xfrm>
          <a:prstGeom prst="rect">
            <a:avLst/>
          </a:prstGeom>
        </p:spPr>
        <p:txBody>
          <a:bodyPr wrap="square">
            <a:spAutoFit/>
          </a:bodyPr>
          <a:lstStyle/>
          <a:p>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是指训练的迭代次数</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是指训练集中单词的数量</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在每个模型框架中以后定义</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一般选择</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 =3-50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上至十亿，所有的模型使用随机梯度下降算法和反向传播进行训练</a:t>
            </a:r>
          </a:p>
        </p:txBody>
      </p:sp>
    </p:spTree>
    <p:extLst>
      <p:ext uri="{BB962C8B-B14F-4D97-AF65-F5344CB8AC3E}">
        <p14:creationId xmlns:p14="http://schemas.microsoft.com/office/powerpoint/2010/main" val="212258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7"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8"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spcAft>
                <a:spcPts val="600"/>
              </a:spcAft>
              <a:buNone/>
            </a:pPr>
            <a:r>
              <a:rPr lang="zh-CN" altLang="en-US" sz="2600" kern="1200">
                <a:solidFill>
                  <a:srgbClr val="FFFFFF"/>
                </a:solidFill>
                <a:latin typeface="+mj-lt"/>
                <a:ea typeface="+mj-ea"/>
                <a:cs typeface="+mj-cs"/>
              </a:rPr>
              <a:t>模型</a:t>
            </a:r>
            <a:endParaRPr lang="en-US" altLang="zh-CN" sz="2600" kern="1200">
              <a:solidFill>
                <a:srgbClr val="FFFFFF"/>
              </a:solidFill>
              <a:latin typeface="+mj-lt"/>
              <a:ea typeface="+mj-ea"/>
              <a:cs typeface="+mj-cs"/>
            </a:endParaRPr>
          </a:p>
        </p:txBody>
      </p:sp>
      <p:pic>
        <p:nvPicPr>
          <p:cNvPr id="1030" name="Picture 6">
            <a:extLst>
              <a:ext uri="{FF2B5EF4-FFF2-40B4-BE49-F238E27FC236}">
                <a16:creationId xmlns:a16="http://schemas.microsoft.com/office/drawing/2014/main" id="{24604112-8376-477D-A4A1-1742045DA0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07795" y="901701"/>
            <a:ext cx="5995122" cy="493098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DCFAE22D-563B-4847-8A58-B29A2AA0B273}"/>
              </a:ext>
            </a:extLst>
          </p:cNvPr>
          <p:cNvSpPr/>
          <p:nvPr/>
        </p:nvSpPr>
        <p:spPr>
          <a:xfrm>
            <a:off x="4449157" y="298325"/>
            <a:ext cx="6033511" cy="369332"/>
          </a:xfrm>
          <a:prstGeom prst="rect">
            <a:avLst/>
          </a:prstGeom>
        </p:spPr>
        <p:txBody>
          <a:bodyPr wrap="none">
            <a:spAutoFit/>
          </a:bodyPr>
          <a:lstStyle/>
          <a:p>
            <a:pPr>
              <a:spcAft>
                <a:spcPts val="600"/>
              </a:spcAft>
            </a:pPr>
            <a:r>
              <a:rPr lang="en-US" altLang="zh-CN" b="1" dirty="0">
                <a:solidFill>
                  <a:srgbClr val="4D4D4D"/>
                </a:solidFill>
                <a:latin typeface="Microsoft YaHei" panose="020B0503020204020204" pitchFamily="34" charset="-122"/>
                <a:ea typeface="Microsoft YaHei" panose="020B0503020204020204" pitchFamily="34" charset="-122"/>
              </a:rPr>
              <a:t>Feedforward Neural Net Language Model (NNLM)</a:t>
            </a:r>
            <a:endParaRPr lang="zh-CN" altLang="en-US" dirty="0"/>
          </a:p>
        </p:txBody>
      </p:sp>
      <p:pic>
        <p:nvPicPr>
          <p:cNvPr id="7" name="图片 6">
            <a:extLst>
              <a:ext uri="{FF2B5EF4-FFF2-40B4-BE49-F238E27FC236}">
                <a16:creationId xmlns:a16="http://schemas.microsoft.com/office/drawing/2014/main" id="{4BA0C6C1-BDB1-4C43-835E-28CC1FDDB436}"/>
              </a:ext>
            </a:extLst>
          </p:cNvPr>
          <p:cNvPicPr>
            <a:picLocks noChangeAspect="1"/>
          </p:cNvPicPr>
          <p:nvPr/>
        </p:nvPicPr>
        <p:blipFill>
          <a:blip r:embed="rId4"/>
          <a:stretch>
            <a:fillRect/>
          </a:stretch>
        </p:blipFill>
        <p:spPr>
          <a:xfrm>
            <a:off x="4634427" y="6088457"/>
            <a:ext cx="4936702" cy="513774"/>
          </a:xfrm>
          <a:prstGeom prst="rect">
            <a:avLst/>
          </a:prstGeom>
        </p:spPr>
      </p:pic>
    </p:spTree>
    <p:extLst>
      <p:ext uri="{BB962C8B-B14F-4D97-AF65-F5344CB8AC3E}">
        <p14:creationId xmlns:p14="http://schemas.microsoft.com/office/powerpoint/2010/main" val="363263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893B476-CC85-4EA9-AE2B-518DD20B79F9}"/>
              </a:ext>
            </a:extLst>
          </p:cNvPr>
          <p:cNvSpPr/>
          <p:nvPr/>
        </p:nvSpPr>
        <p:spPr>
          <a:xfrm>
            <a:off x="4374972" y="585354"/>
            <a:ext cx="3871573" cy="369332"/>
          </a:xfrm>
          <a:prstGeom prst="rect">
            <a:avLst/>
          </a:prstGeom>
        </p:spPr>
        <p:txBody>
          <a:bodyPr wrap="non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循环神经网络语言模型（</a:t>
            </a:r>
            <a:r>
              <a:rPr lang="en-US" altLang="zh-CN" b="1" dirty="0">
                <a:solidFill>
                  <a:srgbClr val="4D4D4D"/>
                </a:solidFill>
                <a:latin typeface="Microsoft YaHei" panose="020B0503020204020204" pitchFamily="34" charset="-122"/>
                <a:ea typeface="Microsoft YaHei" panose="020B0503020204020204" pitchFamily="34" charset="-122"/>
              </a:rPr>
              <a:t>RNNLM</a:t>
            </a:r>
            <a:r>
              <a:rPr lang="zh-CN" altLang="en-US" b="1" dirty="0">
                <a:solidFill>
                  <a:srgbClr val="4D4D4D"/>
                </a:solidFill>
                <a:latin typeface="Microsoft YaHei" panose="020B0503020204020204" pitchFamily="34" charset="-122"/>
                <a:ea typeface="Microsoft YaHei" panose="020B0503020204020204" pitchFamily="34" charset="-122"/>
              </a:rPr>
              <a:t>）</a:t>
            </a:r>
          </a:p>
        </p:txBody>
      </p:sp>
      <p:pic>
        <p:nvPicPr>
          <p:cNvPr id="5" name="图片 4">
            <a:extLst>
              <a:ext uri="{FF2B5EF4-FFF2-40B4-BE49-F238E27FC236}">
                <a16:creationId xmlns:a16="http://schemas.microsoft.com/office/drawing/2014/main" id="{3987F067-D5C4-46AF-A1F2-CF5F83680DB6}"/>
              </a:ext>
            </a:extLst>
          </p:cNvPr>
          <p:cNvPicPr>
            <a:picLocks noChangeAspect="1"/>
          </p:cNvPicPr>
          <p:nvPr/>
        </p:nvPicPr>
        <p:blipFill>
          <a:blip r:embed="rId3"/>
          <a:stretch>
            <a:fillRect/>
          </a:stretch>
        </p:blipFill>
        <p:spPr>
          <a:xfrm>
            <a:off x="3003010" y="4989519"/>
            <a:ext cx="6185977" cy="1472852"/>
          </a:xfrm>
          <a:prstGeom prst="rect">
            <a:avLst/>
          </a:prstGeom>
        </p:spPr>
      </p:pic>
      <p:pic>
        <p:nvPicPr>
          <p:cNvPr id="6" name="图片 5">
            <a:extLst>
              <a:ext uri="{FF2B5EF4-FFF2-40B4-BE49-F238E27FC236}">
                <a16:creationId xmlns:a16="http://schemas.microsoft.com/office/drawing/2014/main" id="{67DEC570-4C35-4F73-AE20-210113A202DE}"/>
              </a:ext>
            </a:extLst>
          </p:cNvPr>
          <p:cNvPicPr>
            <a:picLocks noChangeAspect="1"/>
          </p:cNvPicPr>
          <p:nvPr/>
        </p:nvPicPr>
        <p:blipFill>
          <a:blip r:embed="rId4"/>
          <a:stretch>
            <a:fillRect/>
          </a:stretch>
        </p:blipFill>
        <p:spPr>
          <a:xfrm>
            <a:off x="3003011" y="1744369"/>
            <a:ext cx="6569009" cy="2575783"/>
          </a:xfrm>
          <a:prstGeom prst="rect">
            <a:avLst/>
          </a:prstGeom>
        </p:spPr>
      </p:pic>
    </p:spTree>
    <p:extLst>
      <p:ext uri="{BB962C8B-B14F-4D97-AF65-F5344CB8AC3E}">
        <p14:creationId xmlns:p14="http://schemas.microsoft.com/office/powerpoint/2010/main" val="20626888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1482</Words>
  <Application>Microsoft Macintosh PowerPoint</Application>
  <PresentationFormat>宽屏</PresentationFormat>
  <Paragraphs>79</Paragraphs>
  <Slides>19</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等线 Light</vt:lpstr>
      <vt:lpstr>华文细黑</vt:lpstr>
      <vt:lpstr>Microsoft YaHei</vt:lpstr>
      <vt:lpstr>Microsoft YaHei</vt:lpstr>
      <vt:lpstr>造字工房悦黑体验版纤细体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Office365</dc:creator>
  <cp:lastModifiedBy>Microsoft Office User</cp:lastModifiedBy>
  <cp:revision>36</cp:revision>
  <dcterms:created xsi:type="dcterms:W3CDTF">2019-11-06T11:43:00Z</dcterms:created>
  <dcterms:modified xsi:type="dcterms:W3CDTF">2020-01-05T11:15:01Z</dcterms:modified>
</cp:coreProperties>
</file>