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57" r:id="rId6"/>
    <p:sldId id="268" r:id="rId7"/>
    <p:sldId id="275" r:id="rId8"/>
    <p:sldId id="271" r:id="rId9"/>
    <p:sldId id="272" r:id="rId10"/>
    <p:sldId id="273" r:id="rId11"/>
    <p:sldId id="274" r:id="rId12"/>
    <p:sldId id="258" r:id="rId13"/>
    <p:sldId id="259"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550" y="1122680"/>
            <a:ext cx="10728325" cy="2110740"/>
          </a:xfrm>
        </p:spPr>
        <p:txBody>
          <a:bodyPr>
            <a:normAutofit/>
          </a:bodyPr>
          <a:lstStyle/>
          <a:p>
            <a:r>
              <a:rPr lang="en-US" sz="4000" b="1" dirty="0">
                <a:solidFill>
                  <a:srgbClr val="C00000"/>
                </a:solidFill>
                <a:latin typeface="Times New Roman" panose="02020603050405020304" charset="0"/>
                <a:cs typeface="Times New Roman" panose="02020603050405020304" charset="0"/>
              </a:rPr>
              <a:t>INSURANCE CLAIMS FRAUD DETECTION USING MACHINE LEARNING TECHNIQUES</a:t>
            </a:r>
            <a:endParaRPr lang="en-US" sz="4000" b="1" dirty="0">
              <a:solidFill>
                <a:srgbClr val="C00000"/>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3602355"/>
            <a:ext cx="9144000" cy="2579370"/>
          </a:xfrm>
        </p:spPr>
        <p:txBody>
          <a:bodyPr>
            <a:normAutofit fontScale="25000"/>
          </a:bodyPr>
          <a:lstStyle/>
          <a:p>
            <a:pPr algn="l"/>
            <a:r>
              <a:rPr lang="en-US" altLang="en-IN" sz="9600" b="1">
                <a:latin typeface="Times New Roman" panose="02020603050405020304" charset="0"/>
                <a:cs typeface="Times New Roman" panose="02020603050405020304" charset="0"/>
              </a:rPr>
              <a:t>Guided By,</a:t>
            </a:r>
            <a:endParaRPr lang="en-US" altLang="en-IN" sz="9600" b="1">
              <a:latin typeface="Times New Roman" panose="02020603050405020304" charset="0"/>
              <a:cs typeface="Times New Roman" panose="02020603050405020304" charset="0"/>
            </a:endParaRPr>
          </a:p>
          <a:p>
            <a:pPr algn="l"/>
            <a:r>
              <a:rPr lang="en-US" altLang="en-IN" sz="9600" b="1">
                <a:latin typeface="Times New Roman" panose="02020603050405020304" charset="0"/>
                <a:cs typeface="Times New Roman" panose="02020603050405020304" charset="0"/>
              </a:rPr>
              <a:t>Dr.Martin</a:t>
            </a:r>
            <a:endParaRPr lang="en-US" altLang="en-IN" sz="9600" b="1">
              <a:latin typeface="Times New Roman" panose="02020603050405020304" charset="0"/>
              <a:cs typeface="Times New Roman" panose="02020603050405020304" charset="0"/>
            </a:endParaRPr>
          </a:p>
          <a:p>
            <a:pPr algn="l"/>
            <a:r>
              <a:rPr lang="en-US" altLang="en-IN" sz="9600" b="1">
                <a:latin typeface="Times New Roman" panose="02020603050405020304" charset="0"/>
                <a:cs typeface="Times New Roman" panose="02020603050405020304" charset="0"/>
              </a:rPr>
              <a:t>Central University of Tamilnadu</a:t>
            </a:r>
            <a:endParaRPr lang="en-IN" altLang="en-US" sz="9600" b="1">
              <a:latin typeface="Times New Roman" panose="02020603050405020304" charset="0"/>
              <a:cs typeface="Times New Roman" panose="02020603050405020304" charset="0"/>
            </a:endParaRPr>
          </a:p>
          <a:p>
            <a:pPr algn="r"/>
            <a:r>
              <a:rPr lang="en-IN" altLang="en-US" sz="9600" b="1">
                <a:latin typeface="Times New Roman" panose="02020603050405020304" charset="0"/>
                <a:cs typeface="Times New Roman" panose="02020603050405020304" charset="0"/>
              </a:rPr>
              <a:t>Submitted by,</a:t>
            </a:r>
            <a:endParaRPr lang="en-IN" altLang="en-US" sz="9600" b="1">
              <a:latin typeface="Times New Roman" panose="02020603050405020304" charset="0"/>
              <a:cs typeface="Times New Roman" panose="02020603050405020304" charset="0"/>
            </a:endParaRPr>
          </a:p>
          <a:p>
            <a:pPr algn="r"/>
            <a:r>
              <a:rPr lang="en-IN" altLang="en-US" sz="9600" b="1">
                <a:latin typeface="Times New Roman" panose="02020603050405020304" charset="0"/>
                <a:cs typeface="Times New Roman" panose="02020603050405020304" charset="0"/>
              </a:rPr>
              <a:t>Linet M Shaji</a:t>
            </a:r>
            <a:endParaRPr lang="en-IN" altLang="en-US" sz="9600" b="1">
              <a:latin typeface="Times New Roman" panose="02020603050405020304" charset="0"/>
              <a:cs typeface="Times New Roman" panose="02020603050405020304" charset="0"/>
            </a:endParaRPr>
          </a:p>
          <a:p>
            <a:pPr algn="r"/>
            <a:r>
              <a:rPr lang="en-IN" altLang="en-US" sz="9600" b="1">
                <a:latin typeface="Times New Roman" panose="02020603050405020304" charset="0"/>
                <a:cs typeface="Times New Roman" panose="02020603050405020304" charset="0"/>
              </a:rPr>
              <a:t>RegNo:P191314</a:t>
            </a:r>
            <a:endParaRPr lang="en-IN" altLang="en-US" sz="96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C00000"/>
                </a:solidFill>
                <a:latin typeface="Times New Roman" panose="02020603050405020304" charset="0"/>
                <a:cs typeface="Times New Roman" panose="02020603050405020304" charset="0"/>
              </a:rPr>
              <a:t>Decision Tree </a:t>
            </a:r>
            <a:endParaRPr lang="en-US" b="1">
              <a:solidFill>
                <a:srgbClr val="C0000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algn="just">
              <a:lnSpc>
                <a:spcPct val="150000"/>
              </a:lnSpc>
            </a:pPr>
            <a:r>
              <a:rPr lang="en-US" sz="2400">
                <a:latin typeface="Times New Roman" panose="02020603050405020304" charset="0"/>
                <a:cs typeface="Times New Roman" panose="02020603050405020304" charset="0"/>
              </a:rPr>
              <a:t>A decision tree is a flowchart-like tree structure where an internal node represents feature(or attribute), the branch represents a decision rule, and each leaf node represents the outcome.</a:t>
            </a:r>
            <a:endParaRPr lang="en-US" sz="2400">
              <a:latin typeface="Times New Roman" panose="02020603050405020304" charset="0"/>
              <a:cs typeface="Times New Roman" panose="02020603050405020304" charset="0"/>
            </a:endParaRPr>
          </a:p>
        </p:txBody>
      </p:sp>
      <p:pic>
        <p:nvPicPr>
          <p:cNvPr id="5" name="Content Placeholder 4" descr="media_users_user_14_project_393471_images_x1"/>
          <p:cNvPicPr>
            <a:picLocks noChangeAspect="1"/>
          </p:cNvPicPr>
          <p:nvPr>
            <p:ph sz="half" idx="2"/>
          </p:nvPr>
        </p:nvPicPr>
        <p:blipFill>
          <a:blip r:embed="rId1"/>
          <a:stretch>
            <a:fillRect/>
          </a:stretch>
        </p:blipFill>
        <p:spPr>
          <a:xfrm>
            <a:off x="6510020" y="1691005"/>
            <a:ext cx="5561330" cy="3576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C00000"/>
                </a:solidFill>
                <a:latin typeface="Times New Roman" panose="02020603050405020304" charset="0"/>
                <a:cs typeface="Times New Roman" panose="02020603050405020304" charset="0"/>
                <a:sym typeface="+mn-ea"/>
              </a:rPr>
              <a:t>Gradient Boosting Algorithm </a:t>
            </a:r>
            <a:endParaRPr lang="en-US" altLang="en-US" b="1">
              <a:solidFill>
                <a:srgbClr val="C0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838200" y="1509395"/>
            <a:ext cx="6463665" cy="5348605"/>
          </a:xfrm>
        </p:spPr>
        <p:txBody>
          <a:bodyPr>
            <a:noAutofit/>
          </a:bodyPr>
          <a:p>
            <a:pPr algn="just">
              <a:lnSpc>
                <a:spcPct val="150000"/>
              </a:lnSpc>
            </a:pPr>
            <a:r>
              <a:rPr lang="en-US" sz="2400">
                <a:latin typeface="Times New Roman" panose="02020603050405020304" charset="0"/>
                <a:cs typeface="Times New Roman" panose="02020603050405020304" charset="0"/>
              </a:rPr>
              <a:t>Gradient Boosting Algorithm is a Boosting Algorithm.Gradient Boosting Algorithm is a sequential process.</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Based on the number of tree we have been given it will create </a:t>
            </a:r>
            <a:r>
              <a:rPr lang="en-IN" altLang="en-US" sz="2400">
                <a:latin typeface="Times New Roman" panose="02020603050405020304" charset="0"/>
                <a:cs typeface="Times New Roman" panose="02020603050405020304" charset="0"/>
              </a:rPr>
              <a:t>many </a:t>
            </a:r>
            <a:r>
              <a:rPr lang="en-US" sz="2400">
                <a:latin typeface="Times New Roman" panose="02020603050405020304" charset="0"/>
                <a:cs typeface="Times New Roman" panose="02020603050405020304" charset="0"/>
              </a:rPr>
              <a:t>decision tree</a:t>
            </a:r>
            <a:r>
              <a:rPr lang="en-IN" altLang="en-US" sz="2400">
                <a:latin typeface="Times New Roman" panose="02020603050405020304" charset="0"/>
                <a:cs typeface="Times New Roman" panose="02020603050405020304" charset="0"/>
              </a:rPr>
              <a:t>s</a:t>
            </a:r>
            <a:r>
              <a:rPr lang="en-US" sz="2400">
                <a:latin typeface="Times New Roman" panose="02020603050405020304" charset="0"/>
                <a:cs typeface="Times New Roman" panose="02020603050405020304" charset="0"/>
              </a:rPr>
              <a:t>.Each decision tree take uses previous tree’s output to create new decision tree </a:t>
            </a:r>
            <a:r>
              <a:rPr lang="en-IN" altLang="en-US" sz="2400">
                <a:latin typeface="Times New Roman" panose="02020603050405020304" charset="0"/>
                <a:cs typeface="Times New Roman" panose="02020603050405020304" charset="0"/>
              </a:rPr>
              <a:t>and combines previous decision trees and new decision trees output to calculate values to create next decision tree.</a:t>
            </a:r>
            <a:endParaRPr lang="en-US" sz="2400">
              <a:latin typeface="Times New Roman" panose="02020603050405020304" charset="0"/>
              <a:cs typeface="Times New Roman" panose="02020603050405020304" charset="0"/>
            </a:endParaRPr>
          </a:p>
          <a:p>
            <a:pPr algn="just">
              <a:lnSpc>
                <a:spcPct val="150000"/>
              </a:lnSpc>
            </a:pPr>
            <a:endParaRPr lang="en-US" sz="2400">
              <a:latin typeface="Times New Roman" panose="02020603050405020304" charset="0"/>
              <a:cs typeface="Times New Roman" panose="02020603050405020304" charset="0"/>
            </a:endParaRPr>
          </a:p>
        </p:txBody>
      </p:sp>
      <p:pic>
        <p:nvPicPr>
          <p:cNvPr id="4" name="Content Placeholder 3" descr="1_PaXJ8HCYE9r2MgiZ32TQ2A"/>
          <p:cNvPicPr>
            <a:picLocks noChangeAspect="1"/>
          </p:cNvPicPr>
          <p:nvPr>
            <p:ph sz="half" idx="2"/>
          </p:nvPr>
        </p:nvPicPr>
        <p:blipFill>
          <a:blip r:embed="rId1"/>
          <a:stretch>
            <a:fillRect/>
          </a:stretch>
        </p:blipFill>
        <p:spPr>
          <a:xfrm>
            <a:off x="7526020" y="1691640"/>
            <a:ext cx="4236720" cy="4562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C00000"/>
                </a:solidFill>
                <a:latin typeface="Times New Roman" panose="02020603050405020304" charset="0"/>
                <a:cs typeface="Times New Roman" panose="02020603050405020304" charset="0"/>
              </a:rPr>
              <a:t>P</a:t>
            </a:r>
            <a:r>
              <a:rPr lang="en-US" b="1">
                <a:solidFill>
                  <a:srgbClr val="C00000"/>
                </a:solidFill>
                <a:latin typeface="Times New Roman" panose="02020603050405020304" charset="0"/>
                <a:cs typeface="Times New Roman" panose="02020603050405020304" charset="0"/>
              </a:rPr>
              <a:t>erformance of Algorithms</a:t>
            </a:r>
            <a:endParaRPr lang="en-US" b="1">
              <a:solidFill>
                <a:srgbClr val="C00000"/>
              </a:solidFill>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endParaRPr lang="en-US"/>
                    </a:p>
                  </a:txBody>
                  <a:tcPr/>
                </a:tc>
                <a:tc>
                  <a:txBody>
                    <a:bodyPr/>
                    <a:p>
                      <a:pPr>
                        <a:buNone/>
                      </a:pPr>
                      <a:r>
                        <a:rPr lang="en-US"/>
                        <a:t>Algorithm</a:t>
                      </a:r>
                      <a:endParaRPr lang="en-US"/>
                    </a:p>
                  </a:txBody>
                  <a:tcPr/>
                </a:tc>
                <a:tc>
                  <a:txBody>
                    <a:bodyPr/>
                    <a:p>
                      <a:pPr>
                        <a:buNone/>
                      </a:pPr>
                      <a:r>
                        <a:rPr lang="en-US"/>
                        <a:t>Accuracy</a:t>
                      </a:r>
                      <a:endParaRPr lang="en-US"/>
                    </a:p>
                  </a:txBody>
                  <a:tcPr/>
                </a:tc>
                <a:tc>
                  <a:txBody>
                    <a:bodyPr/>
                    <a:p>
                      <a:pPr>
                        <a:buNone/>
                      </a:pPr>
                      <a:r>
                        <a:rPr lang="en-US"/>
                        <a:t>Precision</a:t>
                      </a:r>
                      <a:endParaRPr lang="en-US"/>
                    </a:p>
                  </a:txBody>
                  <a:tcPr/>
                </a:tc>
                <a:tc>
                  <a:txBody>
                    <a:bodyPr/>
                    <a:p>
                      <a:pPr>
                        <a:buNone/>
                      </a:pPr>
                      <a:r>
                        <a:rPr lang="en-US"/>
                        <a:t>Recall </a:t>
                      </a:r>
                      <a:endParaRPr lang="en-US"/>
                    </a:p>
                  </a:txBody>
                  <a:tcPr/>
                </a:tc>
                <a:tc>
                  <a:txBody>
                    <a:bodyPr/>
                    <a:p>
                      <a:pPr>
                        <a:buNone/>
                      </a:pPr>
                      <a:r>
                        <a:rPr lang="en-US"/>
                        <a:t>F1-score</a:t>
                      </a:r>
                      <a:endParaRPr lang="en-US"/>
                    </a:p>
                  </a:txBody>
                  <a:tcPr/>
                </a:tc>
              </a:tr>
              <a:tr h="381000">
                <a:tc>
                  <a:txBody>
                    <a:bodyPr/>
                    <a:p>
                      <a:pPr>
                        <a:buNone/>
                      </a:pPr>
                      <a:r>
                        <a:rPr lang="en-US"/>
                        <a:t>0 (not fraud)</a:t>
                      </a:r>
                      <a:endParaRPr lang="en-US"/>
                    </a:p>
                  </a:txBody>
                  <a:tcPr/>
                </a:tc>
                <a:tc>
                  <a:txBody>
                    <a:bodyPr/>
                    <a:p>
                      <a:pPr>
                        <a:buNone/>
                      </a:pPr>
                      <a:r>
                        <a:rPr lang="en-US"/>
                        <a:t>Decision Tree</a:t>
                      </a:r>
                      <a:endParaRPr lang="en-US"/>
                    </a:p>
                  </a:txBody>
                  <a:tcPr/>
                </a:tc>
                <a:tc>
                  <a:txBody>
                    <a:bodyPr/>
                    <a:p>
                      <a:pPr>
                        <a:buNone/>
                      </a:pPr>
                      <a:endParaRPr lang="en-US"/>
                    </a:p>
                  </a:txBody>
                  <a:tcPr/>
                </a:tc>
                <a:tc>
                  <a:txBody>
                    <a:bodyPr/>
                    <a:p>
                      <a:pPr>
                        <a:buNone/>
                      </a:pPr>
                      <a:r>
                        <a:rPr lang="en-US"/>
                        <a:t>0.86</a:t>
                      </a:r>
                      <a:endParaRPr lang="en-US"/>
                    </a:p>
                  </a:txBody>
                  <a:tcPr/>
                </a:tc>
                <a:tc>
                  <a:txBody>
                    <a:bodyPr/>
                    <a:p>
                      <a:pPr>
                        <a:buNone/>
                      </a:pPr>
                      <a:r>
                        <a:rPr lang="en-US"/>
                        <a:t> 0.8</a:t>
                      </a:r>
                      <a:r>
                        <a:rPr lang="en-IN" altLang="en-US"/>
                        <a:t>2</a:t>
                      </a:r>
                      <a:endParaRPr lang="en-IN" altLang="en-US"/>
                    </a:p>
                  </a:txBody>
                  <a:tcPr/>
                </a:tc>
                <a:tc>
                  <a:txBody>
                    <a:bodyPr/>
                    <a:p>
                      <a:pPr>
                        <a:buNone/>
                      </a:pPr>
                      <a:r>
                        <a:rPr lang="en-US"/>
                        <a:t>  0.8</a:t>
                      </a:r>
                      <a:r>
                        <a:rPr lang="en-IN" altLang="en-US"/>
                        <a:t>4</a:t>
                      </a:r>
                      <a:endParaRPr lang="en-IN" altLang="en-US"/>
                    </a:p>
                  </a:txBody>
                  <a:tcPr/>
                </a:tc>
              </a:tr>
              <a:tr h="381000">
                <a:tc>
                  <a:txBody>
                    <a:bodyPr/>
                    <a:p>
                      <a:pPr>
                        <a:buNone/>
                      </a:pPr>
                      <a:r>
                        <a:rPr lang="en-US"/>
                        <a:t>1 (fraud)</a:t>
                      </a:r>
                      <a:endParaRPr lang="en-US"/>
                    </a:p>
                  </a:txBody>
                  <a:tcPr/>
                </a:tc>
                <a:tc>
                  <a:txBody>
                    <a:bodyPr/>
                    <a:p>
                      <a:pPr>
                        <a:buNone/>
                      </a:pPr>
                      <a:r>
                        <a:rPr lang="en-US" sz="1800">
                          <a:sym typeface="+mn-ea"/>
                        </a:rPr>
                        <a:t>Decision Tree</a:t>
                      </a:r>
                      <a:endParaRPr lang="en-US"/>
                    </a:p>
                  </a:txBody>
                  <a:tcPr/>
                </a:tc>
                <a:tc>
                  <a:txBody>
                    <a:bodyPr/>
                    <a:p>
                      <a:pPr>
                        <a:buNone/>
                      </a:pPr>
                      <a:endParaRPr lang="en-US"/>
                    </a:p>
                  </a:txBody>
                  <a:tcPr/>
                </a:tc>
                <a:tc>
                  <a:txBody>
                    <a:bodyPr/>
                    <a:p>
                      <a:pPr>
                        <a:buNone/>
                      </a:pPr>
                      <a:r>
                        <a:rPr lang="en-US"/>
                        <a:t>0.5</a:t>
                      </a:r>
                      <a:r>
                        <a:rPr lang="en-IN" altLang="en-US"/>
                        <a:t>6</a:t>
                      </a:r>
                      <a:endParaRPr lang="en-IN" altLang="en-US"/>
                    </a:p>
                  </a:txBody>
                  <a:tcPr/>
                </a:tc>
                <a:tc>
                  <a:txBody>
                    <a:bodyPr/>
                    <a:p>
                      <a:pPr>
                        <a:buNone/>
                      </a:pPr>
                      <a:r>
                        <a:rPr lang="en-US"/>
                        <a:t> 0.</a:t>
                      </a:r>
                      <a:r>
                        <a:rPr lang="en-IN" altLang="en-US"/>
                        <a:t>63</a:t>
                      </a:r>
                      <a:endParaRPr lang="en-IN" altLang="en-US"/>
                    </a:p>
                  </a:txBody>
                  <a:tcPr/>
                </a:tc>
                <a:tc>
                  <a:txBody>
                    <a:bodyPr/>
                    <a:p>
                      <a:pPr>
                        <a:buNone/>
                      </a:pPr>
                      <a:r>
                        <a:rPr lang="en-US"/>
                        <a:t> 0.</a:t>
                      </a:r>
                      <a:r>
                        <a:rPr lang="en-IN" altLang="en-US"/>
                        <a:t>60</a:t>
                      </a:r>
                      <a:endParaRPr lang="en-IN" altLang="en-US"/>
                    </a:p>
                  </a:txBody>
                  <a:tcPr/>
                </a:tc>
              </a:tr>
              <a:tr h="381000">
                <a:tc>
                  <a:txBody>
                    <a:bodyPr/>
                    <a:p>
                      <a:pPr>
                        <a:buNone/>
                      </a:pPr>
                      <a:endParaRPr lang="en-US"/>
                    </a:p>
                  </a:txBody>
                  <a:tcPr/>
                </a:tc>
                <a:tc>
                  <a:txBody>
                    <a:bodyPr/>
                    <a:p>
                      <a:pPr>
                        <a:buNone/>
                      </a:pPr>
                      <a:r>
                        <a:rPr lang="en-US"/>
                        <a:t>Decision Tree</a:t>
                      </a:r>
                      <a:endParaRPr lang="en-US"/>
                    </a:p>
                  </a:txBody>
                  <a:tcPr/>
                </a:tc>
                <a:tc>
                  <a:txBody>
                    <a:bodyPr/>
                    <a:p>
                      <a:pPr>
                        <a:buNone/>
                      </a:pPr>
                      <a:r>
                        <a:rPr lang="en-US"/>
                        <a:t>0.7</a:t>
                      </a:r>
                      <a:r>
                        <a:rPr lang="en-IN" altLang="en-US"/>
                        <a:t>8</a:t>
                      </a:r>
                      <a:endParaRPr lang="en-IN" alt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r>
                        <a:rPr lang="en-US"/>
                        <a:t>0 (not fraud)</a:t>
                      </a:r>
                      <a:endParaRPr lang="en-US"/>
                    </a:p>
                  </a:txBody>
                  <a:tcPr/>
                </a:tc>
                <a:tc>
                  <a:txBody>
                    <a:bodyPr/>
                    <a:p>
                      <a:pPr>
                        <a:buNone/>
                      </a:pPr>
                      <a:r>
                        <a:rPr lang="en-US" sz="1800">
                          <a:sym typeface="+mn-ea"/>
                        </a:rPr>
                        <a:t>GBM</a:t>
                      </a:r>
                      <a:endParaRPr lang="en-US"/>
                    </a:p>
                  </a:txBody>
                  <a:tcPr/>
                </a:tc>
                <a:tc>
                  <a:txBody>
                    <a:bodyPr/>
                    <a:p>
                      <a:pPr>
                        <a:buNone/>
                      </a:pPr>
                      <a:r>
                        <a:rPr lang="en-US"/>
                        <a:t> </a:t>
                      </a:r>
                      <a:endParaRPr lang="en-US"/>
                    </a:p>
                  </a:txBody>
                  <a:tcPr/>
                </a:tc>
                <a:tc>
                  <a:txBody>
                    <a:bodyPr/>
                    <a:p>
                      <a:pPr>
                        <a:buNone/>
                      </a:pPr>
                      <a:r>
                        <a:rPr lang="en-US"/>
                        <a:t> 0.88 </a:t>
                      </a:r>
                      <a:endParaRPr lang="en-US"/>
                    </a:p>
                  </a:txBody>
                  <a:tcPr/>
                </a:tc>
                <a:tc>
                  <a:txBody>
                    <a:bodyPr/>
                    <a:p>
                      <a:pPr>
                        <a:buNone/>
                      </a:pPr>
                      <a:r>
                        <a:rPr lang="en-US"/>
                        <a:t>0.93 </a:t>
                      </a:r>
                      <a:endParaRPr lang="en-US"/>
                    </a:p>
                  </a:txBody>
                  <a:tcPr/>
                </a:tc>
                <a:tc>
                  <a:txBody>
                    <a:bodyPr/>
                    <a:p>
                      <a:pPr>
                        <a:buNone/>
                      </a:pPr>
                      <a:r>
                        <a:rPr lang="en-US"/>
                        <a:t>0.91 </a:t>
                      </a:r>
                      <a:endParaRPr lang="en-US"/>
                    </a:p>
                  </a:txBody>
                  <a:tcPr/>
                </a:tc>
              </a:tr>
              <a:tr h="381000">
                <a:tc>
                  <a:txBody>
                    <a:bodyPr/>
                    <a:p>
                      <a:pPr>
                        <a:buNone/>
                      </a:pPr>
                      <a:r>
                        <a:rPr lang="en-US"/>
                        <a:t>1 (fraud)</a:t>
                      </a:r>
                      <a:endParaRPr lang="en-US"/>
                    </a:p>
                  </a:txBody>
                  <a:tcPr/>
                </a:tc>
                <a:tc>
                  <a:txBody>
                    <a:bodyPr/>
                    <a:p>
                      <a:pPr>
                        <a:buNone/>
                      </a:pPr>
                      <a:r>
                        <a:rPr lang="en-US" sz="1800">
                          <a:sym typeface="+mn-ea"/>
                        </a:rPr>
                        <a:t>GBM</a:t>
                      </a:r>
                      <a:endParaRPr lang="en-US"/>
                    </a:p>
                  </a:txBody>
                  <a:tcPr/>
                </a:tc>
                <a:tc>
                  <a:txBody>
                    <a:bodyPr/>
                    <a:p>
                      <a:pPr>
                        <a:buNone/>
                      </a:pPr>
                      <a:endParaRPr lang="en-US"/>
                    </a:p>
                  </a:txBody>
                  <a:tcPr/>
                </a:tc>
                <a:tc>
                  <a:txBody>
                    <a:bodyPr/>
                    <a:p>
                      <a:pPr>
                        <a:buNone/>
                      </a:pPr>
                      <a:r>
                        <a:rPr lang="en-US"/>
                        <a:t> 0.73 </a:t>
                      </a:r>
                      <a:endParaRPr lang="en-US"/>
                    </a:p>
                  </a:txBody>
                  <a:tcPr/>
                </a:tc>
                <a:tc>
                  <a:txBody>
                    <a:bodyPr/>
                    <a:p>
                      <a:pPr>
                        <a:buNone/>
                      </a:pPr>
                      <a:r>
                        <a:rPr lang="en-US"/>
                        <a:t>0.59</a:t>
                      </a:r>
                      <a:endParaRPr lang="en-US"/>
                    </a:p>
                  </a:txBody>
                  <a:tcPr/>
                </a:tc>
                <a:tc>
                  <a:txBody>
                    <a:bodyPr/>
                    <a:p>
                      <a:pPr>
                        <a:buNone/>
                      </a:pPr>
                      <a:r>
                        <a:rPr lang="en-US"/>
                        <a:t>0.65</a:t>
                      </a:r>
                      <a:endParaRPr lang="en-US"/>
                    </a:p>
                  </a:txBody>
                  <a:tcPr/>
                </a:tc>
              </a:tr>
              <a:tr h="381000">
                <a:tc>
                  <a:txBody>
                    <a:bodyPr/>
                    <a:p>
                      <a:pPr>
                        <a:buNone/>
                      </a:pPr>
                      <a:endParaRPr lang="en-US"/>
                    </a:p>
                  </a:txBody>
                  <a:tcPr/>
                </a:tc>
                <a:tc>
                  <a:txBody>
                    <a:bodyPr/>
                    <a:p>
                      <a:pPr>
                        <a:buNone/>
                      </a:pPr>
                      <a:r>
                        <a:rPr lang="en-US"/>
                        <a:t>GBM</a:t>
                      </a:r>
                      <a:endParaRPr lang="en-US"/>
                    </a:p>
                  </a:txBody>
                  <a:tcPr/>
                </a:tc>
                <a:tc>
                  <a:txBody>
                    <a:bodyPr/>
                    <a:p>
                      <a:pPr>
                        <a:buNone/>
                      </a:pPr>
                      <a:r>
                        <a:rPr lang="en-US"/>
                        <a:t>0.8</a:t>
                      </a:r>
                      <a:r>
                        <a:rPr lang="en-IN" altLang="en-US"/>
                        <a:t>1</a:t>
                      </a:r>
                      <a:endParaRPr lang="en-IN" alt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C00000"/>
                </a:solidFill>
                <a:latin typeface="Times New Roman" panose="02020603050405020304" charset="0"/>
                <a:cs typeface="Times New Roman" panose="02020603050405020304" charset="0"/>
              </a:rPr>
              <a:t>Reference</a:t>
            </a:r>
            <a:endParaRPr lang="en-US" b="1">
              <a:solidFill>
                <a:srgbClr val="C0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https://campus.datacamp.com/courses/machine-learning-with-tree-based-models-in-python/boosting?ex=6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https://www.datacamp.com/community/tutorials/decision-tree-classification-python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https://www.researchgate.net/publication/337508754</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sz="6000">
              <a:latin typeface="Times New Roman" panose="02020603050405020304" charset="0"/>
              <a:cs typeface="Times New Roman" panose="02020603050405020304" charset="0"/>
            </a:endParaRPr>
          </a:p>
          <a:p>
            <a:pPr marL="0" indent="0" algn="ctr">
              <a:buNone/>
            </a:pPr>
            <a:r>
              <a:rPr lang="en-US" sz="6000" b="1">
                <a:solidFill>
                  <a:srgbClr val="C00000"/>
                </a:solidFill>
                <a:latin typeface="Times New Roman" panose="02020603050405020304" charset="0"/>
                <a:cs typeface="Times New Roman" panose="02020603050405020304" charset="0"/>
              </a:rPr>
              <a:t>Thank You.......</a:t>
            </a:r>
            <a:endParaRPr lang="en-US" sz="6000" b="1">
              <a:solidFill>
                <a:srgbClr val="C0000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C00000"/>
                </a:solidFill>
                <a:latin typeface="Times New Roman" panose="02020603050405020304" charset="0"/>
                <a:cs typeface="Times New Roman" panose="02020603050405020304" charset="0"/>
              </a:rPr>
              <a:t>Objective of the Project</a:t>
            </a:r>
            <a:endParaRPr lang="en-IN" altLang="en-US" b="1">
              <a:solidFill>
                <a:srgbClr val="C0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pPr algn="just">
              <a:lnSpc>
                <a:spcPct val="150000"/>
              </a:lnSpc>
            </a:pPr>
            <a:r>
              <a:rPr lang="en-US">
                <a:latin typeface="Times New Roman" panose="02020603050405020304" charset="0"/>
                <a:cs typeface="Times New Roman" panose="02020603050405020304" charset="0"/>
              </a:rPr>
              <a:t>Vehicle insurance is a contract between you and the insurance company that protects you against financial loss in the case of an accident or theft.</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sym typeface="+mn-ea"/>
              </a:rPr>
              <a:t>If a person or entity make false information to obtain compensation or benefits of this kind of insurance is called fraud insurance claim.</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sym typeface="+mn-ea"/>
              </a:rPr>
              <a:t>The detection of an insurance fraud is a challenging problem for the insurance industry.Since there is no perfect system to prevent this kind of fraudulent activities,so it has become a challenging task to make a secure system for authentication and preventing frauds.</a:t>
            </a:r>
            <a:endParaRPr lang="en-US">
              <a:latin typeface="Times New Roman" panose="02020603050405020304" charset="0"/>
              <a:cs typeface="Times New Roman" panose="02020603050405020304" charset="0"/>
            </a:endParaRPr>
          </a:p>
          <a:p>
            <a:pPr algn="just">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gn="just">
              <a:lnSpc>
                <a:spcPct val="150000"/>
              </a:lnSpc>
            </a:pPr>
            <a:r>
              <a:rPr lang="en-US">
                <a:latin typeface="Times New Roman" panose="02020603050405020304" charset="0"/>
                <a:cs typeface="Times New Roman" panose="02020603050405020304" charset="0"/>
                <a:sym typeface="+mn-ea"/>
              </a:rPr>
              <a:t>The objective of this project is to build a model using machine learning to predict whether vehicle insurance claim is genuine or fraud.We can achieve this by performing different kind of analysis on the data set, creating subset using essential features and by spliting and building model.</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sym typeface="+mn-ea"/>
              </a:rPr>
              <a:t>The challenge behind fraud detection in machine learning is that frauds are less common as compared to legit</a:t>
            </a:r>
            <a:r>
              <a:rPr lang="en-IN" altLang="en-US">
                <a:latin typeface="Times New Roman" panose="02020603050405020304" charset="0"/>
                <a:cs typeface="Times New Roman" panose="02020603050405020304" charset="0"/>
                <a:sym typeface="+mn-ea"/>
              </a:rPr>
              <a:t>(government)</a:t>
            </a:r>
            <a:r>
              <a:rPr lang="en-US">
                <a:latin typeface="Times New Roman" panose="02020603050405020304" charset="0"/>
                <a:cs typeface="Times New Roman" panose="02020603050405020304" charset="0"/>
                <a:sym typeface="+mn-ea"/>
              </a:rPr>
              <a:t> insurance claims. This type of problems is known as imbalanced class classification.</a:t>
            </a:r>
            <a:endParaRPr lang="en-US">
              <a:latin typeface="Times New Roman" panose="02020603050405020304" charset="0"/>
              <a:cs typeface="Times New Roman" panose="02020603050405020304" charset="0"/>
            </a:endParaRPr>
          </a:p>
          <a:p>
            <a:pPr algn="just">
              <a:lnSpc>
                <a:spcPct val="150000"/>
              </a:lnSpc>
            </a:pPr>
            <a:endParaRPr lang="en-US">
              <a:latin typeface="Times New Roman" panose="02020603050405020304" charset="0"/>
              <a:cs typeface="Times New Roman" panose="02020603050405020304" charset="0"/>
            </a:endParaRPr>
          </a:p>
          <a:p>
            <a:pPr algn="just">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4445" b="1">
                <a:solidFill>
                  <a:srgbClr val="C00000"/>
                </a:solidFill>
                <a:latin typeface="Times New Roman" panose="02020603050405020304" charset="0"/>
                <a:cs typeface="Times New Roman" panose="02020603050405020304" charset="0"/>
              </a:rPr>
            </a:br>
            <a:r>
              <a:rPr lang="en-US" sz="4445" b="1">
                <a:solidFill>
                  <a:srgbClr val="C00000"/>
                </a:solidFill>
                <a:latin typeface="Times New Roman" panose="02020603050405020304" charset="0"/>
                <a:cs typeface="Times New Roman" panose="02020603050405020304" charset="0"/>
              </a:rPr>
              <a:t>About the Dataset</a:t>
            </a:r>
            <a:br>
              <a:rPr lang="en-US" sz="4445" b="1">
                <a:solidFill>
                  <a:srgbClr val="C00000"/>
                </a:solidFill>
                <a:latin typeface="Times New Roman" panose="02020603050405020304" charset="0"/>
                <a:cs typeface="Times New Roman" panose="02020603050405020304" charset="0"/>
              </a:rPr>
            </a:br>
            <a:endParaRPr lang="en-US" sz="4445" b="1">
              <a:solidFill>
                <a:srgbClr val="C0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lgn="just">
              <a:lnSpc>
                <a:spcPct val="150000"/>
              </a:lnSpc>
            </a:pPr>
            <a:r>
              <a:rPr lang="en-US" sz="2400">
                <a:latin typeface="Times New Roman" panose="02020603050405020304" charset="0"/>
                <a:cs typeface="Times New Roman" panose="02020603050405020304" charset="0"/>
                <a:sym typeface="+mn-ea"/>
              </a:rPr>
              <a:t>Data source:https://www.kaggle.com/roshansharma/insurance-claim</a:t>
            </a:r>
            <a:endParaRPr lang="en-US" sz="2400">
              <a:latin typeface="Times New Roman" panose="02020603050405020304" charset="0"/>
              <a:cs typeface="Times New Roman" panose="02020603050405020304" charset="0"/>
            </a:endParaRPr>
          </a:p>
          <a:p>
            <a:pPr algn="just">
              <a:lnSpc>
                <a:spcPct val="150000"/>
              </a:lnSpc>
            </a:pPr>
            <a:r>
              <a:rPr lang="en-IN" altLang="en-US" sz="2400">
                <a:latin typeface="Times New Roman" panose="02020603050405020304" charset="0"/>
                <a:cs typeface="Times New Roman" panose="02020603050405020304" charset="0"/>
              </a:rPr>
              <a:t>The dataset is U.S based insurance claim dataset,it contains of 1000  insurance claims (rows) and 39 features (columns). </a:t>
            </a:r>
            <a:endParaRPr lang="en-IN" altLang="en-US" sz="2400">
              <a:latin typeface="Times New Roman" panose="02020603050405020304" charset="0"/>
              <a:cs typeface="Times New Roman" panose="02020603050405020304" charset="0"/>
            </a:endParaRPr>
          </a:p>
          <a:p>
            <a:pPr algn="just">
              <a:lnSpc>
                <a:spcPct val="150000"/>
              </a:lnSpc>
            </a:pPr>
            <a:r>
              <a:rPr lang="en-IN" altLang="en-US" sz="2400">
                <a:latin typeface="Times New Roman" panose="02020603050405020304" charset="0"/>
                <a:cs typeface="Times New Roman" panose="02020603050405020304" charset="0"/>
              </a:rPr>
              <a:t>Features are 'policy_number', 'policy_bind_date'  'policy_state','policy_deductable',   'policy_annual_premium','insured_zip', 'Claim_type','incident_date', 'incident_type', 'collision_type', 'incident_severity', 'incident_state', 'incident_city', 'incident_location', 'incident_hour_of_the_day' etc.</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algn="just">
              <a:lnSpc>
                <a:spcPct val="150000"/>
              </a:lnSpc>
            </a:pPr>
            <a:r>
              <a:rPr lang="en-US" sz="2400">
                <a:latin typeface="Times New Roman" panose="02020603050405020304" charset="0"/>
                <a:cs typeface="Times New Roman" panose="02020603050405020304" charset="0"/>
              </a:rPr>
              <a:t>The given dataset is a labeled dataset it contains a feature called fraud reported which enables us to classify the claim as fraud or not fraud.</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So we know that there are two three machine learning techniques such as supervised machine learning,unsupervised machine learning and reinforcement learning.</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In this case the data is labelled so we can supervised machine learning algorithm for classification.</a:t>
            </a:r>
            <a:endParaRPr lang="en-US" sz="2400">
              <a:latin typeface="Times New Roman" panose="02020603050405020304" charset="0"/>
              <a:cs typeface="Times New Roman" panose="02020603050405020304" charset="0"/>
            </a:endParaRPr>
          </a:p>
          <a:p>
            <a:pPr marL="0" indent="0" algn="just">
              <a:lnSpc>
                <a:spcPct val="150000"/>
              </a:lnSpc>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C00000"/>
                </a:solidFill>
                <a:latin typeface="Times New Roman" panose="02020603050405020304" charset="0"/>
                <a:cs typeface="Times New Roman" panose="02020603050405020304" charset="0"/>
              </a:rPr>
              <a:t>Machine Learning</a:t>
            </a:r>
            <a:endParaRPr lang="en-US" b="1">
              <a:solidFill>
                <a:srgbClr val="C0000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lnSpcReduction="10000"/>
          </a:bodyPr>
          <a:p>
            <a:pPr algn="just">
              <a:lnSpc>
                <a:spcPct val="150000"/>
              </a:lnSpc>
            </a:pPr>
            <a:r>
              <a:rPr lang="en-US" sz="2400">
                <a:latin typeface="Times New Roman" panose="02020603050405020304" charset="0"/>
                <a:cs typeface="Times New Roman" panose="02020603050405020304" charset="0"/>
              </a:rPr>
              <a:t>Machine learning is a subset of Artificial Intelligence, that focus mainly on designing of system to improve from experience , thereby allowing machines to learn themselves and make decisions, prediction based on some experience without being explicitly programmed. </a:t>
            </a:r>
            <a:endParaRPr lang="en-US" sz="2400">
              <a:latin typeface="Times New Roman" panose="02020603050405020304" charset="0"/>
              <a:cs typeface="Times New Roman" panose="02020603050405020304" charset="0"/>
            </a:endParaRPr>
          </a:p>
        </p:txBody>
      </p:sp>
      <p:graphicFrame>
        <p:nvGraphicFramePr>
          <p:cNvPr id="4" name="Content Placeholder -2147482624"/>
          <p:cNvGraphicFramePr>
            <a:graphicFrameLocks noChangeAspect="1"/>
          </p:cNvGraphicFramePr>
          <p:nvPr>
            <p:ph sz="half" idx="2"/>
          </p:nvPr>
        </p:nvGraphicFramePr>
        <p:xfrm>
          <a:off x="6233160" y="2354580"/>
          <a:ext cx="5587365" cy="2358390"/>
        </p:xfrm>
        <a:graphic>
          <a:graphicData uri="http://schemas.openxmlformats.org/presentationml/2006/ole">
            <mc:AlternateContent xmlns:mc="http://schemas.openxmlformats.org/markup-compatibility/2006">
              <mc:Choice xmlns:v="urn:schemas-microsoft-com:vml" Requires="v">
                <p:oleObj spid="_x0000_s3076" name="" r:id="rId1" imgW="5943600" imgH="1466850" progId="StaticMetafile">
                  <p:embed/>
                </p:oleObj>
              </mc:Choice>
              <mc:Fallback>
                <p:oleObj name="" r:id="rId1" imgW="5943600" imgH="1466850" progId="StaticMetafile">
                  <p:embed/>
                  <p:pic>
                    <p:nvPicPr>
                      <p:cNvPr id="0" name="Picture 3075"/>
                      <p:cNvPicPr/>
                      <p:nvPr/>
                    </p:nvPicPr>
                    <p:blipFill>
                      <a:blip r:embed="rId2"/>
                      <a:stretch>
                        <a:fillRect/>
                      </a:stretch>
                    </p:blipFill>
                    <p:spPr>
                      <a:xfrm>
                        <a:off x="6233160" y="2354580"/>
                        <a:ext cx="5587365" cy="2358390"/>
                      </a:xfrm>
                      <a:prstGeom prst="rect">
                        <a:avLst/>
                      </a:prstGeom>
                      <a:noFill/>
                      <a:ln w="9525">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40105" y="457200"/>
            <a:ext cx="10697210" cy="1600200"/>
          </a:xfrm>
        </p:spPr>
        <p:txBody>
          <a:bodyPr>
            <a:normAutofit fontScale="90000"/>
          </a:bodyPr>
          <a:p>
            <a:br>
              <a:rPr lang="en-US" sz="4400" b="1">
                <a:solidFill>
                  <a:srgbClr val="C00000"/>
                </a:solidFill>
                <a:latin typeface="Times New Roman" panose="02020603050405020304" charset="0"/>
                <a:cs typeface="Times New Roman" panose="02020603050405020304" charset="0"/>
                <a:sym typeface="+mn-ea"/>
              </a:rPr>
            </a:br>
            <a:br>
              <a:rPr lang="en-US" sz="4400" b="1">
                <a:solidFill>
                  <a:srgbClr val="C00000"/>
                </a:solidFill>
                <a:latin typeface="Times New Roman" panose="02020603050405020304" charset="0"/>
                <a:cs typeface="Times New Roman" panose="02020603050405020304" charset="0"/>
                <a:sym typeface="+mn-ea"/>
              </a:rPr>
            </a:br>
            <a:br>
              <a:rPr lang="en-US" sz="4400" b="1">
                <a:solidFill>
                  <a:srgbClr val="C00000"/>
                </a:solidFill>
                <a:latin typeface="Times New Roman" panose="02020603050405020304" charset="0"/>
                <a:cs typeface="Times New Roman" panose="02020603050405020304" charset="0"/>
                <a:sym typeface="+mn-ea"/>
              </a:rPr>
            </a:br>
            <a:r>
              <a:rPr lang="en-US" sz="4400" b="1">
                <a:solidFill>
                  <a:srgbClr val="C00000"/>
                </a:solidFill>
                <a:latin typeface="Times New Roman" panose="02020603050405020304" charset="0"/>
                <a:cs typeface="Times New Roman" panose="02020603050405020304" charset="0"/>
                <a:sym typeface="+mn-ea"/>
              </a:rPr>
              <a:t>Supervised Machine Learning</a:t>
            </a:r>
            <a:br>
              <a:rPr lang="en-US" sz="4400" b="1">
                <a:solidFill>
                  <a:srgbClr val="C00000"/>
                </a:solidFill>
                <a:latin typeface="Times New Roman" panose="02020603050405020304" charset="0"/>
                <a:cs typeface="Times New Roman" panose="02020603050405020304" charset="0"/>
              </a:rPr>
            </a:br>
            <a:endParaRPr lang="en-US" sz="4400"/>
          </a:p>
        </p:txBody>
      </p:sp>
      <p:sp>
        <p:nvSpPr>
          <p:cNvPr id="7" name="Text Placeholder 6"/>
          <p:cNvSpPr>
            <a:spLocks noGrp="1"/>
          </p:cNvSpPr>
          <p:nvPr>
            <p:ph type="body" sz="half" idx="2"/>
          </p:nvPr>
        </p:nvSpPr>
        <p:spPr>
          <a:xfrm>
            <a:off x="840105" y="2057400"/>
            <a:ext cx="5093335" cy="3811905"/>
          </a:xfrm>
        </p:spPr>
        <p:txBody>
          <a:bodyPr>
            <a:normAutofit fontScale="90000"/>
          </a:bodyPr>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sym typeface="+mn-ea"/>
              </a:rPr>
              <a:t>Supervised learning is a machine learning techniques in which machines are trained using labeled data (some input data that is already tagged with the output) and it will predict the output based on the analysis of data if some new data are given.</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endParaRPr lang="en-US" sz="2400">
              <a:latin typeface="Times New Roman" panose="02020603050405020304" charset="0"/>
              <a:cs typeface="Times New Roman" panose="02020603050405020304" charset="0"/>
            </a:endParaRPr>
          </a:p>
        </p:txBody>
      </p:sp>
      <p:graphicFrame>
        <p:nvGraphicFramePr>
          <p:cNvPr id="5" name="Content Placeholder -2147482622"/>
          <p:cNvGraphicFramePr>
            <a:graphicFrameLocks noChangeAspect="1"/>
          </p:cNvGraphicFramePr>
          <p:nvPr>
            <p:ph idx="1"/>
          </p:nvPr>
        </p:nvGraphicFramePr>
        <p:xfrm>
          <a:off x="6193155" y="2164715"/>
          <a:ext cx="5344160" cy="2529205"/>
        </p:xfrm>
        <a:graphic>
          <a:graphicData uri="http://schemas.openxmlformats.org/presentationml/2006/ole">
            <mc:AlternateContent xmlns:mc="http://schemas.openxmlformats.org/markup-compatibility/2006">
              <mc:Choice xmlns:v="urn:schemas-microsoft-com:vml" Requires="v">
                <p:oleObj spid="_x0000_s3076" name="" r:id="rId1" imgW="5715000" imgH="2857500" progId="StaticMetafile">
                  <p:embed/>
                </p:oleObj>
              </mc:Choice>
              <mc:Fallback>
                <p:oleObj name="" r:id="rId1" imgW="5715000" imgH="2857500" progId="StaticMetafile">
                  <p:embed/>
                  <p:pic>
                    <p:nvPicPr>
                      <p:cNvPr id="0" name="Picture 3075"/>
                      <p:cNvPicPr/>
                      <p:nvPr/>
                    </p:nvPicPr>
                    <p:blipFill>
                      <a:blip r:embed="rId2"/>
                      <a:stretch>
                        <a:fillRect/>
                      </a:stretch>
                    </p:blipFill>
                    <p:spPr>
                      <a:xfrm>
                        <a:off x="6193155" y="2164715"/>
                        <a:ext cx="5344160" cy="2529205"/>
                      </a:xfrm>
                      <a:prstGeom prst="rect">
                        <a:avLst/>
                      </a:prstGeom>
                      <a:noFill/>
                      <a:ln w="9525">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solidFill>
                  <a:srgbClr val="C00000"/>
                </a:solidFill>
                <a:latin typeface="Times New Roman" panose="02020603050405020304" charset="0"/>
                <a:cs typeface="Times New Roman" panose="02020603050405020304" charset="0"/>
                <a:sym typeface="+mn-ea"/>
              </a:rPr>
            </a:br>
            <a:br>
              <a:rPr lang="en-US" b="1">
                <a:solidFill>
                  <a:srgbClr val="C00000"/>
                </a:solidFill>
                <a:latin typeface="Times New Roman" panose="02020603050405020304" charset="0"/>
                <a:cs typeface="Times New Roman" panose="02020603050405020304" charset="0"/>
                <a:sym typeface="+mn-ea"/>
              </a:rPr>
            </a:br>
            <a:r>
              <a:rPr lang="en-US" b="1">
                <a:solidFill>
                  <a:srgbClr val="C00000"/>
                </a:solidFill>
                <a:latin typeface="Times New Roman" panose="02020603050405020304" charset="0"/>
                <a:cs typeface="Times New Roman" panose="02020603050405020304" charset="0"/>
                <a:sym typeface="+mn-ea"/>
              </a:rPr>
              <a:t>Unsupervised Machine Learning</a:t>
            </a:r>
            <a:br>
              <a:rPr lang="en-US" b="1">
                <a:solidFill>
                  <a:srgbClr val="C00000"/>
                </a:solidFill>
                <a:latin typeface="Times New Roman" panose="02020603050405020304" charset="0"/>
                <a:cs typeface="Times New Roman" panose="02020603050405020304" charset="0"/>
                <a:sym typeface="+mn-ea"/>
              </a:rPr>
            </a:br>
            <a:br>
              <a:rPr lang="en-US"/>
            </a:br>
            <a:endParaRPr lang="en-US"/>
          </a:p>
        </p:txBody>
      </p:sp>
      <p:sp>
        <p:nvSpPr>
          <p:cNvPr id="3" name="Content Placeholder 2"/>
          <p:cNvSpPr>
            <a:spLocks noGrp="1"/>
          </p:cNvSpPr>
          <p:nvPr>
            <p:ph sz="half" idx="1"/>
          </p:nvPr>
        </p:nvSpPr>
        <p:spPr/>
        <p:txBody>
          <a:bodyPr/>
          <a:p>
            <a:pPr algn="just">
              <a:lnSpc>
                <a:spcPct val="150000"/>
              </a:lnSpc>
            </a:pPr>
            <a:r>
              <a:rPr lang="en-US" sz="2400">
                <a:latin typeface="Times New Roman" panose="02020603050405020304" charset="0"/>
                <a:cs typeface="Times New Roman" panose="02020603050405020304" charset="0"/>
              </a:rPr>
              <a:t>As the name suggests,like supervised learning there is no supervisor.Unsupervised learning is a type of machine learning in which models are trained using unlabeled data.</a:t>
            </a:r>
            <a:endParaRPr lang="en-US" sz="2400">
              <a:latin typeface="Times New Roman" panose="02020603050405020304" charset="0"/>
              <a:cs typeface="Times New Roman" panose="02020603050405020304" charset="0"/>
            </a:endParaRPr>
          </a:p>
        </p:txBody>
      </p:sp>
      <p:graphicFrame>
        <p:nvGraphicFramePr>
          <p:cNvPr id="4" name="Content Placeholder -2147482621"/>
          <p:cNvGraphicFramePr>
            <a:graphicFrameLocks noChangeAspect="1"/>
          </p:cNvGraphicFramePr>
          <p:nvPr>
            <p:ph sz="half" idx="2"/>
          </p:nvPr>
        </p:nvGraphicFramePr>
        <p:xfrm>
          <a:off x="6234430" y="2404745"/>
          <a:ext cx="5057775" cy="3012440"/>
        </p:xfrm>
        <a:graphic>
          <a:graphicData uri="http://schemas.openxmlformats.org/presentationml/2006/ole">
            <mc:AlternateContent xmlns:mc="http://schemas.openxmlformats.org/markup-compatibility/2006">
              <mc:Choice xmlns:v="urn:schemas-microsoft-com:vml" Requires="v">
                <p:oleObj spid="_x0000_s3076" name="" r:id="rId1" imgW="5715000" imgH="2857500" progId="StaticMetafile">
                  <p:embed/>
                </p:oleObj>
              </mc:Choice>
              <mc:Fallback>
                <p:oleObj name="" r:id="rId1" imgW="5715000" imgH="2857500" progId="StaticMetafile">
                  <p:embed/>
                  <p:pic>
                    <p:nvPicPr>
                      <p:cNvPr id="0" name="Picture 3075"/>
                      <p:cNvPicPr/>
                      <p:nvPr/>
                    </p:nvPicPr>
                    <p:blipFill>
                      <a:blip r:embed="rId2"/>
                      <a:stretch>
                        <a:fillRect/>
                      </a:stretch>
                    </p:blipFill>
                    <p:spPr>
                      <a:xfrm>
                        <a:off x="6234430" y="2404745"/>
                        <a:ext cx="5057775" cy="3012440"/>
                      </a:xfrm>
                      <a:prstGeom prst="rect">
                        <a:avLst/>
                      </a:prstGeom>
                      <a:noFill/>
                      <a:ln w="9525">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10884535" cy="4351655"/>
          </a:xfrm>
        </p:spPr>
        <p:txBody>
          <a:bodyPr/>
          <a:p>
            <a:r>
              <a:rPr lang="en-US" sz="2400">
                <a:latin typeface="Times New Roman" panose="02020603050405020304" charset="0"/>
                <a:cs typeface="Times New Roman" panose="02020603050405020304" charset="0"/>
              </a:rPr>
              <a:t>Here we used two models such as </a:t>
            </a:r>
            <a:endParaRPr lang="en-US" sz="2400">
              <a:latin typeface="Times New Roman" panose="02020603050405020304" charset="0"/>
              <a:cs typeface="Times New Roman" panose="02020603050405020304" charset="0"/>
            </a:endParaRPr>
          </a:p>
          <a:p>
            <a:pPr marL="514350" indent="-514350">
              <a:buFont typeface="+mj-lt"/>
              <a:buAutoNum type="arabicParenR"/>
            </a:pPr>
            <a:r>
              <a:rPr lang="en-US" sz="2400" b="1">
                <a:latin typeface="Times New Roman" panose="02020603050405020304" charset="0"/>
                <a:cs typeface="Times New Roman" panose="02020603050405020304" charset="0"/>
              </a:rPr>
              <a:t>Decision Tree</a:t>
            </a:r>
            <a:endParaRPr lang="en-US" sz="2400" b="1">
              <a:latin typeface="Times New Roman" panose="02020603050405020304" charset="0"/>
              <a:cs typeface="Times New Roman" panose="02020603050405020304" charset="0"/>
            </a:endParaRPr>
          </a:p>
          <a:p>
            <a:pPr marL="514350" indent="-514350">
              <a:buFont typeface="+mj-lt"/>
              <a:buAutoNum type="arabicParenR"/>
            </a:pPr>
            <a:r>
              <a:rPr lang="en-US" sz="2400" b="1">
                <a:latin typeface="Times New Roman" panose="02020603050405020304" charset="0"/>
                <a:cs typeface="Times New Roman" panose="02020603050405020304" charset="0"/>
              </a:rPr>
              <a:t>Gradient Boosting Algorithm</a:t>
            </a:r>
            <a:endParaRPr lang="en-US" sz="2400" b="1">
              <a:latin typeface="Times New Roman" panose="02020603050405020304" charset="0"/>
              <a:cs typeface="Times New Roman" panose="02020603050405020304" charset="0"/>
            </a:endParaRPr>
          </a:p>
        </p:txBody>
      </p:sp>
      <p:sp>
        <p:nvSpPr>
          <p:cNvPr id="5" name="Title 4"/>
          <p:cNvSpPr/>
          <p:nvPr>
            <p:ph type="title"/>
          </p:nvPr>
        </p:nvSpPr>
        <p:spPr/>
        <p:txBody>
          <a:bodyPr/>
          <a:p>
            <a:r>
              <a:rPr lang="en-US" b="1">
                <a:solidFill>
                  <a:srgbClr val="C00000"/>
                </a:solidFill>
                <a:latin typeface="Times New Roman" panose="02020603050405020304" charset="0"/>
                <a:cs typeface="Times New Roman" panose="02020603050405020304" charset="0"/>
              </a:rPr>
              <a:t>About the Model</a:t>
            </a:r>
            <a:endParaRPr lang="en-US" b="1">
              <a:solidFill>
                <a:srgbClr val="C00000"/>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4077</Words>
  <Application>WPS Presentation</Application>
  <PresentationFormat>Widescreen</PresentationFormat>
  <Paragraphs>132</Paragraphs>
  <Slides>14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6" baseType="lpstr">
      <vt:lpstr>Arial</vt:lpstr>
      <vt:lpstr>SimSun</vt:lpstr>
      <vt:lpstr>Wingdings</vt:lpstr>
      <vt:lpstr>Times New Roman</vt:lpstr>
      <vt:lpstr>Microsoft YaHei</vt:lpstr>
      <vt:lpstr>Arial Unicode MS</vt:lpstr>
      <vt:lpstr>Calibri Light</vt:lpstr>
      <vt:lpstr>Calibri</vt:lpstr>
      <vt:lpstr>Office Theme</vt:lpstr>
      <vt:lpstr>StaticMetafile</vt:lpstr>
      <vt:lpstr>StaticMetafile</vt:lpstr>
      <vt:lpstr>StaticMetafile</vt:lpstr>
      <vt:lpstr>INSURANCE CLAIMS FRAUD DETECTION USING MACHINE LEARNING TECHNIQUES</vt:lpstr>
      <vt:lpstr>Objective of the Project</vt:lpstr>
      <vt:lpstr>PowerPoint 演示文稿</vt:lpstr>
      <vt:lpstr> About the Dataset </vt:lpstr>
      <vt:lpstr>PowerPoint 演示文稿</vt:lpstr>
      <vt:lpstr>Machine Learning</vt:lpstr>
      <vt:lpstr>   Supervised Machine Learning </vt:lpstr>
      <vt:lpstr>  Unsupervised Machine Learning  </vt:lpstr>
      <vt:lpstr>About the Model</vt:lpstr>
      <vt:lpstr>Decision Tree </vt:lpstr>
      <vt:lpstr>Gradient Boosting Algorithm </vt:lpstr>
      <vt:lpstr>Perfomance of Algorithms</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INSURANCE CLAIMS DETECTION USING MACHINE LEARNING TECHNIQUES</dc:title>
  <dc:creator/>
  <cp:lastModifiedBy>Anna</cp:lastModifiedBy>
  <cp:revision>6</cp:revision>
  <dcterms:created xsi:type="dcterms:W3CDTF">2020-12-14T09:19:00Z</dcterms:created>
  <dcterms:modified xsi:type="dcterms:W3CDTF">2020-12-22T10:37:39Z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