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7104063" cy="10234613"/>
  <p:embeddedFontLs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50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EC4A2-B330-6D85-23F4-691C3921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50B56-CF4F-AE8A-DF7A-EF29AC39B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F16CE-D311-A0B5-5BC6-23FFE480A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48A31-B491-66F9-4BB9-FE863AB3C8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F995E-2126-06D0-4820-F01770E69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FF0CF-F59F-9445-DA0E-C3DE93211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8328F2-64B8-F0D3-9778-78E5D88F7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A790F-7FCD-C8FE-4052-C96014B45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4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7FAE-DE8C-08BA-757F-F7EBA2350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56538-B9D2-D7DC-907F-D5F8DD0B7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F083F-5469-A114-B602-2EA2822C1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A8F89-9CB9-27D6-35BE-400A15A2B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390543"/>
            <a:ext cx="729067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80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CHATBOT CAIXA </a:t>
            </a:r>
            <a:endParaRPr lang="en-US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7525">
            <a:off x="12972082" y="7298175"/>
            <a:ext cx="543037" cy="2345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482FD54-18F2-B253-C633-0244D0AE66F5}"/>
              </a:ext>
            </a:extLst>
          </p:cNvPr>
          <p:cNvSpPr txBox="1"/>
          <p:nvPr/>
        </p:nvSpPr>
        <p:spPr>
          <a:xfrm>
            <a:off x="1571024" y="4485906"/>
            <a:ext cx="587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IA gerando impacto social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043795-81B8-76A0-9632-3EC9EF549F2B}"/>
              </a:ext>
            </a:extLst>
          </p:cNvPr>
          <p:cNvSpPr txBox="1"/>
          <p:nvPr/>
        </p:nvSpPr>
        <p:spPr>
          <a:xfrm>
            <a:off x="2184388" y="7567959"/>
            <a:ext cx="4649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por Aline  Veras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B960961-0F1E-BB10-390A-8A8A3E11A6B3}"/>
              </a:ext>
            </a:extLst>
          </p:cNvPr>
          <p:cNvSpPr/>
          <p:nvPr/>
        </p:nvSpPr>
        <p:spPr>
          <a:xfrm>
            <a:off x="12825954" y="7409855"/>
            <a:ext cx="1761067" cy="701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 0"/>
          <p:cNvSpPr/>
          <p:nvPr/>
        </p:nvSpPr>
        <p:spPr>
          <a:xfrm>
            <a:off x="863798" y="1283978"/>
            <a:ext cx="713636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Exemplos de Uso Prático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96E2365-A145-1CA3-61C2-61EE6D8991EC}"/>
              </a:ext>
            </a:extLst>
          </p:cNvPr>
          <p:cNvGrpSpPr/>
          <p:nvPr/>
        </p:nvGrpSpPr>
        <p:grpSpPr>
          <a:xfrm>
            <a:off x="863858" y="2425976"/>
            <a:ext cx="12902684" cy="5395198"/>
            <a:chOff x="863798" y="2014657"/>
            <a:chExt cx="12902684" cy="5395198"/>
          </a:xfrm>
        </p:grpSpPr>
        <p:sp>
          <p:nvSpPr>
            <p:cNvPr id="3" name="Shape 1"/>
            <p:cNvSpPr/>
            <p:nvPr/>
          </p:nvSpPr>
          <p:spPr>
            <a:xfrm>
              <a:off x="863798" y="2014657"/>
              <a:ext cx="4136350" cy="5395198"/>
            </a:xfrm>
            <a:prstGeom prst="roundRect">
              <a:avLst>
                <a:gd name="adj" fmla="val 895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</p:sp>
        <p:sp>
          <p:nvSpPr>
            <p:cNvPr id="4" name="Text 2"/>
            <p:cNvSpPr/>
            <p:nvPr/>
          </p:nvSpPr>
          <p:spPr>
            <a:xfrm>
              <a:off x="1110615" y="2261473"/>
              <a:ext cx="3642717" cy="105191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400" b="1" kern="0" spc="-22" dirty="0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Cenário 1: Família Indígena Buscando Bolsa Família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1110615" y="3461385"/>
              <a:ext cx="3642717" cy="37016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900"/>
                </a:lnSpc>
                <a:buNone/>
              </a:pPr>
              <a:r>
                <a:rPr lang="en-US" sz="1850" dirty="0">
                  <a:solidFill>
                    <a:srgbClr val="3D3838"/>
                  </a:solidFill>
                  <a:latin typeface="Segoe UI" panose="020B0502040204020203" pitchFamily="34" charset="0"/>
                  <a:ea typeface="Source Sans Pro" pitchFamily="34" charset="-122"/>
                  <a:cs typeface="Segoe UI" panose="020B0502040204020203" pitchFamily="34" charset="0"/>
                </a:rPr>
                <a:t>Usuário: Envia uma mensagem em Tikuna: "Como posso receber o Bolsa Família?" Chatbot: Responde em áudio e texto traduzidos para Tikuna, explicando os requisitos, como fazer o Cadastro Único e onde está o CRAS mais próximo. Apoio Extra: Envia áudio em Tikuna e tutorial visual em português para quem desejar mais informações.</a:t>
              </a:r>
              <a:endParaRPr lang="en-US" sz="18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hape 4"/>
            <p:cNvSpPr/>
            <p:nvPr/>
          </p:nvSpPr>
          <p:spPr>
            <a:xfrm>
              <a:off x="5246965" y="2014657"/>
              <a:ext cx="4136350" cy="5395198"/>
            </a:xfrm>
            <a:prstGeom prst="roundRect">
              <a:avLst>
                <a:gd name="adj" fmla="val 895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</p:sp>
        <p:sp>
          <p:nvSpPr>
            <p:cNvPr id="7" name="Text 5"/>
            <p:cNvSpPr/>
            <p:nvPr/>
          </p:nvSpPr>
          <p:spPr>
            <a:xfrm>
              <a:off x="5493782" y="2261473"/>
              <a:ext cx="3642717" cy="105191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400" b="1" kern="0" spc="-22" dirty="0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Cenário 2: Pessoa Surda Solicitando Informações Sobre FGTS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5493782" y="3461385"/>
              <a:ext cx="3642717" cy="259115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900"/>
                </a:lnSpc>
                <a:buNone/>
              </a:pPr>
              <a:r>
                <a:rPr lang="en-US" sz="1900" dirty="0">
                  <a:solidFill>
                    <a:srgbClr val="3D3838"/>
                  </a:solidFill>
                  <a:latin typeface="Segoe UI" panose="020B0502040204020203" pitchFamily="34" charset="0"/>
                  <a:ea typeface="Source Sans Pro" pitchFamily="34" charset="-122"/>
                  <a:cs typeface="Segoe UI" panose="020B0502040204020203" pitchFamily="34" charset="0"/>
                </a:rPr>
                <a:t>Usuário: Envia uma mensagem de texto: "Tenho direito a sacar meu FGTS?" Chatbot: Responde com um vídeo em Libras explicando as condições para saque e orientações para consulta no app Caixa Tem.</a:t>
              </a:r>
              <a:endParaRPr lang="en-US" sz="1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hape 7"/>
            <p:cNvSpPr/>
            <p:nvPr/>
          </p:nvSpPr>
          <p:spPr>
            <a:xfrm>
              <a:off x="9630132" y="2014657"/>
              <a:ext cx="4136350" cy="5395198"/>
            </a:xfrm>
            <a:prstGeom prst="roundRect">
              <a:avLst>
                <a:gd name="adj" fmla="val 895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</p:sp>
        <p:sp>
          <p:nvSpPr>
            <p:cNvPr id="10" name="Text 8"/>
            <p:cNvSpPr/>
            <p:nvPr/>
          </p:nvSpPr>
          <p:spPr>
            <a:xfrm>
              <a:off x="9876949" y="2261473"/>
              <a:ext cx="3642717" cy="105191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400" b="1" kern="0" spc="-22" dirty="0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Cenário 3: Pessoa com Baixa Alfabetização Querendo Abrir Conta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 9"/>
            <p:cNvSpPr/>
            <p:nvPr/>
          </p:nvSpPr>
          <p:spPr>
            <a:xfrm>
              <a:off x="9876949" y="3461385"/>
              <a:ext cx="3642717" cy="259115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900"/>
                </a:lnSpc>
                <a:buNone/>
              </a:pPr>
              <a:r>
                <a:rPr lang="en-US" sz="1900" dirty="0">
                  <a:solidFill>
                    <a:srgbClr val="3D3838"/>
                  </a:solidFill>
                  <a:latin typeface="Segoe UI" panose="020B0502040204020203" pitchFamily="34" charset="0"/>
                  <a:ea typeface="Source Sans Pro" pitchFamily="34" charset="-122"/>
                  <a:cs typeface="Segoe UI" panose="020B0502040204020203" pitchFamily="34" charset="0"/>
                </a:rPr>
                <a:t>Usuário: Envia áudio: "Quero abrir uma conta. Como faço?" Chatbot: Responde com áudio simples explicando os documentos necessários e como ir a uma lotérica ou agência para concluir o processo.</a:t>
              </a:r>
              <a:endParaRPr lang="en-US" sz="1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A93A7-62BD-94BA-CA67-67EFB1408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27031A2-322B-025B-B8BE-ADF389D524B7}"/>
              </a:ext>
            </a:extLst>
          </p:cNvPr>
          <p:cNvSpPr/>
          <p:nvPr/>
        </p:nvSpPr>
        <p:spPr>
          <a:xfrm>
            <a:off x="12825954" y="7409855"/>
            <a:ext cx="1761067" cy="701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20731480-A574-89E5-D4E4-A65DBC0C04EE}"/>
              </a:ext>
            </a:extLst>
          </p:cNvPr>
          <p:cNvSpPr/>
          <p:nvPr/>
        </p:nvSpPr>
        <p:spPr>
          <a:xfrm>
            <a:off x="863798" y="1298302"/>
            <a:ext cx="713636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Impacto Social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EC7EA5D-22EB-373A-B75F-AD0A75518AA8}"/>
              </a:ext>
            </a:extLst>
          </p:cNvPr>
          <p:cNvGrpSpPr/>
          <p:nvPr/>
        </p:nvGrpSpPr>
        <p:grpSpPr>
          <a:xfrm>
            <a:off x="863798" y="2473627"/>
            <a:ext cx="12902684" cy="5395198"/>
            <a:chOff x="863798" y="2014657"/>
            <a:chExt cx="12902684" cy="5395198"/>
          </a:xfrm>
        </p:grpSpPr>
        <p:sp>
          <p:nvSpPr>
            <p:cNvPr id="3" name="Shape 1">
              <a:extLst>
                <a:ext uri="{FF2B5EF4-FFF2-40B4-BE49-F238E27FC236}">
                  <a16:creationId xmlns:a16="http://schemas.microsoft.com/office/drawing/2014/main" id="{FA30EA8E-B5EE-8569-0C3A-FA27E2F868DF}"/>
                </a:ext>
              </a:extLst>
            </p:cNvPr>
            <p:cNvSpPr/>
            <p:nvPr/>
          </p:nvSpPr>
          <p:spPr>
            <a:xfrm>
              <a:off x="863798" y="2014657"/>
              <a:ext cx="4136350" cy="5395198"/>
            </a:xfrm>
            <a:prstGeom prst="roundRect">
              <a:avLst>
                <a:gd name="adj" fmla="val 895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</p:sp>
        <p:sp>
          <p:nvSpPr>
            <p:cNvPr id="4" name="Text 2">
              <a:extLst>
                <a:ext uri="{FF2B5EF4-FFF2-40B4-BE49-F238E27FC236}">
                  <a16:creationId xmlns:a16="http://schemas.microsoft.com/office/drawing/2014/main" id="{1E369011-3E88-F668-38C4-A1FB9C1889B0}"/>
                </a:ext>
              </a:extLst>
            </p:cNvPr>
            <p:cNvSpPr/>
            <p:nvPr/>
          </p:nvSpPr>
          <p:spPr>
            <a:xfrm>
              <a:off x="1110615" y="2261473"/>
              <a:ext cx="3642717" cy="105191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400" b="1" kern="0" spc="-22" dirty="0" err="1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Inclusão</a:t>
              </a:r>
              <a:r>
                <a:rPr lang="en-US" sz="2400" b="1" kern="0" spc="-22" dirty="0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 de </a:t>
              </a:r>
              <a:r>
                <a:rPr lang="en-US" sz="2400" b="1" kern="0" spc="-22" dirty="0" err="1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comunidades</a:t>
              </a:r>
              <a:r>
                <a:rPr lang="en-US" sz="2400" b="1" kern="0" spc="-22" dirty="0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 </a:t>
              </a:r>
              <a:r>
                <a:rPr lang="en-US" sz="2400" b="1" kern="0" spc="-22" dirty="0" err="1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marginalizadas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Text 3">
              <a:extLst>
                <a:ext uri="{FF2B5EF4-FFF2-40B4-BE49-F238E27FC236}">
                  <a16:creationId xmlns:a16="http://schemas.microsoft.com/office/drawing/2014/main" id="{D1915B37-39FA-6C18-1E59-FBCA02C38F9B}"/>
                </a:ext>
              </a:extLst>
            </p:cNvPr>
            <p:cNvSpPr/>
            <p:nvPr/>
          </p:nvSpPr>
          <p:spPr>
            <a:xfrm>
              <a:off x="1110615" y="3461385"/>
              <a:ext cx="3642717" cy="37016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r>
                <a:rPr lang="pt-BR" sz="1900" dirty="0">
                  <a:latin typeface="Segoe UI" panose="020B0502040204020203" pitchFamily="34" charset="0"/>
                  <a:cs typeface="Segoe UI" panose="020B0502040204020203" pitchFamily="34" charset="0"/>
                </a:rPr>
                <a:t>Povos indígenas e migrantes passam a acessar benefícios de forma simples e em seus idiomas nativos, reduzindo barreiras culturais e linguísticas.</a:t>
              </a:r>
            </a:p>
          </p:txBody>
        </p:sp>
        <p:sp>
          <p:nvSpPr>
            <p:cNvPr id="6" name="Shape 4">
              <a:extLst>
                <a:ext uri="{FF2B5EF4-FFF2-40B4-BE49-F238E27FC236}">
                  <a16:creationId xmlns:a16="http://schemas.microsoft.com/office/drawing/2014/main" id="{C7638791-A5F4-AD72-98DC-9B8A109AE98D}"/>
                </a:ext>
              </a:extLst>
            </p:cNvPr>
            <p:cNvSpPr/>
            <p:nvPr/>
          </p:nvSpPr>
          <p:spPr>
            <a:xfrm>
              <a:off x="5246965" y="2014657"/>
              <a:ext cx="4136350" cy="5395198"/>
            </a:xfrm>
            <a:prstGeom prst="roundRect">
              <a:avLst>
                <a:gd name="adj" fmla="val 895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</p:sp>
        <p:sp>
          <p:nvSpPr>
            <p:cNvPr id="7" name="Text 5">
              <a:extLst>
                <a:ext uri="{FF2B5EF4-FFF2-40B4-BE49-F238E27FC236}">
                  <a16:creationId xmlns:a16="http://schemas.microsoft.com/office/drawing/2014/main" id="{6309287A-871D-77FE-1681-7529C450451C}"/>
                </a:ext>
              </a:extLst>
            </p:cNvPr>
            <p:cNvSpPr/>
            <p:nvPr/>
          </p:nvSpPr>
          <p:spPr>
            <a:xfrm>
              <a:off x="5493782" y="2261473"/>
              <a:ext cx="3642717" cy="105191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400" b="1" kern="0" spc="-22" dirty="0" err="1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Atendimento</a:t>
              </a:r>
              <a:r>
                <a:rPr lang="en-US" sz="2400" b="1" kern="0" spc="-22" dirty="0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 universal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 6">
              <a:extLst>
                <a:ext uri="{FF2B5EF4-FFF2-40B4-BE49-F238E27FC236}">
                  <a16:creationId xmlns:a16="http://schemas.microsoft.com/office/drawing/2014/main" id="{488FC5B4-77C3-B529-31A5-06BEA6226EA0}"/>
                </a:ext>
              </a:extLst>
            </p:cNvPr>
            <p:cNvSpPr/>
            <p:nvPr/>
          </p:nvSpPr>
          <p:spPr>
            <a:xfrm>
              <a:off x="5493782" y="3461385"/>
              <a:ext cx="3642717" cy="259115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r>
                <a:rPr lang="pt-BR" sz="1900" dirty="0">
                  <a:latin typeface="Segoe UI" panose="020B0502040204020203" pitchFamily="34" charset="0"/>
                  <a:cs typeface="Segoe UI" panose="020B0502040204020203" pitchFamily="34" charset="0"/>
                </a:rPr>
                <a:t>Pessoas com deficiência auditiva ou visual encontram recursos específicos para suas necessidades, como respostas em Libras ou compatibilidade com leitores de tela.</a:t>
              </a:r>
            </a:p>
          </p:txBody>
        </p:sp>
        <p:sp>
          <p:nvSpPr>
            <p:cNvPr id="9" name="Shape 7">
              <a:extLst>
                <a:ext uri="{FF2B5EF4-FFF2-40B4-BE49-F238E27FC236}">
                  <a16:creationId xmlns:a16="http://schemas.microsoft.com/office/drawing/2014/main" id="{F66D7F8A-A733-39A4-3075-A1F4264364FD}"/>
                </a:ext>
              </a:extLst>
            </p:cNvPr>
            <p:cNvSpPr/>
            <p:nvPr/>
          </p:nvSpPr>
          <p:spPr>
            <a:xfrm>
              <a:off x="9630132" y="2014657"/>
              <a:ext cx="4136350" cy="5395198"/>
            </a:xfrm>
            <a:prstGeom prst="roundRect">
              <a:avLst>
                <a:gd name="adj" fmla="val 895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</p:sp>
        <p:sp>
          <p:nvSpPr>
            <p:cNvPr id="10" name="Text 8">
              <a:extLst>
                <a:ext uri="{FF2B5EF4-FFF2-40B4-BE49-F238E27FC236}">
                  <a16:creationId xmlns:a16="http://schemas.microsoft.com/office/drawing/2014/main" id="{CEB66D2E-9387-5BCF-8D4B-C4AF6B1501C3}"/>
                </a:ext>
              </a:extLst>
            </p:cNvPr>
            <p:cNvSpPr/>
            <p:nvPr/>
          </p:nvSpPr>
          <p:spPr>
            <a:xfrm>
              <a:off x="9876949" y="2261473"/>
              <a:ext cx="3761559" cy="105191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400" b="1" kern="0" spc="-22" dirty="0" err="1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Redução</a:t>
              </a:r>
              <a:r>
                <a:rPr lang="en-US" sz="2400" b="1" kern="0" spc="-22" dirty="0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 de </a:t>
              </a:r>
              <a:r>
                <a:rPr lang="en-US" sz="2400" b="1" kern="0" spc="-22" dirty="0" err="1">
                  <a:solidFill>
                    <a:srgbClr val="3D3838"/>
                  </a:solidFill>
                  <a:latin typeface="Segoe UI" panose="020B0502040204020203" pitchFamily="34" charset="0"/>
                  <a:ea typeface="Montserrat Bold" pitchFamily="34" charset="-122"/>
                  <a:cs typeface="Segoe UI" panose="020B0502040204020203" pitchFamily="34" charset="0"/>
                </a:rPr>
                <a:t>desigualdades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 9">
              <a:extLst>
                <a:ext uri="{FF2B5EF4-FFF2-40B4-BE49-F238E27FC236}">
                  <a16:creationId xmlns:a16="http://schemas.microsoft.com/office/drawing/2014/main" id="{C19FBC6E-4D11-93AF-C8AB-8C80D796CC84}"/>
                </a:ext>
              </a:extLst>
            </p:cNvPr>
            <p:cNvSpPr/>
            <p:nvPr/>
          </p:nvSpPr>
          <p:spPr>
            <a:xfrm>
              <a:off x="9876949" y="3461385"/>
              <a:ext cx="3642717" cy="259115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r>
                <a:rPr lang="pt-BR" sz="1900" dirty="0">
                  <a:latin typeface="Segoe UI" panose="020B0502040204020203" pitchFamily="34" charset="0"/>
                  <a:cs typeface="Segoe UI" panose="020B0502040204020203" pitchFamily="34" charset="0"/>
                </a:rPr>
                <a:t>Ao oferecer informações claras e acessíveis, o </a:t>
              </a:r>
              <a:r>
                <a:rPr lang="pt-BR" sz="1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chatbot</a:t>
              </a:r>
              <a:r>
                <a:rPr lang="pt-BR" sz="1900" dirty="0">
                  <a:latin typeface="Segoe UI" panose="020B0502040204020203" pitchFamily="34" charset="0"/>
                  <a:cs typeface="Segoe UI" panose="020B0502040204020203" pitchFamily="34" charset="0"/>
                </a:rPr>
                <a:t> empodera indivíduos e promove a educação financeira e a inclusão social</a:t>
              </a:r>
              <a:r>
                <a:rPr lang="pt-BR" sz="2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82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91411-1DE4-A1F7-96EE-8CEF11EBB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0D53732-C262-6972-B1BC-5049A18F7F0F}"/>
              </a:ext>
            </a:extLst>
          </p:cNvPr>
          <p:cNvSpPr/>
          <p:nvPr/>
        </p:nvSpPr>
        <p:spPr>
          <a:xfrm>
            <a:off x="12825954" y="7332133"/>
            <a:ext cx="1761067" cy="778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217714B-1FC3-99F5-EC9F-72486F564A48}"/>
              </a:ext>
            </a:extLst>
          </p:cNvPr>
          <p:cNvSpPr/>
          <p:nvPr/>
        </p:nvSpPr>
        <p:spPr>
          <a:xfrm>
            <a:off x="12657887" y="6321400"/>
            <a:ext cx="1761068" cy="178966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96D2CEF6-2FDB-7D86-03E0-BDBFF95A230B}"/>
              </a:ext>
            </a:extLst>
          </p:cNvPr>
          <p:cNvSpPr/>
          <p:nvPr/>
        </p:nvSpPr>
        <p:spPr>
          <a:xfrm>
            <a:off x="863797" y="1389227"/>
            <a:ext cx="605897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 err="1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Parcerias</a:t>
            </a: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 </a:t>
            </a:r>
            <a:r>
              <a:rPr lang="en-US" sz="4400" b="1" kern="0" spc="-44" dirty="0" err="1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Necessárias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2CA1514-B6A1-E5B0-A501-12C7B3B2355B}"/>
              </a:ext>
            </a:extLst>
          </p:cNvPr>
          <p:cNvSpPr/>
          <p:nvPr/>
        </p:nvSpPr>
        <p:spPr>
          <a:xfrm>
            <a:off x="863797" y="2752624"/>
            <a:ext cx="6451402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Linguistas e ONGs Indígenas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621D4B1-FA6A-7B2C-F968-B5FE18DC769B}"/>
              </a:ext>
            </a:extLst>
          </p:cNvPr>
          <p:cNvSpPr/>
          <p:nvPr/>
        </p:nvSpPr>
        <p:spPr>
          <a:xfrm>
            <a:off x="863796" y="3453902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pt-BR" dirty="0"/>
              <a:t>Para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tradução</a:t>
            </a:r>
            <a:r>
              <a:rPr lang="pt-BR" dirty="0"/>
              <a:t> e validação das respostas em línguas indígenas.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36EB12DC-88DE-D254-B9A2-89A1844D3F66}"/>
              </a:ext>
            </a:extLst>
          </p:cNvPr>
          <p:cNvSpPr/>
          <p:nvPr/>
        </p:nvSpPr>
        <p:spPr>
          <a:xfrm>
            <a:off x="863798" y="4347438"/>
            <a:ext cx="6451402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Instituições para Pessoas com Deficiência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7C12E58-9A3A-9E33-8BA4-59F4F0776255}"/>
              </a:ext>
            </a:extLst>
          </p:cNvPr>
          <p:cNvSpPr/>
          <p:nvPr/>
        </p:nvSpPr>
        <p:spPr>
          <a:xfrm>
            <a:off x="863795" y="5048716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integração de recursos como vídeos em Libras e melhoria da acessibilidade digital</a:t>
            </a: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A770EEC4-C0A6-2BB5-1E51-C3372995413B}"/>
              </a:ext>
            </a:extLst>
          </p:cNvPr>
          <p:cNvSpPr/>
          <p:nvPr/>
        </p:nvSpPr>
        <p:spPr>
          <a:xfrm>
            <a:off x="863795" y="5908955"/>
            <a:ext cx="6451402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Organizações Locais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7C61D704-30A7-5E5C-ABE8-DD3A88BEAF7D}"/>
              </a:ext>
            </a:extLst>
          </p:cNvPr>
          <p:cNvSpPr/>
          <p:nvPr/>
        </p:nvSpPr>
        <p:spPr>
          <a:xfrm>
            <a:off x="863798" y="6544962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promover o uso do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em comunidades remotas.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Gráfico 12" descr="Aperto de mãos">
            <a:extLst>
              <a:ext uri="{FF2B5EF4-FFF2-40B4-BE49-F238E27FC236}">
                <a16:creationId xmlns:a16="http://schemas.microsoft.com/office/drawing/2014/main" id="{DA4CAA26-1104-B06E-52B6-7F6C00384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7888" y="6266293"/>
            <a:ext cx="1761067" cy="21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6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13BCA-48A0-CFD7-0794-59073F6A6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761DAEB-4862-2502-DD3B-9ADCB1A1885E}"/>
              </a:ext>
            </a:extLst>
          </p:cNvPr>
          <p:cNvSpPr/>
          <p:nvPr/>
        </p:nvSpPr>
        <p:spPr>
          <a:xfrm>
            <a:off x="12825954" y="7332133"/>
            <a:ext cx="1761067" cy="778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EB48B6-E470-86CA-0DE7-79AD1D8BC50B}"/>
              </a:ext>
            </a:extLst>
          </p:cNvPr>
          <p:cNvSpPr/>
          <p:nvPr/>
        </p:nvSpPr>
        <p:spPr>
          <a:xfrm>
            <a:off x="9624447" y="0"/>
            <a:ext cx="5005953" cy="822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BB696EE1-9A56-16F1-769F-989175C4E5F3}"/>
              </a:ext>
            </a:extLst>
          </p:cNvPr>
          <p:cNvSpPr/>
          <p:nvPr/>
        </p:nvSpPr>
        <p:spPr>
          <a:xfrm>
            <a:off x="863798" y="134064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 err="1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Considerações</a:t>
            </a: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 </a:t>
            </a:r>
            <a:r>
              <a:rPr lang="en-US" sz="4400" b="1" kern="0" spc="-44" dirty="0" err="1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Finais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13BF712-C4BE-5271-BA93-F6FBCFA7F3FD}"/>
              </a:ext>
            </a:extLst>
          </p:cNvPr>
          <p:cNvSpPr/>
          <p:nvPr/>
        </p:nvSpPr>
        <p:spPr>
          <a:xfrm>
            <a:off x="863798" y="2634139"/>
            <a:ext cx="6559890" cy="333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proposto é mais do que um serviço de atendimento; é uma ferramenta de transformação social. Ao atender populações vulneráveis com tecnologias inovadoras e inclusivas, a Caixa Econômica Federal reafirma seu compromisso com a igualdade, a diversidade e a promoção do desenvolvimento humano.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Ao alavancar sua expertise em impacto social e inovação tecnológica, a Caixa reafirma sua missão de ser mais do que um banco: uma instituição que transforma vidas e promove um Brasil mais justo e inclusivo.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F7D5E8F-05F3-EF3E-9FEB-5DB6968EA6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" t="65009" r="59559" b="15478"/>
          <a:stretch/>
        </p:blipFill>
        <p:spPr>
          <a:xfrm>
            <a:off x="10574588" y="2634139"/>
            <a:ext cx="3209385" cy="301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5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4064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O </a:t>
            </a:r>
            <a:r>
              <a:rPr lang="en-US" sz="4400" b="1" kern="0" spc="-44" dirty="0" err="1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projeto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634139"/>
            <a:ext cx="6150293" cy="333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900"/>
              </a:lnSpc>
              <a:buNone/>
            </a:pPr>
            <a:r>
              <a:rPr lang="en-US" dirty="0">
                <a:latin typeface="Calibri corpo"/>
                <a:ea typeface="Source Sans Pro" pitchFamily="34" charset="-122"/>
                <a:cs typeface="Segoe UI" panose="020B0502040204020203" pitchFamily="34" charset="0"/>
              </a:rPr>
              <a:t>A inclusão digital é um dos maiores desafios do Brasil, especialmente em regiões onde a população enfrenta barreiras linguísticas, culturais, educacionais e tecnológicas. Reconhecendo o papel da Caixa Econômica Federal como uma instituição voltada ao desenvolvimento social, proponho a criação de um Chatbot de Inclusão Digital no WhatsApp com Acessibilidade, utilizando inteligência artificial para democratizar o acesso a serviços financeiros e sociais.</a:t>
            </a:r>
            <a:endParaRPr lang="en-US" dirty="0">
              <a:latin typeface="Calibri corpo"/>
            </a:endParaRPr>
          </a:p>
        </p:txBody>
      </p:sp>
      <p:sp>
        <p:nvSpPr>
          <p:cNvPr id="4" name="Text 2"/>
          <p:cNvSpPr/>
          <p:nvPr/>
        </p:nvSpPr>
        <p:spPr>
          <a:xfrm>
            <a:off x="7623929" y="2634139"/>
            <a:ext cx="6150293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900"/>
              </a:lnSpc>
              <a:buNone/>
            </a:pPr>
            <a:r>
              <a:rPr lang="en-US" dirty="0">
                <a:latin typeface="Calibri corpo"/>
                <a:ea typeface="Source Sans Pro" pitchFamily="34" charset="-122"/>
                <a:cs typeface="Segoe UI" panose="020B0502040204020203" pitchFamily="34" charset="0"/>
              </a:rPr>
              <a:t>Esse chatbot não apenas complementaria os serviços existentes da Caixa, mas também se destacaria ao atender comunidades marginalizadas, como populações indígenas, pessoas com deficiência e cidadãos com baixa alfabetização ou conectividade limitada.</a:t>
            </a:r>
            <a:endParaRPr lang="en-US" dirty="0">
              <a:latin typeface="Calibri corpo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10D54B-4BB0-68A6-E108-1EEEA2AE6062}"/>
              </a:ext>
            </a:extLst>
          </p:cNvPr>
          <p:cNvSpPr/>
          <p:nvPr/>
        </p:nvSpPr>
        <p:spPr>
          <a:xfrm>
            <a:off x="12825954" y="7332133"/>
            <a:ext cx="1761067" cy="778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3DBFD0-9E65-E07F-DE6B-8F070A3D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756" t="3072" r="20443" b="2860"/>
          <a:stretch/>
        </p:blipFill>
        <p:spPr>
          <a:xfrm>
            <a:off x="11732217" y="4898113"/>
            <a:ext cx="2898183" cy="3331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867608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Objetivo do Projeto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350198" y="2216706"/>
            <a:ext cx="555308" cy="555308"/>
          </a:xfrm>
          <a:prstGeom prst="roundRect">
            <a:avLst>
              <a:gd name="adj" fmla="val 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5" name="Text 2"/>
          <p:cNvSpPr/>
          <p:nvPr/>
        </p:nvSpPr>
        <p:spPr>
          <a:xfrm>
            <a:off x="6563558" y="2326005"/>
            <a:ext cx="12858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b="1" kern="0" spc="-27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320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7152323" y="2216706"/>
            <a:ext cx="2782729" cy="10519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kern="0" spc="-22" dirty="0">
                <a:solidFill>
                  <a:srgbClr val="3D3838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Facilitar o acesso a serviços e benefícios sociais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152323" y="3416618"/>
            <a:ext cx="278272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Como Bolsa Família, FGTS, Minha Casa Minha Vida e outros programas.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61890" y="2326005"/>
            <a:ext cx="19526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dirty="0">
              <a:latin typeface="+mj-lt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0983992" y="2216706"/>
            <a:ext cx="2782729" cy="1753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kern="0" spc="-22" dirty="0">
                <a:solidFill>
                  <a:srgbClr val="3D3838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Promover a educação financeira entre comunidades vulneráveis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350198" y="5051584"/>
            <a:ext cx="555308" cy="555308"/>
          </a:xfrm>
          <a:prstGeom prst="roundRect">
            <a:avLst>
              <a:gd name="adj" fmla="val 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</p:sp>
      <p:sp>
        <p:nvSpPr>
          <p:cNvPr id="12" name="Text 9"/>
          <p:cNvSpPr/>
          <p:nvPr/>
        </p:nvSpPr>
        <p:spPr>
          <a:xfrm>
            <a:off x="6529864" y="5160883"/>
            <a:ext cx="19585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b="1" kern="0" spc="-27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3200" dirty="0">
              <a:latin typeface="+mj-lt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7152323" y="5051584"/>
            <a:ext cx="2782729" cy="10519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kern="0" spc="-22" dirty="0">
                <a:solidFill>
                  <a:srgbClr val="3D3838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Eliminar barreiras linguísticas e culturais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152323" y="6251496"/>
            <a:ext cx="278272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Atendendo em línguas indígenas, Libras e outros idiomas.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0181868" y="5051584"/>
            <a:ext cx="555308" cy="555308"/>
          </a:xfrm>
          <a:prstGeom prst="roundRect">
            <a:avLst>
              <a:gd name="adj" fmla="val 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</p:sp>
      <p:sp>
        <p:nvSpPr>
          <p:cNvPr id="16" name="Text 13"/>
          <p:cNvSpPr/>
          <p:nvPr/>
        </p:nvSpPr>
        <p:spPr>
          <a:xfrm>
            <a:off x="10345222" y="5160883"/>
            <a:ext cx="22848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b="1" kern="0" spc="-27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3200" dirty="0">
              <a:latin typeface="+mj-lt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0983992" y="5051584"/>
            <a:ext cx="2782729" cy="1753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kern="0" spc="-22" dirty="0">
                <a:solidFill>
                  <a:srgbClr val="3D3838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Oferecer soluções acessíveis para pessoas com deficiência e baixa escolaridade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Logo Caixa PNG, Caixa Economica Download - Free Transparent ...">
            <a:extLst>
              <a:ext uri="{FF2B5EF4-FFF2-40B4-BE49-F238E27FC236}">
                <a16:creationId xmlns:a16="http://schemas.microsoft.com/office/drawing/2014/main" id="{52713663-4106-3CCA-404F-5848010E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9539">
            <a:off x="1503706" y="1741939"/>
            <a:ext cx="683486" cy="5244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1">
            <a:extLst>
              <a:ext uri="{FF2B5EF4-FFF2-40B4-BE49-F238E27FC236}">
                <a16:creationId xmlns:a16="http://schemas.microsoft.com/office/drawing/2014/main" id="{AFDCFF0E-3288-C174-7EDC-2B13A4CE7619}"/>
              </a:ext>
            </a:extLst>
          </p:cNvPr>
          <p:cNvSpPr/>
          <p:nvPr/>
        </p:nvSpPr>
        <p:spPr>
          <a:xfrm>
            <a:off x="10181808" y="2216706"/>
            <a:ext cx="555308" cy="555308"/>
          </a:xfrm>
          <a:prstGeom prst="roundRect">
            <a:avLst>
              <a:gd name="adj" fmla="val 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txBody>
          <a:bodyPr/>
          <a:lstStyle/>
          <a:p>
            <a:pPr algn="ctr"/>
            <a:r>
              <a:rPr lang="pt-BR" sz="3200" b="1" dirty="0">
                <a:latin typeface="+mj-lt"/>
              </a:rPr>
              <a:t>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F6AA78E-20C8-150F-4882-3BF0FAC1D770}"/>
              </a:ext>
            </a:extLst>
          </p:cNvPr>
          <p:cNvSpPr/>
          <p:nvPr/>
        </p:nvSpPr>
        <p:spPr>
          <a:xfrm>
            <a:off x="12825954" y="7332133"/>
            <a:ext cx="1761067" cy="778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198" y="3413522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Funcionalidades Principais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F839C70-DCEF-E735-4F2F-98E6471F16D9}"/>
              </a:ext>
            </a:extLst>
          </p:cNvPr>
          <p:cNvSpPr/>
          <p:nvPr/>
        </p:nvSpPr>
        <p:spPr>
          <a:xfrm>
            <a:off x="-1" y="0"/>
            <a:ext cx="5269425" cy="822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WhatsApp Logo Redondo Ícone PNG Sem Fundo [download] - Designi">
            <a:extLst>
              <a:ext uri="{FF2B5EF4-FFF2-40B4-BE49-F238E27FC236}">
                <a16:creationId xmlns:a16="http://schemas.microsoft.com/office/drawing/2014/main" id="{B0D63AD3-5DC9-B4A5-1AB8-B87BD4A3C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t="6820" r="5276" b="6820"/>
          <a:stretch/>
        </p:blipFill>
        <p:spPr bwMode="auto">
          <a:xfrm>
            <a:off x="1381545" y="2688894"/>
            <a:ext cx="2506332" cy="2343811"/>
          </a:xfrm>
          <a:prstGeom prst="ellipse">
            <a:avLst/>
          </a:prstGeom>
          <a:solidFill>
            <a:schemeClr val="accent1"/>
          </a:solidFill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E27E50CF-5B8F-146B-E85B-CB82B9910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11" y="7250336"/>
            <a:ext cx="1507067" cy="96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D9D10E-E055-A61D-596D-81DC5E19F629}"/>
              </a:ext>
            </a:extLst>
          </p:cNvPr>
          <p:cNvSpPr/>
          <p:nvPr/>
        </p:nvSpPr>
        <p:spPr>
          <a:xfrm>
            <a:off x="12825954" y="7332133"/>
            <a:ext cx="1761067" cy="778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99699"/>
            <a:ext cx="5749885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Inclusão Linguística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71795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Idiomas Indígenas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3315414"/>
            <a:ext cx="3898940" cy="25911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Suporte para idiomas como Guarani, Tupi, Tikuna, Yanomami e outros. Tradução automática de mensagens para o idioma local, garantindo que comunidades indígenas possam acessar serviços com conforto e compreensão cultural.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615338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Idiomas Migrantes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6750842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Atendimento em Creole Haitiano, Espanhol e Inglês para populações migrantes.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65730" y="2717959"/>
            <a:ext cx="389894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Parceria com linguistas e líderes locais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65730" y="3666054"/>
            <a:ext cx="3898940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O chatbot será desenvolvido em colaboração com especialistas e lideranças regionais, assegurando que o conteúdo respeite as especificidades culturais.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40C0579-5020-59D3-B883-93DCD44A8AA3}"/>
              </a:ext>
            </a:extLst>
          </p:cNvPr>
          <p:cNvSpPr/>
          <p:nvPr/>
        </p:nvSpPr>
        <p:spPr>
          <a:xfrm>
            <a:off x="12825954" y="7332133"/>
            <a:ext cx="1761067" cy="778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C2F4798-5DE6-71D0-94F8-147F9A026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662" y="4017"/>
            <a:ext cx="4777735" cy="8207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92471"/>
            <a:ext cx="605897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Respostas em Libras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910731"/>
            <a:ext cx="6451402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Integração com IA que gera vídeos responsivos em Libras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3858825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Para atender pessoas surdas.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623929" y="2910731"/>
            <a:ext cx="6451402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Vídeos explicativos curtos para orientações mais complexas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623929" y="3858825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Como inscrição no Cadastro Único ou uso do Caixa Tem.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2BFFF0-F4AA-19A3-7877-A75B373266D6}"/>
              </a:ext>
            </a:extLst>
          </p:cNvPr>
          <p:cNvSpPr/>
          <p:nvPr/>
        </p:nvSpPr>
        <p:spPr>
          <a:xfrm>
            <a:off x="12825954" y="7332133"/>
            <a:ext cx="1761067" cy="778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ILP oferece curso de LIBRAS (Língua Brasileira de Sinais)">
            <a:extLst>
              <a:ext uri="{FF2B5EF4-FFF2-40B4-BE49-F238E27FC236}">
                <a16:creationId xmlns:a16="http://schemas.microsoft.com/office/drawing/2014/main" id="{818643E3-2E63-BC10-704C-2C13067D6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3" t="-1" r="12620" b="5168"/>
          <a:stretch/>
        </p:blipFill>
        <p:spPr bwMode="auto">
          <a:xfrm>
            <a:off x="12231279" y="6054385"/>
            <a:ext cx="2355742" cy="21752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6063" y="1580483"/>
            <a:ext cx="812804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Modo de Áudio Simplificado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6063" y="2898743"/>
            <a:ext cx="615029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Para pessoas com baixa alfabetização ou dificuldades de leitura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6063" y="3846837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O chatbot disponibiliza mensagens em áudio com linguagem simples e direta.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56194" y="2898743"/>
            <a:ext cx="615029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Tutoriais falados sobre temas como abertura de contas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56194" y="3846837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Educação financeira e uso de aplicativos.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601DD2-B6EA-3678-2426-AA98E91995E8}"/>
              </a:ext>
            </a:extLst>
          </p:cNvPr>
          <p:cNvSpPr/>
          <p:nvPr/>
        </p:nvSpPr>
        <p:spPr>
          <a:xfrm>
            <a:off x="12825954" y="7332133"/>
            <a:ext cx="1761067" cy="778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1C2DD7-1899-B808-4E80-1B09A3E48E42}"/>
              </a:ext>
            </a:extLst>
          </p:cNvPr>
          <p:cNvSpPr/>
          <p:nvPr/>
        </p:nvSpPr>
        <p:spPr>
          <a:xfrm>
            <a:off x="12529684" y="6286011"/>
            <a:ext cx="1725191" cy="17962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Microfone de rádio">
            <a:extLst>
              <a:ext uri="{FF2B5EF4-FFF2-40B4-BE49-F238E27FC236}">
                <a16:creationId xmlns:a16="http://schemas.microsoft.com/office/drawing/2014/main" id="{309E4A4B-92EF-E457-BB77-C94542AF5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03751" y="6461648"/>
            <a:ext cx="1577056" cy="1445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17626D-4856-7F3E-468B-0EACE62DD262}"/>
              </a:ext>
            </a:extLst>
          </p:cNvPr>
          <p:cNvSpPr/>
          <p:nvPr/>
        </p:nvSpPr>
        <p:spPr>
          <a:xfrm>
            <a:off x="12825954" y="7332133"/>
            <a:ext cx="1761067" cy="778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AFD26A9-29D0-9DA7-4E23-200CAAF4F260}"/>
              </a:ext>
            </a:extLst>
          </p:cNvPr>
          <p:cNvSpPr/>
          <p:nvPr/>
        </p:nvSpPr>
        <p:spPr>
          <a:xfrm>
            <a:off x="12682747" y="6441828"/>
            <a:ext cx="1606692" cy="16637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 0"/>
          <p:cNvSpPr/>
          <p:nvPr/>
        </p:nvSpPr>
        <p:spPr>
          <a:xfrm>
            <a:off x="863798" y="1453104"/>
            <a:ext cx="835306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Educação Financeira e Social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771364"/>
            <a:ext cx="56984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Oferecimento de conteúdos educativos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3368820"/>
            <a:ext cx="615029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Como poupar dinheiro ou acessar microcrédito. </a:t>
            </a:r>
            <a:r>
              <a:rPr lang="en-US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Importância</a:t>
            </a:r>
            <a:r>
              <a:rPr lang="en-US" sz="1900" dirty="0">
                <a:solidFill>
                  <a:srgbClr val="3D3838"/>
                </a:solidFill>
                <a:latin typeface="Segoe UI" panose="020B0502040204020203" pitchFamily="34" charset="0"/>
                <a:ea typeface="Source Sans Pro" pitchFamily="34" charset="-122"/>
                <a:cs typeface="Segoe UI" panose="020B0502040204020203" pitchFamily="34" charset="0"/>
              </a:rPr>
              <a:t> da regularidade na frequência escolar (ligada ao Bolsa Família).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623929" y="2771364"/>
            <a:ext cx="615029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Simulações interativas para que os usuários aprendam na prática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áfico 7" descr="Cofrinho">
            <a:extLst>
              <a:ext uri="{FF2B5EF4-FFF2-40B4-BE49-F238E27FC236}">
                <a16:creationId xmlns:a16="http://schemas.microsoft.com/office/drawing/2014/main" id="{B3CDC378-2771-9CD1-C675-B3DDB3114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8909" y="6534085"/>
            <a:ext cx="1525701" cy="1479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7" y="1331220"/>
            <a:ext cx="906649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Integração com Serviços Locais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7" y="2649480"/>
            <a:ext cx="6150293" cy="10519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900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Localização de agências da Caixa, CRAS (Centros de Referência de Assistência Social) e lotéricas mais próximas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6" y="4386112"/>
            <a:ext cx="6150293" cy="10519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900" kern="0" spc="-22" dirty="0">
                <a:solidFill>
                  <a:srgbClr val="000000"/>
                </a:solidFill>
                <a:latin typeface="Segoe UI" panose="020B0502040204020203" pitchFamily="34" charset="0"/>
                <a:ea typeface="Montserrat Bold" pitchFamily="34" charset="-122"/>
                <a:cs typeface="Segoe UI" panose="020B0502040204020203" pitchFamily="34" charset="0"/>
              </a:rPr>
              <a:t>Sugestão de serviços adaptados às necessidades específicas da comunidade do usuário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EED046F-FD9D-ADAB-440F-C2FB30A372CE}"/>
              </a:ext>
            </a:extLst>
          </p:cNvPr>
          <p:cNvSpPr/>
          <p:nvPr/>
        </p:nvSpPr>
        <p:spPr>
          <a:xfrm>
            <a:off x="12825954" y="7332133"/>
            <a:ext cx="1761067" cy="778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76" name="Picture 4" descr="Presidente da Caixa Econômica anuncia que vai abrir 75 novas agências no  País">
            <a:extLst>
              <a:ext uri="{FF2B5EF4-FFF2-40B4-BE49-F238E27FC236}">
                <a16:creationId xmlns:a16="http://schemas.microsoft.com/office/drawing/2014/main" id="{2FCDBBA3-D73B-A0C5-C68F-E7B48B416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381" y="3967657"/>
            <a:ext cx="4117358" cy="359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Pino">
            <a:extLst>
              <a:ext uri="{FF2B5EF4-FFF2-40B4-BE49-F238E27FC236}">
                <a16:creationId xmlns:a16="http://schemas.microsoft.com/office/drawing/2014/main" id="{01D6C52B-2F00-4587-D4F6-AFE4D6A4B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7774" y="870125"/>
            <a:ext cx="1181998" cy="1191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804</Words>
  <Application>Microsoft Office PowerPoint</Application>
  <PresentationFormat>Personalizar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Segoe UI</vt:lpstr>
      <vt:lpstr>Calibri corpo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gabriel teles</cp:lastModifiedBy>
  <cp:revision>11</cp:revision>
  <cp:lastPrinted>2025-01-18T17:42:44Z</cp:lastPrinted>
  <dcterms:created xsi:type="dcterms:W3CDTF">2025-01-16T21:53:59Z</dcterms:created>
  <dcterms:modified xsi:type="dcterms:W3CDTF">2025-01-18T17:43:02Z</dcterms:modified>
</cp:coreProperties>
</file>