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86" r:id="rId3"/>
    <p:sldId id="387" r:id="rId4"/>
    <p:sldId id="382" r:id="rId5"/>
    <p:sldId id="383" r:id="rId6"/>
    <p:sldId id="384" r:id="rId7"/>
    <p:sldId id="385" r:id="rId8"/>
    <p:sldId id="38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D09EF42-4141-4E2C-A759-D00B8762E69C}" type="datetimeFigureOut">
              <a:rPr lang="en-US" smtClean="0"/>
              <a:t>4/13/2018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ADBAC54-3FAD-45F3-9077-FEFBF8B7F373}"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4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9EF42-4141-4E2C-A759-D00B8762E69C}"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BAC54-3FAD-45F3-9077-FEFBF8B7F373}" type="slidenum">
              <a:rPr lang="en-US" smtClean="0"/>
              <a:t>‹#›</a:t>
            </a:fld>
            <a:endParaRPr lang="en-US"/>
          </a:p>
        </p:txBody>
      </p:sp>
    </p:spTree>
    <p:extLst>
      <p:ext uri="{BB962C8B-B14F-4D97-AF65-F5344CB8AC3E}">
        <p14:creationId xmlns:p14="http://schemas.microsoft.com/office/powerpoint/2010/main" val="358614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9EF42-4141-4E2C-A759-D00B8762E69C}"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BAC54-3FAD-45F3-9077-FEFBF8B7F373}" type="slidenum">
              <a:rPr lang="en-US" smtClean="0"/>
              <a:t>‹#›</a:t>
            </a:fld>
            <a:endParaRPr lang="en-US"/>
          </a:p>
        </p:txBody>
      </p:sp>
    </p:spTree>
    <p:extLst>
      <p:ext uri="{BB962C8B-B14F-4D97-AF65-F5344CB8AC3E}">
        <p14:creationId xmlns:p14="http://schemas.microsoft.com/office/powerpoint/2010/main" val="214299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9EF42-4141-4E2C-A759-D00B8762E69C}"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BAC54-3FAD-45F3-9077-FEFBF8B7F373}" type="slidenum">
              <a:rPr lang="en-US" smtClean="0"/>
              <a:t>‹#›</a:t>
            </a:fld>
            <a:endParaRPr lang="en-US"/>
          </a:p>
        </p:txBody>
      </p:sp>
    </p:spTree>
    <p:extLst>
      <p:ext uri="{BB962C8B-B14F-4D97-AF65-F5344CB8AC3E}">
        <p14:creationId xmlns:p14="http://schemas.microsoft.com/office/powerpoint/2010/main" val="185836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09EF42-4141-4E2C-A759-D00B8762E69C}"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BAC54-3FAD-45F3-9077-FEFBF8B7F373}"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72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09EF42-4141-4E2C-A759-D00B8762E69C}"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BAC54-3FAD-45F3-9077-FEFBF8B7F373}" type="slidenum">
              <a:rPr lang="en-US" smtClean="0"/>
              <a:t>‹#›</a:t>
            </a:fld>
            <a:endParaRPr lang="en-US"/>
          </a:p>
        </p:txBody>
      </p:sp>
    </p:spTree>
    <p:extLst>
      <p:ext uri="{BB962C8B-B14F-4D97-AF65-F5344CB8AC3E}">
        <p14:creationId xmlns:p14="http://schemas.microsoft.com/office/powerpoint/2010/main" val="2981107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09EF42-4141-4E2C-A759-D00B8762E69C}" type="datetimeFigureOut">
              <a:rPr lang="en-US" smtClean="0"/>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DBAC54-3FAD-45F3-9077-FEFBF8B7F373}" type="slidenum">
              <a:rPr lang="en-US" smtClean="0"/>
              <a:t>‹#›</a:t>
            </a:fld>
            <a:endParaRPr lang="en-US"/>
          </a:p>
        </p:txBody>
      </p:sp>
    </p:spTree>
    <p:extLst>
      <p:ext uri="{BB962C8B-B14F-4D97-AF65-F5344CB8AC3E}">
        <p14:creationId xmlns:p14="http://schemas.microsoft.com/office/powerpoint/2010/main" val="424922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09EF42-4141-4E2C-A759-D00B8762E69C}"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DBAC54-3FAD-45F3-9077-FEFBF8B7F373}" type="slidenum">
              <a:rPr lang="en-US" smtClean="0"/>
              <a:t>‹#›</a:t>
            </a:fld>
            <a:endParaRPr lang="en-US"/>
          </a:p>
        </p:txBody>
      </p:sp>
    </p:spTree>
    <p:extLst>
      <p:ext uri="{BB962C8B-B14F-4D97-AF65-F5344CB8AC3E}">
        <p14:creationId xmlns:p14="http://schemas.microsoft.com/office/powerpoint/2010/main" val="124654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9EF42-4141-4E2C-A759-D00B8762E69C}" type="datetimeFigureOut">
              <a:rPr lang="en-US" smtClean="0"/>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DBAC54-3FAD-45F3-9077-FEFBF8B7F373}" type="slidenum">
              <a:rPr lang="en-US" smtClean="0"/>
              <a:t>‹#›</a:t>
            </a:fld>
            <a:endParaRPr lang="en-US"/>
          </a:p>
        </p:txBody>
      </p:sp>
    </p:spTree>
    <p:extLst>
      <p:ext uri="{BB962C8B-B14F-4D97-AF65-F5344CB8AC3E}">
        <p14:creationId xmlns:p14="http://schemas.microsoft.com/office/powerpoint/2010/main" val="322909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09EF42-4141-4E2C-A759-D00B8762E69C}"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BAC54-3FAD-45F3-9077-FEFBF8B7F373}" type="slidenum">
              <a:rPr lang="en-US" smtClean="0"/>
              <a:t>‹#›</a:t>
            </a:fld>
            <a:endParaRPr lang="en-US"/>
          </a:p>
        </p:txBody>
      </p:sp>
    </p:spTree>
    <p:extLst>
      <p:ext uri="{BB962C8B-B14F-4D97-AF65-F5344CB8AC3E}">
        <p14:creationId xmlns:p14="http://schemas.microsoft.com/office/powerpoint/2010/main" val="420654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09EF42-4141-4E2C-A759-D00B8762E69C}"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BAC54-3FAD-45F3-9077-FEFBF8B7F373}" type="slidenum">
              <a:rPr lang="en-US" smtClean="0"/>
              <a:t>‹#›</a:t>
            </a:fld>
            <a:endParaRPr lang="en-US"/>
          </a:p>
        </p:txBody>
      </p:sp>
    </p:spTree>
    <p:extLst>
      <p:ext uri="{BB962C8B-B14F-4D97-AF65-F5344CB8AC3E}">
        <p14:creationId xmlns:p14="http://schemas.microsoft.com/office/powerpoint/2010/main" val="140045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D09EF42-4141-4E2C-A759-D00B8762E69C}" type="datetimeFigureOut">
              <a:rPr lang="en-US" smtClean="0"/>
              <a:t>4/13/2018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ADBAC54-3FAD-45F3-9077-FEFBF8B7F373}" type="slidenum">
              <a:rPr lang="en-US" smtClean="0"/>
              <a:t>‹#›</a:t>
            </a:fld>
            <a:endParaRPr lang="en-US"/>
          </a:p>
        </p:txBody>
      </p:sp>
    </p:spTree>
    <p:extLst>
      <p:ext uri="{BB962C8B-B14F-4D97-AF65-F5344CB8AC3E}">
        <p14:creationId xmlns:p14="http://schemas.microsoft.com/office/powerpoint/2010/main" val="18596109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9BA1F0B-C833-443A-8EFF-683CC98EEED5}"/>
              </a:ext>
            </a:extLst>
          </p:cNvPr>
          <p:cNvSpPr>
            <a:spLocks noGrp="1"/>
          </p:cNvSpPr>
          <p:nvPr>
            <p:ph type="ctrTitle"/>
          </p:nvPr>
        </p:nvSpPr>
        <p:spPr/>
        <p:txBody>
          <a:bodyPr/>
          <a:lstStyle/>
          <a:p>
            <a:r>
              <a:rPr lang="en-US" dirty="0"/>
              <a:t>Oldie</a:t>
            </a:r>
          </a:p>
        </p:txBody>
      </p:sp>
      <p:sp>
        <p:nvSpPr>
          <p:cNvPr id="3" name="Antrinis pavadinimas 2">
            <a:extLst>
              <a:ext uri="{FF2B5EF4-FFF2-40B4-BE49-F238E27FC236}">
                <a16:creationId xmlns:a16="http://schemas.microsoft.com/office/drawing/2014/main" id="{3E497DA2-D7C9-4CC7-B2D1-B487682B2D99}"/>
              </a:ext>
            </a:extLst>
          </p:cNvPr>
          <p:cNvSpPr>
            <a:spLocks noGrp="1"/>
          </p:cNvSpPr>
          <p:nvPr>
            <p:ph type="subTitle" idx="1"/>
          </p:nvPr>
        </p:nvSpPr>
        <p:spPr>
          <a:xfrm>
            <a:off x="1709530" y="3869634"/>
            <a:ext cx="8767860" cy="2469620"/>
          </a:xfrm>
        </p:spPr>
        <p:txBody>
          <a:bodyPr>
            <a:normAutofit fontScale="55000" lnSpcReduction="20000"/>
          </a:bodyPr>
          <a:lstStyle/>
          <a:p>
            <a:r>
              <a:rPr lang="lt-LT" sz="3600" dirty="0">
                <a:latin typeface="Arial" panose="020B0604020202020204" pitchFamily="34" charset="0"/>
                <a:cs typeface="Arial" panose="020B0604020202020204" pitchFamily="34" charset="0"/>
              </a:rPr>
              <a:t>Įmonių valdymo pagrindai</a:t>
            </a:r>
          </a:p>
          <a:p>
            <a:endParaRPr lang="lt-LT" dirty="0">
              <a:latin typeface="Arial" panose="020B0604020202020204" pitchFamily="34" charset="0"/>
              <a:cs typeface="Arial" panose="020B0604020202020204" pitchFamily="34" charset="0"/>
            </a:endParaRPr>
          </a:p>
          <a:p>
            <a:pPr algn="l"/>
            <a:r>
              <a:rPr lang="lt-LT" dirty="0">
                <a:latin typeface="Arial" panose="020B0604020202020204" pitchFamily="34" charset="0"/>
                <a:cs typeface="Arial" panose="020B0604020202020204" pitchFamily="34" charset="0"/>
              </a:rPr>
              <a:t>							Komanda :</a:t>
            </a:r>
          </a:p>
          <a:p>
            <a:pPr algn="l"/>
            <a:r>
              <a:rPr lang="lt-LT" dirty="0">
                <a:latin typeface="Arial" panose="020B0604020202020204" pitchFamily="34" charset="0"/>
                <a:cs typeface="Arial" panose="020B0604020202020204" pitchFamily="34" charset="0"/>
              </a:rPr>
              <a:t>							Linas Opulskis</a:t>
            </a:r>
          </a:p>
          <a:p>
            <a:pPr algn="l"/>
            <a:r>
              <a:rPr lang="lt-LT" dirty="0">
                <a:latin typeface="Arial" panose="020B0604020202020204" pitchFamily="34" charset="0"/>
                <a:cs typeface="Arial" panose="020B0604020202020204" pitchFamily="34" charset="0"/>
              </a:rPr>
              <a:t>							Lukas Klimišinas</a:t>
            </a:r>
          </a:p>
          <a:p>
            <a:pPr algn="l"/>
            <a:r>
              <a:rPr lang="lt-LT" dirty="0">
                <a:latin typeface="Arial" panose="020B0604020202020204" pitchFamily="34" charset="0"/>
                <a:cs typeface="Arial" panose="020B0604020202020204" pitchFamily="34" charset="0"/>
              </a:rPr>
              <a:t>							Mantas Ražinskas</a:t>
            </a:r>
          </a:p>
          <a:p>
            <a:pPr algn="l"/>
            <a:r>
              <a:rPr lang="lt-LT" dirty="0">
                <a:latin typeface="Arial" panose="020B0604020202020204" pitchFamily="34" charset="0"/>
                <a:cs typeface="Arial" panose="020B0604020202020204" pitchFamily="34" charset="0"/>
              </a:rPr>
              <a:t>							Rokas Palionis</a:t>
            </a:r>
          </a:p>
          <a:p>
            <a:pPr algn="l"/>
            <a:r>
              <a:rPr lang="lt-LT" dirty="0">
                <a:latin typeface="Arial" panose="020B0604020202020204" pitchFamily="34" charset="0"/>
                <a:cs typeface="Arial" panose="020B0604020202020204" pitchFamily="34" charset="0"/>
              </a:rPr>
              <a:t>							Vytas Vadapolas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95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2E00-8D0C-46FE-9D43-3F079F206D10}"/>
              </a:ext>
            </a:extLst>
          </p:cNvPr>
          <p:cNvSpPr>
            <a:spLocks noGrp="1"/>
          </p:cNvSpPr>
          <p:nvPr>
            <p:ph type="title"/>
          </p:nvPr>
        </p:nvSpPr>
        <p:spPr/>
        <p:txBody>
          <a:bodyPr/>
          <a:lstStyle/>
          <a:p>
            <a:r>
              <a:rPr lang="lt-LT" dirty="0"/>
              <a:t>Veikimas</a:t>
            </a:r>
            <a:endParaRPr lang="en-US" dirty="0"/>
          </a:p>
        </p:txBody>
      </p:sp>
      <p:sp>
        <p:nvSpPr>
          <p:cNvPr id="3" name="Content Placeholder 2">
            <a:extLst>
              <a:ext uri="{FF2B5EF4-FFF2-40B4-BE49-F238E27FC236}">
                <a16:creationId xmlns:a16="http://schemas.microsoft.com/office/drawing/2014/main" id="{BAF6BBE1-EB46-4C36-9833-06D702E07257}"/>
              </a:ext>
            </a:extLst>
          </p:cNvPr>
          <p:cNvSpPr>
            <a:spLocks noGrp="1"/>
          </p:cNvSpPr>
          <p:nvPr>
            <p:ph idx="1"/>
          </p:nvPr>
        </p:nvSpPr>
        <p:spPr>
          <a:xfrm>
            <a:off x="1451579" y="1980562"/>
            <a:ext cx="9603275" cy="4267838"/>
          </a:xfrm>
        </p:spPr>
        <p:txBody>
          <a:bodyPr>
            <a:normAutofit fontScale="77500" lnSpcReduction="20000"/>
          </a:bodyPr>
          <a:lstStyle/>
          <a:p>
            <a:pPr marL="0" indent="0">
              <a:buNone/>
            </a:pPr>
            <a:r>
              <a:rPr lang="lt-LT" dirty="0"/>
              <a:t>Programėlės tikslas palengvinti populiariausių kompiuterinių funkcijų naudojimą senyvo amžiaus žmonėms. Tai bus bandoma pasiekti bandant kuo labiau supaprastinti programos UI išimant nereikalingas ( neaktualias) funkcijas.</a:t>
            </a:r>
          </a:p>
          <a:p>
            <a:pPr marL="0" indent="0">
              <a:buNone/>
            </a:pPr>
            <a:r>
              <a:rPr lang="lt-LT" dirty="0"/>
              <a:t>Planuojamos funkcijos :</a:t>
            </a:r>
          </a:p>
          <a:p>
            <a:r>
              <a:rPr lang="lt-LT" dirty="0"/>
              <a:t>Tv programa</a:t>
            </a:r>
          </a:p>
          <a:p>
            <a:r>
              <a:rPr lang="lt-LT" dirty="0"/>
              <a:t>Naujienų saitai</a:t>
            </a:r>
          </a:p>
          <a:p>
            <a:r>
              <a:rPr lang="lt-LT" dirty="0"/>
              <a:t>Orai</a:t>
            </a:r>
          </a:p>
          <a:p>
            <a:r>
              <a:rPr lang="lt-LT" dirty="0"/>
              <a:t>Email</a:t>
            </a:r>
          </a:p>
          <a:p>
            <a:r>
              <a:rPr lang="lt-LT" dirty="0"/>
              <a:t>Užrašų knygutė ( su priminimais )</a:t>
            </a:r>
          </a:p>
          <a:p>
            <a:r>
              <a:rPr lang="lt-LT" dirty="0"/>
              <a:t>Interneto naršyklė</a:t>
            </a:r>
          </a:p>
          <a:p>
            <a:r>
              <a:rPr lang="lt-LT" dirty="0"/>
              <a:t>Radijas</a:t>
            </a:r>
          </a:p>
          <a:p>
            <a:r>
              <a:rPr lang="lt-LT" dirty="0"/>
              <a:t>Įvairių parduotuvių akcijų peržiūra</a:t>
            </a:r>
          </a:p>
          <a:p>
            <a:r>
              <a:rPr lang="lt-LT" dirty="0"/>
              <a:t>Prekių pristatymas į namus naudojant vieną iš populiariųjų pristatymo būdų ( Barbora )</a:t>
            </a:r>
            <a:endParaRPr lang="en-US" dirty="0"/>
          </a:p>
        </p:txBody>
      </p:sp>
    </p:spTree>
    <p:extLst>
      <p:ext uri="{BB962C8B-B14F-4D97-AF65-F5344CB8AC3E}">
        <p14:creationId xmlns:p14="http://schemas.microsoft.com/office/powerpoint/2010/main" val="16274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FEF9-EFD0-4237-B510-C378AC0F2EE1}"/>
              </a:ext>
            </a:extLst>
          </p:cNvPr>
          <p:cNvSpPr>
            <a:spLocks noGrp="1"/>
          </p:cNvSpPr>
          <p:nvPr>
            <p:ph type="title"/>
          </p:nvPr>
        </p:nvSpPr>
        <p:spPr/>
        <p:txBody>
          <a:bodyPr/>
          <a:lstStyle/>
          <a:p>
            <a:r>
              <a:rPr lang="lt-LT" dirty="0"/>
              <a:t>Numatytas  vartotojas</a:t>
            </a:r>
            <a:endParaRPr lang="en-US" dirty="0"/>
          </a:p>
        </p:txBody>
      </p:sp>
      <p:sp>
        <p:nvSpPr>
          <p:cNvPr id="3" name="Content Placeholder 2">
            <a:extLst>
              <a:ext uri="{FF2B5EF4-FFF2-40B4-BE49-F238E27FC236}">
                <a16:creationId xmlns:a16="http://schemas.microsoft.com/office/drawing/2014/main" id="{68B363E5-66B8-49B5-8F4C-D7E15487DE66}"/>
              </a:ext>
            </a:extLst>
          </p:cNvPr>
          <p:cNvSpPr>
            <a:spLocks noGrp="1"/>
          </p:cNvSpPr>
          <p:nvPr>
            <p:ph idx="1"/>
          </p:nvPr>
        </p:nvSpPr>
        <p:spPr/>
        <p:txBody>
          <a:bodyPr/>
          <a:lstStyle/>
          <a:p>
            <a:pPr marL="0" indent="0">
              <a:buNone/>
            </a:pPr>
            <a:r>
              <a:rPr lang="lt-LT" dirty="0"/>
              <a:t>Senyvo amžiaus žmonės, turintys problemų naudodami bazines kompiuterio funkcijas.</a:t>
            </a:r>
            <a:endParaRPr lang="en-US" dirty="0"/>
          </a:p>
        </p:txBody>
      </p:sp>
    </p:spTree>
    <p:extLst>
      <p:ext uri="{BB962C8B-B14F-4D97-AF65-F5344CB8AC3E}">
        <p14:creationId xmlns:p14="http://schemas.microsoft.com/office/powerpoint/2010/main" val="41983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2818" y="1321503"/>
            <a:ext cx="3216130" cy="4524315"/>
          </a:xfrm>
          <a:prstGeom prst="rect">
            <a:avLst/>
          </a:prstGeom>
          <a:noFill/>
          <a:ln>
            <a:solidFill>
              <a:schemeClr val="tx1"/>
            </a:solidFill>
          </a:ln>
        </p:spPr>
        <p:txBody>
          <a:bodyPr wrap="square" rtlCol="0">
            <a:spAutoFit/>
          </a:bodyPr>
          <a:lstStyle/>
          <a:p>
            <a:pPr algn="ctr"/>
            <a:r>
              <a:rPr lang="lt-LT" sz="2400" b="1" dirty="0" err="1"/>
              <a:t>Sociografiniai</a:t>
            </a:r>
            <a:r>
              <a:rPr lang="lt-LT" sz="2400" b="1" dirty="0"/>
              <a:t> duomenys</a:t>
            </a:r>
          </a:p>
          <a:p>
            <a:pPr algn="just"/>
            <a:r>
              <a:rPr lang="lt-LT" sz="2400" dirty="0"/>
              <a:t>Petras</a:t>
            </a:r>
          </a:p>
          <a:p>
            <a:pPr algn="just"/>
            <a:r>
              <a:rPr lang="lt-LT" sz="2400" dirty="0"/>
              <a:t>Gyvena mieste</a:t>
            </a:r>
          </a:p>
          <a:p>
            <a:pPr algn="just"/>
            <a:r>
              <a:rPr lang="lt-LT" sz="2400" dirty="0"/>
              <a:t>Pensininkas</a:t>
            </a:r>
          </a:p>
          <a:p>
            <a:pPr algn="just"/>
            <a:r>
              <a:rPr lang="lt-LT" sz="2400" dirty="0"/>
              <a:t>Jaunatviškas senukas</a:t>
            </a:r>
          </a:p>
          <a:p>
            <a:pPr algn="just"/>
            <a:r>
              <a:rPr lang="lt-LT" sz="2400" dirty="0"/>
              <a:t>Mėgsta skaityti žinias, žaisti žaidimus, domėtis naujienomis, bendrauti su artimaisiais.</a:t>
            </a:r>
          </a:p>
          <a:p>
            <a:pPr algn="just"/>
            <a:endParaRPr lang="lt-LT" sz="2400" dirty="0"/>
          </a:p>
          <a:p>
            <a:pPr algn="just"/>
            <a:endParaRPr lang="lt-LT" sz="2400" dirty="0"/>
          </a:p>
        </p:txBody>
      </p:sp>
      <p:sp>
        <p:nvSpPr>
          <p:cNvPr id="7" name="TextBox 6"/>
          <p:cNvSpPr txBox="1"/>
          <p:nvPr/>
        </p:nvSpPr>
        <p:spPr>
          <a:xfrm>
            <a:off x="6401009" y="841429"/>
            <a:ext cx="4650117" cy="6001643"/>
          </a:xfrm>
          <a:prstGeom prst="rect">
            <a:avLst/>
          </a:prstGeom>
          <a:noFill/>
          <a:ln>
            <a:solidFill>
              <a:schemeClr val="tx1"/>
            </a:solidFill>
          </a:ln>
        </p:spPr>
        <p:txBody>
          <a:bodyPr wrap="square" rtlCol="0">
            <a:spAutoFit/>
          </a:bodyPr>
          <a:lstStyle/>
          <a:p>
            <a:pPr algn="ctr"/>
            <a:r>
              <a:rPr lang="lt-LT" sz="2400" b="1" dirty="0" err="1"/>
              <a:t>Psichografiniai</a:t>
            </a:r>
            <a:r>
              <a:rPr lang="lt-LT" sz="2400" b="1" dirty="0"/>
              <a:t> duomenys</a:t>
            </a:r>
          </a:p>
          <a:p>
            <a:pPr algn="just"/>
            <a:r>
              <a:rPr lang="lt-LT" sz="2400" dirty="0"/>
              <a:t>Petras</a:t>
            </a:r>
            <a:r>
              <a:rPr lang="en-US" sz="2400" dirty="0"/>
              <a:t> </a:t>
            </a:r>
            <a:r>
              <a:rPr lang="lt-LT" sz="2400" dirty="0"/>
              <a:t>nori būti aktyvia bendruomenės dalimi</a:t>
            </a:r>
          </a:p>
          <a:p>
            <a:pPr algn="just"/>
            <a:r>
              <a:rPr lang="lt-LT" sz="2400" dirty="0"/>
              <a:t>Pastebėjom</a:t>
            </a:r>
            <a:r>
              <a:rPr lang="en-US" sz="2400" dirty="0"/>
              <a:t> </a:t>
            </a:r>
            <a:r>
              <a:rPr lang="lt-LT" sz="2400" dirty="0"/>
              <a:t>Petro susierzinimą dėl šiuolaikinių programų sudėtingumo</a:t>
            </a:r>
            <a:r>
              <a:rPr lang="en-US" sz="2400" dirty="0"/>
              <a:t>. </a:t>
            </a:r>
            <a:r>
              <a:rPr lang="en-US" sz="2400" dirty="0" err="1"/>
              <a:t>Nors</a:t>
            </a:r>
            <a:r>
              <a:rPr lang="en-US" sz="2400" dirty="0"/>
              <a:t> jo an</a:t>
            </a:r>
            <a:r>
              <a:rPr lang="lt-LT" sz="2400" dirty="0"/>
              <a:t>ūkai jam stengiasi parodyti kaip naudotis kai kuriomis programomis ir Petras įdeda visas pastangas bandydamas jas suprasti, bet jam pačiam tai nevisada pavyksta.</a:t>
            </a:r>
          </a:p>
          <a:p>
            <a:pPr algn="just"/>
            <a:r>
              <a:rPr lang="lt-LT" sz="2400" dirty="0"/>
              <a:t>Petras turi aktyvios veiklos laikrodį</a:t>
            </a:r>
            <a:r>
              <a:rPr lang="en-US" sz="2400" dirty="0"/>
              <a:t>,</a:t>
            </a:r>
            <a:r>
              <a:rPr lang="lt-LT" sz="2400" dirty="0"/>
              <a:t> išmanų telefoną bei stacionarinį kompiuterį.</a:t>
            </a:r>
          </a:p>
          <a:p>
            <a:pPr algn="just"/>
            <a:r>
              <a:rPr lang="lt-LT" sz="2400" dirty="0"/>
              <a:t>Taip pat turi 3 anūkus</a:t>
            </a:r>
          </a:p>
          <a:p>
            <a:pPr algn="just"/>
            <a:endParaRPr lang="lt-LT" sz="2400" dirty="0"/>
          </a:p>
        </p:txBody>
      </p:sp>
      <p:sp>
        <p:nvSpPr>
          <p:cNvPr id="8" name="TextBox 7"/>
          <p:cNvSpPr txBox="1"/>
          <p:nvPr/>
        </p:nvSpPr>
        <p:spPr>
          <a:xfrm>
            <a:off x="3831848" y="1321503"/>
            <a:ext cx="2522061" cy="4524315"/>
          </a:xfrm>
          <a:prstGeom prst="rect">
            <a:avLst/>
          </a:prstGeom>
          <a:noFill/>
          <a:ln>
            <a:solidFill>
              <a:schemeClr val="tx1"/>
            </a:solidFill>
          </a:ln>
        </p:spPr>
        <p:txBody>
          <a:bodyPr wrap="square" rtlCol="0">
            <a:spAutoFit/>
          </a:bodyPr>
          <a:lstStyle/>
          <a:p>
            <a:pPr algn="ctr"/>
            <a:r>
              <a:rPr lang="lt-LT" sz="2400" b="1" dirty="0"/>
              <a:t>Persona</a:t>
            </a:r>
          </a:p>
          <a:p>
            <a:pPr algn="ctr"/>
            <a:endParaRPr lang="lt-LT" sz="2400" b="1" dirty="0"/>
          </a:p>
          <a:p>
            <a:pPr algn="ctr"/>
            <a:endParaRPr lang="lt-LT" sz="2400" b="1" dirty="0"/>
          </a:p>
          <a:p>
            <a:pPr algn="ctr"/>
            <a:endParaRPr lang="lt-LT" sz="2400" b="1" dirty="0"/>
          </a:p>
          <a:p>
            <a:pPr algn="ctr"/>
            <a:endParaRPr lang="lt-LT" sz="2400" b="1" dirty="0"/>
          </a:p>
          <a:p>
            <a:pPr algn="ctr"/>
            <a:endParaRPr lang="lt-LT" sz="2400" b="1" dirty="0"/>
          </a:p>
          <a:p>
            <a:pPr algn="ctr"/>
            <a:endParaRPr lang="lt-LT" sz="2400" b="1" dirty="0"/>
          </a:p>
          <a:p>
            <a:pPr algn="ctr"/>
            <a:endParaRPr lang="lt-LT" sz="2400" dirty="0"/>
          </a:p>
          <a:p>
            <a:pPr algn="just"/>
            <a:endParaRPr lang="lt-LT" sz="2400" dirty="0"/>
          </a:p>
          <a:p>
            <a:pPr algn="just"/>
            <a:endParaRPr lang="lt-LT" sz="2400" dirty="0"/>
          </a:p>
          <a:p>
            <a:pPr algn="just"/>
            <a:endParaRPr lang="lt-LT" sz="2400" dirty="0"/>
          </a:p>
          <a:p>
            <a:pPr algn="just"/>
            <a:endParaRPr lang="lt-LT" sz="2400" dirty="0"/>
          </a:p>
        </p:txBody>
      </p:sp>
      <p:sp>
        <p:nvSpPr>
          <p:cNvPr id="10" name="Pavadinimas 9">
            <a:extLst>
              <a:ext uri="{FF2B5EF4-FFF2-40B4-BE49-F238E27FC236}">
                <a16:creationId xmlns:a16="http://schemas.microsoft.com/office/drawing/2014/main" id="{7D455681-DECA-4DF7-A64C-FBC76044A514}"/>
              </a:ext>
            </a:extLst>
          </p:cNvPr>
          <p:cNvSpPr>
            <a:spLocks noGrp="1"/>
          </p:cNvSpPr>
          <p:nvPr>
            <p:ph type="title"/>
          </p:nvPr>
        </p:nvSpPr>
        <p:spPr>
          <a:xfrm>
            <a:off x="767862" y="-91983"/>
            <a:ext cx="10515600" cy="1325563"/>
          </a:xfrm>
        </p:spPr>
        <p:txBody>
          <a:bodyPr/>
          <a:lstStyle/>
          <a:p>
            <a:r>
              <a:rPr lang="lt-LT" dirty="0" err="1"/>
              <a:t>Prototipinis</a:t>
            </a:r>
            <a:r>
              <a:rPr lang="lt-LT" dirty="0"/>
              <a:t> vartotojas</a:t>
            </a:r>
            <a:endParaRPr lang="en-US" dirty="0"/>
          </a:p>
        </p:txBody>
      </p:sp>
      <p:pic>
        <p:nvPicPr>
          <p:cNvPr id="12" name="Turinio vietos rezervavimo ženklas 11">
            <a:extLst>
              <a:ext uri="{FF2B5EF4-FFF2-40B4-BE49-F238E27FC236}">
                <a16:creationId xmlns:a16="http://schemas.microsoft.com/office/drawing/2014/main" id="{9C3CF0BA-8B94-4F38-8DA3-3A7251948F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0268" y="3200749"/>
            <a:ext cx="1805732" cy="1805732"/>
          </a:xfrm>
        </p:spPr>
      </p:pic>
    </p:spTree>
    <p:extLst>
      <p:ext uri="{BB962C8B-B14F-4D97-AF65-F5344CB8AC3E}">
        <p14:creationId xmlns:p14="http://schemas.microsoft.com/office/powerpoint/2010/main" val="123242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02AD-6D0F-4AA7-8E54-209A17443EA9}"/>
              </a:ext>
            </a:extLst>
          </p:cNvPr>
          <p:cNvSpPr>
            <a:spLocks noGrp="1"/>
          </p:cNvSpPr>
          <p:nvPr>
            <p:ph type="title"/>
          </p:nvPr>
        </p:nvSpPr>
        <p:spPr>
          <a:xfrm>
            <a:off x="548054" y="18255"/>
            <a:ext cx="10515600" cy="1325563"/>
          </a:xfrm>
        </p:spPr>
        <p:txBody>
          <a:bodyPr/>
          <a:lstStyle/>
          <a:p>
            <a:r>
              <a:rPr lang="lt-LT" dirty="0"/>
              <a:t>Prototipinis vartotojas</a:t>
            </a:r>
            <a:endParaRPr lang="en-US" dirty="0"/>
          </a:p>
        </p:txBody>
      </p:sp>
      <p:pic>
        <p:nvPicPr>
          <p:cNvPr id="16" name="Content Placeholder 15" descr="A close up of a logo&#10;&#10;Description generated with high confidence">
            <a:extLst>
              <a:ext uri="{FF2B5EF4-FFF2-40B4-BE49-F238E27FC236}">
                <a16:creationId xmlns:a16="http://schemas.microsoft.com/office/drawing/2014/main" id="{168A18F9-EE03-4413-ADC9-51A78A0C7E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533" b="12796"/>
          <a:stretch/>
        </p:blipFill>
        <p:spPr>
          <a:xfrm>
            <a:off x="4111278" y="2038778"/>
            <a:ext cx="1984722" cy="1935346"/>
          </a:xfrm>
        </p:spPr>
      </p:pic>
      <p:sp>
        <p:nvSpPr>
          <p:cNvPr id="9" name="TextBox 8">
            <a:extLst>
              <a:ext uri="{FF2B5EF4-FFF2-40B4-BE49-F238E27FC236}">
                <a16:creationId xmlns:a16="http://schemas.microsoft.com/office/drawing/2014/main" id="{CB78D9D3-801F-45DC-A113-4E2BBEA42865}"/>
              </a:ext>
            </a:extLst>
          </p:cNvPr>
          <p:cNvSpPr txBox="1"/>
          <p:nvPr/>
        </p:nvSpPr>
        <p:spPr>
          <a:xfrm>
            <a:off x="662818" y="1321503"/>
            <a:ext cx="3216130" cy="4524315"/>
          </a:xfrm>
          <a:prstGeom prst="rect">
            <a:avLst/>
          </a:prstGeom>
          <a:noFill/>
          <a:ln>
            <a:solidFill>
              <a:schemeClr val="tx1"/>
            </a:solidFill>
          </a:ln>
        </p:spPr>
        <p:txBody>
          <a:bodyPr wrap="square" rtlCol="0">
            <a:spAutoFit/>
          </a:bodyPr>
          <a:lstStyle/>
          <a:p>
            <a:pPr algn="ctr"/>
            <a:r>
              <a:rPr lang="lt-LT" sz="2400" b="1" dirty="0" err="1"/>
              <a:t>Sociografiniai</a:t>
            </a:r>
            <a:r>
              <a:rPr lang="lt-LT" sz="2400" b="1" dirty="0"/>
              <a:t> duomenys</a:t>
            </a:r>
          </a:p>
          <a:p>
            <a:pPr algn="just"/>
            <a:r>
              <a:rPr lang="lt-LT" sz="2400" dirty="0"/>
              <a:t>Onutė</a:t>
            </a:r>
          </a:p>
          <a:p>
            <a:pPr algn="just"/>
            <a:r>
              <a:rPr lang="lt-LT" sz="2400" dirty="0"/>
              <a:t>Gyvena mieste</a:t>
            </a:r>
          </a:p>
          <a:p>
            <a:pPr algn="just"/>
            <a:r>
              <a:rPr lang="lt-LT" sz="2400" dirty="0"/>
              <a:t>Nesenai išėjo į pensiją</a:t>
            </a:r>
          </a:p>
          <a:p>
            <a:pPr algn="just"/>
            <a:r>
              <a:rPr lang="lt-LT" sz="2400" dirty="0"/>
              <a:t>Onutė mėgsta žiūrėti televizijos laidas, klausytis muzikos, ji taip pat laiko du mažus šuniukus.</a:t>
            </a:r>
          </a:p>
          <a:p>
            <a:pPr algn="just"/>
            <a:endParaRPr lang="lt-LT" sz="2400" dirty="0"/>
          </a:p>
          <a:p>
            <a:pPr algn="just"/>
            <a:endParaRPr lang="lt-LT" sz="2400" dirty="0"/>
          </a:p>
        </p:txBody>
      </p:sp>
      <p:sp>
        <p:nvSpPr>
          <p:cNvPr id="10" name="TextBox 9">
            <a:extLst>
              <a:ext uri="{FF2B5EF4-FFF2-40B4-BE49-F238E27FC236}">
                <a16:creationId xmlns:a16="http://schemas.microsoft.com/office/drawing/2014/main" id="{AF78D110-0955-4AA8-BFE3-71B5FD93C58F}"/>
              </a:ext>
            </a:extLst>
          </p:cNvPr>
          <p:cNvSpPr txBox="1"/>
          <p:nvPr/>
        </p:nvSpPr>
        <p:spPr>
          <a:xfrm>
            <a:off x="6401009" y="1321648"/>
            <a:ext cx="4650117" cy="4524315"/>
          </a:xfrm>
          <a:prstGeom prst="rect">
            <a:avLst/>
          </a:prstGeom>
          <a:noFill/>
          <a:ln>
            <a:solidFill>
              <a:schemeClr val="tx1"/>
            </a:solidFill>
          </a:ln>
        </p:spPr>
        <p:txBody>
          <a:bodyPr wrap="square" rtlCol="0">
            <a:spAutoFit/>
          </a:bodyPr>
          <a:lstStyle/>
          <a:p>
            <a:pPr algn="ctr"/>
            <a:r>
              <a:rPr lang="lt-LT" sz="2400" b="1" dirty="0" err="1"/>
              <a:t>Psichografiniai</a:t>
            </a:r>
            <a:r>
              <a:rPr lang="lt-LT" sz="2400" b="1" dirty="0"/>
              <a:t> duomenys</a:t>
            </a:r>
          </a:p>
          <a:p>
            <a:pPr algn="just"/>
            <a:r>
              <a:rPr lang="lt-LT" sz="2400" dirty="0"/>
              <a:t>Onutė yra konservatyvi dėl to naudoja tik laiko patikrintus įrankius, bet po truputį bando tai keisti. Nesenai įsigytu kompiuteriu ji jau bando po truputį naršyti internete, bet dėl funkcijų įvairovės ji dažnai pasimeta ir lieka nieko nepešūsi.</a:t>
            </a:r>
          </a:p>
          <a:p>
            <a:pPr algn="just"/>
            <a:r>
              <a:rPr lang="lt-LT" sz="2400" dirty="0"/>
              <a:t>Onutė turi nešiojamąjį kompiuterį.</a:t>
            </a:r>
          </a:p>
          <a:p>
            <a:pPr algn="just"/>
            <a:endParaRPr lang="lt-LT" sz="2400" dirty="0"/>
          </a:p>
          <a:p>
            <a:pPr algn="just"/>
            <a:endParaRPr lang="lt-LT" sz="2400" dirty="0"/>
          </a:p>
        </p:txBody>
      </p:sp>
      <p:sp>
        <p:nvSpPr>
          <p:cNvPr id="11" name="TextBox 10">
            <a:extLst>
              <a:ext uri="{FF2B5EF4-FFF2-40B4-BE49-F238E27FC236}">
                <a16:creationId xmlns:a16="http://schemas.microsoft.com/office/drawing/2014/main" id="{FD2E66E3-6227-449C-8386-7FA18E94E1D4}"/>
              </a:ext>
            </a:extLst>
          </p:cNvPr>
          <p:cNvSpPr txBox="1"/>
          <p:nvPr/>
        </p:nvSpPr>
        <p:spPr>
          <a:xfrm>
            <a:off x="3878948" y="1321648"/>
            <a:ext cx="2522061" cy="4524315"/>
          </a:xfrm>
          <a:prstGeom prst="rect">
            <a:avLst/>
          </a:prstGeom>
          <a:noFill/>
          <a:ln>
            <a:solidFill>
              <a:schemeClr val="tx1"/>
            </a:solidFill>
          </a:ln>
        </p:spPr>
        <p:txBody>
          <a:bodyPr wrap="square" rtlCol="0">
            <a:spAutoFit/>
          </a:bodyPr>
          <a:lstStyle/>
          <a:p>
            <a:pPr algn="ctr"/>
            <a:r>
              <a:rPr lang="lt-LT" sz="2400" b="1" dirty="0"/>
              <a:t>Persona</a:t>
            </a:r>
          </a:p>
          <a:p>
            <a:pPr algn="ctr"/>
            <a:endParaRPr lang="lt-LT" sz="2400" b="1" dirty="0"/>
          </a:p>
          <a:p>
            <a:pPr algn="ctr"/>
            <a:endParaRPr lang="lt-LT" sz="2400" b="1" dirty="0"/>
          </a:p>
          <a:p>
            <a:pPr algn="ctr"/>
            <a:endParaRPr lang="lt-LT" sz="2400" b="1" dirty="0"/>
          </a:p>
          <a:p>
            <a:pPr algn="ctr"/>
            <a:endParaRPr lang="lt-LT" sz="2400" b="1" dirty="0"/>
          </a:p>
          <a:p>
            <a:pPr algn="ctr"/>
            <a:endParaRPr lang="lt-LT" sz="2400" b="1" dirty="0"/>
          </a:p>
          <a:p>
            <a:pPr algn="ctr"/>
            <a:endParaRPr lang="lt-LT" sz="2400" b="1" dirty="0"/>
          </a:p>
          <a:p>
            <a:pPr algn="ctr"/>
            <a:endParaRPr lang="lt-LT" sz="2400" dirty="0"/>
          </a:p>
          <a:p>
            <a:pPr algn="just"/>
            <a:endParaRPr lang="lt-LT" sz="2400" dirty="0"/>
          </a:p>
          <a:p>
            <a:pPr algn="just"/>
            <a:endParaRPr lang="lt-LT" sz="2400" dirty="0"/>
          </a:p>
          <a:p>
            <a:pPr algn="just"/>
            <a:endParaRPr lang="lt-LT" sz="2400" dirty="0"/>
          </a:p>
          <a:p>
            <a:pPr algn="just"/>
            <a:endParaRPr lang="lt-LT" sz="2400" dirty="0"/>
          </a:p>
        </p:txBody>
      </p:sp>
    </p:spTree>
    <p:extLst>
      <p:ext uri="{BB962C8B-B14F-4D97-AF65-F5344CB8AC3E}">
        <p14:creationId xmlns:p14="http://schemas.microsoft.com/office/powerpoint/2010/main" val="272484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02AD-6D0F-4AA7-8E54-209A17443EA9}"/>
              </a:ext>
            </a:extLst>
          </p:cNvPr>
          <p:cNvSpPr>
            <a:spLocks noGrp="1"/>
          </p:cNvSpPr>
          <p:nvPr>
            <p:ph type="title"/>
          </p:nvPr>
        </p:nvSpPr>
        <p:spPr>
          <a:xfrm>
            <a:off x="548054" y="18255"/>
            <a:ext cx="10515600" cy="1325563"/>
          </a:xfrm>
        </p:spPr>
        <p:txBody>
          <a:bodyPr/>
          <a:lstStyle/>
          <a:p>
            <a:r>
              <a:rPr lang="lt-LT" dirty="0"/>
              <a:t>Prototipinis vartotojas</a:t>
            </a:r>
            <a:endParaRPr lang="en-US" dirty="0"/>
          </a:p>
        </p:txBody>
      </p:sp>
      <p:pic>
        <p:nvPicPr>
          <p:cNvPr id="6" name="Content Placeholder 5">
            <a:extLst>
              <a:ext uri="{FF2B5EF4-FFF2-40B4-BE49-F238E27FC236}">
                <a16:creationId xmlns:a16="http://schemas.microsoft.com/office/drawing/2014/main" id="{E9B754B0-1E3D-449C-AB0D-A294CA6311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46" t="-2972" r="12657" b="17748"/>
          <a:stretch/>
        </p:blipFill>
        <p:spPr>
          <a:xfrm>
            <a:off x="4137814" y="2431085"/>
            <a:ext cx="1876125" cy="1891384"/>
          </a:xfrm>
        </p:spPr>
      </p:pic>
      <p:sp>
        <p:nvSpPr>
          <p:cNvPr id="9" name="TextBox 8">
            <a:extLst>
              <a:ext uri="{FF2B5EF4-FFF2-40B4-BE49-F238E27FC236}">
                <a16:creationId xmlns:a16="http://schemas.microsoft.com/office/drawing/2014/main" id="{CB78D9D3-801F-45DC-A113-4E2BBEA42865}"/>
              </a:ext>
            </a:extLst>
          </p:cNvPr>
          <p:cNvSpPr txBox="1"/>
          <p:nvPr/>
        </p:nvSpPr>
        <p:spPr>
          <a:xfrm>
            <a:off x="675346" y="1114619"/>
            <a:ext cx="3216130" cy="4893647"/>
          </a:xfrm>
          <a:prstGeom prst="rect">
            <a:avLst/>
          </a:prstGeom>
          <a:noFill/>
          <a:ln>
            <a:solidFill>
              <a:schemeClr val="tx1"/>
            </a:solidFill>
          </a:ln>
        </p:spPr>
        <p:txBody>
          <a:bodyPr wrap="square" rtlCol="0">
            <a:spAutoFit/>
          </a:bodyPr>
          <a:lstStyle/>
          <a:p>
            <a:pPr algn="ctr"/>
            <a:r>
              <a:rPr lang="lt-LT" sz="2400" b="1" dirty="0" err="1"/>
              <a:t>Sociografiniai</a:t>
            </a:r>
            <a:r>
              <a:rPr lang="lt-LT" sz="2400" b="1" dirty="0"/>
              <a:t> duomenys</a:t>
            </a:r>
          </a:p>
          <a:p>
            <a:pPr algn="just"/>
            <a:r>
              <a:rPr lang="lt-LT" sz="2400" dirty="0"/>
              <a:t>Albinas</a:t>
            </a:r>
          </a:p>
          <a:p>
            <a:pPr algn="just"/>
            <a:r>
              <a:rPr lang="lt-LT" sz="2400" dirty="0"/>
              <a:t>Gyvena kaimo vietovėje</a:t>
            </a:r>
          </a:p>
          <a:p>
            <a:pPr algn="just"/>
            <a:r>
              <a:rPr lang="lt-LT" sz="2400" dirty="0"/>
              <a:t>Pensininkas</a:t>
            </a:r>
          </a:p>
          <a:p>
            <a:pPr algn="just"/>
            <a:endParaRPr lang="lt-LT" sz="2400" dirty="0"/>
          </a:p>
          <a:p>
            <a:pPr algn="just"/>
            <a:r>
              <a:rPr lang="lt-LT" sz="2400" dirty="0"/>
              <a:t>Albinas mėgsta domėtis pasauliu, gyvūnais, gamta. Jis turi šiokį tokį ūkį.</a:t>
            </a:r>
          </a:p>
          <a:p>
            <a:pPr algn="just"/>
            <a:endParaRPr lang="lt-LT" sz="2400" dirty="0"/>
          </a:p>
          <a:p>
            <a:pPr algn="just"/>
            <a:endParaRPr lang="lt-LT" sz="2400" dirty="0"/>
          </a:p>
          <a:p>
            <a:pPr algn="just"/>
            <a:endParaRPr lang="lt-LT" sz="2400" dirty="0"/>
          </a:p>
        </p:txBody>
      </p:sp>
      <p:sp>
        <p:nvSpPr>
          <p:cNvPr id="10" name="TextBox 9">
            <a:extLst>
              <a:ext uri="{FF2B5EF4-FFF2-40B4-BE49-F238E27FC236}">
                <a16:creationId xmlns:a16="http://schemas.microsoft.com/office/drawing/2014/main" id="{AF78D110-0955-4AA8-BFE3-71B5FD93C58F}"/>
              </a:ext>
            </a:extLst>
          </p:cNvPr>
          <p:cNvSpPr txBox="1"/>
          <p:nvPr/>
        </p:nvSpPr>
        <p:spPr>
          <a:xfrm>
            <a:off x="6413537" y="1114619"/>
            <a:ext cx="4650117" cy="4862870"/>
          </a:xfrm>
          <a:prstGeom prst="rect">
            <a:avLst/>
          </a:prstGeom>
          <a:noFill/>
          <a:ln>
            <a:solidFill>
              <a:schemeClr val="tx1"/>
            </a:solidFill>
          </a:ln>
        </p:spPr>
        <p:txBody>
          <a:bodyPr wrap="square" rtlCol="0">
            <a:spAutoFit/>
          </a:bodyPr>
          <a:lstStyle/>
          <a:p>
            <a:pPr algn="ctr"/>
            <a:r>
              <a:rPr lang="lt-LT" sz="2400" b="1" dirty="0" err="1"/>
              <a:t>Psichografiniai</a:t>
            </a:r>
            <a:r>
              <a:rPr lang="lt-LT" sz="2400" b="1" dirty="0"/>
              <a:t> duomenys</a:t>
            </a:r>
          </a:p>
          <a:p>
            <a:pPr algn="just"/>
            <a:r>
              <a:rPr lang="lt-LT" sz="2200" dirty="0"/>
              <a:t>Albinui nevisada lengva nusigauti iki artimiausio miestelio todėl žinias jis bando skaityti internete. Nuo popieriunių laikraščių iki naujienų puslapių Albinui pereiti nėra paprasta nes dažnai jis neranda to ko nori ir tai jį demotyvuoja bandyti ateityje.  Kartais surasti norimą informaciją Albinui padeda vaikai bei anūkai, bet dažniausia Albinas atsiradusius sunkumus turi spręsti pats.</a:t>
            </a:r>
          </a:p>
          <a:p>
            <a:pPr algn="just"/>
            <a:r>
              <a:rPr lang="lt-LT" sz="2200" dirty="0"/>
              <a:t>Albinas turi stacionarų kompiuterį ir išmanųjį telefoną.</a:t>
            </a:r>
          </a:p>
        </p:txBody>
      </p:sp>
      <p:sp>
        <p:nvSpPr>
          <p:cNvPr id="11" name="TextBox 10">
            <a:extLst>
              <a:ext uri="{FF2B5EF4-FFF2-40B4-BE49-F238E27FC236}">
                <a16:creationId xmlns:a16="http://schemas.microsoft.com/office/drawing/2014/main" id="{FD2E66E3-6227-449C-8386-7FA18E94E1D4}"/>
              </a:ext>
            </a:extLst>
          </p:cNvPr>
          <p:cNvSpPr txBox="1"/>
          <p:nvPr/>
        </p:nvSpPr>
        <p:spPr>
          <a:xfrm>
            <a:off x="3891476" y="1114619"/>
            <a:ext cx="2522061" cy="4893647"/>
          </a:xfrm>
          <a:prstGeom prst="rect">
            <a:avLst/>
          </a:prstGeom>
          <a:noFill/>
          <a:ln>
            <a:solidFill>
              <a:schemeClr val="tx1"/>
            </a:solidFill>
          </a:ln>
        </p:spPr>
        <p:txBody>
          <a:bodyPr wrap="square" rtlCol="0">
            <a:spAutoFit/>
          </a:bodyPr>
          <a:lstStyle/>
          <a:p>
            <a:pPr algn="ctr"/>
            <a:r>
              <a:rPr lang="lt-LT" sz="2400" b="1" dirty="0"/>
              <a:t>Persona</a:t>
            </a:r>
          </a:p>
          <a:p>
            <a:pPr algn="ctr"/>
            <a:endParaRPr lang="lt-LT" sz="2400" b="1" dirty="0"/>
          </a:p>
          <a:p>
            <a:pPr algn="ctr"/>
            <a:endParaRPr lang="lt-LT" sz="2400" b="1" dirty="0"/>
          </a:p>
          <a:p>
            <a:pPr algn="ctr"/>
            <a:endParaRPr lang="lt-LT" sz="2400" b="1" dirty="0"/>
          </a:p>
          <a:p>
            <a:pPr algn="ctr"/>
            <a:endParaRPr lang="lt-LT" sz="2400" b="1" dirty="0"/>
          </a:p>
          <a:p>
            <a:pPr algn="ctr"/>
            <a:endParaRPr lang="lt-LT" sz="2400" b="1" dirty="0"/>
          </a:p>
          <a:p>
            <a:pPr algn="ctr"/>
            <a:endParaRPr lang="lt-LT" sz="2400" b="1" dirty="0"/>
          </a:p>
          <a:p>
            <a:pPr algn="ctr"/>
            <a:endParaRPr lang="lt-LT" sz="2400" dirty="0"/>
          </a:p>
          <a:p>
            <a:pPr algn="just"/>
            <a:endParaRPr lang="lt-LT" sz="2400" dirty="0"/>
          </a:p>
          <a:p>
            <a:pPr algn="just"/>
            <a:endParaRPr lang="lt-LT" sz="2400" dirty="0"/>
          </a:p>
          <a:p>
            <a:pPr algn="just"/>
            <a:endParaRPr lang="lt-LT" sz="2400" dirty="0"/>
          </a:p>
          <a:p>
            <a:pPr algn="just"/>
            <a:endParaRPr lang="lt-LT" sz="2400" dirty="0"/>
          </a:p>
          <a:p>
            <a:pPr algn="just"/>
            <a:endParaRPr lang="lt-LT" sz="2400" dirty="0"/>
          </a:p>
        </p:txBody>
      </p:sp>
    </p:spTree>
    <p:extLst>
      <p:ext uri="{BB962C8B-B14F-4D97-AF65-F5344CB8AC3E}">
        <p14:creationId xmlns:p14="http://schemas.microsoft.com/office/powerpoint/2010/main" val="57510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9163-81C4-4063-B5F4-4C35CB35DD39}"/>
              </a:ext>
            </a:extLst>
          </p:cNvPr>
          <p:cNvSpPr>
            <a:spLocks noGrp="1"/>
          </p:cNvSpPr>
          <p:nvPr>
            <p:ph type="title"/>
          </p:nvPr>
        </p:nvSpPr>
        <p:spPr/>
        <p:txBody>
          <a:bodyPr/>
          <a:lstStyle/>
          <a:p>
            <a:r>
              <a:rPr lang="lt-LT" dirty="0"/>
              <a:t>P</a:t>
            </a:r>
            <a:r>
              <a:rPr lang="en-US" dirty="0" err="1"/>
              <a:t>ajamos</a:t>
            </a:r>
            <a:endParaRPr lang="en-US" dirty="0"/>
          </a:p>
        </p:txBody>
      </p:sp>
      <p:sp>
        <p:nvSpPr>
          <p:cNvPr id="3" name="Content Placeholder 2">
            <a:extLst>
              <a:ext uri="{FF2B5EF4-FFF2-40B4-BE49-F238E27FC236}">
                <a16:creationId xmlns:a16="http://schemas.microsoft.com/office/drawing/2014/main" id="{D87C3D9F-1EDA-4185-A580-09B07AE22CA8}"/>
              </a:ext>
            </a:extLst>
          </p:cNvPr>
          <p:cNvSpPr>
            <a:spLocks noGrp="1"/>
          </p:cNvSpPr>
          <p:nvPr>
            <p:ph idx="1"/>
          </p:nvPr>
        </p:nvSpPr>
        <p:spPr>
          <a:xfrm>
            <a:off x="1451578" y="1989355"/>
            <a:ext cx="9603275" cy="3450613"/>
          </a:xfrm>
        </p:spPr>
        <p:txBody>
          <a:bodyPr/>
          <a:lstStyle/>
          <a:p>
            <a:pPr marL="0" indent="0">
              <a:buNone/>
            </a:pPr>
            <a:r>
              <a:rPr lang="lt-LT" dirty="0"/>
              <a:t>Pagrindinis pajamų šaltinis – reklamos, sutartys su maisto išvežiojimo įmonėmis. </a:t>
            </a:r>
            <a:endParaRPr lang="en-US" dirty="0"/>
          </a:p>
        </p:txBody>
      </p:sp>
    </p:spTree>
    <p:extLst>
      <p:ext uri="{BB962C8B-B14F-4D97-AF65-F5344CB8AC3E}">
        <p14:creationId xmlns:p14="http://schemas.microsoft.com/office/powerpoint/2010/main" val="163613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FB7C17-AF6B-42B9-A64D-78886ABF58BB}"/>
              </a:ext>
            </a:extLst>
          </p:cNvPr>
          <p:cNvSpPr>
            <a:spLocks noGrp="1"/>
          </p:cNvSpPr>
          <p:nvPr>
            <p:ph type="title"/>
          </p:nvPr>
        </p:nvSpPr>
        <p:spPr>
          <a:xfrm>
            <a:off x="4255477" y="2438401"/>
            <a:ext cx="9875520" cy="1356360"/>
          </a:xfrm>
        </p:spPr>
        <p:txBody>
          <a:bodyPr/>
          <a:lstStyle/>
          <a:p>
            <a:r>
              <a:rPr lang="lt-LT" dirty="0"/>
              <a:t>Ačiū už dėmesį</a:t>
            </a:r>
            <a:endParaRPr lang="en-US" dirty="0"/>
          </a:p>
        </p:txBody>
      </p:sp>
    </p:spTree>
    <p:extLst>
      <p:ext uri="{BB962C8B-B14F-4D97-AF65-F5344CB8AC3E}">
        <p14:creationId xmlns:p14="http://schemas.microsoft.com/office/powerpoint/2010/main" val="192493951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111</TotalTime>
  <Words>353</Words>
  <Application>Microsoft Office PowerPoint</Application>
  <PresentationFormat>Widescreen</PresentationFormat>
  <Paragraphs>89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Basis</vt:lpstr>
      <vt:lpstr>Oldie</vt:lpstr>
      <vt:lpstr>Veikimas</vt:lpstr>
      <vt:lpstr>Numatytas  vartotojas</vt:lpstr>
      <vt:lpstr>Prototipinis vartotojas</vt:lpstr>
      <vt:lpstr>Prototipinis vartotojas</vt:lpstr>
      <vt:lpstr>Prototipinis vartotojas</vt:lpstr>
      <vt:lpstr>Pajamos</vt:lpstr>
      <vt:lpstr>Ačiū už dėmesį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pateiktis</dc:title>
  <dc:creator>Mantas MMMM</dc:creator>
  <cp:lastModifiedBy>Linas Opulskis</cp:lastModifiedBy>
  <cp:revision>20</cp:revision>
  <dcterms:created xsi:type="dcterms:W3CDTF">2018-04-11T10:33:09Z</dcterms:created>
  <dcterms:modified xsi:type="dcterms:W3CDTF">2018-04-13T07:12:31Z</dcterms:modified>
</cp:coreProperties>
</file>