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3"/>
  </p:sldMasterIdLst>
  <p:sldIdLst>
    <p:sldId id="256" r:id="rId4"/>
    <p:sldId id="258" r:id="rId5"/>
    <p:sldId id="289" r:id="rId6"/>
    <p:sldId id="356" r:id="rId7"/>
    <p:sldId id="315" r:id="rId8"/>
    <p:sldId id="316" r:id="rId9"/>
    <p:sldId id="265" r:id="rId10"/>
    <p:sldId id="318" r:id="rId11"/>
    <p:sldId id="277" r:id="rId12"/>
    <p:sldId id="280" r:id="rId13"/>
    <p:sldId id="333" r:id="rId14"/>
    <p:sldId id="272" r:id="rId15"/>
    <p:sldId id="287" r:id="rId16"/>
    <p:sldId id="346" r:id="rId17"/>
    <p:sldId id="288" r:id="rId18"/>
    <p:sldId id="329" r:id="rId19"/>
    <p:sldId id="331" r:id="rId20"/>
    <p:sldId id="332" r:id="rId21"/>
    <p:sldId id="259" r:id="rId22"/>
    <p:sldId id="290" r:id="rId23"/>
    <p:sldId id="291" r:id="rId24"/>
    <p:sldId id="292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3C"/>
    <a:srgbClr val="4D862E"/>
    <a:srgbClr val="7BA62F"/>
    <a:srgbClr val="1E83B3"/>
    <a:srgbClr val="A5D058"/>
    <a:srgbClr val="94C739"/>
    <a:srgbClr val="447628"/>
    <a:srgbClr val="41C0B8"/>
    <a:srgbClr val="80D4C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>
        <p:scale>
          <a:sx n="100" d="100"/>
          <a:sy n="100" d="100"/>
        </p:scale>
        <p:origin x="9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86410" y="2128074"/>
            <a:ext cx="6063491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3631735" y="-4768554"/>
            <a:ext cx="7145087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86410" y="3169834"/>
            <a:ext cx="6063491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5567651" y="5313870"/>
            <a:ext cx="7145087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186410" y="4033466"/>
            <a:ext cx="6063491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466462" y="-1803666"/>
            <a:ext cx="5903168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061752" y="-1088262"/>
            <a:ext cx="9727391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826" y="-247745"/>
            <a:ext cx="7145087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651" y="-479972"/>
            <a:ext cx="7145087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B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321419" y="-334537"/>
            <a:ext cx="14390649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497453" y="-2649433"/>
            <a:ext cx="9727391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9144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9144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9144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321419" y="-334537"/>
            <a:ext cx="14390649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312136" y="16937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011617" y="16937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312136" y="3093408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011617" y="3093408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314658" y="449301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014139" y="449301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826" y="-247745"/>
            <a:ext cx="7145087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651" y="-479972"/>
            <a:ext cx="7145087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35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9144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2" y="759873"/>
            <a:ext cx="52578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3"/>
            <a:ext cx="1051501" cy="260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3"/>
            <a:ext cx="5305759" cy="319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0452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7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7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21158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0452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328672" y="4458724"/>
            <a:ext cx="2486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53768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53768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58045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58045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0022" y="362322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09502" y="362322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0022" y="466599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09502" y="466599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2031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2031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1121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1121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302105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302105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930013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930013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83896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83896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7793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7793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168835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168835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259731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259731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50626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50626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4179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4179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5414267" y="53269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6113748" y="53269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466462" y="-1803666"/>
            <a:ext cx="5903168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466462" y="-1803666"/>
            <a:ext cx="5903168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466462" y="-1803666"/>
            <a:ext cx="5903168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466462" y="-1803666"/>
            <a:ext cx="5903168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0255" y="3105155"/>
            <a:ext cx="6063491" cy="781321"/>
          </a:xfrm>
        </p:spPr>
        <p:txBody>
          <a:bodyPr/>
          <a:lstStyle/>
          <a:p>
            <a:pPr algn="ctr"/>
            <a:r>
              <a:rPr altLang="zh-CN" sz="4200"/>
              <a:t>游戏资源管理方案</a:t>
            </a:r>
            <a:endParaRPr altLang="zh-CN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1935" y="258445"/>
            <a:ext cx="4786630" cy="721360"/>
          </a:xfrm>
        </p:spPr>
        <p:txBody>
          <a:bodyPr/>
          <a:lstStyle/>
          <a:p>
            <a:r>
              <a:rPr kumimoji="1" lang="en-US" altLang="zh-CN" dirty="0" smtClean="0"/>
              <a:t>03 </a:t>
            </a:r>
            <a:r>
              <a:rPr lang="zh-CN" altLang="zh-CN" dirty="0">
                <a:sym typeface="+mn-ea"/>
              </a:rPr>
              <a:t>项目开发中的资源加载方式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2899886" y="2110740"/>
            <a:ext cx="4224338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Resources.Load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使用方便，只支持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目录，无法热更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2094230" y="2179320"/>
            <a:ext cx="765175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2073275" y="2179320"/>
            <a:ext cx="81661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altLang="zh-CN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2899886" y="3273266"/>
            <a:ext cx="4014788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AssetBundle.LoadAsset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资源修改需要打包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后才能看见效果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2094230" y="3342005"/>
            <a:ext cx="765175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073275" y="3342005"/>
            <a:ext cx="81661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4">
                    <a:lumMod val="75000"/>
                  </a:schemeClr>
                </a:solidFill>
              </a:rPr>
              <a:t>02</a:t>
            </a:r>
            <a:endParaRPr lang="en-US" altLang="zh-CN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2899886" y="4435316"/>
            <a:ext cx="5603081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AssetDatabase.Load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支持工程中的任意路径，仅编辑器下可用，没有异步加载接口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2094230" y="4504055"/>
            <a:ext cx="765175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073275" y="4504055"/>
            <a:ext cx="81661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4">
                    <a:lumMod val="75000"/>
                  </a:schemeClr>
                </a:solidFill>
              </a:rPr>
              <a:t>03</a:t>
            </a:r>
            <a:endParaRPr lang="en-US" altLang="zh-CN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1935" y="258445"/>
            <a:ext cx="5203190" cy="721360"/>
          </a:xfrm>
        </p:spPr>
        <p:txBody>
          <a:bodyPr/>
          <a:lstStyle/>
          <a:p>
            <a:r>
              <a:rPr kumimoji="1" lang="en-US" altLang="zh-CN" dirty="0" smtClean="0"/>
              <a:t>03 </a:t>
            </a:r>
            <a:r>
              <a:rPr lang="zh-CN" altLang="zh-CN" dirty="0">
                <a:sym typeface="+mn-ea"/>
              </a:rPr>
              <a:t>项目开发中的资源加载方式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8663" y="2173605"/>
            <a:ext cx="7686675" cy="177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真机上使用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 + Resources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两种方式加载资源，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Res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目录的资源只能通过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加载。真机出包必须打包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。</a:t>
            </a:r>
            <a:endParaRPr lang="en-US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编辑器环境使用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AssetDatabase.Load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加载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Res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目录的资源，不需要打包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。</a:t>
            </a:r>
            <a:endParaRPr lang="en-US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通过修改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setup.xml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文件的配置，控制编辑器环境下也通过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加载资源，用于调试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AB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加载问题。</a:t>
            </a:r>
            <a:endParaRPr lang="en-US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sz="1200" dirty="0" smtClean="0">
              <a:effectLst/>
              <a:latin typeface="+mj-lt"/>
              <a:ea typeface="+mj-lt"/>
              <a:cs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effectLst/>
                <a:latin typeface="+mj-lt"/>
                <a:ea typeface="+mj-lt"/>
                <a:cs typeface="+mj-lt"/>
              </a:rPr>
              <a:t>加载顺序：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AssetBundle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（如果开启） 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-&gt; AssetDatabase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（仅编辑器） </a:t>
            </a:r>
            <a:r>
              <a:rPr lang="en-US" altLang="zh-CN" sz="1200" dirty="0" smtClean="0">
                <a:effectLst/>
                <a:latin typeface="+mj-lt"/>
                <a:ea typeface="+mj-lt"/>
                <a:cs typeface="+mj-lt"/>
              </a:rPr>
              <a:t>-&gt; Resources</a:t>
            </a:r>
            <a:r>
              <a:rPr lang="zh-CN" altLang="en-US" sz="1200" dirty="0" smtClean="0">
                <a:effectLst/>
                <a:latin typeface="+mj-lt"/>
                <a:ea typeface="+mj-lt"/>
                <a:cs typeface="+mj-lt"/>
              </a:rPr>
              <a:t>。</a:t>
            </a:r>
            <a:endParaRPr lang="zh-CN" altLang="zh-CN" sz="1350" dirty="0" smtClean="0">
              <a:effectLst/>
            </a:endParaRPr>
          </a:p>
          <a:p>
            <a:endParaRPr lang="zh-CN" altLang="en-US" sz="135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3109595" y="660400"/>
            <a:ext cx="2924810" cy="2372995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b="1" dirty="0"/>
              <a:t>打包策略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 </a:t>
            </a:r>
            <a:r>
              <a:rPr lang="zh-CN" altLang="zh-CN" dirty="0" smtClean="0">
                <a:solidFill>
                  <a:srgbClr val="66B13C"/>
                </a:solidFill>
              </a:rPr>
              <a:t>打包</a:t>
            </a:r>
            <a:r>
              <a:rPr lang="zh-CN" altLang="zh-CN" dirty="0"/>
              <a:t>策略</a:t>
            </a:r>
            <a:endParaRPr kumimoji="1" lang="zh-CN" altLang="en-US" dirty="0"/>
          </a:p>
        </p:txBody>
      </p:sp>
      <p:sp>
        <p:nvSpPr>
          <p:cNvPr id="10" name="文本框 8"/>
          <p:cNvSpPr txBox="1"/>
          <p:nvPr/>
        </p:nvSpPr>
        <p:spPr>
          <a:xfrm>
            <a:off x="1328489" y="2712590"/>
            <a:ext cx="748258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Unity5.x</a:t>
            </a:r>
            <a:r>
              <a:rPr lang="zh-CN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以后的打包策略：有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的资源会独立打包，依赖的资源也有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则会建立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间依赖关系，依赖的资源没有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则会与该资源打包到同一个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中。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713740" y="2781300"/>
            <a:ext cx="614045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706120" y="2781300"/>
            <a:ext cx="65532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altLang="zh-CN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06120" y="4141470"/>
            <a:ext cx="614045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98500" y="4141470"/>
            <a:ext cx="698500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4"/>
                </a:solidFill>
              </a:rPr>
              <a:t>02</a:t>
            </a:r>
            <a:endParaRPr lang="en-US" altLang="zh-CN" sz="3000" b="1" dirty="0">
              <a:solidFill>
                <a:schemeClr val="accent4"/>
              </a:solidFill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1328489" y="4131815"/>
            <a:ext cx="748258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针对上一点提到的规则，我们的打包策略的核心：分析依赖资源是否被多个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依赖，如果是，为依赖资源设置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，避免资源打包冗余。如果否，清除依赖资源的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，让资源打入依赖它的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中，增大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粒度。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66B13C"/>
                </a:solidFill>
              </a:rPr>
              <a:t>04 </a:t>
            </a:r>
            <a:r>
              <a:rPr kumimoji="1" lang="zh-CN" altLang="zh-CN" dirty="0" smtClean="0">
                <a:solidFill>
                  <a:srgbClr val="66B13C"/>
                </a:solidFill>
              </a:rPr>
              <a:t>打包策略</a:t>
            </a:r>
            <a:endParaRPr kumimoji="1" lang="zh-CN" altLang="zh-CN" dirty="0" smtClean="0">
              <a:solidFill>
                <a:srgbClr val="66B13C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96069" y="2502330"/>
            <a:ext cx="969524" cy="3598866"/>
            <a:chOff x="679897" y="2350457"/>
            <a:chExt cx="1178805" cy="4507543"/>
          </a:xfrm>
          <a:solidFill>
            <a:srgbClr val="7BA62F"/>
          </a:solidFill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1482" y="2169481"/>
            <a:ext cx="5693144" cy="908704"/>
            <a:chOff x="1095944" y="2304646"/>
            <a:chExt cx="7590858" cy="1211605"/>
          </a:xfrm>
          <a:solidFill>
            <a:srgbClr val="A5D058"/>
          </a:solidFill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grpFill/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6645675" y="2630837"/>
            <a:ext cx="2097041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人工维护的</a:t>
            </a:r>
            <a:r>
              <a:rPr lang="en-US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表格，记录</a:t>
            </a:r>
            <a:r>
              <a:rPr lang="en-US" altLang="zh-CN" sz="105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assetId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到资源路径的对应关系，项目中主要通过</a:t>
            </a:r>
            <a:r>
              <a:rPr lang="en-US" altLang="zh-CN" sz="105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assetId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动态加载资源</a:t>
            </a:r>
            <a:endParaRPr lang="zh-CN" altLang="en-US" sz="105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5675" y="2295376"/>
            <a:ext cx="951230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4D862E"/>
                </a:solidFill>
              </a:rPr>
              <a:t>Asset </a:t>
            </a:r>
            <a:r>
              <a:rPr lang="zh-CN" altLang="zh-CN" sz="1500" b="1" dirty="0" smtClean="0">
                <a:solidFill>
                  <a:srgbClr val="4D862E"/>
                </a:solidFill>
              </a:rPr>
              <a:t>表</a:t>
            </a:r>
            <a:endParaRPr lang="zh-CN" altLang="zh-CN" sz="1500" b="1" dirty="0" smtClean="0">
              <a:solidFill>
                <a:srgbClr val="4D862E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190496" y="3408369"/>
            <a:ext cx="884104" cy="2620087"/>
            <a:chOff x="679896" y="3364550"/>
            <a:chExt cx="1178805" cy="3493449"/>
          </a:xfrm>
          <a:solidFill>
            <a:srgbClr val="7BA62F"/>
          </a:solidFill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502532" y="3075790"/>
            <a:ext cx="2925976" cy="908703"/>
            <a:chOff x="1095945" y="2304648"/>
            <a:chExt cx="3901301" cy="1211604"/>
          </a:xfrm>
          <a:solidFill>
            <a:srgbClr val="A5D058"/>
          </a:solidFill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grpFill/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4510331" y="3495870"/>
            <a:ext cx="2250688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编辑器人工维护的</a:t>
            </a:r>
            <a:r>
              <a:rPr lang="en-US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配置表，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记录</a:t>
            </a:r>
            <a:r>
              <a:rPr lang="zh-CN" altLang="en-US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需要一起打</a:t>
            </a:r>
            <a:r>
              <a:rPr lang="en-US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指定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路径，用于</a:t>
            </a:r>
            <a:r>
              <a:rPr lang="zh-CN" altLang="en-US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调整打包粒度，同时实现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路径加载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r>
              <a:rPr lang="zh-CN" altLang="en-US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05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10331" y="3160409"/>
            <a:ext cx="1409065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500" b="1" dirty="0">
                <a:solidFill>
                  <a:srgbClr val="4D862E"/>
                </a:solidFill>
              </a:rPr>
              <a:t>固定</a:t>
            </a:r>
            <a:r>
              <a:rPr lang="en-US" altLang="zh-CN" sz="1500" b="1" dirty="0">
                <a:solidFill>
                  <a:srgbClr val="4D862E"/>
                </a:solidFill>
              </a:rPr>
              <a:t>AB</a:t>
            </a:r>
            <a:r>
              <a:rPr lang="zh-CN" altLang="zh-CN" sz="1500" b="1" dirty="0">
                <a:solidFill>
                  <a:srgbClr val="4D862E"/>
                </a:solidFill>
              </a:rPr>
              <a:t>配置表</a:t>
            </a:r>
            <a:endParaRPr lang="zh-CN" altLang="zh-CN" sz="1500" b="1" dirty="0">
              <a:solidFill>
                <a:srgbClr val="4D862E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1907425" y="4806038"/>
            <a:ext cx="884104" cy="1672683"/>
            <a:chOff x="679896" y="4627754"/>
            <a:chExt cx="1178805" cy="2230244"/>
          </a:xfrm>
          <a:solidFill>
            <a:srgbClr val="7BA62F"/>
          </a:solidFill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35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199743" y="4461892"/>
            <a:ext cx="1209341" cy="868247"/>
            <a:chOff x="1069655" y="2304649"/>
            <a:chExt cx="1612454" cy="1157663"/>
          </a:xfrm>
          <a:solidFill>
            <a:srgbClr val="A5D058"/>
          </a:solidFill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grpFill/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3481319" y="4932773"/>
            <a:ext cx="213843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分析项目资源依赖关系后自动生成的</a:t>
            </a:r>
            <a:r>
              <a:rPr lang="en-US" altLang="zh-CN" sz="105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数据表，记录</a:t>
            </a:r>
            <a:r>
              <a:rPr lang="en-US" altLang="zh-CN" sz="105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assetId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或者资源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路径</a:t>
            </a:r>
            <a:r>
              <a:rPr lang="zh-CN" altLang="en-US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zh-CN" altLang="zh-CN" sz="105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所在</a:t>
            </a:r>
            <a:r>
              <a:rPr lang="en-US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的对应关系，运行时需要在这个表格中查询目标资源存放在哪个</a:t>
            </a:r>
            <a:r>
              <a:rPr lang="en-US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05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中。</a:t>
            </a:r>
            <a:endParaRPr lang="zh-CN" altLang="zh-CN" sz="105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81319" y="4559212"/>
            <a:ext cx="1358900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500" b="1" dirty="0" err="1">
                <a:solidFill>
                  <a:srgbClr val="4D862E"/>
                </a:solidFill>
              </a:rPr>
              <a:t>BundleTable</a:t>
            </a:r>
            <a:endParaRPr lang="en-US" altLang="zh-CN" sz="1500" b="1" dirty="0" err="1">
              <a:solidFill>
                <a:srgbClr val="4D862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 </a:t>
            </a:r>
            <a:r>
              <a:rPr lang="zh-CN" altLang="zh-CN" dirty="0" smtClean="0"/>
              <a:t>打包</a:t>
            </a:r>
            <a:r>
              <a:rPr lang="zh-CN" altLang="zh-CN" dirty="0"/>
              <a:t>策略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71472"/>
          <a:stretch>
            <a:fillRect/>
          </a:stretch>
        </p:blipFill>
        <p:spPr>
          <a:xfrm>
            <a:off x="0" y="1782666"/>
            <a:ext cx="9144000" cy="14666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1717" y="1782666"/>
            <a:ext cx="2657012" cy="146662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660573" y="3673585"/>
            <a:ext cx="2319315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125" dirty="0" smtClean="0"/>
              <a:t>1.</a:t>
            </a:r>
            <a:r>
              <a:rPr lang="zh-CN" altLang="en-US" sz="1125" dirty="0" smtClean="0"/>
              <a:t>读入索引资源。</a:t>
            </a:r>
            <a:endParaRPr altLang="zh-CN" sz="1125" dirty="0"/>
          </a:p>
          <a:p>
            <a:r>
              <a:rPr lang="en-US" altLang="zh-CN" sz="1125" dirty="0"/>
              <a:t> </a:t>
            </a:r>
            <a:endParaRPr lang="zh-CN" altLang="zh-CN" sz="1125" dirty="0"/>
          </a:p>
          <a:p>
            <a:pPr lvl="0"/>
            <a:r>
              <a:rPr altLang="zh-CN" sz="1125" dirty="0"/>
              <a:t>2.</a:t>
            </a:r>
            <a:r>
              <a:rPr lang="zh-CN" sz="1125" dirty="0"/>
              <a:t>统计依赖记数。</a:t>
            </a:r>
            <a:r>
              <a:rPr lang="en-US" altLang="zh-CN" sz="1125" dirty="0"/>
              <a:t> </a:t>
            </a:r>
            <a:endParaRPr lang="en-US" altLang="zh-CN" sz="1125" dirty="0"/>
          </a:p>
          <a:p>
            <a:pPr lvl="0"/>
            <a:endParaRPr lang="zh-CN" altLang="zh-CN" sz="1125" dirty="0"/>
          </a:p>
          <a:p>
            <a:pPr lvl="0"/>
            <a:endParaRPr lang="zh-CN" altLang="en-US" sz="1125" dirty="0"/>
          </a:p>
        </p:txBody>
      </p:sp>
      <p:sp>
        <p:nvSpPr>
          <p:cNvPr id="6" name="矩形 5"/>
          <p:cNvSpPr/>
          <p:nvPr/>
        </p:nvSpPr>
        <p:spPr>
          <a:xfrm>
            <a:off x="838624" y="1490012"/>
            <a:ext cx="1475740" cy="1741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8250" b="1" dirty="0" smtClean="0">
                <a:solidFill>
                  <a:schemeClr val="accent4">
                    <a:lumMod val="75000"/>
                  </a:schemeClr>
                </a:solidFill>
              </a:rPr>
              <a:t>04</a:t>
            </a:r>
            <a:endParaRPr lang="en-US" altLang="zh-CN" sz="82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3358769" y="3673585"/>
            <a:ext cx="2389011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125" dirty="0">
                <a:sym typeface="+mn-ea"/>
              </a:rPr>
              <a:t>3.设置固定包</a:t>
            </a:r>
            <a:r>
              <a:rPr lang="en-US" altLang="zh-CN" sz="1125" dirty="0">
                <a:sym typeface="+mn-ea"/>
              </a:rPr>
              <a:t>ABName</a:t>
            </a:r>
            <a:r>
              <a:rPr lang="zh-CN" altLang="en-US" sz="1125" dirty="0">
                <a:sym typeface="+mn-ea"/>
              </a:rPr>
              <a:t>。</a:t>
            </a:r>
            <a:endParaRPr lang="zh-CN" altLang="en-US" sz="1125" dirty="0">
              <a:sym typeface="+mn-ea"/>
            </a:endParaRPr>
          </a:p>
          <a:p>
            <a:pPr lvl="0"/>
            <a:endParaRPr lang="zh-CN" altLang="en-US" sz="1125" dirty="0"/>
          </a:p>
          <a:p>
            <a:pPr lvl="0"/>
            <a:r>
              <a:rPr sz="1125"/>
              <a:t>4.</a:t>
            </a:r>
            <a:r>
              <a:rPr lang="zh-CN" sz="1125"/>
              <a:t>设置索引资源</a:t>
            </a:r>
            <a:r>
              <a:rPr lang="en-US" altLang="zh-CN" sz="1125"/>
              <a:t>ABName</a:t>
            </a:r>
            <a:r>
              <a:rPr lang="zh-CN" altLang="en-US" sz="1125"/>
              <a:t>。</a:t>
            </a:r>
            <a:endParaRPr sz="1125"/>
          </a:p>
          <a:p>
            <a:r>
              <a:rPr lang="en-US" altLang="zh-CN" sz="1125" dirty="0"/>
              <a:t> </a:t>
            </a:r>
            <a:endParaRPr lang="zh-CN" altLang="zh-CN" sz="1125" dirty="0"/>
          </a:p>
          <a:p>
            <a:pPr lvl="0"/>
            <a:r>
              <a:rPr altLang="zh-CN" sz="1125"/>
              <a:t>5.</a:t>
            </a:r>
            <a:r>
              <a:rPr lang="zh-CN" sz="1125"/>
              <a:t>设置依赖资源</a:t>
            </a:r>
            <a:r>
              <a:rPr lang="en-US" altLang="zh-CN" sz="1125"/>
              <a:t>ABName</a:t>
            </a:r>
            <a:r>
              <a:rPr lang="zh-CN" altLang="en-US" sz="1125"/>
              <a:t>。</a:t>
            </a:r>
            <a:endParaRPr lang="zh-CN" altLang="en-US" sz="1125"/>
          </a:p>
        </p:txBody>
      </p:sp>
      <p:sp>
        <p:nvSpPr>
          <p:cNvPr id="8" name="文本框 8"/>
          <p:cNvSpPr txBox="1"/>
          <p:nvPr/>
        </p:nvSpPr>
        <p:spPr>
          <a:xfrm>
            <a:off x="6499565" y="3673585"/>
            <a:ext cx="2319315" cy="113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altLang="zh-CN" sz="1125"/>
              <a:t>6.</a:t>
            </a:r>
            <a:r>
              <a:rPr lang="zh-CN" sz="1125"/>
              <a:t>清除无用</a:t>
            </a:r>
            <a:r>
              <a:rPr lang="en-US" altLang="zh-CN" sz="1125"/>
              <a:t>ABName</a:t>
            </a:r>
            <a:r>
              <a:rPr lang="zh-CN" altLang="en-US" sz="1125"/>
              <a:t>。</a:t>
            </a:r>
            <a:endParaRPr altLang="zh-CN" sz="1125"/>
          </a:p>
          <a:p>
            <a:r>
              <a:rPr lang="en-US" altLang="zh-CN" sz="1125" dirty="0"/>
              <a:t> </a:t>
            </a:r>
            <a:endParaRPr lang="zh-CN" altLang="zh-CN" sz="1125" dirty="0"/>
          </a:p>
          <a:p>
            <a:pPr lvl="0"/>
            <a:r>
              <a:rPr lang="en-US" altLang="zh-CN" sz="1125" dirty="0" smtClean="0"/>
              <a:t>7</a:t>
            </a:r>
            <a:r>
              <a:rPr sz="1125" smtClean="0"/>
              <a:t>.</a:t>
            </a:r>
            <a:r>
              <a:rPr lang="zh-CN" sz="1125" smtClean="0"/>
              <a:t>打包</a:t>
            </a:r>
            <a:r>
              <a:rPr lang="en-US" altLang="zh-CN" sz="1125" smtClean="0"/>
              <a:t>AB</a:t>
            </a:r>
            <a:r>
              <a:rPr lang="zh-CN" altLang="en-US" sz="1125" smtClean="0"/>
              <a:t>。</a:t>
            </a:r>
            <a:endParaRPr sz="1125" smtClean="0"/>
          </a:p>
          <a:p>
            <a:pPr lvl="0"/>
            <a:endParaRPr lang="en-US" altLang="zh-CN" sz="1125" dirty="0"/>
          </a:p>
          <a:p>
            <a:r>
              <a:rPr altLang="zh-CN" sz="1125"/>
              <a:t>8.</a:t>
            </a:r>
            <a:r>
              <a:rPr lang="zh-CN" sz="1125"/>
              <a:t>清除无用</a:t>
            </a:r>
            <a:r>
              <a:rPr lang="en-US" altLang="zh-CN" sz="1125"/>
              <a:t>AB</a:t>
            </a:r>
            <a:r>
              <a:rPr lang="zh-CN" altLang="en-US" sz="1125"/>
              <a:t>。</a:t>
            </a:r>
            <a:endParaRPr altLang="zh-CN" sz="1125"/>
          </a:p>
          <a:p>
            <a:pPr lvl="0"/>
            <a:endParaRPr lang="zh-CN" altLang="zh-CN" sz="1125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538" y="2763110"/>
            <a:ext cx="14782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550" b="1" dirty="0">
                <a:solidFill>
                  <a:schemeClr val="bg1"/>
                </a:solidFill>
              </a:rPr>
              <a:t>打包步骤</a:t>
            </a:r>
            <a:endParaRPr lang="zh-CN" altLang="en-US" sz="2550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105978" y="4006215"/>
            <a:ext cx="734378" cy="364331"/>
          </a:xfrm>
          <a:prstGeom prst="rightArrow">
            <a:avLst/>
          </a:prstGeom>
          <a:solidFill>
            <a:srgbClr val="7B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0" name="右箭头 9"/>
          <p:cNvSpPr/>
          <p:nvPr/>
        </p:nvSpPr>
        <p:spPr>
          <a:xfrm>
            <a:off x="5479733" y="4006215"/>
            <a:ext cx="734378" cy="364331"/>
          </a:xfrm>
          <a:prstGeom prst="rightArrow">
            <a:avLst/>
          </a:prstGeom>
          <a:solidFill>
            <a:srgbClr val="7B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3140075" y="669290"/>
            <a:ext cx="2863850" cy="2372995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1963535" y="3119554"/>
            <a:ext cx="5216932" cy="61889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700" b="1" dirty="0">
                <a:sym typeface="+mn-ea"/>
              </a:rPr>
              <a:t>加载和卸载策略</a:t>
            </a:r>
            <a:endParaRPr lang="zh-CN" altLang="zh-CN" sz="2700" b="1" dirty="0"/>
          </a:p>
          <a:p>
            <a:endParaRPr kumimoji="1" lang="zh-CN" altLang="en-US" sz="25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05 </a:t>
            </a:r>
            <a:r>
              <a:rPr lang="zh-CN" altLang="en-US"/>
              <a:t>加载流程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2445" y="2185988"/>
            <a:ext cx="7067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资源</a:t>
            </a:r>
            <a:r>
              <a:rPr lang="en-US" altLang="zh-CN" sz="1350">
                <a:solidFill>
                  <a:schemeClr val="tx1"/>
                </a:solidFill>
              </a:rPr>
              <a:t>ID</a:t>
            </a:r>
            <a:endParaRPr lang="en-US" altLang="zh-CN" sz="135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0996" y="2185988"/>
            <a:ext cx="209296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通过</a:t>
            </a:r>
            <a:r>
              <a:rPr lang="en-US" altLang="zh-CN" sz="1350">
                <a:solidFill>
                  <a:schemeClr val="tx1"/>
                </a:solidFill>
              </a:rPr>
              <a:t>BundleTable</a:t>
            </a:r>
            <a:r>
              <a:rPr lang="zh-CN" altLang="en-US" sz="1350">
                <a:solidFill>
                  <a:schemeClr val="tx1"/>
                </a:solidFill>
              </a:rPr>
              <a:t>查询</a:t>
            </a:r>
            <a:r>
              <a:rPr lang="en-US" altLang="zh-CN" sz="1350">
                <a:solidFill>
                  <a:schemeClr val="tx1"/>
                </a:solidFill>
              </a:rPr>
              <a:t>AB</a:t>
            </a:r>
            <a:endParaRPr lang="en-US" altLang="zh-CN" sz="135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3466" y="3215640"/>
            <a:ext cx="316484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通过</a:t>
            </a:r>
            <a:r>
              <a:rPr lang="en-US" altLang="zh-CN" sz="1350">
                <a:solidFill>
                  <a:schemeClr val="tx1"/>
                </a:solidFill>
              </a:rPr>
              <a:t>AssetBundleManifest</a:t>
            </a:r>
            <a:r>
              <a:rPr lang="zh-CN" altLang="en-US" sz="1350">
                <a:solidFill>
                  <a:schemeClr val="tx1"/>
                </a:solidFill>
              </a:rPr>
              <a:t>查询依赖</a:t>
            </a:r>
            <a:r>
              <a:rPr lang="en-US" altLang="zh-CN" sz="1350">
                <a:solidFill>
                  <a:schemeClr val="tx1"/>
                </a:solidFill>
              </a:rPr>
              <a:t>AB</a:t>
            </a:r>
            <a:endParaRPr lang="en-US" altLang="zh-CN" sz="135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306" y="4245769"/>
            <a:ext cx="10966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加载依赖</a:t>
            </a:r>
            <a:r>
              <a:rPr lang="en-US" altLang="zh-CN" sz="1350">
                <a:solidFill>
                  <a:schemeClr val="tx1"/>
                </a:solidFill>
              </a:rPr>
              <a:t>AB</a:t>
            </a:r>
            <a:endParaRPr lang="en-US" altLang="zh-CN" sz="135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8903" y="4245769"/>
            <a:ext cx="10966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加载目标</a:t>
            </a:r>
            <a:r>
              <a:rPr lang="en-US" altLang="zh-CN" sz="1350">
                <a:solidFill>
                  <a:schemeClr val="tx1"/>
                </a:solidFill>
              </a:rPr>
              <a:t>AB</a:t>
            </a:r>
            <a:endParaRPr lang="en-US" altLang="zh-CN" sz="135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9228" y="4201954"/>
            <a:ext cx="12115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加载目标资源</a:t>
            </a: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98821" y="2185988"/>
            <a:ext cx="13830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查询资源缓存池</a:t>
            </a: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86038" y="3215640"/>
            <a:ext cx="15544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查询加载器运行池</a:t>
            </a: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359" y="3215640"/>
            <a:ext cx="12680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>
                <a:solidFill>
                  <a:schemeClr val="tx1"/>
                </a:solidFill>
              </a:rPr>
              <a:t>查询</a:t>
            </a:r>
            <a:r>
              <a:rPr lang="en-US" altLang="zh-CN" sz="1350">
                <a:solidFill>
                  <a:schemeClr val="tx1"/>
                </a:solidFill>
              </a:rPr>
              <a:t>AB</a:t>
            </a:r>
            <a:r>
              <a:rPr lang="zh-CN" altLang="en-US" sz="1350">
                <a:solidFill>
                  <a:schemeClr val="tx1"/>
                </a:solidFill>
              </a:rPr>
              <a:t>缓存池</a:t>
            </a: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64444" y="2142173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4" name="右箭头 13"/>
          <p:cNvSpPr/>
          <p:nvPr/>
        </p:nvSpPr>
        <p:spPr>
          <a:xfrm>
            <a:off x="3426619" y="2141696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5" name="右箭头 14"/>
          <p:cNvSpPr/>
          <p:nvPr/>
        </p:nvSpPr>
        <p:spPr>
          <a:xfrm>
            <a:off x="6415088" y="2141696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6" name="右箭头 15"/>
          <p:cNvSpPr/>
          <p:nvPr/>
        </p:nvSpPr>
        <p:spPr>
          <a:xfrm>
            <a:off x="1806893" y="3171825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7" name="右箭头 16"/>
          <p:cNvSpPr/>
          <p:nvPr/>
        </p:nvSpPr>
        <p:spPr>
          <a:xfrm>
            <a:off x="4094798" y="3171349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8" name="右箭头 17"/>
          <p:cNvSpPr/>
          <p:nvPr/>
        </p:nvSpPr>
        <p:spPr>
          <a:xfrm>
            <a:off x="8094821" y="3171825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9" name="右箭头 18"/>
          <p:cNvSpPr/>
          <p:nvPr/>
        </p:nvSpPr>
        <p:spPr>
          <a:xfrm>
            <a:off x="1688306" y="4201954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20" name="右箭头 19"/>
          <p:cNvSpPr/>
          <p:nvPr/>
        </p:nvSpPr>
        <p:spPr>
          <a:xfrm>
            <a:off x="4034790" y="4201954"/>
            <a:ext cx="734378" cy="3643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05 </a:t>
            </a:r>
            <a:r>
              <a:rPr lang="zh-CN" altLang="en-US"/>
              <a:t>卸载策略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V="1">
            <a:off x="868904" y="2613509"/>
            <a:ext cx="57430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框 8"/>
          <p:cNvSpPr txBox="1"/>
          <p:nvPr/>
        </p:nvSpPr>
        <p:spPr>
          <a:xfrm>
            <a:off x="1435735" y="2982595"/>
            <a:ext cx="200723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强制卸载资源对象和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AB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需要配合引用记数。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管理出错会造成显示异常。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7955" y="2647380"/>
            <a:ext cx="2705735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500" b="1" dirty="0" err="1">
                <a:solidFill>
                  <a:srgbClr val="1E83B3"/>
                </a:solidFill>
              </a:rPr>
              <a:t>AssetBundle.UnLoad(true)</a:t>
            </a:r>
            <a:endParaRPr lang="en-US" altLang="zh-CN" sz="1500" b="1" dirty="0">
              <a:solidFill>
                <a:srgbClr val="1E83B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98" y="2613509"/>
            <a:ext cx="6527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smtClean="0">
                <a:solidFill>
                  <a:schemeClr val="accent1"/>
                </a:solidFill>
              </a:rPr>
              <a:t>01</a:t>
            </a:r>
            <a:endParaRPr lang="en-US" altLang="zh-CN" sz="3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4715189" y="2649704"/>
            <a:ext cx="574304" cy="342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8"/>
          <p:cNvSpPr txBox="1"/>
          <p:nvPr/>
        </p:nvSpPr>
        <p:spPr>
          <a:xfrm>
            <a:off x="5282089" y="3018949"/>
            <a:ext cx="2516505" cy="72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仅卸载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AB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对象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管理出错会造成资源在内存上冗余。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4240" y="2683575"/>
            <a:ext cx="27609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500" b="1" dirty="0" err="1">
                <a:solidFill>
                  <a:srgbClr val="1E83B3"/>
                </a:solidFill>
                <a:sym typeface="+mn-ea"/>
              </a:rPr>
              <a:t>AssetBundle.UnLoad(false)</a:t>
            </a:r>
            <a:endParaRPr kumimoji="1" lang="zh-CN" altLang="en-US" sz="1500" b="1" dirty="0">
              <a:solidFill>
                <a:srgbClr val="1E83B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9883" y="2649704"/>
            <a:ext cx="6527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en-US" altLang="zh-CN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2918460" y="626745"/>
            <a:ext cx="3307715" cy="2372995"/>
          </a:xfrm>
        </p:spPr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1963535" y="3119554"/>
            <a:ext cx="5216932" cy="618893"/>
          </a:xfrm>
        </p:spPr>
        <p:txBody>
          <a:bodyPr/>
          <a:lstStyle/>
          <a:p>
            <a:r>
              <a:rPr lang="zh-CN" altLang="zh-CN" sz="2700" b="1" dirty="0"/>
              <a:t>常见问题</a:t>
            </a:r>
            <a:endParaRPr kumimoji="1" lang="zh-CN" altLang="en-US" sz="25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3625" y="2015490"/>
            <a:ext cx="2771140" cy="1529715"/>
          </a:xfrm>
        </p:spPr>
        <p:txBody>
          <a:bodyPr/>
          <a:lstStyle/>
          <a:p>
            <a:r>
              <a:rPr kumimoji="1" lang="zh-CN" altLang="zh-CN" dirty="0" smtClean="0"/>
              <a:t>内容</a:t>
            </a:r>
            <a:endParaRPr kumimoji="1" lang="zh-CN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203325" y="3545205"/>
            <a:ext cx="2491105" cy="590550"/>
          </a:xfrm>
        </p:spPr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358130" y="1595120"/>
            <a:ext cx="813435" cy="476250"/>
          </a:xfrm>
        </p:spPr>
        <p:txBody>
          <a:bodyPr/>
          <a:lstStyle/>
          <a:p>
            <a:r>
              <a:rPr kumimoji="1" lang="en-US" altLang="zh-CN" sz="3600" dirty="0" smtClean="0"/>
              <a:t>01</a:t>
            </a:r>
            <a:endParaRPr kumimoji="1" lang="en-US" altLang="zh-CN" sz="3600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249670" y="1595120"/>
            <a:ext cx="2840990" cy="476250"/>
          </a:xfrm>
        </p:spPr>
        <p:txBody>
          <a:bodyPr/>
          <a:lstStyle/>
          <a:p>
            <a:r>
              <a:rPr lang="en-US" altLang="zh-CN" b="1"/>
              <a:t>工程目录规范、资源命名规范</a:t>
            </a:r>
            <a:endParaRPr lang="en-US" altLang="zh-CN" b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358130" y="2266950"/>
            <a:ext cx="813435" cy="476250"/>
          </a:xfrm>
        </p:spPr>
        <p:txBody>
          <a:bodyPr/>
          <a:lstStyle/>
          <a:p>
            <a:r>
              <a:rPr kumimoji="1" lang="en-US" altLang="zh-CN" sz="3600" dirty="0" smtClean="0"/>
              <a:t>02</a:t>
            </a:r>
            <a:endParaRPr kumimoji="1" lang="en-US" altLang="zh-CN" sz="3600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249479" y="2267042"/>
            <a:ext cx="2440172" cy="475976"/>
          </a:xfrm>
        </p:spPr>
        <p:txBody>
          <a:bodyPr/>
          <a:lstStyle/>
          <a:p>
            <a:r>
              <a:rPr lang="zh-CN" altLang="zh-CN" b="1" dirty="0"/>
              <a:t>asset资源表规则定义</a:t>
            </a:r>
            <a:endParaRPr lang="zh-CN" altLang="zh-CN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358130" y="2938780"/>
            <a:ext cx="813435" cy="476250"/>
          </a:xfrm>
        </p:spPr>
        <p:txBody>
          <a:bodyPr/>
          <a:lstStyle/>
          <a:p>
            <a:r>
              <a:rPr kumimoji="1" lang="en-US" altLang="zh-CN" sz="3600" dirty="0" smtClean="0"/>
              <a:t>03</a:t>
            </a:r>
            <a:endParaRPr kumimoji="1" lang="en-US" altLang="zh-CN" sz="360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6249479" y="2938781"/>
            <a:ext cx="2440172" cy="475976"/>
          </a:xfrm>
        </p:spPr>
        <p:txBody>
          <a:bodyPr/>
          <a:lstStyle/>
          <a:p>
            <a:r>
              <a:rPr lang="zh-CN" altLang="zh-CN" b="1" dirty="0"/>
              <a:t>项目开发中的资源加载方式</a:t>
            </a:r>
            <a:endParaRPr lang="zh-CN" altLang="zh-CN" b="1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5358130" y="3610610"/>
            <a:ext cx="813435" cy="476250"/>
          </a:xfrm>
        </p:spPr>
        <p:txBody>
          <a:bodyPr/>
          <a:lstStyle/>
          <a:p>
            <a:r>
              <a:rPr kumimoji="1" lang="en-US" altLang="zh-CN" sz="3600" dirty="0" smtClean="0"/>
              <a:t>04</a:t>
            </a:r>
            <a:endParaRPr kumimoji="1" lang="en-US" altLang="zh-CN" sz="3600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6249479" y="3610520"/>
            <a:ext cx="2440172" cy="475976"/>
          </a:xfrm>
        </p:spPr>
        <p:txBody>
          <a:bodyPr/>
          <a:lstStyle/>
          <a:p>
            <a:r>
              <a:rPr lang="en-US" altLang="zh-CN" b="1" dirty="0"/>
              <a:t>AssetBundle</a:t>
            </a:r>
            <a:r>
              <a:rPr lang="zh-CN" altLang="zh-CN" b="1" dirty="0"/>
              <a:t>打包策略</a:t>
            </a:r>
            <a:endParaRPr lang="zh-CN" altLang="zh-CN" b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5358130" y="4281805"/>
            <a:ext cx="813435" cy="476250"/>
          </a:xfrm>
        </p:spPr>
        <p:txBody>
          <a:bodyPr/>
          <a:lstStyle/>
          <a:p>
            <a:r>
              <a:rPr kumimoji="1" lang="en-US" altLang="zh-CN" sz="3600" dirty="0" smtClean="0"/>
              <a:t>05</a:t>
            </a:r>
            <a:endParaRPr kumimoji="1" lang="en-US" altLang="zh-CN" sz="3600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6249670" y="4282440"/>
            <a:ext cx="2606040" cy="47625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AssetBundle</a:t>
            </a:r>
            <a:r>
              <a:rPr lang="zh-CN" altLang="zh-CN" b="1" dirty="0">
                <a:sym typeface="+mn-ea"/>
              </a:rPr>
              <a:t>加载和卸载策略</a:t>
            </a:r>
            <a:endParaRPr lang="zh-CN" altLang="zh-CN" b="1" dirty="0"/>
          </a:p>
        </p:txBody>
      </p:sp>
      <p:sp>
        <p:nvSpPr>
          <p:cNvPr id="15" name="文本占位符 11"/>
          <p:cNvSpPr txBox="1"/>
          <p:nvPr/>
        </p:nvSpPr>
        <p:spPr>
          <a:xfrm>
            <a:off x="5358130" y="5010785"/>
            <a:ext cx="813435" cy="47625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 smtClean="0"/>
              <a:t>06</a:t>
            </a:r>
            <a:endParaRPr kumimoji="1" lang="en-US" altLang="zh-CN" sz="3600" dirty="0" smtClean="0"/>
          </a:p>
        </p:txBody>
      </p:sp>
      <p:sp>
        <p:nvSpPr>
          <p:cNvPr id="16" name="文本占位符 12"/>
          <p:cNvSpPr txBox="1"/>
          <p:nvPr/>
        </p:nvSpPr>
        <p:spPr>
          <a:xfrm>
            <a:off x="6249479" y="5011147"/>
            <a:ext cx="2440172" cy="4759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常见问题</a:t>
            </a:r>
            <a:endParaRPr lang="zh-CN" altLang="zh-CN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08 </a:t>
            </a:r>
            <a:r>
              <a:rPr lang="zh-CN" altLang="en-US" dirty="0" smtClean="0"/>
              <a:t>常见问题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89367" y="2209800"/>
            <a:ext cx="8178383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问题详情：在上面打包策略一节中，我们通过设置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处理了项目中资源被重复打包到不同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的情况，但是这个策略没办法处理引用到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内置资源的情况，因为内置资源无法单独设置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，所以在合理的打包策略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仍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然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出现资源被重复打包的情况，基本上都是引用了内置资源的原因。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问题解决：修改资源，尽可能不要使用内置资源，比如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UISprite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Default-Material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、内置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等等，可以新建贴图材质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进行替换，内置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官网下载后放入工程，则能被当作项目资源正确打包。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367" y="1895475"/>
            <a:ext cx="2278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 smtClean="0">
                <a:solidFill>
                  <a:schemeClr val="accent1">
                    <a:lumMod val="75000"/>
                  </a:schemeClr>
                </a:solidFill>
              </a:rPr>
              <a:t>内置</a:t>
            </a:r>
            <a:r>
              <a:rPr lang="zh-CN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资源重复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打包的</a:t>
            </a:r>
            <a:r>
              <a:rPr lang="zh-CN" altLang="zh-CN" sz="1500" b="1" dirty="0" smtClean="0">
                <a:solidFill>
                  <a:schemeClr val="accent1">
                    <a:lumMod val="75000"/>
                  </a:schemeClr>
                </a:solidFill>
              </a:rPr>
              <a:t>问题</a:t>
            </a:r>
            <a:endParaRPr lang="zh-CN" altLang="zh-C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367" y="3815670"/>
            <a:ext cx="8178383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详情：这两个都是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的内置资源，如果是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中引用到的话，可以按上一条提到的方式处理。但也有例外，有可能是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文件中引用到，此时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renderer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都是灰色不可编辑状态，则没办法直接进行替换。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在打包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时有这样的规则：如果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和引用它的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打包在一起，则只会收集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不会被打进包里，如果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单独设置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ABName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打包，则会将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引用的所有资源都打进包里。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问题解决：一种就是保持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一起打包，则没有此问题。但如果有多个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引用同一个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，为了不重复打包通常会设置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独立打包，则需要第二种解决方案：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编辑器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AssetPostProcess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接口在导入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时候设置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importMaterial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=true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然后自动将生产的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删除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这时项目中的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就会丢失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变成紫色，此时打包出来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fbx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就没有包含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Default-Material</a:t>
            </a:r>
            <a:r>
              <a:rPr lang="zh-CN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而游戏中通常是通过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加载模型的，使用的是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prefab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上关联的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en-US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，不会受影响。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367" y="3495675"/>
            <a:ext cx="485013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Default-Material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及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Standard </a:t>
            </a:r>
            <a:r>
              <a:rPr lang="en-US" altLang="zh-CN" sz="1500" b="1" dirty="0" err="1">
                <a:solidFill>
                  <a:schemeClr val="accent1">
                    <a:lumMod val="75000"/>
                  </a:schemeClr>
                </a:solidFill>
              </a:rPr>
              <a:t>shader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冗余打包的问题</a:t>
            </a:r>
            <a:endParaRPr lang="zh-CN" altLang="zh-C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08 </a:t>
            </a:r>
            <a:r>
              <a:rPr lang="zh-CN" altLang="en-US" dirty="0" smtClean="0"/>
              <a:t>常见问题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89367" y="2382158"/>
            <a:ext cx="817838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问题详情：在创造者项目中遇到这种情况，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打成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后，地图上的树失去了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cutout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效果，经查，这种情况是因为使用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 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定义的变体没有被编译到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包中，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的打包机制是，如果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一起打包，则会根据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的情况将用到的变体编译出来，如果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单独打包，则不会包含任何变体。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问题解决：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 materials / 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ShaderVariantCollection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打在同一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multi_compile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替换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shader_feature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，则始终会包含所有变体。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创造者项目中最终采用了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的方式，创建一些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dummyMaterials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引用有问题的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，在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中勾选所需变体，将这些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与所有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打到同一个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包中。</a:t>
            </a:r>
            <a:endParaRPr lang="zh-CN" altLang="zh-CN" sz="12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367" y="1995488"/>
            <a:ext cx="199136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500" b="1" dirty="0" err="1">
                <a:solidFill>
                  <a:srgbClr val="1E83B3"/>
                </a:solidFill>
              </a:rPr>
              <a:t>Shader</a:t>
            </a:r>
            <a:r>
              <a:rPr lang="zh-CN" altLang="zh-CN" sz="1500" b="1" dirty="0">
                <a:solidFill>
                  <a:srgbClr val="1E83B3"/>
                </a:solidFill>
              </a:rPr>
              <a:t>变体丢失问题</a:t>
            </a:r>
            <a:endParaRPr lang="zh-CN" altLang="zh-CN" sz="1500" b="1" dirty="0">
              <a:solidFill>
                <a:srgbClr val="1E8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08 </a:t>
            </a:r>
            <a:r>
              <a:rPr lang="zh-CN" altLang="en-US" dirty="0" smtClean="0"/>
              <a:t>常见问题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89367" y="2571750"/>
            <a:ext cx="817838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spc="100" dirty="0"/>
              <a:t>问题详情：在银河项目中遇到这种情况，一些贴图同时作为</a:t>
            </a:r>
            <a:r>
              <a:rPr lang="en-US" altLang="zh-CN" sz="1200" spc="100" dirty="0"/>
              <a:t>Sprite</a:t>
            </a:r>
            <a:r>
              <a:rPr lang="zh-CN" altLang="zh-CN" sz="1200" spc="100" dirty="0"/>
              <a:t>和</a:t>
            </a:r>
            <a:r>
              <a:rPr lang="en-US" altLang="zh-CN" sz="1200" spc="100" dirty="0"/>
              <a:t>Texture</a:t>
            </a:r>
            <a:r>
              <a:rPr lang="zh-CN" altLang="zh-CN" sz="1200" spc="100" dirty="0"/>
              <a:t>被其它资源引用，贴图本身设置了</a:t>
            </a:r>
            <a:r>
              <a:rPr lang="en-US" altLang="zh-CN" sz="1200" spc="100" dirty="0" err="1"/>
              <a:t>ABName</a:t>
            </a:r>
            <a:r>
              <a:rPr lang="zh-CN" altLang="zh-CN" sz="1200" spc="100" dirty="0"/>
              <a:t>，打包</a:t>
            </a:r>
            <a:r>
              <a:rPr lang="en-US" altLang="zh-CN" sz="1200" spc="100" dirty="0"/>
              <a:t>AB</a:t>
            </a:r>
            <a:r>
              <a:rPr lang="zh-CN" altLang="zh-CN" sz="1200" spc="100" dirty="0"/>
              <a:t>后发现，引用</a:t>
            </a:r>
            <a:r>
              <a:rPr lang="en-US" altLang="zh-CN" sz="1200" spc="100" dirty="0"/>
              <a:t>Sprite</a:t>
            </a:r>
            <a:r>
              <a:rPr lang="zh-CN" altLang="zh-CN" sz="1200" spc="100" dirty="0"/>
              <a:t>的资源能正确处理依赖关系没有冗余，而引用</a:t>
            </a:r>
            <a:r>
              <a:rPr lang="en-US" altLang="zh-CN" sz="1200" spc="100" dirty="0"/>
              <a:t>Texture</a:t>
            </a:r>
            <a:r>
              <a:rPr lang="zh-CN" altLang="zh-CN" sz="1200" spc="100" dirty="0"/>
              <a:t>的资源包都冗余了一张目标贴图。目前认为这是</a:t>
            </a:r>
            <a:r>
              <a:rPr lang="en-US" altLang="zh-CN" sz="1200" spc="100" dirty="0"/>
              <a:t>Unity</a:t>
            </a:r>
            <a:r>
              <a:rPr lang="zh-CN" altLang="zh-CN" sz="1200" spc="100" dirty="0"/>
              <a:t>打包的一个</a:t>
            </a:r>
            <a:r>
              <a:rPr lang="en-US" altLang="zh-CN" sz="1200" spc="100" dirty="0"/>
              <a:t>bug</a:t>
            </a:r>
            <a:r>
              <a:rPr lang="zh-CN" altLang="zh-CN" sz="1200" spc="100" dirty="0"/>
              <a:t>，</a:t>
            </a:r>
            <a:r>
              <a:rPr lang="en-US" altLang="zh-CN" sz="1200" spc="100" dirty="0" err="1"/>
              <a:t>ABName</a:t>
            </a:r>
            <a:r>
              <a:rPr lang="zh-CN" altLang="zh-CN" sz="1200" spc="100" dirty="0"/>
              <a:t>依赖关系仅应用在</a:t>
            </a:r>
            <a:r>
              <a:rPr lang="en-US" altLang="zh-CN" sz="1200" spc="100" dirty="0"/>
              <a:t>Sprite</a:t>
            </a:r>
            <a:r>
              <a:rPr lang="zh-CN" altLang="zh-CN" sz="1200" spc="100" dirty="0"/>
              <a:t>上而没有应用</a:t>
            </a:r>
            <a:r>
              <a:rPr lang="en-US" altLang="zh-CN" sz="1200" spc="100" dirty="0"/>
              <a:t>Texture</a:t>
            </a:r>
            <a:r>
              <a:rPr lang="zh-CN" altLang="zh-CN" sz="1200" spc="100" dirty="0"/>
              <a:t>对象上。目前回避这个问题的方法是一张图设置成</a:t>
            </a:r>
            <a:r>
              <a:rPr lang="en-US" altLang="zh-CN" sz="1200" spc="100" dirty="0"/>
              <a:t>Sprite</a:t>
            </a:r>
            <a:r>
              <a:rPr lang="zh-CN" altLang="zh-CN" sz="1200" spc="100" dirty="0"/>
              <a:t>就不要再用作</a:t>
            </a:r>
            <a:r>
              <a:rPr lang="en-US" altLang="zh-CN" sz="1200" spc="100" dirty="0"/>
              <a:t>Texture</a:t>
            </a:r>
            <a:r>
              <a:rPr lang="zh-CN" altLang="zh-CN" sz="1200" spc="100" dirty="0"/>
              <a:t>，实在需要，则复制一张图仅做</a:t>
            </a:r>
            <a:r>
              <a:rPr lang="en-US" altLang="zh-CN" sz="1200" spc="100" dirty="0"/>
              <a:t>Texture</a:t>
            </a:r>
            <a:r>
              <a:rPr lang="zh-CN" altLang="zh-CN" sz="1200" spc="100" dirty="0"/>
              <a:t>使用。</a:t>
            </a:r>
            <a:endParaRPr lang="zh-CN" altLang="zh-CN" sz="1200" spc="100" dirty="0"/>
          </a:p>
        </p:txBody>
      </p:sp>
      <p:sp>
        <p:nvSpPr>
          <p:cNvPr id="6" name="文本框 5"/>
          <p:cNvSpPr txBox="1"/>
          <p:nvPr/>
        </p:nvSpPr>
        <p:spPr>
          <a:xfrm>
            <a:off x="489367" y="2200275"/>
            <a:ext cx="33705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500" b="1" dirty="0">
                <a:solidFill>
                  <a:srgbClr val="1E83B3"/>
                </a:solidFill>
              </a:rPr>
              <a:t>Sprite</a:t>
            </a:r>
            <a:r>
              <a:rPr lang="zh-CN" altLang="zh-CN" sz="1500" b="1" dirty="0">
                <a:solidFill>
                  <a:srgbClr val="1E83B3"/>
                </a:solidFill>
              </a:rPr>
              <a:t>同时作为</a:t>
            </a:r>
            <a:r>
              <a:rPr lang="en-US" altLang="zh-CN" sz="1500" b="1" dirty="0">
                <a:solidFill>
                  <a:srgbClr val="1E83B3"/>
                </a:solidFill>
              </a:rPr>
              <a:t>Texture</a:t>
            </a:r>
            <a:r>
              <a:rPr lang="zh-CN" altLang="zh-CN" sz="1500" b="1" dirty="0">
                <a:solidFill>
                  <a:srgbClr val="1E83B3"/>
                </a:solidFill>
              </a:rPr>
              <a:t>使用造成冗余</a:t>
            </a:r>
            <a:endParaRPr lang="zh-CN" altLang="zh-CN" sz="1500" b="1" dirty="0">
              <a:solidFill>
                <a:srgbClr val="1E8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35278" y="2870024"/>
            <a:ext cx="6063491" cy="781321"/>
          </a:xfrm>
        </p:spPr>
        <p:txBody>
          <a:bodyPr/>
          <a:lstStyle/>
          <a:p>
            <a:r>
              <a:rPr kumimoji="1" lang="zh-CN" altLang="en-US" sz="4500" dirty="0" smtClean="0"/>
              <a:t>谢谢大家</a:t>
            </a:r>
            <a:r>
              <a:rPr kumimoji="1" lang="en-US" altLang="zh-CN" sz="4500" dirty="0" smtClean="0"/>
              <a:t>!</a:t>
            </a:r>
            <a:endParaRPr kumimoji="1" lang="zh-CN" altLang="en-US" sz="4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2875915" y="677545"/>
            <a:ext cx="3392170" cy="2372995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1963535" y="3119554"/>
            <a:ext cx="5216932" cy="618893"/>
          </a:xfrm>
        </p:spPr>
        <p:txBody>
          <a:bodyPr/>
          <a:lstStyle/>
          <a:p>
            <a:r>
              <a:rPr lang="en-US" altLang="zh-CN" sz="2550" b="1">
                <a:sym typeface="+mn-ea"/>
              </a:rPr>
              <a:t>工程目录规范、资源命名规范</a:t>
            </a:r>
            <a:endParaRPr kumimoji="1" lang="zh-CN" altLang="en-US" sz="25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01 </a:t>
            </a:r>
            <a:r>
              <a:rPr lang="zh-CN" altLang="zh-CN"/>
              <a:t>目录规范</a:t>
            </a:r>
            <a:endParaRPr lang="zh-CN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88620" y="2440940"/>
            <a:ext cx="8366760" cy="1976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Wingdings" panose="05000000000000000000" charset="0"/>
                <a:ea typeface="宋体" panose="02010600030101010101" pitchFamily="2" charset="-122"/>
              </a:rPr>
              <a:t>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：项目主要的资源目录，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asset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表中的所有资源都存放在这个目录，需要打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AB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的目录。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Resources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：项目的固定资源，一定会打进包里的资源，比如资源更新界面的资源。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StreamingAssets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：随包发布的资源，一般存放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setup.xml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AssetBundles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Data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等。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3Part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：存放第三方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Unity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插件。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Plugins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：存放封装好的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DLL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或其它平台的插件代码。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Scenes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：存放所有场景文件。</a:t>
            </a:r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Scripts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：项目代码。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01 </a:t>
            </a:r>
            <a:r>
              <a:rPr lang="zh-CN" altLang="en-US"/>
              <a:t>目录规范</a:t>
            </a:r>
            <a:endParaRPr lang="zh-CN" altLang="en-US"/>
          </a:p>
        </p:txBody>
      </p:sp>
      <p:pic>
        <p:nvPicPr>
          <p:cNvPr id="5" name="图片 3" descr="资源目录组织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593215"/>
            <a:ext cx="5640705" cy="35629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V="1">
            <a:off x="5879047" y="2279170"/>
            <a:ext cx="574304" cy="34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8"/>
          <p:cNvSpPr txBox="1"/>
          <p:nvPr/>
        </p:nvSpPr>
        <p:spPr>
          <a:xfrm>
            <a:off x="6445929" y="2648502"/>
            <a:ext cx="1888251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逻辑分类可以有多级，比如角色下面可以继续分出英雄类和怪物类。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88099" y="2313040"/>
            <a:ext cx="1135380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500" b="1" dirty="0">
                <a:solidFill>
                  <a:schemeClr val="accent2">
                    <a:lumMod val="75000"/>
                  </a:schemeClr>
                </a:solidFill>
              </a:rPr>
              <a:t>按逻辑分类</a:t>
            </a:r>
            <a:endParaRPr lang="zh-CN" alt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3742" y="2279169"/>
            <a:ext cx="6527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5921218" y="3953041"/>
            <a:ext cx="574304" cy="342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文本框 8"/>
          <p:cNvSpPr txBox="1"/>
          <p:nvPr/>
        </p:nvSpPr>
        <p:spPr>
          <a:xfrm>
            <a:off x="6488099" y="4322374"/>
            <a:ext cx="1888251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如果最后一级逻辑分类只有一种类型的资源文件，可以省略类型分类。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30270" y="3986912"/>
            <a:ext cx="1135380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500" b="1" dirty="0">
                <a:solidFill>
                  <a:schemeClr val="accent2"/>
                </a:solidFill>
              </a:rPr>
              <a:t>按资源分类</a:t>
            </a:r>
            <a:endParaRPr lang="zh-CN" altLang="en-US" sz="15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5912" y="3953041"/>
            <a:ext cx="6527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000" b="1" dirty="0" smtClean="0">
                <a:solidFill>
                  <a:schemeClr val="accent2"/>
                </a:solidFill>
              </a:rPr>
              <a:t>02</a:t>
            </a:r>
            <a:endParaRPr lang="en-US" altLang="zh-CN" sz="3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01 </a:t>
            </a:r>
            <a:r>
              <a:rPr lang="zh-CN" altLang="en-US"/>
              <a:t>命名规范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6415" y="2673985"/>
            <a:ext cx="64966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tx1"/>
                </a:solidFill>
                <a:effectLst/>
              </a:rPr>
              <a:t>资源命名规则：逻辑类型+逻辑编号+资源类型缩写+资源编号(可选)。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例：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hero51020p#201020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。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tx1"/>
                </a:solidFill>
                <a:effectLst/>
              </a:rPr>
              <a:t>资源类型缩写：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p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代表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prefab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，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m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代表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material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，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t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代表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texture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，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f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代表</a:t>
            </a:r>
            <a:r>
              <a:rPr lang="zh-CN" altLang="en-US" sz="1400" b="1">
                <a:solidFill>
                  <a:schemeClr val="tx1"/>
                </a:solidFill>
                <a:effectLst/>
              </a:rPr>
              <a:t>fbx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。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tx1"/>
                </a:solidFill>
                <a:effectLst/>
              </a:rPr>
              <a:t>大小写限定：文件夹统一首字母大写，文件名统一小写，如有需要，可用</a:t>
            </a:r>
            <a:r>
              <a:rPr lang="en-US" altLang="zh-CN" sz="1400">
                <a:solidFill>
                  <a:schemeClr val="tx1"/>
                </a:solidFill>
                <a:effectLst/>
              </a:rPr>
              <a:t>“</a:t>
            </a:r>
            <a:r>
              <a:rPr lang="en-US" altLang="zh-CN" sz="1400" b="1">
                <a:solidFill>
                  <a:schemeClr val="tx1"/>
                </a:solidFill>
                <a:effectLst/>
              </a:rPr>
              <a:t>_</a:t>
            </a:r>
            <a:r>
              <a:rPr lang="en-US" altLang="zh-CN" sz="1400">
                <a:solidFill>
                  <a:schemeClr val="tx1"/>
                </a:solidFill>
                <a:effectLst/>
              </a:rPr>
              <a:t>”</a:t>
            </a:r>
            <a:r>
              <a:rPr lang="zh-CN" altLang="en-US" sz="1400">
                <a:solidFill>
                  <a:schemeClr val="tx1"/>
                </a:solidFill>
                <a:effectLst/>
              </a:rPr>
              <a:t>号分隔命名。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tx1"/>
                </a:solidFill>
                <a:effectLst/>
              </a:rPr>
              <a:t>禁止使用中文字符。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3054985" y="652145"/>
            <a:ext cx="3034665" cy="2372995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1725930" y="3119120"/>
            <a:ext cx="5692140" cy="619125"/>
          </a:xfrm>
        </p:spPr>
        <p:txBody>
          <a:bodyPr/>
          <a:lstStyle/>
          <a:p>
            <a:r>
              <a:rPr lang="zh-CN" altLang="zh-CN" b="1" dirty="0">
                <a:sym typeface="+mn-ea"/>
              </a:rPr>
              <a:t>asset资源表规则定义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02 </a:t>
            </a:r>
            <a:r>
              <a:rPr lang="zh-CN" altLang="zh-CN" dirty="0">
                <a:sym typeface="+mn-ea"/>
              </a:rPr>
              <a:t>asset资源表规则定义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731645" y="1717358"/>
          <a:ext cx="5680710" cy="193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15"/>
                <a:gridCol w="956310"/>
                <a:gridCol w="1463675"/>
                <a:gridCol w="1394460"/>
                <a:gridCol w="958850"/>
              </a:tblGrid>
              <a:tr h="287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5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ClientDefine</a:t>
                      </a:r>
                      <a:endParaRPr lang="en-US" altLang="en-US" sz="75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key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5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Info</a:t>
                      </a:r>
                      <a:endParaRPr lang="en-US" altLang="en-US" sz="75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目录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名字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后缀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5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Type</a:t>
                      </a:r>
                      <a:endParaRPr lang="en-US" altLang="en-US" sz="75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5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Name</a:t>
                      </a:r>
                      <a:endParaRPr lang="en-US" altLang="en-US" sz="75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suffix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5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Value</a:t>
                      </a:r>
                      <a:endParaRPr lang="en-US" altLang="en-US" sz="75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[UIRoot]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[Mask]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UI_Prefab_GUI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UI_Tips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UI_Prefab_GUI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UI_TwiceConfirm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25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UI_Prefab_GUI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UI_MessageBox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.prefab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8580" marR="68580" marT="34290" marB="3429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82579" y="3954304"/>
            <a:ext cx="597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id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：动态加载资源的唯一</a:t>
            </a: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id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，项目中使用此</a:t>
            </a: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id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来配置和加载指定资源。</a:t>
            </a:r>
            <a:endParaRPr lang="zh-CN" altLang="en-US" sz="1200">
              <a:solidFill>
                <a:schemeClr val="tx1"/>
              </a:solidFill>
              <a:effectLst/>
              <a:latin typeface="+mj-lt"/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dir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：资源所在的目录，从</a:t>
            </a: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Res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目录开始，使用</a:t>
            </a: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“_”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代替</a:t>
            </a: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“/”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分割子目录。</a:t>
            </a:r>
            <a:endParaRPr lang="zh-CN" altLang="en-US" sz="1200">
              <a:solidFill>
                <a:schemeClr val="tx1"/>
              </a:solidFill>
              <a:effectLst/>
              <a:latin typeface="+mj-lt"/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name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：资源文件名。</a:t>
            </a:r>
            <a:endParaRPr lang="zh-CN" altLang="en-US" sz="1200">
              <a:solidFill>
                <a:schemeClr val="tx1"/>
              </a:solidFill>
              <a:effectLst/>
              <a:latin typeface="+mj-lt"/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suffix</a:t>
            </a:r>
            <a:r>
              <a:rPr lang="zh-CN" altLang="en-US" sz="1200">
                <a:solidFill>
                  <a:schemeClr val="tx1"/>
                </a:solidFill>
                <a:effectLst/>
                <a:latin typeface="+mj-lt"/>
                <a:ea typeface="+mj-lt"/>
                <a:cs typeface="+mj-lt"/>
              </a:rPr>
              <a:t>：资源文件名后缀。</a:t>
            </a:r>
            <a:endParaRPr lang="zh-CN" altLang="en-US" sz="1200">
              <a:solidFill>
                <a:schemeClr val="tx1"/>
              </a:solidFill>
              <a:effectLst/>
              <a:latin typeface="+mj-lt"/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2901315" y="609600"/>
            <a:ext cx="3341370" cy="2372995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b="1" dirty="0">
                <a:sym typeface="+mn-ea"/>
              </a:rPr>
              <a:t>项目开发中的资源加载方式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3650</Words>
  <Application>WPS 演示</Application>
  <PresentationFormat>宽屏</PresentationFormat>
  <Paragraphs>321</Paragraphs>
  <Slides>23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Wingdings</vt:lpstr>
      <vt:lpstr>Arial Unicode MS</vt:lpstr>
      <vt:lpstr>Calibri</vt:lpstr>
      <vt:lpstr>Segoe Print</vt:lpstr>
      <vt:lpstr>黑体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向着阳光的小葱</cp:lastModifiedBy>
  <cp:revision>257</cp:revision>
  <dcterms:created xsi:type="dcterms:W3CDTF">2015-08-18T02:51:00Z</dcterms:created>
  <dcterms:modified xsi:type="dcterms:W3CDTF">2018-05-21T10:07:56Z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