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63" r:id="rId3"/>
    <p:sldId id="269" r:id="rId4"/>
    <p:sldId id="270" r:id="rId5"/>
    <p:sldId id="266" r:id="rId6"/>
    <p:sldId id="265" r:id="rId7"/>
    <p:sldId id="267" r:id="rId8"/>
    <p:sldId id="268" r:id="rId9"/>
    <p:sldId id="257"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p:cViewPr varScale="1">
        <p:scale>
          <a:sx n="136" d="100"/>
          <a:sy n="136" d="100"/>
        </p:scale>
        <p:origin x="86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Because for most of the time, talking about programming language is boring. I would like to bring some fun facts about python during this course. You may type your questions in the chat box anytime during the tutorial. You can also share your screen to ask for my help on programming part.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450e83b70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450e83b70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Recommended to use Vscode. Very light weight and extensibility. </a:t>
            </a:r>
            <a:endParaRPr/>
          </a:p>
        </p:txBody>
      </p:sp>
    </p:spTree>
    <p:extLst>
      <p:ext uri="{BB962C8B-B14F-4D97-AF65-F5344CB8AC3E}">
        <p14:creationId xmlns:p14="http://schemas.microsoft.com/office/powerpoint/2010/main" val="3472748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450e83b70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450e83b70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Recommended to use Vscode. Very light weight and extensibility. </a:t>
            </a:r>
            <a:endParaRPr/>
          </a:p>
        </p:txBody>
      </p:sp>
    </p:spTree>
    <p:extLst>
      <p:ext uri="{BB962C8B-B14F-4D97-AF65-F5344CB8AC3E}">
        <p14:creationId xmlns:p14="http://schemas.microsoft.com/office/powerpoint/2010/main" val="2315374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450e83b70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450e83b70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Recommended to use Vscode. Very light weight and extensibility. </a:t>
            </a:r>
            <a:endParaRPr/>
          </a:p>
        </p:txBody>
      </p:sp>
    </p:spTree>
    <p:extLst>
      <p:ext uri="{BB962C8B-B14F-4D97-AF65-F5344CB8AC3E}">
        <p14:creationId xmlns:p14="http://schemas.microsoft.com/office/powerpoint/2010/main" val="541870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43927847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43927847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xyang@u.nus.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en.wikipedia.org/wiki/Guido_van_Rossum" TargetMode="External"/><Relationship Id="rId5" Type="http://schemas.openxmlformats.org/officeDocument/2006/relationships/image" Target="../media/image4.png"/><Relationship Id="rId4" Type="http://schemas.openxmlformats.org/officeDocument/2006/relationships/hyperlink" Target="https://en.wikipedia.org/wiki/Monty_Python%27s_Flying_Circu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EE2211 Python Tutorial II</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0"/>
              </a:spcAft>
              <a:buNone/>
            </a:pPr>
            <a:r>
              <a:rPr lang="en" dirty="0" err="1"/>
              <a:t>Xingyi</a:t>
            </a:r>
            <a:r>
              <a:rPr lang="en" dirty="0"/>
              <a:t> Yang</a:t>
            </a:r>
            <a:endParaRPr dirty="0"/>
          </a:p>
          <a:p>
            <a:pPr marL="0" lvl="0" indent="0" algn="ctr" rtl="0">
              <a:spcBef>
                <a:spcPts val="0"/>
              </a:spcBef>
              <a:spcAft>
                <a:spcPts val="0"/>
              </a:spcAft>
              <a:buNone/>
            </a:pPr>
            <a:r>
              <a:rPr lang="en" u="sng" dirty="0">
                <a:solidFill>
                  <a:schemeClr val="hlink"/>
                </a:solidFill>
                <a:hlinkClick r:id="rId3"/>
              </a:rPr>
              <a:t>xyang@u.nus.edu</a:t>
            </a:r>
            <a:endParaRPr dirty="0"/>
          </a:p>
          <a:p>
            <a:pPr marL="0" lvl="0" indent="0" algn="ctr" rtl="0">
              <a:spcBef>
                <a:spcPts val="0"/>
              </a:spcBef>
              <a:spcAft>
                <a:spcPts val="0"/>
              </a:spcAft>
              <a:buNone/>
            </a:pPr>
            <a:r>
              <a:rPr lang="en"/>
              <a:t>Aug </a:t>
            </a:r>
            <a:r>
              <a:rPr lang="en" dirty="0"/>
              <a:t>20 202</a:t>
            </a:r>
            <a:r>
              <a:rPr lang="en-US" altLang="zh-CN" dirty="0"/>
              <a:t>4</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3FA48B11-D86A-1F4B-8156-EF28579D49DF}"/>
              </a:ext>
            </a:extLst>
          </p:cNvPr>
          <p:cNvSpPr/>
          <p:nvPr/>
        </p:nvSpPr>
        <p:spPr>
          <a:xfrm>
            <a:off x="865535" y="2479244"/>
            <a:ext cx="7499023" cy="57326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SG" altLang="en-US" dirty="0"/>
          </a:p>
        </p:txBody>
      </p:sp>
      <p:sp>
        <p:nvSpPr>
          <p:cNvPr id="4" name="矩形 3">
            <a:extLst>
              <a:ext uri="{FF2B5EF4-FFF2-40B4-BE49-F238E27FC236}">
                <a16:creationId xmlns:a16="http://schemas.microsoft.com/office/drawing/2014/main" id="{2C588B74-3F44-0443-BD42-AC486DFB2A36}"/>
              </a:ext>
            </a:extLst>
          </p:cNvPr>
          <p:cNvSpPr/>
          <p:nvPr/>
        </p:nvSpPr>
        <p:spPr>
          <a:xfrm>
            <a:off x="1018095" y="2516072"/>
            <a:ext cx="1164210" cy="499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dirty="0"/>
              <a:t>Introduction</a:t>
            </a:r>
            <a:endParaRPr kumimoji="1" lang="zh-SG" altLang="en-US" dirty="0"/>
          </a:p>
        </p:txBody>
      </p:sp>
      <p:sp>
        <p:nvSpPr>
          <p:cNvPr id="6" name="矩形 5">
            <a:extLst>
              <a:ext uri="{FF2B5EF4-FFF2-40B4-BE49-F238E27FC236}">
                <a16:creationId xmlns:a16="http://schemas.microsoft.com/office/drawing/2014/main" id="{F95B7C4A-51AB-B744-9057-D08D335BA97A}"/>
              </a:ext>
            </a:extLst>
          </p:cNvPr>
          <p:cNvSpPr/>
          <p:nvPr/>
        </p:nvSpPr>
        <p:spPr>
          <a:xfrm>
            <a:off x="4657782" y="2516069"/>
            <a:ext cx="1164210" cy="499621"/>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dirty="0" err="1">
                <a:solidFill>
                  <a:schemeClr val="tx1"/>
                </a:solidFill>
              </a:rPr>
              <a:t>numpy</a:t>
            </a:r>
            <a:endParaRPr kumimoji="1" lang="zh-SG" altLang="en-US" dirty="0">
              <a:solidFill>
                <a:schemeClr val="tx1"/>
              </a:solidFill>
            </a:endParaRPr>
          </a:p>
        </p:txBody>
      </p:sp>
      <p:sp>
        <p:nvSpPr>
          <p:cNvPr id="7" name="矩形 6">
            <a:extLst>
              <a:ext uri="{FF2B5EF4-FFF2-40B4-BE49-F238E27FC236}">
                <a16:creationId xmlns:a16="http://schemas.microsoft.com/office/drawing/2014/main" id="{20CEF7D1-0CC6-8B4B-AF1C-B277ABB8EACE}"/>
              </a:ext>
            </a:extLst>
          </p:cNvPr>
          <p:cNvSpPr/>
          <p:nvPr/>
        </p:nvSpPr>
        <p:spPr>
          <a:xfrm>
            <a:off x="7075600" y="2516068"/>
            <a:ext cx="1164210" cy="49962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dirty="0">
                <a:solidFill>
                  <a:schemeClr val="tx1"/>
                </a:solidFill>
              </a:rPr>
              <a:t>Q&amp;A</a:t>
            </a:r>
            <a:endParaRPr kumimoji="1" lang="zh-SG" altLang="en-US" dirty="0">
              <a:solidFill>
                <a:schemeClr val="tx1"/>
              </a:solidFill>
            </a:endParaRPr>
          </a:p>
        </p:txBody>
      </p:sp>
      <p:sp>
        <p:nvSpPr>
          <p:cNvPr id="8" name="左中括号 7">
            <a:extLst>
              <a:ext uri="{FF2B5EF4-FFF2-40B4-BE49-F238E27FC236}">
                <a16:creationId xmlns:a16="http://schemas.microsoft.com/office/drawing/2014/main" id="{1B60EBDF-C7A7-2E4F-896E-7F98EDDDE510}"/>
              </a:ext>
            </a:extLst>
          </p:cNvPr>
          <p:cNvSpPr/>
          <p:nvPr/>
        </p:nvSpPr>
        <p:spPr>
          <a:xfrm rot="5400000">
            <a:off x="1504019" y="1690864"/>
            <a:ext cx="164965" cy="1191606"/>
          </a:xfrm>
          <a:prstGeom prst="leftBracket">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kumimoji="1" lang="zh-SG" altLang="en-US"/>
          </a:p>
        </p:txBody>
      </p:sp>
      <p:sp>
        <p:nvSpPr>
          <p:cNvPr id="10" name="左中括号 9">
            <a:extLst>
              <a:ext uri="{FF2B5EF4-FFF2-40B4-BE49-F238E27FC236}">
                <a16:creationId xmlns:a16="http://schemas.microsoft.com/office/drawing/2014/main" id="{1A35A6E4-2475-B845-B172-C4CF55EBC230}"/>
              </a:ext>
            </a:extLst>
          </p:cNvPr>
          <p:cNvSpPr/>
          <p:nvPr/>
        </p:nvSpPr>
        <p:spPr>
          <a:xfrm rot="5400000">
            <a:off x="4546470" y="-107821"/>
            <a:ext cx="164966" cy="4788975"/>
          </a:xfrm>
          <a:prstGeom prst="leftBracket">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kumimoji="1" lang="zh-SG" altLang="en-US"/>
          </a:p>
        </p:txBody>
      </p:sp>
      <p:sp>
        <p:nvSpPr>
          <p:cNvPr id="11" name="左中括号 10">
            <a:extLst>
              <a:ext uri="{FF2B5EF4-FFF2-40B4-BE49-F238E27FC236}">
                <a16:creationId xmlns:a16="http://schemas.microsoft.com/office/drawing/2014/main" id="{B306F762-0D3A-2040-86BE-24A38BB76AEF}"/>
              </a:ext>
            </a:extLst>
          </p:cNvPr>
          <p:cNvSpPr/>
          <p:nvPr/>
        </p:nvSpPr>
        <p:spPr>
          <a:xfrm rot="5400000">
            <a:off x="7575220" y="1704561"/>
            <a:ext cx="164967" cy="1164211"/>
          </a:xfrm>
          <a:prstGeom prst="leftBracket">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kumimoji="1" lang="zh-SG" altLang="en-US"/>
          </a:p>
        </p:txBody>
      </p:sp>
      <p:sp>
        <p:nvSpPr>
          <p:cNvPr id="12" name="文本框 11">
            <a:extLst>
              <a:ext uri="{FF2B5EF4-FFF2-40B4-BE49-F238E27FC236}">
                <a16:creationId xmlns:a16="http://schemas.microsoft.com/office/drawing/2014/main" id="{20CD66D8-3412-514F-BBF6-CDC5A1264352}"/>
              </a:ext>
            </a:extLst>
          </p:cNvPr>
          <p:cNvSpPr txBox="1"/>
          <p:nvPr/>
        </p:nvSpPr>
        <p:spPr>
          <a:xfrm>
            <a:off x="1239364" y="1877993"/>
            <a:ext cx="721672" cy="307777"/>
          </a:xfrm>
          <a:prstGeom prst="rect">
            <a:avLst/>
          </a:prstGeom>
          <a:noFill/>
        </p:spPr>
        <p:txBody>
          <a:bodyPr wrap="none" rtlCol="0">
            <a:spAutoFit/>
          </a:bodyPr>
          <a:lstStyle/>
          <a:p>
            <a:r>
              <a:rPr kumimoji="1" lang="en-US" altLang="zh-CN" dirty="0"/>
              <a:t>10</a:t>
            </a:r>
            <a:r>
              <a:rPr kumimoji="1" lang="zh-CN" altLang="en-US" dirty="0"/>
              <a:t> </a:t>
            </a:r>
            <a:r>
              <a:rPr kumimoji="1" lang="en-US" altLang="zh-CN" dirty="0"/>
              <a:t>min</a:t>
            </a:r>
            <a:endParaRPr kumimoji="1" lang="zh-SG" altLang="en-US" dirty="0"/>
          </a:p>
        </p:txBody>
      </p:sp>
      <p:sp>
        <p:nvSpPr>
          <p:cNvPr id="13" name="文本框 12">
            <a:extLst>
              <a:ext uri="{FF2B5EF4-FFF2-40B4-BE49-F238E27FC236}">
                <a16:creationId xmlns:a16="http://schemas.microsoft.com/office/drawing/2014/main" id="{D49962CC-427B-1A41-877D-2D573C46A8CE}"/>
              </a:ext>
            </a:extLst>
          </p:cNvPr>
          <p:cNvSpPr txBox="1"/>
          <p:nvPr/>
        </p:nvSpPr>
        <p:spPr>
          <a:xfrm>
            <a:off x="4197024" y="1841357"/>
            <a:ext cx="1010213" cy="307777"/>
          </a:xfrm>
          <a:prstGeom prst="rect">
            <a:avLst/>
          </a:prstGeom>
          <a:noFill/>
        </p:spPr>
        <p:txBody>
          <a:bodyPr wrap="none" rtlCol="0">
            <a:spAutoFit/>
          </a:bodyPr>
          <a:lstStyle/>
          <a:p>
            <a:r>
              <a:rPr kumimoji="1" lang="en-US" altLang="zh-CN" dirty="0"/>
              <a:t>10</a:t>
            </a:r>
            <a:r>
              <a:rPr kumimoji="1" lang="zh-CN" altLang="en-US" dirty="0"/>
              <a:t> </a:t>
            </a:r>
            <a:r>
              <a:rPr kumimoji="1" lang="en-US" altLang="zh-CN" dirty="0"/>
              <a:t>min x 4</a:t>
            </a:r>
            <a:endParaRPr kumimoji="1" lang="zh-SG" altLang="en-US" dirty="0"/>
          </a:p>
        </p:txBody>
      </p:sp>
      <p:sp>
        <p:nvSpPr>
          <p:cNvPr id="14" name="文本框 13">
            <a:extLst>
              <a:ext uri="{FF2B5EF4-FFF2-40B4-BE49-F238E27FC236}">
                <a16:creationId xmlns:a16="http://schemas.microsoft.com/office/drawing/2014/main" id="{9A9FC825-3196-8641-8FFC-14A5ED14D725}"/>
              </a:ext>
            </a:extLst>
          </p:cNvPr>
          <p:cNvSpPr txBox="1"/>
          <p:nvPr/>
        </p:nvSpPr>
        <p:spPr>
          <a:xfrm>
            <a:off x="7296867" y="1859583"/>
            <a:ext cx="721672" cy="307777"/>
          </a:xfrm>
          <a:prstGeom prst="rect">
            <a:avLst/>
          </a:prstGeom>
          <a:noFill/>
        </p:spPr>
        <p:txBody>
          <a:bodyPr wrap="none" rtlCol="0">
            <a:spAutoFit/>
          </a:bodyPr>
          <a:lstStyle/>
          <a:p>
            <a:r>
              <a:rPr kumimoji="1" lang="en-US" altLang="zh-CN" dirty="0"/>
              <a:t>10</a:t>
            </a:r>
            <a:r>
              <a:rPr kumimoji="1" lang="zh-CN" altLang="en-US" dirty="0"/>
              <a:t> </a:t>
            </a:r>
            <a:r>
              <a:rPr kumimoji="1" lang="en-US" altLang="zh-CN" dirty="0"/>
              <a:t>min</a:t>
            </a:r>
            <a:endParaRPr kumimoji="1" lang="zh-SG" altLang="en-US" dirty="0"/>
          </a:p>
        </p:txBody>
      </p:sp>
      <p:sp>
        <p:nvSpPr>
          <p:cNvPr id="16" name="矩形 15">
            <a:extLst>
              <a:ext uri="{FF2B5EF4-FFF2-40B4-BE49-F238E27FC236}">
                <a16:creationId xmlns:a16="http://schemas.microsoft.com/office/drawing/2014/main" id="{DE8362A1-F484-6844-B3AD-2892CD8656CE}"/>
              </a:ext>
            </a:extLst>
          </p:cNvPr>
          <p:cNvSpPr/>
          <p:nvPr/>
        </p:nvSpPr>
        <p:spPr>
          <a:xfrm>
            <a:off x="3450837" y="2516069"/>
            <a:ext cx="1164210" cy="499621"/>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dirty="0">
                <a:solidFill>
                  <a:schemeClr val="tx1"/>
                </a:solidFill>
              </a:rPr>
              <a:t>data structures</a:t>
            </a:r>
            <a:endParaRPr kumimoji="1" lang="zh-SG" altLang="en-US" dirty="0">
              <a:solidFill>
                <a:schemeClr val="tx1"/>
              </a:solidFill>
            </a:endParaRPr>
          </a:p>
        </p:txBody>
      </p:sp>
      <p:sp>
        <p:nvSpPr>
          <p:cNvPr id="17" name="矩形 16">
            <a:extLst>
              <a:ext uri="{FF2B5EF4-FFF2-40B4-BE49-F238E27FC236}">
                <a16:creationId xmlns:a16="http://schemas.microsoft.com/office/drawing/2014/main" id="{85DC2296-27C5-3A44-8031-5C9E4A2F48E4}"/>
              </a:ext>
            </a:extLst>
          </p:cNvPr>
          <p:cNvSpPr/>
          <p:nvPr/>
        </p:nvSpPr>
        <p:spPr>
          <a:xfrm>
            <a:off x="2234466" y="2516070"/>
            <a:ext cx="1164210" cy="499621"/>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dirty="0">
                <a:solidFill>
                  <a:schemeClr val="tx1"/>
                </a:solidFill>
              </a:rPr>
              <a:t>keywords</a:t>
            </a:r>
          </a:p>
          <a:p>
            <a:pPr algn="ctr"/>
            <a:r>
              <a:rPr kumimoji="1" lang="en-US" altLang="zh-SG" dirty="0">
                <a:solidFill>
                  <a:schemeClr val="tx1"/>
                </a:solidFill>
              </a:rPr>
              <a:t>&amp; operators</a:t>
            </a:r>
            <a:endParaRPr kumimoji="1" lang="zh-SG" altLang="en-US" dirty="0">
              <a:solidFill>
                <a:schemeClr val="tx1"/>
              </a:solidFill>
            </a:endParaRPr>
          </a:p>
        </p:txBody>
      </p:sp>
      <p:sp>
        <p:nvSpPr>
          <p:cNvPr id="18" name="矩形 17">
            <a:extLst>
              <a:ext uri="{FF2B5EF4-FFF2-40B4-BE49-F238E27FC236}">
                <a16:creationId xmlns:a16="http://schemas.microsoft.com/office/drawing/2014/main" id="{20A95B93-8825-E24E-A39D-5E5CFF0C1208}"/>
              </a:ext>
            </a:extLst>
          </p:cNvPr>
          <p:cNvSpPr/>
          <p:nvPr/>
        </p:nvSpPr>
        <p:spPr>
          <a:xfrm>
            <a:off x="5859229" y="2516068"/>
            <a:ext cx="1164210" cy="499621"/>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SG" dirty="0">
                <a:solidFill>
                  <a:schemeClr val="tx1"/>
                </a:solidFill>
              </a:rPr>
              <a:t>example</a:t>
            </a:r>
            <a:endParaRPr kumimoji="1" lang="zh-SG" altLang="en-US" dirty="0">
              <a:solidFill>
                <a:schemeClr val="tx1"/>
              </a:solidFill>
            </a:endParaRPr>
          </a:p>
        </p:txBody>
      </p:sp>
    </p:spTree>
    <p:extLst>
      <p:ext uri="{BB962C8B-B14F-4D97-AF65-F5344CB8AC3E}">
        <p14:creationId xmlns:p14="http://schemas.microsoft.com/office/powerpoint/2010/main" val="3768306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E6FA4-D9C1-D543-9309-3875EC359B47}"/>
              </a:ext>
            </a:extLst>
          </p:cNvPr>
          <p:cNvSpPr>
            <a:spLocks noGrp="1"/>
          </p:cNvSpPr>
          <p:nvPr>
            <p:ph type="title"/>
          </p:nvPr>
        </p:nvSpPr>
        <p:spPr/>
        <p:txBody>
          <a:bodyPr/>
          <a:lstStyle/>
          <a:p>
            <a:r>
              <a:rPr kumimoji="1" lang="en-US" altLang="zh-SG" dirty="0"/>
              <a:t>What questions has been posted?</a:t>
            </a:r>
            <a:endParaRPr kumimoji="1" lang="zh-SG" altLang="en-US" dirty="0"/>
          </a:p>
        </p:txBody>
      </p:sp>
    </p:spTree>
    <p:extLst>
      <p:ext uri="{BB962C8B-B14F-4D97-AF65-F5344CB8AC3E}">
        <p14:creationId xmlns:p14="http://schemas.microsoft.com/office/powerpoint/2010/main" val="3263486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8792193-1A1E-394F-B685-6C67A6AB5F1E}"/>
              </a:ext>
            </a:extLst>
          </p:cNvPr>
          <p:cNvSpPr txBox="1"/>
          <p:nvPr/>
        </p:nvSpPr>
        <p:spPr>
          <a:xfrm>
            <a:off x="358218" y="395925"/>
            <a:ext cx="8917826" cy="2585323"/>
          </a:xfrm>
          <a:prstGeom prst="rect">
            <a:avLst/>
          </a:prstGeom>
          <a:noFill/>
        </p:spPr>
        <p:txBody>
          <a:bodyPr wrap="none" rtlCol="0">
            <a:spAutoFit/>
          </a:bodyPr>
          <a:lstStyle/>
          <a:p>
            <a:r>
              <a:rPr kumimoji="1" lang="en-US" altLang="zh-SG" sz="1800" dirty="0"/>
              <a:t>Q</a:t>
            </a:r>
            <a:r>
              <a:rPr kumimoji="1" lang="en-US" altLang="zh-CN" sz="1800" dirty="0"/>
              <a:t>1</a:t>
            </a:r>
            <a:r>
              <a:rPr kumimoji="1" lang="zh-CN" altLang="en-US" sz="1800" dirty="0"/>
              <a:t>  </a:t>
            </a:r>
            <a:r>
              <a:rPr kumimoji="1" lang="en-US" altLang="zh-SG" sz="1800" dirty="0"/>
              <a:t>Can IDLE/Spyder/</a:t>
            </a:r>
            <a:r>
              <a:rPr kumimoji="1" lang="en-US" altLang="zh-SG" sz="1800" dirty="0" err="1"/>
              <a:t>Jupyter</a:t>
            </a:r>
            <a:r>
              <a:rPr kumimoji="1" lang="en-US" altLang="zh-SG" sz="1800" dirty="0"/>
              <a:t>/… be used instead of </a:t>
            </a:r>
            <a:r>
              <a:rPr kumimoji="1" lang="en-US" altLang="zh-SG" sz="1800" dirty="0" err="1"/>
              <a:t>VScode</a:t>
            </a:r>
            <a:r>
              <a:rPr kumimoji="1" lang="en-US" altLang="zh-SG" sz="1800" dirty="0"/>
              <a:t>?</a:t>
            </a:r>
          </a:p>
          <a:p>
            <a:r>
              <a:rPr kumimoji="1" lang="en-US" altLang="zh-SG" sz="1800" b="1" dirty="0"/>
              <a:t>A1  YES</a:t>
            </a:r>
            <a:r>
              <a:rPr kumimoji="1" lang="en-US" altLang="zh-SG" sz="1800" dirty="0"/>
              <a:t>, as long as you get the correct configuration.</a:t>
            </a:r>
          </a:p>
          <a:p>
            <a:endParaRPr kumimoji="1" lang="en-US" altLang="zh-SG" sz="1800" dirty="0"/>
          </a:p>
          <a:p>
            <a:r>
              <a:rPr kumimoji="1" lang="en-US" altLang="zh-SG" sz="1800" dirty="0"/>
              <a:t>Q2  I cannot enter my environment on Windows😭!</a:t>
            </a:r>
          </a:p>
          <a:p>
            <a:r>
              <a:rPr kumimoji="1" lang="en-US" altLang="zh-SG" sz="1800" b="1" dirty="0"/>
              <a:t>A2</a:t>
            </a:r>
            <a:r>
              <a:rPr kumimoji="1" lang="en-US" altLang="zh-SG" sz="1800" dirty="0"/>
              <a:t>  Add anaconda to the system PATH variable</a:t>
            </a:r>
          </a:p>
          <a:p>
            <a:endParaRPr kumimoji="1" lang="en-US" altLang="zh-SG" sz="1800" dirty="0"/>
          </a:p>
          <a:p>
            <a:r>
              <a:rPr kumimoji="1" lang="en-US" altLang="zh-SG" sz="1800" dirty="0"/>
              <a:t>https://</a:t>
            </a:r>
            <a:r>
              <a:rPr kumimoji="1" lang="en-US" altLang="zh-SG" sz="1800" dirty="0" err="1"/>
              <a:t>www.geeksforgeeks.org</a:t>
            </a:r>
            <a:r>
              <a:rPr kumimoji="1" lang="en-US" altLang="zh-SG" sz="1800" dirty="0"/>
              <a:t>/how-to-setup-anaconda-path-to-environment-variable/</a:t>
            </a:r>
          </a:p>
          <a:p>
            <a:endParaRPr kumimoji="1" lang="en-US" altLang="zh-SG" sz="1800" dirty="0"/>
          </a:p>
          <a:p>
            <a:endParaRPr kumimoji="1" lang="zh-SG" altLang="en-US" sz="1800" dirty="0"/>
          </a:p>
        </p:txBody>
      </p:sp>
      <p:pic>
        <p:nvPicPr>
          <p:cNvPr id="1026" name="Picture 2" descr="steps-for-setting-up-the-environment-variable">
            <a:extLst>
              <a:ext uri="{FF2B5EF4-FFF2-40B4-BE49-F238E27FC236}">
                <a16:creationId xmlns:a16="http://schemas.microsoft.com/office/drawing/2014/main" id="{4F22FAD3-03EF-ED46-A707-24D3F0304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0010" y="2571750"/>
            <a:ext cx="2515219" cy="2381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763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I want to mention</a:t>
            </a:r>
            <a:endParaRPr dirty="0"/>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US" dirty="0"/>
              <a:t>Python is so big !!!!!</a:t>
            </a:r>
            <a:endParaRPr dirty="0"/>
          </a:p>
        </p:txBody>
      </p:sp>
      <p:pic>
        <p:nvPicPr>
          <p:cNvPr id="1026" name="Picture 2">
            <a:extLst>
              <a:ext uri="{FF2B5EF4-FFF2-40B4-BE49-F238E27FC236}">
                <a16:creationId xmlns:a16="http://schemas.microsoft.com/office/drawing/2014/main" id="{41D842DE-9193-EC48-8BFA-471CC178B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7428" y="856552"/>
            <a:ext cx="6706572" cy="12445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842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26" name="Picture 2">
            <a:extLst>
              <a:ext uri="{FF2B5EF4-FFF2-40B4-BE49-F238E27FC236}">
                <a16:creationId xmlns:a16="http://schemas.microsoft.com/office/drawing/2014/main" id="{41D842DE-9193-EC48-8BFA-471CC178B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157" y="-4120497"/>
            <a:ext cx="7935686" cy="1472601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2488E820-EAAD-EB4A-95F7-7D37EA8AADDE}"/>
              </a:ext>
            </a:extLst>
          </p:cNvPr>
          <p:cNvSpPr/>
          <p:nvPr/>
        </p:nvSpPr>
        <p:spPr>
          <a:xfrm>
            <a:off x="751115" y="84641"/>
            <a:ext cx="3722914" cy="1657074"/>
          </a:xfrm>
          <a:prstGeom prst="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a:p>
        </p:txBody>
      </p:sp>
      <p:sp>
        <p:nvSpPr>
          <p:cNvPr id="6" name="矩形 5">
            <a:extLst>
              <a:ext uri="{FF2B5EF4-FFF2-40B4-BE49-F238E27FC236}">
                <a16:creationId xmlns:a16="http://schemas.microsoft.com/office/drawing/2014/main" id="{36A87083-AD2E-DF43-B6C2-0A0FB52817BE}"/>
              </a:ext>
            </a:extLst>
          </p:cNvPr>
          <p:cNvSpPr/>
          <p:nvPr/>
        </p:nvSpPr>
        <p:spPr>
          <a:xfrm>
            <a:off x="5404757" y="-85211"/>
            <a:ext cx="2988128" cy="198942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a:p>
        </p:txBody>
      </p:sp>
    </p:spTree>
    <p:extLst>
      <p:ext uri="{BB962C8B-B14F-4D97-AF65-F5344CB8AC3E}">
        <p14:creationId xmlns:p14="http://schemas.microsoft.com/office/powerpoint/2010/main" val="5998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dirty="0"/>
          </a:p>
        </p:txBody>
      </p:sp>
      <p:pic>
        <p:nvPicPr>
          <p:cNvPr id="1026" name="Picture 2">
            <a:extLst>
              <a:ext uri="{FF2B5EF4-FFF2-40B4-BE49-F238E27FC236}">
                <a16:creationId xmlns:a16="http://schemas.microsoft.com/office/drawing/2014/main" id="{41D842DE-9193-EC48-8BFA-471CC178B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157" y="-9582515"/>
            <a:ext cx="7935686" cy="14726015"/>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a:extLst>
              <a:ext uri="{FF2B5EF4-FFF2-40B4-BE49-F238E27FC236}">
                <a16:creationId xmlns:a16="http://schemas.microsoft.com/office/drawing/2014/main" id="{4EB9109E-915B-0B46-913F-26E6B2411A73}"/>
              </a:ext>
            </a:extLst>
          </p:cNvPr>
          <p:cNvSpPr>
            <a:spLocks noGrp="1"/>
          </p:cNvSpPr>
          <p:nvPr>
            <p:ph type="title"/>
          </p:nvPr>
        </p:nvSpPr>
        <p:spPr/>
        <p:txBody>
          <a:bodyPr>
            <a:normAutofit fontScale="90000"/>
          </a:bodyPr>
          <a:lstStyle/>
          <a:p>
            <a:endParaRPr lang="zh-SG" altLang="en-US" dirty="0"/>
          </a:p>
        </p:txBody>
      </p:sp>
      <p:sp>
        <p:nvSpPr>
          <p:cNvPr id="2" name="矩形 1">
            <a:extLst>
              <a:ext uri="{FF2B5EF4-FFF2-40B4-BE49-F238E27FC236}">
                <a16:creationId xmlns:a16="http://schemas.microsoft.com/office/drawing/2014/main" id="{E3937F61-AF67-264F-AB89-57616D326E60}"/>
              </a:ext>
            </a:extLst>
          </p:cNvPr>
          <p:cNvSpPr/>
          <p:nvPr/>
        </p:nvSpPr>
        <p:spPr>
          <a:xfrm>
            <a:off x="881743" y="1017725"/>
            <a:ext cx="3135086" cy="2781389"/>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SG" altLang="en-US"/>
          </a:p>
        </p:txBody>
      </p:sp>
    </p:spTree>
    <p:extLst>
      <p:ext uri="{BB962C8B-B14F-4D97-AF65-F5344CB8AC3E}">
        <p14:creationId xmlns:p14="http://schemas.microsoft.com/office/powerpoint/2010/main" val="1984361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FDFAF-7E00-1349-B23D-C3229F2842D0}"/>
              </a:ext>
            </a:extLst>
          </p:cNvPr>
          <p:cNvSpPr>
            <a:spLocks noGrp="1"/>
          </p:cNvSpPr>
          <p:nvPr>
            <p:ph type="title"/>
          </p:nvPr>
        </p:nvSpPr>
        <p:spPr/>
        <p:txBody>
          <a:bodyPr>
            <a:normAutofit fontScale="90000"/>
          </a:bodyPr>
          <a:lstStyle/>
          <a:p>
            <a:r>
              <a:rPr kumimoji="1" lang="en-US" altLang="zh-SG" dirty="0"/>
              <a:t>We cannot cover everything within one tutorial</a:t>
            </a:r>
            <a:endParaRPr kumimoji="1" lang="zh-SG" altLang="en-US" dirty="0"/>
          </a:p>
        </p:txBody>
      </p:sp>
      <p:sp>
        <p:nvSpPr>
          <p:cNvPr id="3" name="文本占位符 2">
            <a:extLst>
              <a:ext uri="{FF2B5EF4-FFF2-40B4-BE49-F238E27FC236}">
                <a16:creationId xmlns:a16="http://schemas.microsoft.com/office/drawing/2014/main" id="{5C797878-0FC3-FA48-A121-021EEED3D6F0}"/>
              </a:ext>
            </a:extLst>
          </p:cNvPr>
          <p:cNvSpPr>
            <a:spLocks noGrp="1"/>
          </p:cNvSpPr>
          <p:nvPr>
            <p:ph type="body" idx="1"/>
          </p:nvPr>
        </p:nvSpPr>
        <p:spPr/>
        <p:txBody>
          <a:bodyPr/>
          <a:lstStyle/>
          <a:p>
            <a:pPr marL="114300" indent="0">
              <a:buNone/>
            </a:pPr>
            <a:r>
              <a:rPr kumimoji="1" lang="en-US" altLang="zh-SG" dirty="0"/>
              <a:t>We</a:t>
            </a:r>
            <a:r>
              <a:rPr kumimoji="1" lang="zh-CN" altLang="en-US" dirty="0"/>
              <a:t> </a:t>
            </a:r>
            <a:r>
              <a:rPr kumimoji="1" lang="en-US" altLang="zh-CN" dirty="0"/>
              <a:t>are</a:t>
            </a:r>
            <a:r>
              <a:rPr kumimoji="1" lang="zh-CN" altLang="en-US" dirty="0"/>
              <a:t> </a:t>
            </a:r>
            <a:r>
              <a:rPr kumimoji="1" lang="en-US" altLang="zh-CN" dirty="0"/>
              <a:t>not</a:t>
            </a:r>
            <a:r>
              <a:rPr kumimoji="1" lang="zh-CN" altLang="en-US" dirty="0"/>
              <a:t> </a:t>
            </a:r>
            <a:r>
              <a:rPr kumimoji="1" lang="en-US" altLang="zh-CN" dirty="0"/>
              <a:t>real programming language class</a:t>
            </a:r>
          </a:p>
          <a:p>
            <a:pPr>
              <a:buFontTx/>
              <a:buChar char="-"/>
            </a:pPr>
            <a:r>
              <a:rPr kumimoji="1" lang="en-US" altLang="zh-SG" dirty="0"/>
              <a:t>NO recursion</a:t>
            </a:r>
          </a:p>
          <a:p>
            <a:pPr>
              <a:buFontTx/>
              <a:buChar char="-"/>
            </a:pPr>
            <a:r>
              <a:rPr kumimoji="1" lang="en-US" altLang="zh-SG" dirty="0"/>
              <a:t>NO function/class/object/Inherence/reference</a:t>
            </a:r>
          </a:p>
          <a:p>
            <a:endParaRPr kumimoji="1" lang="en-US" altLang="zh-SG" dirty="0"/>
          </a:p>
          <a:p>
            <a:r>
              <a:rPr kumimoji="1" lang="en-US" altLang="zh-SG" dirty="0"/>
              <a:t>What we can do is </a:t>
            </a:r>
            <a:r>
              <a:rPr kumimoji="1" lang="en-US" altLang="zh-SG" u="sng" dirty="0"/>
              <a:t>quickly go through the concepts.</a:t>
            </a:r>
          </a:p>
          <a:p>
            <a:r>
              <a:rPr kumimoji="1" lang="en-US" altLang="zh-SG" dirty="0"/>
              <a:t>Give you </a:t>
            </a:r>
            <a:r>
              <a:rPr kumimoji="1" lang="en-US" altLang="zh-SG" u="sng" dirty="0"/>
              <a:t>overall impression of Python</a:t>
            </a:r>
            <a:r>
              <a:rPr kumimoji="1" lang="en-US" altLang="zh-SG" dirty="0"/>
              <a:t>, or what is a programming language</a:t>
            </a:r>
            <a:endParaRPr kumimoji="1" lang="zh-SG" altLang="en-US" dirty="0"/>
          </a:p>
        </p:txBody>
      </p:sp>
    </p:spTree>
    <p:extLst>
      <p:ext uri="{BB962C8B-B14F-4D97-AF65-F5344CB8AC3E}">
        <p14:creationId xmlns:p14="http://schemas.microsoft.com/office/powerpoint/2010/main" val="746426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2562163" y="527400"/>
            <a:ext cx="1608825" cy="1608825"/>
          </a:xfrm>
          <a:prstGeom prst="rect">
            <a:avLst/>
          </a:prstGeom>
          <a:noFill/>
          <a:ln>
            <a:noFill/>
          </a:ln>
        </p:spPr>
      </p:pic>
      <p:sp>
        <p:nvSpPr>
          <p:cNvPr id="61" name="Google Shape;61;p14"/>
          <p:cNvSpPr txBox="1"/>
          <p:nvPr/>
        </p:nvSpPr>
        <p:spPr>
          <a:xfrm>
            <a:off x="674025" y="3153900"/>
            <a:ext cx="39510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solidFill>
                  <a:srgbClr val="202122"/>
                </a:solidFill>
                <a:highlight>
                  <a:srgbClr val="FFFFFF"/>
                </a:highlight>
              </a:rPr>
              <a:t>The programming language's name 'Python' came from a BBC Comedy series in the 1970's named </a:t>
            </a:r>
            <a:r>
              <a:rPr lang="en" sz="1050">
                <a:solidFill>
                  <a:srgbClr val="0B0080"/>
                </a:solidFill>
                <a:uFill>
                  <a:noFill/>
                </a:uFill>
                <a:hlinkClick r:id="rId4">
                  <a:extLst>
                    <a:ext uri="{A12FA001-AC4F-418D-AE19-62706E023703}">
                      <ahyp:hlinkClr xmlns:ahyp="http://schemas.microsoft.com/office/drawing/2018/hyperlinkcolor" val="tx"/>
                    </a:ext>
                  </a:extLst>
                </a:hlinkClick>
              </a:rPr>
              <a:t>Monty Python's Flying Circus</a:t>
            </a:r>
            <a:r>
              <a:rPr lang="en" sz="1050">
                <a:solidFill>
                  <a:srgbClr val="202122"/>
                </a:solidFill>
                <a:highlight>
                  <a:srgbClr val="FFFFFF"/>
                </a:highlight>
              </a:rPr>
              <a:t>. </a:t>
            </a:r>
            <a:r>
              <a:rPr lang="en" sz="1050">
                <a:solidFill>
                  <a:srgbClr val="202122"/>
                </a:solidFill>
              </a:rPr>
              <a:t>The author</a:t>
            </a:r>
            <a:r>
              <a:rPr lang="en" sz="1050">
                <a:solidFill>
                  <a:srgbClr val="202122"/>
                </a:solidFill>
                <a:highlight>
                  <a:srgbClr val="FFFFFF"/>
                </a:highlight>
              </a:rPr>
              <a:t> thought he needed a name that was short, unique and slightly mysterious.</a:t>
            </a:r>
            <a:endParaRPr sz="1050">
              <a:solidFill>
                <a:srgbClr val="202122"/>
              </a:solidFill>
              <a:highlight>
                <a:srgbClr val="FFFFFF"/>
              </a:highlight>
            </a:endParaRPr>
          </a:p>
          <a:p>
            <a:pPr marL="0" lvl="0" indent="0" algn="l" rtl="0">
              <a:spcBef>
                <a:spcPts val="0"/>
              </a:spcBef>
              <a:spcAft>
                <a:spcPts val="0"/>
              </a:spcAft>
              <a:buNone/>
            </a:pPr>
            <a:endParaRPr sz="1050">
              <a:solidFill>
                <a:srgbClr val="202122"/>
              </a:solidFill>
              <a:highlight>
                <a:srgbClr val="FFFFFF"/>
              </a:highlight>
            </a:endParaRPr>
          </a:p>
          <a:p>
            <a:pPr marL="0" lvl="0" indent="0" algn="l" rtl="0">
              <a:spcBef>
                <a:spcPts val="0"/>
              </a:spcBef>
              <a:spcAft>
                <a:spcPts val="0"/>
              </a:spcAft>
              <a:buNone/>
            </a:pPr>
            <a:r>
              <a:rPr lang="en" sz="1950" b="1">
                <a:solidFill>
                  <a:srgbClr val="202122"/>
                </a:solidFill>
                <a:highlight>
                  <a:srgbClr val="FFFFFF"/>
                </a:highlight>
              </a:rPr>
              <a:t>Short and Simple </a:t>
            </a:r>
            <a:endParaRPr sz="1950" b="1">
              <a:solidFill>
                <a:srgbClr val="202122"/>
              </a:solidFill>
              <a:highlight>
                <a:srgbClr val="FFFFFF"/>
              </a:highlight>
            </a:endParaRPr>
          </a:p>
        </p:txBody>
      </p:sp>
      <p:pic>
        <p:nvPicPr>
          <p:cNvPr id="62" name="Google Shape;62;p14"/>
          <p:cNvPicPr preferRelativeResize="0"/>
          <p:nvPr/>
        </p:nvPicPr>
        <p:blipFill>
          <a:blip r:embed="rId5">
            <a:alphaModFix/>
          </a:blip>
          <a:stretch>
            <a:fillRect/>
          </a:stretch>
        </p:blipFill>
        <p:spPr>
          <a:xfrm>
            <a:off x="674025" y="619050"/>
            <a:ext cx="1405500" cy="2108250"/>
          </a:xfrm>
          <a:prstGeom prst="rect">
            <a:avLst/>
          </a:prstGeom>
          <a:noFill/>
          <a:ln>
            <a:noFill/>
          </a:ln>
        </p:spPr>
      </p:pic>
      <p:sp>
        <p:nvSpPr>
          <p:cNvPr id="63" name="Google Shape;63;p14"/>
          <p:cNvSpPr txBox="1"/>
          <p:nvPr/>
        </p:nvSpPr>
        <p:spPr>
          <a:xfrm>
            <a:off x="2146575" y="2219400"/>
            <a:ext cx="3000000" cy="56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050">
                <a:solidFill>
                  <a:srgbClr val="202122"/>
                </a:solidFill>
                <a:highlight>
                  <a:srgbClr val="FFFFFF"/>
                </a:highlight>
              </a:rPr>
              <a:t>Python was conceived in the late 1980s by </a:t>
            </a:r>
            <a:r>
              <a:rPr lang="en" sz="1050">
                <a:solidFill>
                  <a:srgbClr val="0B0080"/>
                </a:solidFill>
                <a:uFill>
                  <a:noFill/>
                </a:uFill>
                <a:hlinkClick r:id="rId6">
                  <a:extLst>
                    <a:ext uri="{A12FA001-AC4F-418D-AE19-62706E023703}">
                      <ahyp:hlinkClr xmlns:ahyp="http://schemas.microsoft.com/office/drawing/2018/hyperlinkcolor" val="tx"/>
                    </a:ext>
                  </a:extLst>
                </a:hlinkClick>
              </a:rPr>
              <a:t>Guido van Rossum</a:t>
            </a:r>
            <a:r>
              <a:rPr lang="en"/>
              <a:t> </a:t>
            </a:r>
            <a:r>
              <a:rPr lang="en" sz="1050">
                <a:solidFill>
                  <a:srgbClr val="202122"/>
                </a:solidFill>
                <a:highlight>
                  <a:srgbClr val="FFFFFF"/>
                </a:highlight>
              </a:rPr>
              <a:t>from</a:t>
            </a:r>
            <a:r>
              <a:rPr lang="en"/>
              <a:t> </a:t>
            </a:r>
            <a:r>
              <a:rPr lang="en" sz="1050">
                <a:solidFill>
                  <a:srgbClr val="202122"/>
                </a:solidFill>
                <a:highlight>
                  <a:srgbClr val="FFFFFF"/>
                </a:highlight>
              </a:rPr>
              <a:t>Nederland</a:t>
            </a:r>
            <a:endParaRPr/>
          </a:p>
        </p:txBody>
      </p:sp>
      <p:pic>
        <p:nvPicPr>
          <p:cNvPr id="64" name="Google Shape;64;p14"/>
          <p:cNvPicPr preferRelativeResize="0"/>
          <p:nvPr/>
        </p:nvPicPr>
        <p:blipFill>
          <a:blip r:embed="rId7">
            <a:alphaModFix/>
          </a:blip>
          <a:stretch>
            <a:fillRect/>
          </a:stretch>
        </p:blipFill>
        <p:spPr>
          <a:xfrm>
            <a:off x="4669414" y="2781300"/>
            <a:ext cx="4179769" cy="2057399"/>
          </a:xfrm>
          <a:prstGeom prst="rect">
            <a:avLst/>
          </a:prstGeom>
          <a:noFill/>
          <a:ln>
            <a:noFill/>
          </a:ln>
        </p:spPr>
      </p:pic>
      <p:pic>
        <p:nvPicPr>
          <p:cNvPr id="1026" name="Picture 2" descr="The First Recorded Python in Everglades National Park, 40 Years Later (U.S.  National Park Service)">
            <a:extLst>
              <a:ext uri="{FF2B5EF4-FFF2-40B4-BE49-F238E27FC236}">
                <a16:creationId xmlns:a16="http://schemas.microsoft.com/office/drawing/2014/main" id="{E3BAA578-9CA7-1D48-812B-845F9BE52F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8624" y="292724"/>
            <a:ext cx="3421351" cy="2279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4558</TotalTime>
  <Words>299</Words>
  <Application>Microsoft Macintosh PowerPoint</Application>
  <PresentationFormat>全屏显示(16:9)</PresentationFormat>
  <Paragraphs>39</Paragraphs>
  <Slides>9</Slides>
  <Notes>5</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9</vt:i4>
      </vt:variant>
    </vt:vector>
  </HeadingPairs>
  <TitlesOfParts>
    <vt:vector size="11" baseType="lpstr">
      <vt:lpstr>Arial</vt:lpstr>
      <vt:lpstr>Simple Light</vt:lpstr>
      <vt:lpstr>EE2211 Python Tutorial II</vt:lpstr>
      <vt:lpstr>PowerPoint 演示文稿</vt:lpstr>
      <vt:lpstr>What questions has been posted?</vt:lpstr>
      <vt:lpstr>PowerPoint 演示文稿</vt:lpstr>
      <vt:lpstr>What I want to mention</vt:lpstr>
      <vt:lpstr>PowerPoint 演示文稿</vt:lpstr>
      <vt:lpstr>PowerPoint 演示文稿</vt:lpstr>
      <vt:lpstr>We cannot cover everything within one tutorial</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EE2211 Python Tutorial</dc:title>
  <cp:lastModifiedBy>Yang Xingyi</cp:lastModifiedBy>
  <cp:revision>12</cp:revision>
  <dcterms:modified xsi:type="dcterms:W3CDTF">2024-08-20T07:56:29Z</dcterms:modified>
</cp:coreProperties>
</file>